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2" r:id="rId6"/>
    <p:sldId id="263"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768BDE-C008-444B-8D66-AE89299A93C5}"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5B386-661A-4E54-93A4-896DDA450B72}" type="slidenum">
              <a:rPr lang="en-US" smtClean="0"/>
              <a:t>‹#›</a:t>
            </a:fld>
            <a:endParaRPr lang="en-US"/>
          </a:p>
        </p:txBody>
      </p:sp>
    </p:spTree>
    <p:extLst>
      <p:ext uri="{BB962C8B-B14F-4D97-AF65-F5344CB8AC3E}">
        <p14:creationId xmlns:p14="http://schemas.microsoft.com/office/powerpoint/2010/main" val="2123857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768BDE-C008-444B-8D66-AE89299A93C5}" type="datetimeFigureOut">
              <a:rPr lang="en-US" smtClean="0"/>
              <a:t>10/5/2021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5B386-661A-4E54-93A4-896DDA450B72}" type="slidenum">
              <a:rPr lang="en-US" smtClean="0"/>
              <a:t>‹#›</a:t>
            </a:fld>
            <a:endParaRPr lang="en-US"/>
          </a:p>
        </p:txBody>
      </p:sp>
    </p:spTree>
    <p:extLst>
      <p:ext uri="{BB962C8B-B14F-4D97-AF65-F5344CB8AC3E}">
        <p14:creationId xmlns:p14="http://schemas.microsoft.com/office/powerpoint/2010/main" val="1098549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3768BDE-C008-444B-8D66-AE89299A93C5}"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5B386-661A-4E54-93A4-896DDA450B72}" type="slidenum">
              <a:rPr lang="en-US" smtClean="0"/>
              <a:t>‹#›</a:t>
            </a:fld>
            <a:endParaRPr lang="en-US"/>
          </a:p>
        </p:txBody>
      </p:sp>
    </p:spTree>
    <p:extLst>
      <p:ext uri="{BB962C8B-B14F-4D97-AF65-F5344CB8AC3E}">
        <p14:creationId xmlns:p14="http://schemas.microsoft.com/office/powerpoint/2010/main" val="1517833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3768BDE-C008-444B-8D66-AE89299A93C5}"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5B386-661A-4E54-93A4-896DDA450B7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912936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768BDE-C008-444B-8D66-AE89299A93C5}"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5B386-661A-4E54-93A4-896DDA450B72}" type="slidenum">
              <a:rPr lang="en-US" smtClean="0"/>
              <a:t>‹#›</a:t>
            </a:fld>
            <a:endParaRPr lang="en-US"/>
          </a:p>
        </p:txBody>
      </p:sp>
    </p:spTree>
    <p:extLst>
      <p:ext uri="{BB962C8B-B14F-4D97-AF65-F5344CB8AC3E}">
        <p14:creationId xmlns:p14="http://schemas.microsoft.com/office/powerpoint/2010/main" val="3512434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3768BDE-C008-444B-8D66-AE89299A93C5}" type="datetimeFigureOut">
              <a:rPr lang="en-US" smtClean="0"/>
              <a:t>10/5/2021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5B386-661A-4E54-93A4-896DDA450B72}" type="slidenum">
              <a:rPr lang="en-US" smtClean="0"/>
              <a:t>‹#›</a:t>
            </a:fld>
            <a:endParaRPr lang="en-US"/>
          </a:p>
        </p:txBody>
      </p:sp>
    </p:spTree>
    <p:extLst>
      <p:ext uri="{BB962C8B-B14F-4D97-AF65-F5344CB8AC3E}">
        <p14:creationId xmlns:p14="http://schemas.microsoft.com/office/powerpoint/2010/main" val="4494308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3768BDE-C008-444B-8D66-AE89299A93C5}" type="datetimeFigureOut">
              <a:rPr lang="en-US" smtClean="0"/>
              <a:t>10/5/2021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5B386-661A-4E54-93A4-896DDA450B72}" type="slidenum">
              <a:rPr lang="en-US" smtClean="0"/>
              <a:t>‹#›</a:t>
            </a:fld>
            <a:endParaRPr lang="en-US"/>
          </a:p>
        </p:txBody>
      </p:sp>
    </p:spTree>
    <p:extLst>
      <p:ext uri="{BB962C8B-B14F-4D97-AF65-F5344CB8AC3E}">
        <p14:creationId xmlns:p14="http://schemas.microsoft.com/office/powerpoint/2010/main" val="2547541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768BDE-C008-444B-8D66-AE89299A93C5}"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5B386-661A-4E54-93A4-896DDA450B72}" type="slidenum">
              <a:rPr lang="en-US" smtClean="0"/>
              <a:t>‹#›</a:t>
            </a:fld>
            <a:endParaRPr lang="en-US"/>
          </a:p>
        </p:txBody>
      </p:sp>
    </p:spTree>
    <p:extLst>
      <p:ext uri="{BB962C8B-B14F-4D97-AF65-F5344CB8AC3E}">
        <p14:creationId xmlns:p14="http://schemas.microsoft.com/office/powerpoint/2010/main" val="1774490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768BDE-C008-444B-8D66-AE89299A93C5}"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5B386-661A-4E54-93A4-896DDA450B72}" type="slidenum">
              <a:rPr lang="en-US" smtClean="0"/>
              <a:t>‹#›</a:t>
            </a:fld>
            <a:endParaRPr lang="en-US"/>
          </a:p>
        </p:txBody>
      </p:sp>
    </p:spTree>
    <p:extLst>
      <p:ext uri="{BB962C8B-B14F-4D97-AF65-F5344CB8AC3E}">
        <p14:creationId xmlns:p14="http://schemas.microsoft.com/office/powerpoint/2010/main" val="384010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3768BDE-C008-444B-8D66-AE89299A93C5}"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5B386-661A-4E54-93A4-896DDA450B72}" type="slidenum">
              <a:rPr lang="en-US" smtClean="0"/>
              <a:t>‹#›</a:t>
            </a:fld>
            <a:endParaRPr lang="en-US"/>
          </a:p>
        </p:txBody>
      </p:sp>
    </p:spTree>
    <p:extLst>
      <p:ext uri="{BB962C8B-B14F-4D97-AF65-F5344CB8AC3E}">
        <p14:creationId xmlns:p14="http://schemas.microsoft.com/office/powerpoint/2010/main" val="1315893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768BDE-C008-444B-8D66-AE89299A93C5}"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5B386-661A-4E54-93A4-896DDA450B72}" type="slidenum">
              <a:rPr lang="en-US" smtClean="0"/>
              <a:t>‹#›</a:t>
            </a:fld>
            <a:endParaRPr lang="en-US"/>
          </a:p>
        </p:txBody>
      </p:sp>
    </p:spTree>
    <p:extLst>
      <p:ext uri="{BB962C8B-B14F-4D97-AF65-F5344CB8AC3E}">
        <p14:creationId xmlns:p14="http://schemas.microsoft.com/office/powerpoint/2010/main" val="3482322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768BDE-C008-444B-8D66-AE89299A93C5}" type="datetimeFigureOut">
              <a:rPr lang="en-US" smtClean="0"/>
              <a:t>10/5/2021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5B386-661A-4E54-93A4-896DDA450B72}" type="slidenum">
              <a:rPr lang="en-US" smtClean="0"/>
              <a:t>‹#›</a:t>
            </a:fld>
            <a:endParaRPr lang="en-US"/>
          </a:p>
        </p:txBody>
      </p:sp>
    </p:spTree>
    <p:extLst>
      <p:ext uri="{BB962C8B-B14F-4D97-AF65-F5344CB8AC3E}">
        <p14:creationId xmlns:p14="http://schemas.microsoft.com/office/powerpoint/2010/main" val="636478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768BDE-C008-444B-8D66-AE89299A93C5}" type="datetimeFigureOut">
              <a:rPr lang="en-US" smtClean="0"/>
              <a:t>10/5/2021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25B386-661A-4E54-93A4-896DDA450B72}" type="slidenum">
              <a:rPr lang="en-US" smtClean="0"/>
              <a:t>‹#›</a:t>
            </a:fld>
            <a:endParaRPr lang="en-US"/>
          </a:p>
        </p:txBody>
      </p:sp>
    </p:spTree>
    <p:extLst>
      <p:ext uri="{BB962C8B-B14F-4D97-AF65-F5344CB8AC3E}">
        <p14:creationId xmlns:p14="http://schemas.microsoft.com/office/powerpoint/2010/main" val="83821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3768BDE-C008-444B-8D66-AE89299A93C5}" type="datetimeFigureOut">
              <a:rPr lang="en-US" smtClean="0"/>
              <a:t>10/5/2021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425B386-661A-4E54-93A4-896DDA450B72}" type="slidenum">
              <a:rPr lang="en-US" smtClean="0"/>
              <a:t>‹#›</a:t>
            </a:fld>
            <a:endParaRPr lang="en-US"/>
          </a:p>
        </p:txBody>
      </p:sp>
    </p:spTree>
    <p:extLst>
      <p:ext uri="{BB962C8B-B14F-4D97-AF65-F5344CB8AC3E}">
        <p14:creationId xmlns:p14="http://schemas.microsoft.com/office/powerpoint/2010/main" val="3696230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3768BDE-C008-444B-8D66-AE89299A93C5}" type="datetimeFigureOut">
              <a:rPr lang="en-US" smtClean="0"/>
              <a:t>10/5/2021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425B386-661A-4E54-93A4-896DDA450B72}" type="slidenum">
              <a:rPr lang="en-US" smtClean="0"/>
              <a:t>‹#›</a:t>
            </a:fld>
            <a:endParaRPr lang="en-US"/>
          </a:p>
        </p:txBody>
      </p:sp>
    </p:spTree>
    <p:extLst>
      <p:ext uri="{BB962C8B-B14F-4D97-AF65-F5344CB8AC3E}">
        <p14:creationId xmlns:p14="http://schemas.microsoft.com/office/powerpoint/2010/main" val="1586933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3768BDE-C008-444B-8D66-AE89299A93C5}" type="datetimeFigureOut">
              <a:rPr lang="en-US" smtClean="0"/>
              <a:t>10/5/2021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425B386-661A-4E54-93A4-896DDA450B72}" type="slidenum">
              <a:rPr lang="en-US" smtClean="0"/>
              <a:t>‹#›</a:t>
            </a:fld>
            <a:endParaRPr lang="en-US"/>
          </a:p>
        </p:txBody>
      </p:sp>
    </p:spTree>
    <p:extLst>
      <p:ext uri="{BB962C8B-B14F-4D97-AF65-F5344CB8AC3E}">
        <p14:creationId xmlns:p14="http://schemas.microsoft.com/office/powerpoint/2010/main" val="2512810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768BDE-C008-444B-8D66-AE89299A93C5}" type="datetimeFigureOut">
              <a:rPr lang="en-US" smtClean="0"/>
              <a:t>10/5/2021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5B386-661A-4E54-93A4-896DDA450B72}" type="slidenum">
              <a:rPr lang="en-US" smtClean="0"/>
              <a:t>‹#›</a:t>
            </a:fld>
            <a:endParaRPr lang="en-US"/>
          </a:p>
        </p:txBody>
      </p:sp>
    </p:spTree>
    <p:extLst>
      <p:ext uri="{BB962C8B-B14F-4D97-AF65-F5344CB8AC3E}">
        <p14:creationId xmlns:p14="http://schemas.microsoft.com/office/powerpoint/2010/main" val="6704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3768BDE-C008-444B-8D66-AE89299A93C5}" type="datetimeFigureOut">
              <a:rPr lang="en-US" smtClean="0"/>
              <a:t>10/5/2021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425B386-661A-4E54-93A4-896DDA450B72}" type="slidenum">
              <a:rPr lang="en-US" smtClean="0"/>
              <a:t>‹#›</a:t>
            </a:fld>
            <a:endParaRPr lang="en-US"/>
          </a:p>
        </p:txBody>
      </p:sp>
    </p:spTree>
    <p:extLst>
      <p:ext uri="{BB962C8B-B14F-4D97-AF65-F5344CB8AC3E}">
        <p14:creationId xmlns:p14="http://schemas.microsoft.com/office/powerpoint/2010/main" val="205760752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8450F-0D2E-4105-988D-CC486C66B6DF}"/>
              </a:ext>
            </a:extLst>
          </p:cNvPr>
          <p:cNvSpPr>
            <a:spLocks noGrp="1"/>
          </p:cNvSpPr>
          <p:nvPr>
            <p:ph type="ctrTitle"/>
          </p:nvPr>
        </p:nvSpPr>
        <p:spPr/>
        <p:txBody>
          <a:bodyPr/>
          <a:lstStyle/>
          <a:p>
            <a:r>
              <a:rPr lang="en-US" dirty="0"/>
              <a:t>Resume Screening using k-Nearest Classifier</a:t>
            </a:r>
          </a:p>
        </p:txBody>
      </p:sp>
      <p:sp>
        <p:nvSpPr>
          <p:cNvPr id="4" name="TextBox 3">
            <a:extLst>
              <a:ext uri="{FF2B5EF4-FFF2-40B4-BE49-F238E27FC236}">
                <a16:creationId xmlns:a16="http://schemas.microsoft.com/office/drawing/2014/main" id="{A6FEDF08-9577-4273-8190-DC795E001912}"/>
              </a:ext>
            </a:extLst>
          </p:cNvPr>
          <p:cNvSpPr txBox="1"/>
          <p:nvPr/>
        </p:nvSpPr>
        <p:spPr>
          <a:xfrm>
            <a:off x="1068512" y="5753528"/>
            <a:ext cx="2634054" cy="369332"/>
          </a:xfrm>
          <a:prstGeom prst="rect">
            <a:avLst/>
          </a:prstGeom>
          <a:noFill/>
        </p:spPr>
        <p:txBody>
          <a:bodyPr wrap="none" rtlCol="0">
            <a:spAutoFit/>
          </a:bodyPr>
          <a:lstStyle/>
          <a:p>
            <a:r>
              <a:rPr lang="en-US" dirty="0"/>
              <a:t>-Pradnya R Sangoram</a:t>
            </a:r>
          </a:p>
        </p:txBody>
      </p:sp>
    </p:spTree>
    <p:extLst>
      <p:ext uri="{BB962C8B-B14F-4D97-AF65-F5344CB8AC3E}">
        <p14:creationId xmlns:p14="http://schemas.microsoft.com/office/powerpoint/2010/main" val="828498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35672-B63C-48D7-8F5C-05EB7806558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80DB13F-2F65-4DF6-833A-938A4F351D97}"/>
              </a:ext>
            </a:extLst>
          </p:cNvPr>
          <p:cNvSpPr>
            <a:spLocks noGrp="1"/>
          </p:cNvSpPr>
          <p:nvPr>
            <p:ph idx="1"/>
          </p:nvPr>
        </p:nvSpPr>
        <p:spPr/>
        <p:txBody>
          <a:bodyPr/>
          <a:lstStyle/>
          <a:p>
            <a:pPr marL="0" indent="0">
              <a:buNone/>
            </a:pPr>
            <a:r>
              <a:rPr lang="en-US" dirty="0"/>
              <a:t>Hiring the right talent is a challenge for all businesses. This challenge is magnified by the high volume of applicants if the business is labor-intensive, growing, and facing high attrition rates. Typically, large companies do not have enough time to open each CV, so they use machine learning algorithms for the Resume Screening task.</a:t>
            </a:r>
          </a:p>
        </p:txBody>
      </p:sp>
    </p:spTree>
    <p:extLst>
      <p:ext uri="{BB962C8B-B14F-4D97-AF65-F5344CB8AC3E}">
        <p14:creationId xmlns:p14="http://schemas.microsoft.com/office/powerpoint/2010/main" val="1715312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3FE15-4DA0-42A0-8FFD-580C65488335}"/>
              </a:ext>
            </a:extLst>
          </p:cNvPr>
          <p:cNvSpPr>
            <a:spLocks noGrp="1"/>
          </p:cNvSpPr>
          <p:nvPr>
            <p:ph type="title"/>
          </p:nvPr>
        </p:nvSpPr>
        <p:spPr/>
        <p:txBody>
          <a:bodyPr/>
          <a:lstStyle/>
          <a:p>
            <a:r>
              <a:rPr lang="en-US" dirty="0"/>
              <a:t>Outcome expectations:</a:t>
            </a:r>
          </a:p>
        </p:txBody>
      </p:sp>
      <p:sp>
        <p:nvSpPr>
          <p:cNvPr id="3" name="Content Placeholder 2">
            <a:extLst>
              <a:ext uri="{FF2B5EF4-FFF2-40B4-BE49-F238E27FC236}">
                <a16:creationId xmlns:a16="http://schemas.microsoft.com/office/drawing/2014/main" id="{9FF26BD7-BF9C-4766-A646-28A4397CF51A}"/>
              </a:ext>
            </a:extLst>
          </p:cNvPr>
          <p:cNvSpPr>
            <a:spLocks noGrp="1"/>
          </p:cNvSpPr>
          <p:nvPr>
            <p:ph idx="1"/>
          </p:nvPr>
        </p:nvSpPr>
        <p:spPr/>
        <p:txBody>
          <a:bodyPr>
            <a:normAutofit/>
          </a:bodyPr>
          <a:lstStyle/>
          <a:p>
            <a:r>
              <a:rPr lang="en-US" dirty="0"/>
              <a:t>The main expectation of this project will be classifying the resumes based on similarities and how closely they are connected and categorize into same groups of categories. And visualize the data and analyze it and take hiring decisions.</a:t>
            </a:r>
          </a:p>
        </p:txBody>
      </p:sp>
    </p:spTree>
    <p:extLst>
      <p:ext uri="{BB962C8B-B14F-4D97-AF65-F5344CB8AC3E}">
        <p14:creationId xmlns:p14="http://schemas.microsoft.com/office/powerpoint/2010/main" val="3018377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E2853-51E4-432E-A0A2-81F91DD38521}"/>
              </a:ext>
            </a:extLst>
          </p:cNvPr>
          <p:cNvSpPr>
            <a:spLocks noGrp="1"/>
          </p:cNvSpPr>
          <p:nvPr>
            <p:ph type="title"/>
          </p:nvPr>
        </p:nvSpPr>
        <p:spPr/>
        <p:txBody>
          <a:bodyPr/>
          <a:lstStyle/>
          <a:p>
            <a:r>
              <a:rPr lang="en-US" dirty="0"/>
              <a:t>Steps:</a:t>
            </a:r>
            <a:br>
              <a:rPr lang="en-US" dirty="0"/>
            </a:br>
            <a:endParaRPr lang="en-US" dirty="0"/>
          </a:p>
        </p:txBody>
      </p:sp>
      <p:sp>
        <p:nvSpPr>
          <p:cNvPr id="3" name="Content Placeholder 2">
            <a:extLst>
              <a:ext uri="{FF2B5EF4-FFF2-40B4-BE49-F238E27FC236}">
                <a16:creationId xmlns:a16="http://schemas.microsoft.com/office/drawing/2014/main" id="{D5AB6DE7-154F-4512-BFA4-955751E0AEC3}"/>
              </a:ext>
            </a:extLst>
          </p:cNvPr>
          <p:cNvSpPr>
            <a:spLocks noGrp="1"/>
          </p:cNvSpPr>
          <p:nvPr>
            <p:ph idx="1"/>
          </p:nvPr>
        </p:nvSpPr>
        <p:spPr/>
        <p:txBody>
          <a:bodyPr/>
          <a:lstStyle/>
          <a:p>
            <a:r>
              <a:rPr lang="en-US" dirty="0"/>
              <a:t>Data cleaning and Convert the key words into categorical values</a:t>
            </a:r>
          </a:p>
          <a:p>
            <a:r>
              <a:rPr lang="en-US" dirty="0"/>
              <a:t>Model Training: (KNeighborsClassifier)</a:t>
            </a:r>
          </a:p>
          <a:p>
            <a:r>
              <a:rPr lang="en-US" dirty="0"/>
              <a:t>Data visualization and Results</a:t>
            </a:r>
          </a:p>
        </p:txBody>
      </p:sp>
    </p:spTree>
    <p:extLst>
      <p:ext uri="{BB962C8B-B14F-4D97-AF65-F5344CB8AC3E}">
        <p14:creationId xmlns:p14="http://schemas.microsoft.com/office/powerpoint/2010/main" val="2645271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4DE35-F8D0-4754-91E2-1E808AC8523A}"/>
              </a:ext>
            </a:extLst>
          </p:cNvPr>
          <p:cNvSpPr>
            <a:spLocks noGrp="1"/>
          </p:cNvSpPr>
          <p:nvPr>
            <p:ph type="title"/>
          </p:nvPr>
        </p:nvSpPr>
        <p:spPr/>
        <p:txBody>
          <a:bodyPr/>
          <a:lstStyle/>
          <a:p>
            <a:r>
              <a:rPr lang="en-US" dirty="0"/>
              <a:t>Removing URLs, Hashtags, Special Letters and punctuation:</a:t>
            </a:r>
          </a:p>
        </p:txBody>
      </p:sp>
      <p:pic>
        <p:nvPicPr>
          <p:cNvPr id="9" name="Content Placeholder 8" descr="A picture containing table&#10;&#10;Description automatically generated">
            <a:extLst>
              <a:ext uri="{FF2B5EF4-FFF2-40B4-BE49-F238E27FC236}">
                <a16:creationId xmlns:a16="http://schemas.microsoft.com/office/drawing/2014/main" id="{76E9E0D1-F4E1-4ADA-AF02-B223F0CF95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7443" y="2025194"/>
            <a:ext cx="6662057" cy="3275045"/>
          </a:xfrm>
        </p:spPr>
      </p:pic>
    </p:spTree>
    <p:extLst>
      <p:ext uri="{BB962C8B-B14F-4D97-AF65-F5344CB8AC3E}">
        <p14:creationId xmlns:p14="http://schemas.microsoft.com/office/powerpoint/2010/main" val="4164024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AD7E16-41DB-4290-82E5-DF95458B98FE}"/>
              </a:ext>
            </a:extLst>
          </p:cNvPr>
          <p:cNvSpPr>
            <a:spLocks noGrp="1"/>
          </p:cNvSpPr>
          <p:nvPr>
            <p:ph type="title"/>
          </p:nvPr>
        </p:nvSpPr>
        <p:spPr>
          <a:xfrm>
            <a:off x="8200279" y="1325880"/>
            <a:ext cx="3344020" cy="3066507"/>
          </a:xfrm>
        </p:spPr>
        <p:txBody>
          <a:bodyPr vert="horz" lIns="91440" tIns="45720" rIns="91440" bIns="45720" rtlCol="0" anchor="b">
            <a:normAutofit/>
          </a:bodyPr>
          <a:lstStyle/>
          <a:p>
            <a:pPr>
              <a:lnSpc>
                <a:spcPct val="90000"/>
              </a:lnSpc>
            </a:pPr>
            <a:r>
              <a:rPr lang="en-US" sz="5400" b="0" i="0" kern="1200" dirty="0">
                <a:solidFill>
                  <a:srgbClr val="EBEBEB"/>
                </a:solidFill>
                <a:latin typeface="+mj-lt"/>
                <a:ea typeface="+mj-ea"/>
                <a:cs typeface="+mj-cs"/>
              </a:rPr>
              <a:t>Model training: k-Nearest Classifier</a:t>
            </a:r>
          </a:p>
        </p:txBody>
      </p:sp>
      <p:sp useBgFill="1">
        <p:nvSpPr>
          <p:cNvPr id="24" name="Rectangle 23">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descr="Table&#10;&#10;Description automatically generated">
            <a:extLst>
              <a:ext uri="{FF2B5EF4-FFF2-40B4-BE49-F238E27FC236}">
                <a16:creationId xmlns:a16="http://schemas.microsoft.com/office/drawing/2014/main" id="{92816B3F-112C-4C8F-BE7A-16DB1CFADFD1}"/>
              </a:ext>
            </a:extLst>
          </p:cNvPr>
          <p:cNvPicPr>
            <a:picLocks noChangeAspect="1"/>
          </p:cNvPicPr>
          <p:nvPr/>
        </p:nvPicPr>
        <p:blipFill rotWithShape="1">
          <a:blip r:embed="rId6">
            <a:extLst>
              <a:ext uri="{28A0092B-C50C-407E-A947-70E740481C1C}">
                <a14:useLocalDpi xmlns:a14="http://schemas.microsoft.com/office/drawing/2010/main" val="0"/>
              </a:ext>
            </a:extLst>
          </a:blip>
          <a:srcRect t="813"/>
          <a:stretch/>
        </p:blipFill>
        <p:spPr>
          <a:xfrm>
            <a:off x="613991" y="639905"/>
            <a:ext cx="6938587" cy="5609806"/>
          </a:xfrm>
          <a:prstGeom prst="rect">
            <a:avLst/>
          </a:prstGeom>
          <a:effectLst/>
        </p:spPr>
      </p:pic>
      <p:sp>
        <p:nvSpPr>
          <p:cNvPr id="6" name="TextBox 5">
            <a:extLst>
              <a:ext uri="{FF2B5EF4-FFF2-40B4-BE49-F238E27FC236}">
                <a16:creationId xmlns:a16="http://schemas.microsoft.com/office/drawing/2014/main" id="{C30DD392-9C04-4592-BB54-924346103C6E}"/>
              </a:ext>
            </a:extLst>
          </p:cNvPr>
          <p:cNvSpPr txBox="1"/>
          <p:nvPr/>
        </p:nvSpPr>
        <p:spPr>
          <a:xfrm>
            <a:off x="8322067" y="4326403"/>
            <a:ext cx="3068797" cy="923330"/>
          </a:xfrm>
          <a:prstGeom prst="rect">
            <a:avLst/>
          </a:prstGeom>
          <a:noFill/>
        </p:spPr>
        <p:txBody>
          <a:bodyPr wrap="square" rtlCol="0">
            <a:spAutoFit/>
          </a:bodyPr>
          <a:lstStyle/>
          <a:p>
            <a:r>
              <a:rPr lang="en-US" dirty="0">
                <a:solidFill>
                  <a:schemeClr val="bg1"/>
                </a:solidFill>
              </a:rPr>
              <a:t>Accuracy: 0.99 (Both on training and testing dataset)</a:t>
            </a:r>
          </a:p>
        </p:txBody>
      </p:sp>
      <p:graphicFrame>
        <p:nvGraphicFramePr>
          <p:cNvPr id="8" name="Table 8">
            <a:extLst>
              <a:ext uri="{FF2B5EF4-FFF2-40B4-BE49-F238E27FC236}">
                <a16:creationId xmlns:a16="http://schemas.microsoft.com/office/drawing/2014/main" id="{33779C7E-FB1F-461C-932F-2A1CACE705EF}"/>
              </a:ext>
            </a:extLst>
          </p:cNvPr>
          <p:cNvGraphicFramePr>
            <a:graphicFrameLocks noGrp="1"/>
          </p:cNvGraphicFramePr>
          <p:nvPr>
            <p:extLst>
              <p:ext uri="{D42A27DB-BD31-4B8C-83A1-F6EECF244321}">
                <p14:modId xmlns:p14="http://schemas.microsoft.com/office/powerpoint/2010/main" val="3879092574"/>
              </p:ext>
            </p:extLst>
          </p:nvPr>
        </p:nvGraphicFramePr>
        <p:xfrm>
          <a:off x="761206" y="1019328"/>
          <a:ext cx="6667129" cy="272819"/>
        </p:xfrm>
        <a:graphic>
          <a:graphicData uri="http://schemas.openxmlformats.org/drawingml/2006/table">
            <a:tbl>
              <a:tblPr firstRow="1" bandRow="1">
                <a:tableStyleId>{5C22544A-7EE6-4342-B048-85BDC9FD1C3A}</a:tableStyleId>
              </a:tblPr>
              <a:tblGrid>
                <a:gridCol w="6667129">
                  <a:extLst>
                    <a:ext uri="{9D8B030D-6E8A-4147-A177-3AD203B41FA5}">
                      <a16:colId xmlns:a16="http://schemas.microsoft.com/office/drawing/2014/main" val="275458310"/>
                    </a:ext>
                  </a:extLst>
                </a:gridCol>
              </a:tblGrid>
              <a:tr h="272819">
                <a:tc>
                  <a:txBody>
                    <a:bodyPr/>
                    <a:lstStyle/>
                    <a:p>
                      <a:endParaRPr lang="en-US" sz="1000" dirty="0"/>
                    </a:p>
                  </a:txBody>
                  <a:tcPr>
                    <a:solidFill>
                      <a:schemeClr val="bg1"/>
                    </a:solidFill>
                  </a:tcPr>
                </a:tc>
                <a:extLst>
                  <a:ext uri="{0D108BD9-81ED-4DB2-BD59-A6C34878D82A}">
                    <a16:rowId xmlns:a16="http://schemas.microsoft.com/office/drawing/2014/main" val="609264865"/>
                  </a:ext>
                </a:extLst>
              </a:tr>
            </a:tbl>
          </a:graphicData>
        </a:graphic>
      </p:graphicFrame>
    </p:spTree>
    <p:extLst>
      <p:ext uri="{BB962C8B-B14F-4D97-AF65-F5344CB8AC3E}">
        <p14:creationId xmlns:p14="http://schemas.microsoft.com/office/powerpoint/2010/main" val="301381348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16EA9-7912-42B5-8443-E02079087B81}"/>
              </a:ext>
            </a:extLst>
          </p:cNvPr>
          <p:cNvSpPr>
            <a:spLocks noGrp="1"/>
          </p:cNvSpPr>
          <p:nvPr>
            <p:ph type="title"/>
          </p:nvPr>
        </p:nvSpPr>
        <p:spPr>
          <a:xfrm>
            <a:off x="648930" y="513708"/>
            <a:ext cx="3322912" cy="3575407"/>
          </a:xfrm>
        </p:spPr>
        <p:txBody>
          <a:bodyPr>
            <a:normAutofit/>
          </a:bodyPr>
          <a:lstStyle/>
          <a:p>
            <a:r>
              <a:rPr lang="en-US" sz="3900" dirty="0"/>
              <a:t>Visualization:</a:t>
            </a:r>
            <a:br>
              <a:rPr lang="en-US" sz="3900" dirty="0"/>
            </a:br>
            <a:endParaRPr lang="en-US" sz="3900" dirty="0"/>
          </a:p>
        </p:txBody>
      </p:sp>
      <p:pic>
        <p:nvPicPr>
          <p:cNvPr id="5" name="Content Placeholder 4" descr="Chart, pie chart&#10;&#10;Description automatically generated">
            <a:extLst>
              <a:ext uri="{FF2B5EF4-FFF2-40B4-BE49-F238E27FC236}">
                <a16:creationId xmlns:a16="http://schemas.microsoft.com/office/drawing/2014/main" id="{693D50DD-5F32-437B-9B95-9D8F26883AE9}"/>
              </a:ext>
            </a:extLst>
          </p:cNvPr>
          <p:cNvPicPr>
            <a:picLocks noChangeAspect="1"/>
          </p:cNvPicPr>
          <p:nvPr/>
        </p:nvPicPr>
        <p:blipFill rotWithShape="1">
          <a:blip r:embed="rId3">
            <a:extLst>
              <a:ext uri="{28A0092B-C50C-407E-A947-70E740481C1C}">
                <a14:useLocalDpi xmlns:a14="http://schemas.microsoft.com/office/drawing/2010/main" val="0"/>
              </a:ext>
            </a:extLst>
          </a:blip>
          <a:srcRect t="5314" r="1" b="1"/>
          <a:stretch/>
        </p:blipFill>
        <p:spPr>
          <a:xfrm>
            <a:off x="4619544" y="609601"/>
            <a:ext cx="6924756" cy="5638797"/>
          </a:xfrm>
          <a:prstGeom prst="rect">
            <a:avLst/>
          </a:prstGeom>
          <a:effectLst>
            <a:outerShdw blurRad="50800" dist="38100" dir="5400000" algn="t" rotWithShape="0">
              <a:prstClr val="black">
                <a:alpha val="43000"/>
              </a:prstClr>
            </a:outerShdw>
          </a:effectLst>
        </p:spPr>
      </p:pic>
      <p:sp>
        <p:nvSpPr>
          <p:cNvPr id="28" name="Rectangle 11">
            <a:extLst>
              <a:ext uri="{FF2B5EF4-FFF2-40B4-BE49-F238E27FC236}">
                <a16:creationId xmlns:a16="http://schemas.microsoft.com/office/drawing/2014/main" id="{A93A089E-0A16-452C-B341-0F769780D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77758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887C57F-EB9F-49BF-B534-A265B0C21DB7}"/>
              </a:ext>
            </a:extLst>
          </p:cNvPr>
          <p:cNvSpPr txBox="1"/>
          <p:nvPr/>
        </p:nvSpPr>
        <p:spPr>
          <a:xfrm>
            <a:off x="3714579" y="2619910"/>
            <a:ext cx="4762842" cy="1200329"/>
          </a:xfrm>
          <a:prstGeom prst="rect">
            <a:avLst/>
          </a:prstGeom>
          <a:noFill/>
        </p:spPr>
        <p:txBody>
          <a:bodyPr wrap="none" rtlCol="0">
            <a:spAutoFit/>
          </a:bodyPr>
          <a:lstStyle/>
          <a:p>
            <a:r>
              <a:rPr lang="en-US" sz="7200" dirty="0"/>
              <a:t>Thank You</a:t>
            </a:r>
          </a:p>
        </p:txBody>
      </p:sp>
    </p:spTree>
    <p:extLst>
      <p:ext uri="{BB962C8B-B14F-4D97-AF65-F5344CB8AC3E}">
        <p14:creationId xmlns:p14="http://schemas.microsoft.com/office/powerpoint/2010/main" val="1878541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220</TotalTime>
  <Words>169</Words>
  <Application>Microsoft Office PowerPoint</Application>
  <PresentationFormat>Widescreen</PresentationFormat>
  <Paragraphs>15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Resume Screening using k-Nearest Classifier</vt:lpstr>
      <vt:lpstr>Introduction:</vt:lpstr>
      <vt:lpstr>Outcome expectations:</vt:lpstr>
      <vt:lpstr>Steps: </vt:lpstr>
      <vt:lpstr>Removing URLs, Hashtags, Special Letters and punctuation:</vt:lpstr>
      <vt:lpstr>Model training: k-Nearest Classifier</vt:lpstr>
      <vt:lpstr>Visualization: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Resume Screening using kNearstClassifier</dc:title>
  <dc:creator>Sangoram, Ms. Pradnya Raghavendra</dc:creator>
  <cp:lastModifiedBy>Sangoram, Ms. Pradnya Raghavendra</cp:lastModifiedBy>
  <cp:revision>10</cp:revision>
  <dcterms:created xsi:type="dcterms:W3CDTF">2021-04-29T20:26:53Z</dcterms:created>
  <dcterms:modified xsi:type="dcterms:W3CDTF">2021-10-05T16:30:29Z</dcterms:modified>
</cp:coreProperties>
</file>