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56" r:id="rId4"/>
    <p:sldId id="257" r:id="rId5"/>
    <p:sldId id="275" r:id="rId6"/>
    <p:sldId id="258" r:id="rId7"/>
    <p:sldId id="286" r:id="rId8"/>
    <p:sldId id="273" r:id="rId9"/>
    <p:sldId id="291" r:id="rId10"/>
    <p:sldId id="292" r:id="rId11"/>
    <p:sldId id="293" r:id="rId12"/>
    <p:sldId id="269" r:id="rId13"/>
    <p:sldId id="289" r:id="rId14"/>
    <p:sldId id="290" r:id="rId15"/>
    <p:sldId id="287" r:id="rId16"/>
    <p:sldId id="294" r:id="rId17"/>
    <p:sldId id="277" r:id="rId18"/>
    <p:sldId id="28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A33482-3117-41D6-9776-6F84A0E8146C}">
          <p14:sldIdLst>
            <p14:sldId id="259"/>
            <p14:sldId id="281"/>
            <p14:sldId id="256"/>
            <p14:sldId id="257"/>
            <p14:sldId id="275"/>
            <p14:sldId id="258"/>
            <p14:sldId id="286"/>
            <p14:sldId id="273"/>
          </p14:sldIdLst>
        </p14:section>
        <p14:section name="Create Travel Plan" id="{7753A8D7-6E1E-4B87-BF37-313822CB6D12}">
          <p14:sldIdLst>
            <p14:sldId id="291"/>
            <p14:sldId id="292"/>
            <p14:sldId id="293"/>
          </p14:sldIdLst>
        </p14:section>
        <p14:section name="Create Expense" id="{028FDD3E-8928-4D7B-911C-2C5C8E798044}">
          <p14:sldIdLst>
            <p14:sldId id="269"/>
            <p14:sldId id="289"/>
            <p14:sldId id="290"/>
            <p14:sldId id="287"/>
            <p14:sldId id="294"/>
          </p14:sldIdLst>
        </p14:section>
        <p14:section name="Check Expense Status" id="{FBA033BB-9B50-4D2A-A6DC-9F4D15DEB476}">
          <p14:sldIdLst>
            <p14:sldId id="277"/>
            <p14:sldId id="284"/>
          </p14:sldIdLst>
        </p14:section>
        <p14:section name="Travel Advance Status" id="{E9CF3F83-8063-4234-BD88-73B8FAFE384A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7E33-6F9B-453B-884B-80711C20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B1432-C3F1-40E5-9B58-1AFD1215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F773-54A8-4725-BF96-5F55EE8D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8AEE-9C4D-45C4-8C1F-8389F037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65B5-76FD-4E1C-83C4-780A12C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401E-F5BE-46CE-9967-A7B71AB1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7C8F6-8337-4785-9B2E-5EC87C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0D26-86D5-45D1-A43F-B4AE10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F5B4-23E4-451F-B92A-CBCC8FAE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1CF9-FBDC-48C6-AC3F-ABC0AB3D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B7C65-1025-46B4-93E0-4F267F34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3A1E1-2C58-4D1E-87B5-634A0603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D862-5BFC-4398-A455-1A1566A4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CF65-0CB2-4414-AC85-CF01685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A1AC-401B-4832-9036-1C1051DE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49E6-79B3-4157-AC48-AD080692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DFEA-D2CB-4CEF-9E01-ACD2852C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D3F4-6980-4518-A327-8C8F343D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1863-E88B-495D-AF6D-0AB47AF1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2FD6-6C15-45B2-A0DE-1E63C748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FD4-F78D-4CC6-BD70-EF49C6BD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1A5A-09BB-4724-B0A8-D406EC1D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0B83-7867-4FAB-B325-C1D09B02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6006-0BD5-48EB-A7C2-7DCB7DC4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FAAC-D2E0-49E3-80A1-A34101D3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CD62-AEB6-41FB-A2BF-7E35A1D0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85DF-D8A7-4272-8CEA-A0E71F017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33F8-6B77-4B6E-B817-A96B22A4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70EC-5342-415C-BD99-FE363F32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8C1C8-C0F6-4D17-BA56-E2F3153A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F253-8B14-4B27-BE9F-C99C1D9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2A05-B55E-40E1-928A-FB5DEB2B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229D-1284-4169-8B46-D9816623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45EA-3B15-4706-B94C-A2EFF84C5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DD462-3FB4-476B-84A8-7C1455505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34047-B4B2-433F-A1E3-78CA8D738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0E71D-47AC-411F-B855-E4B452F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890D3-E84F-4786-BF89-8BA2545E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E8D93-5C3B-4BBD-B79D-EB66AC4F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B3B-E7D7-44D9-9BE3-5617302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DE1A3-DB4F-4656-8176-E3655B47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EC94D-2D65-4866-90C8-76B9F2A4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F50-038E-4470-A3E4-504CC026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ECCC8-8257-44B4-B61D-05699A12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F8441-2E7E-4655-9CC8-B292A0FD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4D23-7561-46FF-9A63-BEF072F3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A32-1612-47C6-BA63-C7A6774F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FA8B-5435-4990-A030-703E874A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B7F0-981D-4D30-980C-1EF3714B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0DEF-41B2-4912-9875-89D9AD1F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F6E3-4F6F-47EC-8681-6BE9CE4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85B5-D584-4CBB-8587-1D75C7B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3DDB-DAAE-4FC4-9C62-AA5B07AF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A32F0-31AD-459A-A833-F0283E5C3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D79B-523E-41AC-968D-2B6BE3D7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EB08-7674-4873-812D-F2CD96A5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D1CB-0BDB-481F-9CD1-56F76245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39B7-6136-42D6-B400-AF251059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E3722-636E-4BA1-89C9-0876E978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12C0-DD02-4B06-8AB6-A5623FA0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16E9-7B63-4D53-977B-E8D5C0F9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D31D-D3F0-4DB9-A602-67DEC5AAF21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9AE9-F865-49DE-A412-7E5C275D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4C1F-A776-4D4E-A387-20E1581E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C810-D5E3-4C39-934C-D426D1F0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image" Target="../media/image12.png"/><Relationship Id="rId4" Type="http://schemas.openxmlformats.org/officeDocument/2006/relationships/slide" Target="slide12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12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image" Target="../media/image12.png"/><Relationship Id="rId4" Type="http://schemas.openxmlformats.org/officeDocument/2006/relationships/slide" Target="slide1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12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6.xml"/><Relationship Id="rId4" Type="http://schemas.openxmlformats.org/officeDocument/2006/relationships/slide" Target="slide20.xml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8ECC-4053-4BED-BEB9-C02C319D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34" y="28914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Montserrat" panose="00000500000000000000" pitchFamily="50" charset="0"/>
              </a:rPr>
              <a:t>Yantra Employee Portal</a:t>
            </a:r>
            <a:br>
              <a:rPr lang="en-US" dirty="0">
                <a:latin typeface="Montserrat" panose="00000500000000000000" pitchFamily="50" charset="0"/>
              </a:rPr>
            </a:br>
            <a:r>
              <a:rPr lang="en-US" dirty="0">
                <a:latin typeface="Montserrat" panose="00000500000000000000" pitchFamily="50" charset="0"/>
              </a:rPr>
              <a:t/>
            </a:r>
            <a:br>
              <a:rPr lang="en-US" dirty="0">
                <a:latin typeface="Montserrat" panose="00000500000000000000" pitchFamily="50" charset="0"/>
              </a:rPr>
            </a:br>
            <a:r>
              <a:rPr lang="en-US" sz="3100" dirty="0">
                <a:latin typeface="Montserrat" panose="00000500000000000000" pitchFamily="50" charset="0"/>
              </a:rPr>
              <a:t>Department: ALL</a:t>
            </a:r>
            <a:br>
              <a:rPr lang="en-US" sz="3100" dirty="0">
                <a:latin typeface="Montserrat" panose="00000500000000000000" pitchFamily="50" charset="0"/>
              </a:rPr>
            </a:br>
            <a:r>
              <a:rPr lang="en-US" sz="3100" dirty="0">
                <a:latin typeface="Montserrat" panose="00000500000000000000" pitchFamily="50" charset="0"/>
              </a:rPr>
              <a:t/>
            </a:r>
            <a:br>
              <a:rPr lang="en-US" sz="3100" dirty="0">
                <a:latin typeface="Montserrat" panose="00000500000000000000" pitchFamily="50" charset="0"/>
              </a:rPr>
            </a:br>
            <a:r>
              <a:rPr lang="en-US" sz="3100" dirty="0">
                <a:latin typeface="Montserrat" panose="00000500000000000000" pitchFamily="50" charset="0"/>
              </a:rPr>
              <a:t>Process: </a:t>
            </a:r>
            <a:r>
              <a:rPr lang="en-US" sz="3100" dirty="0" smtClean="0">
                <a:latin typeface="Montserrat" panose="00000500000000000000" pitchFamily="50" charset="0"/>
              </a:rPr>
              <a:t>Expense </a:t>
            </a:r>
            <a:r>
              <a:rPr lang="en-US" sz="3100" dirty="0" smtClean="0">
                <a:latin typeface="Montserrat" panose="00000500000000000000" pitchFamily="50" charset="0"/>
              </a:rPr>
              <a:t>Reimbursement </a:t>
            </a:r>
            <a:r>
              <a:rPr lang="en-US" sz="3100" dirty="0" err="1" smtClean="0">
                <a:latin typeface="Montserrat" panose="00000500000000000000" pitchFamily="50" charset="0"/>
              </a:rPr>
              <a:t>Ver</a:t>
            </a:r>
            <a:r>
              <a:rPr lang="en-US" sz="3100" smtClean="0">
                <a:latin typeface="Montserrat" panose="00000500000000000000" pitchFamily="50" charset="0"/>
              </a:rPr>
              <a:t> 1.0</a:t>
            </a:r>
            <a:r>
              <a:rPr lang="en-US" sz="3100" dirty="0" smtClean="0">
                <a:latin typeface="Montserrat" panose="00000500000000000000" pitchFamily="50" charset="0"/>
              </a:rPr>
              <a:t/>
            </a:r>
            <a:br>
              <a:rPr lang="en-US" sz="3100" dirty="0" smtClean="0">
                <a:latin typeface="Montserrat" panose="00000500000000000000" pitchFamily="50" charset="0"/>
              </a:rPr>
            </a:b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9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Travel Plan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4397240" y="6128638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47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F5CA0C95-9F3E-45C8-8D8E-A4899585D335}"/>
              </a:ext>
            </a:extLst>
          </p:cNvPr>
          <p:cNvSpPr/>
          <p:nvPr/>
        </p:nvSpPr>
        <p:spPr>
          <a:xfrm>
            <a:off x="7660149" y="6121160"/>
            <a:ext cx="914400" cy="347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54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064899" y="6113903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5" name="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D81DFDBA-C0A8-4374-870B-C5FD20981452}"/>
              </a:ext>
            </a:extLst>
          </p:cNvPr>
          <p:cNvSpPr/>
          <p:nvPr/>
        </p:nvSpPr>
        <p:spPr>
          <a:xfrm>
            <a:off x="995624" y="3733256"/>
            <a:ext cx="1690913" cy="475714"/>
          </a:xfrm>
          <a:prstGeom prst="rect">
            <a:avLst/>
          </a:prstGeom>
          <a:solidFill>
            <a:srgbClr val="F8CBA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Montserrat" panose="00000500000000000000" pitchFamily="50" charset="0"/>
              </a:rPr>
              <a:t>Create a Travel Plan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140" y="1253515"/>
            <a:ext cx="6191250" cy="4819650"/>
          </a:xfrm>
          <a:prstGeom prst="rect">
            <a:avLst/>
          </a:prstGeom>
        </p:spPr>
      </p:pic>
      <p:sp>
        <p:nvSpPr>
          <p:cNvPr id="44" name="Rectangle: Rounded Corners 18">
            <a:extLst>
              <a:ext uri="{FF2B5EF4-FFF2-40B4-BE49-F238E27FC236}">
                <a16:creationId xmlns:a16="http://schemas.microsoft.com/office/drawing/2014/main" id="{F781F0E7-8103-4E2F-A279-2C2F578EDC3A}"/>
              </a:ext>
            </a:extLst>
          </p:cNvPr>
          <p:cNvSpPr/>
          <p:nvPr/>
        </p:nvSpPr>
        <p:spPr>
          <a:xfrm>
            <a:off x="3533951" y="2653216"/>
            <a:ext cx="5385511" cy="1882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Montserrat" panose="00000500000000000000" pitchFamily="50" charset="0"/>
              </a:rPr>
              <a:t>ERROR</a:t>
            </a:r>
            <a:r>
              <a:rPr lang="en-US" sz="1050" dirty="0">
                <a:solidFill>
                  <a:schemeClr val="tx1"/>
                </a:solidFill>
                <a:latin typeface="Montserrat Light" panose="00000400000000000000" pitchFamily="50" charset="0"/>
              </a:rPr>
              <a:t>: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Montserrat Light" panose="00000400000000000000" pitchFamily="50" charset="0"/>
              </a:rPr>
              <a:t>You have either not submitted the details correctly or have not uploaded the required documents. Please complete all the steps to proceed further.</a:t>
            </a:r>
            <a:endParaRPr lang="en-US" sz="1050" dirty="0">
              <a:solidFill>
                <a:schemeClr val="tx1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445058" y="2872240"/>
            <a:ext cx="1596788" cy="1113519"/>
            <a:chOff x="9186930" y="2649335"/>
            <a:chExt cx="1596788" cy="11135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625" y="2649335"/>
              <a:ext cx="685371" cy="685371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186930" y="3347356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59" name="Rectangle 58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64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8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70" name="Rectangle 69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71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Travel Plan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4397240" y="6128638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47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F5CA0C95-9F3E-45C8-8D8E-A4899585D335}"/>
              </a:ext>
            </a:extLst>
          </p:cNvPr>
          <p:cNvSpPr/>
          <p:nvPr/>
        </p:nvSpPr>
        <p:spPr>
          <a:xfrm>
            <a:off x="7660149" y="6121160"/>
            <a:ext cx="914400" cy="347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54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064899" y="6113903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5" name="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D81DFDBA-C0A8-4374-870B-C5FD20981452}"/>
              </a:ext>
            </a:extLst>
          </p:cNvPr>
          <p:cNvSpPr/>
          <p:nvPr/>
        </p:nvSpPr>
        <p:spPr>
          <a:xfrm>
            <a:off x="995624" y="3733256"/>
            <a:ext cx="1690913" cy="475714"/>
          </a:xfrm>
          <a:prstGeom prst="rect">
            <a:avLst/>
          </a:prstGeom>
          <a:solidFill>
            <a:srgbClr val="F8CBA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Montserrat" panose="00000500000000000000" pitchFamily="50" charset="0"/>
              </a:rPr>
              <a:t>Create a Travel Plan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140" y="1253515"/>
            <a:ext cx="6191250" cy="481965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445058" y="2872240"/>
            <a:ext cx="1596788" cy="1113519"/>
            <a:chOff x="9186930" y="2649335"/>
            <a:chExt cx="1596788" cy="11135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625" y="2649335"/>
              <a:ext cx="685371" cy="685371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186930" y="3347356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</p:grpSp>
      <p:sp>
        <p:nvSpPr>
          <p:cNvPr id="49" name="Rectangle: Rounded Corners 36">
            <a:extLst>
              <a:ext uri="{FF2B5EF4-FFF2-40B4-BE49-F238E27FC236}">
                <a16:creationId xmlns:a16="http://schemas.microsoft.com/office/drawing/2014/main" id="{BB85029F-7467-4136-A103-6AB8A66FD062}"/>
              </a:ext>
            </a:extLst>
          </p:cNvPr>
          <p:cNvSpPr/>
          <p:nvPr/>
        </p:nvSpPr>
        <p:spPr>
          <a:xfrm>
            <a:off x="3617047" y="2672858"/>
            <a:ext cx="5385511" cy="1882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Montserrat" panose="00000500000000000000" pitchFamily="50" charset="0"/>
              </a:rPr>
              <a:t>SUBMIT </a:t>
            </a:r>
            <a:r>
              <a:rPr lang="en-US" sz="105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– </a:t>
            </a:r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TR-XXXX?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(Kindly Note down the expense number for your own reference)</a:t>
            </a:r>
            <a:endParaRPr lang="en-US" sz="1050" dirty="0">
              <a:solidFill>
                <a:schemeClr val="tx1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56" name="Rectangle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61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5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67" name="Rectangle 66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68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3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Expense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4397240" y="6128638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47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F5CA0C95-9F3E-45C8-8D8E-A4899585D335}"/>
              </a:ext>
            </a:extLst>
          </p:cNvPr>
          <p:cNvSpPr/>
          <p:nvPr/>
        </p:nvSpPr>
        <p:spPr>
          <a:xfrm>
            <a:off x="7660149" y="6121160"/>
            <a:ext cx="914400" cy="347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54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064899" y="6113903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5" name="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D81DFDBA-C0A8-4374-870B-C5FD20981452}"/>
              </a:ext>
            </a:extLst>
          </p:cNvPr>
          <p:cNvSpPr/>
          <p:nvPr/>
        </p:nvSpPr>
        <p:spPr>
          <a:xfrm>
            <a:off x="995624" y="3733256"/>
            <a:ext cx="1690913" cy="47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Montserrat" panose="00000500000000000000" pitchFamily="50" charset="0"/>
              </a:rPr>
              <a:t>Create a Travel Plan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7421" y="954252"/>
            <a:ext cx="7267575" cy="50863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186930" y="2649335"/>
            <a:ext cx="1643980" cy="2044604"/>
            <a:chOff x="9186930" y="2649335"/>
            <a:chExt cx="1643980" cy="2044604"/>
          </a:xfrm>
        </p:grpSpPr>
        <p:grpSp>
          <p:nvGrpSpPr>
            <p:cNvPr id="13" name="Group 12"/>
            <p:cNvGrpSpPr/>
            <p:nvPr/>
          </p:nvGrpSpPr>
          <p:grpSpPr>
            <a:xfrm>
              <a:off x="9186930" y="2649335"/>
              <a:ext cx="1643980" cy="1113519"/>
              <a:chOff x="9186930" y="2649335"/>
              <a:chExt cx="1643980" cy="111351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373851" y="3226165"/>
                <a:ext cx="457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*</a:t>
                </a:r>
                <a:endParaRPr lang="en-IN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186930" y="3347356"/>
                <a:ext cx="15967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Upload All Expense Related Documents</a:t>
                </a:r>
                <a:endParaRPr lang="en-IN" sz="105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3625" y="2649335"/>
                <a:ext cx="685371" cy="685371"/>
              </a:xfrm>
              <a:prstGeom prst="rect">
                <a:avLst/>
              </a:prstGeom>
            </p:spPr>
          </p:pic>
        </p:grpSp>
        <p:sp>
          <p:nvSpPr>
            <p:cNvPr id="11" name="Down Arrow 10"/>
            <p:cNvSpPr/>
            <p:nvPr/>
          </p:nvSpPr>
          <p:spPr>
            <a:xfrm>
              <a:off x="9680256" y="3965718"/>
              <a:ext cx="668740" cy="728221"/>
            </a:xfrm>
            <a:prstGeom prst="down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59" name="Rectangle 58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64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8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70" name="Rectangle 69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71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2289066"/>
            <a:ext cx="1696561" cy="3942642"/>
            <a:chOff x="990196" y="2195067"/>
            <a:chExt cx="1696561" cy="3942642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219506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31727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6688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Montserrat" panose="00000500000000000000" pitchFamily="50" charset="0"/>
                </a:rPr>
                <a:t>Create a Travel Plan</a:t>
              </a:r>
              <a:endParaRPr lang="en-US" sz="1100" dirty="0">
                <a:latin typeface="Montserrat" panose="00000500000000000000" pitchFamily="50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9295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6619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36418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8123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332591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68391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21110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94624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8462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770956" y="107500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an Expense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Rectangle: Rounded Corners 19">
            <a:hlinkClick r:id="rId8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4397240" y="6128638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47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F5CA0C95-9F3E-45C8-8D8E-A4899585D335}"/>
              </a:ext>
            </a:extLst>
          </p:cNvPr>
          <p:cNvSpPr/>
          <p:nvPr/>
        </p:nvSpPr>
        <p:spPr>
          <a:xfrm>
            <a:off x="7732558" y="6109613"/>
            <a:ext cx="914400" cy="347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255170" y="2649335"/>
            <a:ext cx="1643980" cy="1113519"/>
            <a:chOff x="9186930" y="2649335"/>
            <a:chExt cx="1643980" cy="1113519"/>
          </a:xfrm>
        </p:grpSpPr>
        <p:sp>
          <p:nvSpPr>
            <p:cNvPr id="8" name="TextBox 7"/>
            <p:cNvSpPr txBox="1"/>
            <p:nvPr/>
          </p:nvSpPr>
          <p:spPr>
            <a:xfrm>
              <a:off x="9186930" y="3347356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73851" y="3226165"/>
              <a:ext cx="457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IN" sz="1050" dirty="0">
                <a:solidFill>
                  <a:srgbClr val="FF0000"/>
                </a:solidFill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625" y="2649335"/>
              <a:ext cx="685371" cy="68537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381" y="1724584"/>
            <a:ext cx="5655659" cy="3327822"/>
          </a:xfrm>
          <a:prstGeom prst="rect">
            <a:avLst/>
          </a:prstGeom>
        </p:spPr>
      </p:pic>
      <p:sp>
        <p:nvSpPr>
          <p:cNvPr id="44" name="Rectangle: Rounded Corners 19">
            <a:hlinkClick r:id="rId8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064899" y="6113903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9381" y="5065056"/>
            <a:ext cx="5956466" cy="92160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50" name="Rectangle 4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5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0" name="Arrow: Chevron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62" name="Rectangle 61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6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93019" y="1349024"/>
            <a:ext cx="1714252" cy="4801273"/>
            <a:chOff x="993019" y="1349024"/>
            <a:chExt cx="1714252" cy="480127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94" name="Rectangle 93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99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103" name="Arrow: Chevron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105" name="Rectangle 104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106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16358" y="3310146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0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2289066"/>
            <a:ext cx="1696561" cy="3942642"/>
            <a:chOff x="990196" y="2195067"/>
            <a:chExt cx="1696561" cy="3942642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219506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31727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6688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9295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6619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36418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8123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332591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68391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77525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21110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94624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8462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Expense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60" y="2653909"/>
            <a:ext cx="685371" cy="685371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618559" y="1122772"/>
            <a:ext cx="5848350" cy="4313716"/>
            <a:chOff x="3709381" y="1724584"/>
            <a:chExt cx="5848350" cy="431371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09381" y="1724584"/>
              <a:ext cx="5655659" cy="33278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9381" y="5095325"/>
              <a:ext cx="5848350" cy="9429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3790360" y="1927943"/>
            <a:ext cx="7298678" cy="4032592"/>
            <a:chOff x="3039273" y="1858369"/>
            <a:chExt cx="7298678" cy="4032592"/>
          </a:xfrm>
        </p:grpSpPr>
        <p:sp>
          <p:nvSpPr>
            <p:cNvPr id="46" name="Rectangle: Rounded Corners 19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CF1DE2-E34B-4C31-9020-8C085C7710E5}"/>
                </a:ext>
              </a:extLst>
            </p:cNvPr>
            <p:cNvSpPr/>
            <p:nvPr/>
          </p:nvSpPr>
          <p:spPr>
            <a:xfrm>
              <a:off x="3682468" y="5539981"/>
              <a:ext cx="914775" cy="3509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Submit</a:t>
              </a:r>
            </a:p>
          </p:txBody>
        </p:sp>
        <p:sp>
          <p:nvSpPr>
            <p:cNvPr id="47" name="Rectangle: Rounded Corners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F5CA0C95-9F3E-45C8-8D8E-A4899585D335}"/>
                </a:ext>
              </a:extLst>
            </p:cNvPr>
            <p:cNvSpPr/>
            <p:nvPr/>
          </p:nvSpPr>
          <p:spPr>
            <a:xfrm>
              <a:off x="7192655" y="5519355"/>
              <a:ext cx="914400" cy="347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Cancel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93971" y="3341635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80892" y="3220444"/>
              <a:ext cx="457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IN" sz="1050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: Rounded Corners 18">
              <a:extLst>
                <a:ext uri="{FF2B5EF4-FFF2-40B4-BE49-F238E27FC236}">
                  <a16:creationId xmlns:a16="http://schemas.microsoft.com/office/drawing/2014/main" id="{F781F0E7-8103-4E2F-A279-2C2F578EDC3A}"/>
                </a:ext>
              </a:extLst>
            </p:cNvPr>
            <p:cNvSpPr/>
            <p:nvPr/>
          </p:nvSpPr>
          <p:spPr>
            <a:xfrm>
              <a:off x="3039273" y="1858369"/>
              <a:ext cx="5385511" cy="18827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latin typeface="Montserrat" panose="00000500000000000000" pitchFamily="50" charset="0"/>
                </a:rPr>
                <a:t>ERROR</a:t>
              </a:r>
              <a:r>
                <a:rPr lang="en-US" sz="1050" dirty="0">
                  <a:solidFill>
                    <a:schemeClr val="tx1"/>
                  </a:solidFill>
                  <a:latin typeface="Montserrat Light" panose="00000400000000000000" pitchFamily="50" charset="0"/>
                </a:rPr>
                <a:t>: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Montserrat Light" panose="00000400000000000000" pitchFamily="50" charset="0"/>
                </a:rPr>
                <a:t>You have either not submitted the details correctly or have not uploaded the required documents. Please complete all the steps to proceed further.</a:t>
              </a:r>
              <a:endParaRPr lang="en-US" sz="1050" dirty="0">
                <a:solidFill>
                  <a:schemeClr val="tx1"/>
                </a:solidFill>
                <a:latin typeface="Montserrat Light" panose="00000400000000000000" pitchFamily="50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419751" y="4413083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22130" y="5003827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48" name="Rectangle: Rounded Corners 19">
            <a:hlinkClick r:id="rId12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190892" y="5609555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71" name="Rectangle 70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7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8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82" name="Rectangle 8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8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86" name="Rectangle 85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91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95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97" name="Rectangle 96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98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2289066"/>
            <a:ext cx="1696561" cy="3942642"/>
            <a:chOff x="990196" y="2195067"/>
            <a:chExt cx="1696561" cy="3942642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219506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31727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6688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9295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6619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36418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8123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332591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68391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77525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21110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94624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8462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Expense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60" y="2653909"/>
            <a:ext cx="685371" cy="685371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618559" y="1122772"/>
            <a:ext cx="5848350" cy="4313716"/>
            <a:chOff x="3709381" y="1724584"/>
            <a:chExt cx="5848350" cy="431371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09381" y="1724584"/>
              <a:ext cx="5655659" cy="33278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9381" y="5095325"/>
              <a:ext cx="5848350" cy="9429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341289" y="3316568"/>
            <a:ext cx="6639053" cy="2657567"/>
            <a:chOff x="3698898" y="3220444"/>
            <a:chExt cx="6639053" cy="2657567"/>
          </a:xfrm>
        </p:grpSpPr>
        <p:sp>
          <p:nvSpPr>
            <p:cNvPr id="46" name="Rectangle: Rounded Corners 19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CF1DE2-E34B-4C31-9020-8C085C7710E5}"/>
                </a:ext>
              </a:extLst>
            </p:cNvPr>
            <p:cNvSpPr/>
            <p:nvPr/>
          </p:nvSpPr>
          <p:spPr>
            <a:xfrm>
              <a:off x="3698898" y="5527031"/>
              <a:ext cx="914775" cy="3509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Submit</a:t>
              </a:r>
            </a:p>
          </p:txBody>
        </p:sp>
        <p:sp>
          <p:nvSpPr>
            <p:cNvPr id="47" name="Rectangle: Rounded Corners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F5CA0C95-9F3E-45C8-8D8E-A4899585D335}"/>
                </a:ext>
              </a:extLst>
            </p:cNvPr>
            <p:cNvSpPr/>
            <p:nvPr/>
          </p:nvSpPr>
          <p:spPr>
            <a:xfrm>
              <a:off x="7321430" y="5516939"/>
              <a:ext cx="914400" cy="347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Cancel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93971" y="3341635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80892" y="3220444"/>
              <a:ext cx="457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IN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419751" y="4413083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22130" y="5003827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60" name="Rectangle: Rounded Corners 36">
            <a:extLst>
              <a:ext uri="{FF2B5EF4-FFF2-40B4-BE49-F238E27FC236}">
                <a16:creationId xmlns:a16="http://schemas.microsoft.com/office/drawing/2014/main" id="{BB85029F-7467-4136-A103-6AB8A66FD062}"/>
              </a:ext>
            </a:extLst>
          </p:cNvPr>
          <p:cNvSpPr/>
          <p:nvPr/>
        </p:nvSpPr>
        <p:spPr>
          <a:xfrm>
            <a:off x="3721468" y="2114290"/>
            <a:ext cx="5385511" cy="1882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Montserrat" panose="00000500000000000000" pitchFamily="50" charset="0"/>
              </a:rPr>
              <a:t>SUBMIT </a:t>
            </a:r>
            <a:r>
              <a:rPr lang="en-US" sz="105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– </a:t>
            </a:r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ER-XXXX?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(Kindly Note down the expense number for your own reference)</a:t>
            </a:r>
            <a:endParaRPr lang="en-US" sz="1050" dirty="0">
              <a:solidFill>
                <a:schemeClr val="tx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61" name="Rectangle: Rounded Corners 19">
            <a:hlinkClick r:id="rId12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152555" y="5609555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63" name="Rectangle 62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68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72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74" name="Rectangle 73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75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78" name="Rectangle 77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83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87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89" name="Rectangle 88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90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7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D5C2263-5EF7-4C9B-BB4E-5133652E5713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3019" y="2289066"/>
            <a:ext cx="1696561" cy="3942642"/>
            <a:chOff x="990196" y="2195067"/>
            <a:chExt cx="1696561" cy="3942642"/>
          </a:xfrm>
        </p:grpSpPr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219506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31727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66885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9295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6619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36418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8123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332591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68391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77525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21110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94624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84628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Expense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60" y="2653909"/>
            <a:ext cx="685371" cy="685371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618559" y="1122772"/>
            <a:ext cx="5848350" cy="4313716"/>
            <a:chOff x="3709381" y="1724584"/>
            <a:chExt cx="5848350" cy="431371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09381" y="1724584"/>
              <a:ext cx="5655659" cy="33278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9381" y="5095325"/>
              <a:ext cx="5848350" cy="9429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341289" y="3316568"/>
            <a:ext cx="6639053" cy="2657567"/>
            <a:chOff x="3698898" y="3220444"/>
            <a:chExt cx="6639053" cy="2657567"/>
          </a:xfrm>
        </p:grpSpPr>
        <p:sp>
          <p:nvSpPr>
            <p:cNvPr id="46" name="Rectangle: Rounded Corners 19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CF1DE2-E34B-4C31-9020-8C085C7710E5}"/>
                </a:ext>
              </a:extLst>
            </p:cNvPr>
            <p:cNvSpPr/>
            <p:nvPr/>
          </p:nvSpPr>
          <p:spPr>
            <a:xfrm>
              <a:off x="3698898" y="5527031"/>
              <a:ext cx="914775" cy="3509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Submit</a:t>
              </a:r>
            </a:p>
          </p:txBody>
        </p:sp>
        <p:sp>
          <p:nvSpPr>
            <p:cNvPr id="47" name="Rectangle: Rounded Corners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F5CA0C95-9F3E-45C8-8D8E-A4899585D335}"/>
                </a:ext>
              </a:extLst>
            </p:cNvPr>
            <p:cNvSpPr/>
            <p:nvPr/>
          </p:nvSpPr>
          <p:spPr>
            <a:xfrm>
              <a:off x="7321430" y="5516939"/>
              <a:ext cx="914400" cy="347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ontserrat" panose="00000500000000000000" pitchFamily="50" charset="0"/>
                </a:rPr>
                <a:t>Cancel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93971" y="3341635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Expense Related Documents</a:t>
              </a:r>
              <a:endParaRPr lang="en-IN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80892" y="3220444"/>
              <a:ext cx="457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*</a:t>
              </a:r>
              <a:endParaRPr lang="en-IN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419751" y="4413083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22130" y="5003827"/>
            <a:ext cx="45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60" name="Rectangle: Rounded Corners 36">
            <a:extLst>
              <a:ext uri="{FF2B5EF4-FFF2-40B4-BE49-F238E27FC236}">
                <a16:creationId xmlns:a16="http://schemas.microsoft.com/office/drawing/2014/main" id="{BB85029F-7467-4136-A103-6AB8A66FD062}"/>
              </a:ext>
            </a:extLst>
          </p:cNvPr>
          <p:cNvSpPr/>
          <p:nvPr/>
        </p:nvSpPr>
        <p:spPr>
          <a:xfrm>
            <a:off x="3721468" y="2114290"/>
            <a:ext cx="5385511" cy="1882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Montserrat" panose="00000500000000000000" pitchFamily="50" charset="0"/>
              </a:rPr>
              <a:t>SUBMIT </a:t>
            </a:r>
            <a:r>
              <a:rPr lang="en-US" sz="105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– </a:t>
            </a:r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ER-XXXX?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(Kindly Note down the expense number for your own reference)</a:t>
            </a:r>
            <a:endParaRPr lang="en-US" sz="1050" dirty="0">
              <a:solidFill>
                <a:schemeClr val="tx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61" name="Rectangle: Rounded Corners 19">
            <a:hlinkClick r:id="rId12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152555" y="5609555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93019" y="1785782"/>
            <a:ext cx="1696561" cy="4364515"/>
            <a:chOff x="990196" y="1691783"/>
            <a:chExt cx="1696561" cy="4364515"/>
          </a:xfrm>
        </p:grpSpPr>
        <p:sp>
          <p:nvSpPr>
            <p:cNvPr id="63" name="Rectangle 62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0197" y="16917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0196" y="26694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0196" y="316557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0196" y="511154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0196" y="558058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68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8481" y="528277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8481" y="5730977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69631" y="282263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0196" y="218062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72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69376" y="3271971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90196" y="41296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an Expense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74" name="Rectangle 73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5844" y="4613213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75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58481" y="234300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78" name="Rectangle 77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83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87" name="Arrow: Chevron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89" name="Rectangle 88">
              <a:hlinkClick r:id="rId8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90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504729" y="152210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Check Existing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Status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DD1C7F-2FF7-40A9-BE57-116ED7F15938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00CD1A-746C-46A7-8059-550AD910D9C9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EE7C0-48AD-4791-8748-322CD0AF61D3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68B0D-963F-41CE-861E-2773E37C00CB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B948ED8F-0960-431E-9B2C-FFB3E0D29B4E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9C55303-51C5-4D00-AEF6-A17C6AB020A9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1A2F1A3B-E177-4E4B-A9C2-53181A84E087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8151327-CFB8-4F49-9CEE-362B98156344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81A32-4E1B-45A6-9C8C-6D2084D83312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45325CA2-8104-4017-A8FB-8FC312F19B5B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hlinkClick r:id="rId6" action="ppaction://hlinksldjump"/>
            <a:extLst>
              <a:ext uri="{FF2B5EF4-FFF2-40B4-BE49-F238E27FC236}">
                <a16:creationId xmlns:a16="http://schemas.microsoft.com/office/drawing/2014/main" id="{D39EF2CD-735E-4FDD-BCA9-8D8EE339DF48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39" name="Rectangle 38">
            <a:hlinkClick r:id="rId7" action="ppaction://hlinksldjump"/>
            <a:extLst>
              <a:ext uri="{FF2B5EF4-FFF2-40B4-BE49-F238E27FC236}">
                <a16:creationId xmlns:a16="http://schemas.microsoft.com/office/drawing/2014/main" id="{CDC3AF69-2818-4418-A43E-CA09CFD76612}"/>
              </a:ext>
            </a:extLst>
          </p:cNvPr>
          <p:cNvSpPr/>
          <p:nvPr/>
        </p:nvSpPr>
        <p:spPr>
          <a:xfrm>
            <a:off x="1001492" y="3760803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Check Existing PR Status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56350A5-2866-4121-A9D2-316C63A37781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4" name="Rectangle 43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49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53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55" name="Rectangle 54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56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572" y="2326713"/>
            <a:ext cx="8317170" cy="27102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E27E18-A131-47FB-BCCA-7D75FC9885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045" t="9869" r="29833" b="86356"/>
          <a:stretch/>
        </p:blipFill>
        <p:spPr>
          <a:xfrm>
            <a:off x="10710381" y="2332225"/>
            <a:ext cx="279693" cy="137451"/>
          </a:xfrm>
          <a:prstGeom prst="rect">
            <a:avLst/>
          </a:prstGeom>
        </p:spPr>
      </p:pic>
      <p:sp>
        <p:nvSpPr>
          <p:cNvPr id="5" name="Arrow: Down 4">
            <a:hlinkClick r:id="rId11" action="ppaction://hlinksldjump"/>
            <a:extLst>
              <a:ext uri="{FF2B5EF4-FFF2-40B4-BE49-F238E27FC236}">
                <a16:creationId xmlns:a16="http://schemas.microsoft.com/office/drawing/2014/main" id="{17F471CD-95A0-445C-9C43-AC55DFADC28D}"/>
              </a:ext>
            </a:extLst>
          </p:cNvPr>
          <p:cNvSpPr/>
          <p:nvPr/>
        </p:nvSpPr>
        <p:spPr>
          <a:xfrm rot="3617652">
            <a:off x="2929282" y="3570201"/>
            <a:ext cx="280969" cy="409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Check Existing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Status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DD1C7F-2FF7-40A9-BE57-116ED7F15938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00CD1A-746C-46A7-8059-550AD910D9C9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EE7C0-48AD-4791-8748-322CD0AF61D3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68B0D-963F-41CE-861E-2773E37C00CB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B948ED8F-0960-431E-9B2C-FFB3E0D29B4E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9C55303-51C5-4D00-AEF6-A17C6AB020A9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1A2F1A3B-E177-4E4B-A9C2-53181A84E087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8151327-CFB8-4F49-9CEE-362B98156344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81A32-4E1B-45A6-9C8C-6D2084D83312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45325CA2-8104-4017-A8FB-8FC312F19B5B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hlinkClick r:id="rId6" action="ppaction://hlinksldjump"/>
            <a:extLst>
              <a:ext uri="{FF2B5EF4-FFF2-40B4-BE49-F238E27FC236}">
                <a16:creationId xmlns:a16="http://schemas.microsoft.com/office/drawing/2014/main" id="{D39EF2CD-735E-4FDD-BCA9-8D8EE339DF48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39" name="Rectangle 38">
            <a:hlinkClick r:id="rId7" action="ppaction://hlinksldjump"/>
            <a:extLst>
              <a:ext uri="{FF2B5EF4-FFF2-40B4-BE49-F238E27FC236}">
                <a16:creationId xmlns:a16="http://schemas.microsoft.com/office/drawing/2014/main" id="{01F1D887-F1E1-4B9B-BDCC-A2E3F6C540C3}"/>
              </a:ext>
            </a:extLst>
          </p:cNvPr>
          <p:cNvSpPr/>
          <p:nvPr/>
        </p:nvSpPr>
        <p:spPr>
          <a:xfrm>
            <a:off x="1001492" y="3760803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Check Existing PR Status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41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5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47" name="Rectangle 46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8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1887" y="1352786"/>
            <a:ext cx="1701957" cy="4801273"/>
            <a:chOff x="989062" y="1349024"/>
            <a:chExt cx="1701957" cy="48012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52" name="Rectangl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57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1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63" name="Rectangle 62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64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989062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3804" y="2514092"/>
            <a:ext cx="8170254" cy="2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504729" y="152210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Check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Travel Advance Status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DD1C7F-2FF7-40A9-BE57-116ED7F15938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00CD1A-746C-46A7-8059-550AD910D9C9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EE7C0-48AD-4791-8748-322CD0AF61D3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68B0D-963F-41CE-861E-2773E37C00CB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B948ED8F-0960-431E-9B2C-FFB3E0D29B4E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9C55303-51C5-4D00-AEF6-A17C6AB020A9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1A2F1A3B-E177-4E4B-A9C2-53181A84E087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8151327-CFB8-4F49-9CEE-362B98156344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81A32-4E1B-45A6-9C8C-6D2084D83312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45325CA2-8104-4017-A8FB-8FC312F19B5B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hlinkClick r:id="rId6" action="ppaction://hlinksldjump"/>
            <a:extLst>
              <a:ext uri="{FF2B5EF4-FFF2-40B4-BE49-F238E27FC236}">
                <a16:creationId xmlns:a16="http://schemas.microsoft.com/office/drawing/2014/main" id="{D39EF2CD-735E-4FDD-BCA9-8D8EE339DF48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39" name="Rectangle 38">
            <a:hlinkClick r:id="rId7" action="ppaction://hlinksldjump"/>
            <a:extLst>
              <a:ext uri="{FF2B5EF4-FFF2-40B4-BE49-F238E27FC236}">
                <a16:creationId xmlns:a16="http://schemas.microsoft.com/office/drawing/2014/main" id="{CDC3AF69-2818-4418-A43E-CA09CFD76612}"/>
              </a:ext>
            </a:extLst>
          </p:cNvPr>
          <p:cNvSpPr/>
          <p:nvPr/>
        </p:nvSpPr>
        <p:spPr>
          <a:xfrm>
            <a:off x="1001492" y="3760803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Check Existing PR Status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56350A5-2866-4121-A9D2-316C63A37781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44" name="Rectangle 43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49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53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55" name="Rectangle 54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56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1198" y="2195630"/>
            <a:ext cx="8293054" cy="32347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E27E18-A131-47FB-BCCA-7D75FC9885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045" t="9869" r="29833" b="86356"/>
          <a:stretch/>
        </p:blipFill>
        <p:spPr>
          <a:xfrm>
            <a:off x="10759326" y="2232751"/>
            <a:ext cx="279693" cy="137451"/>
          </a:xfrm>
          <a:prstGeom prst="rect">
            <a:avLst/>
          </a:prstGeom>
        </p:spPr>
      </p:pic>
      <p:sp>
        <p:nvSpPr>
          <p:cNvPr id="5" name="Arrow: Down 4">
            <a:hlinkClick r:id="rId11" action="ppaction://hlinksldjump"/>
            <a:extLst>
              <a:ext uri="{FF2B5EF4-FFF2-40B4-BE49-F238E27FC236}">
                <a16:creationId xmlns:a16="http://schemas.microsoft.com/office/drawing/2014/main" id="{17F471CD-95A0-445C-9C43-AC55DFADC28D}"/>
              </a:ext>
            </a:extLst>
          </p:cNvPr>
          <p:cNvSpPr/>
          <p:nvPr/>
        </p:nvSpPr>
        <p:spPr>
          <a:xfrm rot="3617652">
            <a:off x="3116657" y="3616219"/>
            <a:ext cx="280969" cy="409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6D140-CB00-4F3A-91DE-0F1A410DD0FE}"/>
              </a:ext>
            </a:extLst>
          </p:cNvPr>
          <p:cNvSpPr txBox="1">
            <a:spLocks/>
          </p:cNvSpPr>
          <p:nvPr/>
        </p:nvSpPr>
        <p:spPr>
          <a:xfrm>
            <a:off x="952434" y="2891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ontserrat" panose="00000500000000000000" pitchFamily="50" charset="0"/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203690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Check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Travel Advance Status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DD1C7F-2FF7-40A9-BE57-116ED7F15938}"/>
              </a:ext>
            </a:extLst>
          </p:cNvPr>
          <p:cNvSpPr/>
          <p:nvPr/>
        </p:nvSpPr>
        <p:spPr>
          <a:xfrm>
            <a:off x="995845" y="42660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00CD1A-746C-46A7-8059-550AD910D9C9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EE7C0-48AD-4791-8748-322CD0AF61D3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68B0D-963F-41CE-861E-2773E37C00CB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B948ED8F-0960-431E-9B2C-FFB3E0D29B4E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9C55303-51C5-4D00-AEF6-A17C6AB020A9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1A2F1A3B-E177-4E4B-A9C2-53181A84E087}"/>
              </a:ext>
            </a:extLst>
          </p:cNvPr>
          <p:cNvSpPr/>
          <p:nvPr/>
        </p:nvSpPr>
        <p:spPr>
          <a:xfrm rot="5400000">
            <a:off x="2473836" y="446862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8151327-CFB8-4F49-9CEE-362B98156344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81A32-4E1B-45A6-9C8C-6D2084D83312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45325CA2-8104-4017-A8FB-8FC312F19B5B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hlinkClick r:id="rId6" action="ppaction://hlinksldjump"/>
            <a:extLst>
              <a:ext uri="{FF2B5EF4-FFF2-40B4-BE49-F238E27FC236}">
                <a16:creationId xmlns:a16="http://schemas.microsoft.com/office/drawing/2014/main" id="{D39EF2CD-735E-4FDD-BCA9-8D8EE339DF48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39" name="Rectangle 38">
            <a:hlinkClick r:id="rId7" action="ppaction://hlinksldjump"/>
            <a:extLst>
              <a:ext uri="{FF2B5EF4-FFF2-40B4-BE49-F238E27FC236}">
                <a16:creationId xmlns:a16="http://schemas.microsoft.com/office/drawing/2014/main" id="{01F1D887-F1E1-4B9B-BDCC-A2E3F6C540C3}"/>
              </a:ext>
            </a:extLst>
          </p:cNvPr>
          <p:cNvSpPr/>
          <p:nvPr/>
        </p:nvSpPr>
        <p:spPr>
          <a:xfrm>
            <a:off x="1001492" y="3760803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Check Existing PR Status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41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5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47" name="Rectangle 46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8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5844" y="1352786"/>
            <a:ext cx="1700604" cy="4801273"/>
            <a:chOff x="993019" y="1349024"/>
            <a:chExt cx="1700604" cy="48012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52" name="Rectangl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57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61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63" name="Rectangle 62">
              <a:hlinkClick r:id="rId7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64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630" y="2289974"/>
            <a:ext cx="822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E242D2-190E-4FB3-8988-65CD2901B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t="12274" r="60870" b="52671"/>
          <a:stretch/>
        </p:blipFill>
        <p:spPr>
          <a:xfrm>
            <a:off x="658045" y="3"/>
            <a:ext cx="10875910" cy="68426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B463D5-10B2-477A-AA8E-DFBA3AD56C1D}"/>
              </a:ext>
            </a:extLst>
          </p:cNvPr>
          <p:cNvSpPr/>
          <p:nvPr/>
        </p:nvSpPr>
        <p:spPr>
          <a:xfrm>
            <a:off x="5190683" y="5452533"/>
            <a:ext cx="1810633" cy="369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64451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532B5F6-CCE7-44A1-9477-AB96E3806094}"/>
              </a:ext>
            </a:extLst>
          </p:cNvPr>
          <p:cNvSpPr/>
          <p:nvPr/>
        </p:nvSpPr>
        <p:spPr>
          <a:xfrm>
            <a:off x="2153140" y="2322373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Sourcing, Inspection &amp; Stores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2E779FA5-5094-4A70-BD50-8D05D8BDA4FA}"/>
              </a:ext>
            </a:extLst>
          </p:cNvPr>
          <p:cNvSpPr/>
          <p:nvPr/>
        </p:nvSpPr>
        <p:spPr>
          <a:xfrm>
            <a:off x="4912296" y="2322373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Testing &amp; Validation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881D03B3-C82F-4EE5-A791-8E2B4E5E94BB}"/>
              </a:ext>
            </a:extLst>
          </p:cNvPr>
          <p:cNvSpPr/>
          <p:nvPr/>
        </p:nvSpPr>
        <p:spPr>
          <a:xfrm>
            <a:off x="7717059" y="2332730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NPD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3D9CC195-7D49-40B1-B688-8B18A8DD66EF}"/>
              </a:ext>
            </a:extLst>
          </p:cNvPr>
          <p:cNvSpPr/>
          <p:nvPr/>
        </p:nvSpPr>
        <p:spPr>
          <a:xfrm>
            <a:off x="2155804" y="3400639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Product Development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B0EAD83D-A85D-427C-99AE-B0C801EB1E42}"/>
              </a:ext>
            </a:extLst>
          </p:cNvPr>
          <p:cNvSpPr/>
          <p:nvPr/>
        </p:nvSpPr>
        <p:spPr>
          <a:xfrm>
            <a:off x="4901879" y="3400639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UI/UX/GD Projects</a:t>
            </a: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6DD4B699-2D29-49DF-B70F-795EC2577EEE}"/>
              </a:ext>
            </a:extLst>
          </p:cNvPr>
          <p:cNvSpPr/>
          <p:nvPr/>
        </p:nvSpPr>
        <p:spPr>
          <a:xfrm>
            <a:off x="7714393" y="3400639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Marketing &amp; 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Select Your Department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7" name="Rectangle: Rounded Corners 16">
            <a:hlinkClick r:id="rId3" action="ppaction://hlinksldjump"/>
            <a:extLst>
              <a:ext uri="{FF2B5EF4-FFF2-40B4-BE49-F238E27FC236}">
                <a16:creationId xmlns:a16="http://schemas.microsoft.com/office/drawing/2014/main" id="{258F7D10-EE3A-4AE2-B575-2F17D1C13226}"/>
              </a:ext>
            </a:extLst>
          </p:cNvPr>
          <p:cNvSpPr/>
          <p:nvPr/>
        </p:nvSpPr>
        <p:spPr>
          <a:xfrm>
            <a:off x="2153138" y="4522471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Service</a:t>
            </a:r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39B85831-AC7D-45E0-9E8C-605FC9F6F3B4}"/>
              </a:ext>
            </a:extLst>
          </p:cNvPr>
          <p:cNvSpPr/>
          <p:nvPr/>
        </p:nvSpPr>
        <p:spPr>
          <a:xfrm>
            <a:off x="4912293" y="4482957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Fin. &amp; Accounts</a:t>
            </a:r>
          </a:p>
        </p:txBody>
      </p:sp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BFA64894-D503-4075-879A-D71A66089D14}"/>
              </a:ext>
            </a:extLst>
          </p:cNvPr>
          <p:cNvSpPr/>
          <p:nvPr/>
        </p:nvSpPr>
        <p:spPr>
          <a:xfrm>
            <a:off x="7714393" y="4522471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11542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B532B5F6-CCE7-44A1-9477-AB96E3806094}"/>
              </a:ext>
            </a:extLst>
          </p:cNvPr>
          <p:cNvSpPr/>
          <p:nvPr/>
        </p:nvSpPr>
        <p:spPr>
          <a:xfrm>
            <a:off x="2153140" y="2322373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Sourcing, Inspection &amp; Stores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779FA5-5094-4A70-BD50-8D05D8BDA4FA}"/>
              </a:ext>
            </a:extLst>
          </p:cNvPr>
          <p:cNvSpPr/>
          <p:nvPr/>
        </p:nvSpPr>
        <p:spPr>
          <a:xfrm>
            <a:off x="4912296" y="2322373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Testing &amp; Validation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881D03B3-C82F-4EE5-A791-8E2B4E5E94BB}"/>
              </a:ext>
            </a:extLst>
          </p:cNvPr>
          <p:cNvSpPr/>
          <p:nvPr/>
        </p:nvSpPr>
        <p:spPr>
          <a:xfrm>
            <a:off x="7717059" y="2332730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NPD</a:t>
            </a: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3D9CC195-7D49-40B1-B688-8B18A8DD66EF}"/>
              </a:ext>
            </a:extLst>
          </p:cNvPr>
          <p:cNvSpPr/>
          <p:nvPr/>
        </p:nvSpPr>
        <p:spPr>
          <a:xfrm>
            <a:off x="2155804" y="3400639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Product Development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EAD83D-A85D-427C-99AE-B0C801EB1E42}"/>
              </a:ext>
            </a:extLst>
          </p:cNvPr>
          <p:cNvSpPr/>
          <p:nvPr/>
        </p:nvSpPr>
        <p:spPr>
          <a:xfrm>
            <a:off x="4901879" y="3400639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UI/UX/GD Projects</a:t>
            </a:r>
          </a:p>
        </p:txBody>
      </p:sp>
      <p:sp>
        <p:nvSpPr>
          <p:cNvPr id="11" name="Rectangle: Rounded Corners 10">
            <a:hlinkClick r:id="" action="ppaction://noaction"/>
            <a:extLst>
              <a:ext uri="{FF2B5EF4-FFF2-40B4-BE49-F238E27FC236}">
                <a16:creationId xmlns:a16="http://schemas.microsoft.com/office/drawing/2014/main" id="{6DD4B699-2D29-49DF-B70F-795EC2577EEE}"/>
              </a:ext>
            </a:extLst>
          </p:cNvPr>
          <p:cNvSpPr/>
          <p:nvPr/>
        </p:nvSpPr>
        <p:spPr>
          <a:xfrm>
            <a:off x="7714393" y="3400639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Marketing &amp; 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Select Your Department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7" name="Rectangle: Rounded Corners 16">
            <a:hlinkClick r:id="" action="ppaction://noaction"/>
            <a:extLst>
              <a:ext uri="{FF2B5EF4-FFF2-40B4-BE49-F238E27FC236}">
                <a16:creationId xmlns:a16="http://schemas.microsoft.com/office/drawing/2014/main" id="{258F7D10-EE3A-4AE2-B575-2F17D1C13226}"/>
              </a:ext>
            </a:extLst>
          </p:cNvPr>
          <p:cNvSpPr/>
          <p:nvPr/>
        </p:nvSpPr>
        <p:spPr>
          <a:xfrm>
            <a:off x="2153138" y="4522471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Service</a:t>
            </a:r>
          </a:p>
        </p:txBody>
      </p:sp>
      <p:sp>
        <p:nvSpPr>
          <p:cNvPr id="18" name="Rectangle: Rounded Corners 17">
            <a:hlinkClick r:id="" action="ppaction://noaction"/>
            <a:extLst>
              <a:ext uri="{FF2B5EF4-FFF2-40B4-BE49-F238E27FC236}">
                <a16:creationId xmlns:a16="http://schemas.microsoft.com/office/drawing/2014/main" id="{39B85831-AC7D-45E0-9E8C-605FC9F6F3B4}"/>
              </a:ext>
            </a:extLst>
          </p:cNvPr>
          <p:cNvSpPr/>
          <p:nvPr/>
        </p:nvSpPr>
        <p:spPr>
          <a:xfrm>
            <a:off x="4912293" y="4482957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Fin. &amp; Accounts</a:t>
            </a:r>
          </a:p>
        </p:txBody>
      </p:sp>
      <p:sp>
        <p:nvSpPr>
          <p:cNvPr id="16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BFA64894-D503-4075-879A-D71A66089D14}"/>
              </a:ext>
            </a:extLst>
          </p:cNvPr>
          <p:cNvSpPr/>
          <p:nvPr/>
        </p:nvSpPr>
        <p:spPr>
          <a:xfrm>
            <a:off x="7714393" y="4522471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HR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C5C167-9D93-4311-B467-4D1A0CAF77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952" b="81414" l="21784" r="40607">
                        <a14:foregroundMark x1="22515" y1="39254" x2="22515" y2="39254"/>
                        <a14:foregroundMark x1="22661" y1="36952" x2="22661" y2="36952"/>
                        <a14:foregroundMark x1="22405" y1="37226" x2="22405" y2="37226"/>
                        <a14:foregroundMark x1="33662" y1="81469" x2="33662" y2="81469"/>
                        <a14:foregroundMark x1="40607" y1="62719" x2="40607" y2="62719"/>
                      </a14:backgroundRemoval>
                    </a14:imgEffect>
                  </a14:imgLayer>
                </a14:imgProps>
              </a:ext>
            </a:extLst>
          </a:blip>
          <a:srcRect l="19547" t="34632" r="57627" b="15720"/>
          <a:stretch/>
        </p:blipFill>
        <p:spPr>
          <a:xfrm>
            <a:off x="3988526" y="2876824"/>
            <a:ext cx="250455" cy="3631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81F0E7-8103-4E2F-A279-2C2F578EDC3A}"/>
              </a:ext>
            </a:extLst>
          </p:cNvPr>
          <p:cNvSpPr/>
          <p:nvPr/>
        </p:nvSpPr>
        <p:spPr>
          <a:xfrm>
            <a:off x="3324694" y="2837261"/>
            <a:ext cx="5385511" cy="1882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Montserrat" panose="00000500000000000000" pitchFamily="50" charset="0"/>
              </a:rPr>
              <a:t>ERROR</a:t>
            </a:r>
            <a:r>
              <a:rPr lang="en-US" sz="1050" dirty="0">
                <a:solidFill>
                  <a:schemeClr val="tx1"/>
                </a:solidFill>
                <a:latin typeface="Montserrat Light" panose="00000400000000000000" pitchFamily="50" charset="0"/>
              </a:rPr>
              <a:t>: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Montserrat Light" panose="00000400000000000000" pitchFamily="50" charset="0"/>
              </a:rPr>
              <a:t>The department you have selected does not match your profile in the organization. Please select the correct department or contact the IT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39163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57722" y="1227757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532B5F6-CCE7-44A1-9477-AB96E3806094}"/>
              </a:ext>
            </a:extLst>
          </p:cNvPr>
          <p:cNvSpPr/>
          <p:nvPr/>
        </p:nvSpPr>
        <p:spPr>
          <a:xfrm>
            <a:off x="2855713" y="2637524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Purchase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</a:rPr>
              <a:t> (Create a PR/Check PR Status)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D03B3-C82F-4EE5-A791-8E2B4E5E94BB}"/>
              </a:ext>
            </a:extLst>
          </p:cNvPr>
          <p:cNvSpPr/>
          <p:nvPr/>
        </p:nvSpPr>
        <p:spPr>
          <a:xfrm>
            <a:off x="5637672" y="3904858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Departmental Features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50" charset="0"/>
              </a:rPr>
              <a:t>(Access projects)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9CC195-7D49-40B1-B688-8B18A8DD66EF}"/>
              </a:ext>
            </a:extLst>
          </p:cNvPr>
          <p:cNvSpPr/>
          <p:nvPr/>
        </p:nvSpPr>
        <p:spPr>
          <a:xfrm>
            <a:off x="8414301" y="2633472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Expenditure &amp; Reimbursement </a:t>
            </a:r>
            <a:r>
              <a:rPr lang="en-US" sz="1050" dirty="0">
                <a:solidFill>
                  <a:schemeClr val="tx1"/>
                </a:solidFill>
                <a:latin typeface="Montserrat" panose="00000500000000000000" pitchFamily="50" charset="0"/>
              </a:rPr>
              <a:t>(Log an Expense)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EAD83D-A85D-427C-99AE-B0C801EB1E42}"/>
              </a:ext>
            </a:extLst>
          </p:cNvPr>
          <p:cNvSpPr/>
          <p:nvPr/>
        </p:nvSpPr>
        <p:spPr>
          <a:xfrm>
            <a:off x="5635006" y="2637523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Attendance &amp; Leave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What do you want to do?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A71AF-E0A6-44C9-A2A7-5AC1834379C4}"/>
              </a:ext>
            </a:extLst>
          </p:cNvPr>
          <p:cNvSpPr/>
          <p:nvPr/>
        </p:nvSpPr>
        <p:spPr>
          <a:xfrm>
            <a:off x="2855710" y="3904858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57548F8-15F2-45BA-B47C-86EB9426810B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A20BDE-83FC-47A6-95AA-92E46292BE3C}"/>
              </a:ext>
            </a:extLst>
          </p:cNvPr>
          <p:cNvSpPr/>
          <p:nvPr/>
        </p:nvSpPr>
        <p:spPr>
          <a:xfrm>
            <a:off x="995845" y="32500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FB5BC-883B-46B1-A142-F3F6251D3A4C}"/>
              </a:ext>
            </a:extLst>
          </p:cNvPr>
          <p:cNvSpPr/>
          <p:nvPr/>
        </p:nvSpPr>
        <p:spPr>
          <a:xfrm>
            <a:off x="995845" y="37461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E8CDD0-5ADF-4930-9CDB-56F20585F75A}"/>
              </a:ext>
            </a:extLst>
          </p:cNvPr>
          <p:cNvSpPr/>
          <p:nvPr/>
        </p:nvSpPr>
        <p:spPr>
          <a:xfrm>
            <a:off x="995845" y="42422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9AA7C-217E-4886-B58B-A74A2B595B34}"/>
              </a:ext>
            </a:extLst>
          </p:cNvPr>
          <p:cNvSpPr/>
          <p:nvPr/>
        </p:nvSpPr>
        <p:spPr>
          <a:xfrm>
            <a:off x="995845" y="473857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016D2387-B825-42C6-8AF5-C327809A4157}"/>
              </a:ext>
            </a:extLst>
          </p:cNvPr>
          <p:cNvSpPr/>
          <p:nvPr/>
        </p:nvSpPr>
        <p:spPr>
          <a:xfrm rot="5400000">
            <a:off x="2473837" y="345367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14567D5-0B4C-4A35-B844-C2F7A67C2FDA}"/>
              </a:ext>
            </a:extLst>
          </p:cNvPr>
          <p:cNvSpPr/>
          <p:nvPr/>
        </p:nvSpPr>
        <p:spPr>
          <a:xfrm rot="5400000">
            <a:off x="2473837" y="3901875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239E1F6-B4A5-4A8C-A205-8D406A9CFA64}"/>
              </a:ext>
            </a:extLst>
          </p:cNvPr>
          <p:cNvSpPr/>
          <p:nvPr/>
        </p:nvSpPr>
        <p:spPr>
          <a:xfrm rot="5400000">
            <a:off x="2473837" y="4390306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322B18DC-DE95-4813-91C2-0BE4CB21CCBF}"/>
              </a:ext>
            </a:extLst>
          </p:cNvPr>
          <p:cNvSpPr/>
          <p:nvPr/>
        </p:nvSpPr>
        <p:spPr>
          <a:xfrm rot="5400000">
            <a:off x="2473836" y="490096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hlinkClick r:id="rId3" action="ppaction://hlinksldjump"/>
            <a:extLst>
              <a:ext uri="{FF2B5EF4-FFF2-40B4-BE49-F238E27FC236}">
                <a16:creationId xmlns:a16="http://schemas.microsoft.com/office/drawing/2014/main" id="{03C0E111-8697-47FC-8739-5BEDE8E137A8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id="{3DE8EE44-99B5-42D7-AD06-FE6239AC0A3B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8" name="Arrow: Chevron 27">
            <a:hlinkClick r:id="rId6" action="ppaction://hlinksldjump"/>
            <a:extLst>
              <a:ext uri="{FF2B5EF4-FFF2-40B4-BE49-F238E27FC236}">
                <a16:creationId xmlns:a16="http://schemas.microsoft.com/office/drawing/2014/main" id="{19200CEB-1648-42F3-A474-EFE91E850F99}"/>
              </a:ext>
            </a:extLst>
          </p:cNvPr>
          <p:cNvSpPr/>
          <p:nvPr/>
        </p:nvSpPr>
        <p:spPr>
          <a:xfrm rot="5400000">
            <a:off x="2473836" y="292389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57722" y="1227757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532B5F6-CCE7-44A1-9477-AB96E3806094}"/>
              </a:ext>
            </a:extLst>
          </p:cNvPr>
          <p:cNvSpPr/>
          <p:nvPr/>
        </p:nvSpPr>
        <p:spPr>
          <a:xfrm>
            <a:off x="2855713" y="2637524"/>
            <a:ext cx="2228471" cy="791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Purchase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ontserrat" panose="00000500000000000000" pitchFamily="50" charset="0"/>
              </a:rPr>
              <a:t> (Create a PR/Check PR Status)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D03B3-C82F-4EE5-A791-8E2B4E5E94BB}"/>
              </a:ext>
            </a:extLst>
          </p:cNvPr>
          <p:cNvSpPr/>
          <p:nvPr/>
        </p:nvSpPr>
        <p:spPr>
          <a:xfrm>
            <a:off x="5637672" y="3904858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Departmental Features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50" charset="0"/>
              </a:rPr>
              <a:t>(Access projects)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9CC195-7D49-40B1-B688-8B18A8DD66EF}"/>
              </a:ext>
            </a:extLst>
          </p:cNvPr>
          <p:cNvSpPr/>
          <p:nvPr/>
        </p:nvSpPr>
        <p:spPr>
          <a:xfrm>
            <a:off x="8414301" y="2633472"/>
            <a:ext cx="2228470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Expenditure &amp; Reimbursement </a:t>
            </a:r>
            <a:r>
              <a:rPr lang="en-US" sz="1050" dirty="0">
                <a:solidFill>
                  <a:schemeClr val="tx1"/>
                </a:solidFill>
                <a:latin typeface="Montserrat" panose="00000500000000000000" pitchFamily="50" charset="0"/>
              </a:rPr>
              <a:t>(Log an Expense)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EAD83D-A85D-427C-99AE-B0C801EB1E42}"/>
              </a:ext>
            </a:extLst>
          </p:cNvPr>
          <p:cNvSpPr/>
          <p:nvPr/>
        </p:nvSpPr>
        <p:spPr>
          <a:xfrm>
            <a:off x="5635006" y="2637523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Attendance &amp; Leave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2902160" y="1518663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What do you want to do?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A71AF-E0A6-44C9-A2A7-5AC1834379C4}"/>
              </a:ext>
            </a:extLst>
          </p:cNvPr>
          <p:cNvSpPr/>
          <p:nvPr/>
        </p:nvSpPr>
        <p:spPr>
          <a:xfrm>
            <a:off x="2855710" y="3904858"/>
            <a:ext cx="2231136" cy="7955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26" name="Arrow: Chevron 25">
            <a:hlinkClick r:id="rId3" action="ppaction://hlinksldjump"/>
            <a:extLst>
              <a:ext uri="{FF2B5EF4-FFF2-40B4-BE49-F238E27FC236}">
                <a16:creationId xmlns:a16="http://schemas.microsoft.com/office/drawing/2014/main" id="{03C0E111-8697-47FC-8739-5BEDE8E137A8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1528" y="2261607"/>
            <a:ext cx="1695230" cy="2910652"/>
            <a:chOff x="991528" y="2261607"/>
            <a:chExt cx="1695230" cy="2910652"/>
          </a:xfrm>
        </p:grpSpPr>
        <p:sp>
          <p:nvSpPr>
            <p:cNvPr id="17" name="Rectangl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995845" y="2261607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995844" y="32392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995844" y="373539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1528" y="422750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1528" y="4696545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59813" y="439873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59813" y="484693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5279" y="339245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995844" y="2750451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34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4129" y="2912828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Arrow: Chevron 22">
            <a:extLst>
              <a:ext uri="{FF2B5EF4-FFF2-40B4-BE49-F238E27FC236}">
                <a16:creationId xmlns:a16="http://schemas.microsoft.com/office/drawing/2014/main" id="{A14567D5-0B4C-4A35-B844-C2F7A67C2FDA}"/>
              </a:ext>
            </a:extLst>
          </p:cNvPr>
          <p:cNvSpPr/>
          <p:nvPr/>
        </p:nvSpPr>
        <p:spPr>
          <a:xfrm rot="5400000">
            <a:off x="2473837" y="390568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57722" y="1222030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592123" y="1873002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Expense Reimbursement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A8D79510-7D73-46F1-B00B-862E3EC80150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535392-0428-4092-98FA-6AD35C8335C6}"/>
              </a:ext>
            </a:extLst>
          </p:cNvPr>
          <p:cNvSpPr/>
          <p:nvPr/>
        </p:nvSpPr>
        <p:spPr>
          <a:xfrm>
            <a:off x="995845" y="32500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Attendance &amp; Leaves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37461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424223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473857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94B69047-FEF7-461E-8CF9-56A3C607E510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D09B886-5147-4284-914F-F47788FEF608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6332D1CB-61C8-4117-9E80-35FF0CD484DF}"/>
              </a:ext>
            </a:extLst>
          </p:cNvPr>
          <p:cNvSpPr/>
          <p:nvPr/>
        </p:nvSpPr>
        <p:spPr>
          <a:xfrm rot="5400000">
            <a:off x="2473837" y="345367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6A73826-8447-4D0A-8878-6C06D1718B92}"/>
              </a:ext>
            </a:extLst>
          </p:cNvPr>
          <p:cNvSpPr/>
          <p:nvPr/>
        </p:nvSpPr>
        <p:spPr>
          <a:xfrm rot="5400000">
            <a:off x="2473837" y="3901875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680B099-93A3-449A-B13B-290AB1C0F6A7}"/>
              </a:ext>
            </a:extLst>
          </p:cNvPr>
          <p:cNvSpPr/>
          <p:nvPr/>
        </p:nvSpPr>
        <p:spPr>
          <a:xfrm rot="5400000">
            <a:off x="2473837" y="4390306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5B5675B-BD84-4745-8752-91EC57AC13F4}"/>
              </a:ext>
            </a:extLst>
          </p:cNvPr>
          <p:cNvSpPr/>
          <p:nvPr/>
        </p:nvSpPr>
        <p:spPr>
          <a:xfrm rot="5400000">
            <a:off x="2473836" y="490096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34507" y="2900352"/>
            <a:ext cx="4718515" cy="1031608"/>
            <a:chOff x="5648541" y="3032865"/>
            <a:chExt cx="4718515" cy="1031608"/>
          </a:xfrm>
        </p:grpSpPr>
        <p:sp>
          <p:nvSpPr>
            <p:cNvPr id="22" name="Rectangle: Rounded Corners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041D4CAC-D874-4AFB-B845-65DD59B9365E}"/>
                </a:ext>
              </a:extLst>
            </p:cNvPr>
            <p:cNvSpPr/>
            <p:nvPr/>
          </p:nvSpPr>
          <p:spPr>
            <a:xfrm>
              <a:off x="5648541" y="3032865"/>
              <a:ext cx="2228471" cy="10316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23" name="Rectangle: Rounded Corners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32A8E8F8-8755-4185-9CE7-9D96D527BF46}"/>
                </a:ext>
              </a:extLst>
            </p:cNvPr>
            <p:cNvSpPr/>
            <p:nvPr/>
          </p:nvSpPr>
          <p:spPr>
            <a:xfrm>
              <a:off x="8138585" y="3032865"/>
              <a:ext cx="2228471" cy="10316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ntserrat" panose="00000500000000000000" pitchFamily="50" charset="0"/>
                </a:rPr>
                <a:t>Check </a:t>
              </a:r>
              <a:r>
                <a:rPr lang="en-US" dirty="0" smtClean="0">
                  <a:solidFill>
                    <a:schemeClr val="tx1"/>
                  </a:solidFill>
                  <a:latin typeface="Montserrat" panose="00000500000000000000" pitchFamily="50" charset="0"/>
                </a:rPr>
                <a:t>Existing Expense </a:t>
              </a:r>
              <a:r>
                <a:rPr lang="en-US" dirty="0">
                  <a:solidFill>
                    <a:schemeClr val="tx1"/>
                  </a:solidFill>
                  <a:latin typeface="Montserrat" panose="00000500000000000000" pitchFamily="50" charset="0"/>
                </a:rPr>
                <a:t>Status</a:t>
              </a:r>
            </a:p>
          </p:txBody>
        </p:sp>
      </p:grpSp>
      <p:sp>
        <p:nvSpPr>
          <p:cNvPr id="28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041D4CAC-D874-4AFB-B845-65DD59B9365E}"/>
              </a:ext>
            </a:extLst>
          </p:cNvPr>
          <p:cNvSpPr/>
          <p:nvPr/>
        </p:nvSpPr>
        <p:spPr>
          <a:xfrm>
            <a:off x="3071360" y="2880648"/>
            <a:ext cx="2228471" cy="1031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Travel Plan</a:t>
            </a:r>
          </a:p>
        </p:txBody>
      </p:sp>
      <p:sp>
        <p:nvSpPr>
          <p:cNvPr id="29" name="Rectangle: Rounded Corners 22">
            <a:hlinkClick r:id="rId7" action="ppaction://hlinksldjump"/>
            <a:extLst>
              <a:ext uri="{FF2B5EF4-FFF2-40B4-BE49-F238E27FC236}">
                <a16:creationId xmlns:a16="http://schemas.microsoft.com/office/drawing/2014/main" id="{32A8E8F8-8755-4185-9CE7-9D96D527BF46}"/>
              </a:ext>
            </a:extLst>
          </p:cNvPr>
          <p:cNvSpPr/>
          <p:nvPr/>
        </p:nvSpPr>
        <p:spPr>
          <a:xfrm>
            <a:off x="5534206" y="4110944"/>
            <a:ext cx="2228471" cy="1031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Check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Travel Advance Status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4B723-323A-4E79-8D1C-DEE96DDC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62" t="12259" r="13316" b="52244"/>
          <a:stretch/>
        </p:blipFill>
        <p:spPr>
          <a:xfrm>
            <a:off x="581339" y="-17871"/>
            <a:ext cx="10872216" cy="689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A81E6-ED63-488B-9954-9E354B1C8BA4}"/>
              </a:ext>
            </a:extLst>
          </p:cNvPr>
          <p:cNvSpPr/>
          <p:nvPr/>
        </p:nvSpPr>
        <p:spPr>
          <a:xfrm>
            <a:off x="1205072" y="1253515"/>
            <a:ext cx="9519449" cy="464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C4F41-6AC0-448E-9057-517F41CA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 t="30552" r="14431" b="42958"/>
          <a:stretch/>
        </p:blipFill>
        <p:spPr>
          <a:xfrm>
            <a:off x="1175170" y="414497"/>
            <a:ext cx="1961269" cy="5116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ECD17-534C-4F2D-9BCA-DC30AE1DE653}"/>
              </a:ext>
            </a:extLst>
          </p:cNvPr>
          <p:cNvSpPr/>
          <p:nvPr/>
        </p:nvSpPr>
        <p:spPr>
          <a:xfrm>
            <a:off x="995845" y="47621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Expenditure &amp; Reimbursement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83A07-F482-4036-831B-1BC3BF2F86CC}"/>
              </a:ext>
            </a:extLst>
          </p:cNvPr>
          <p:cNvSpPr/>
          <p:nvPr/>
        </p:nvSpPr>
        <p:spPr>
          <a:xfrm>
            <a:off x="995845" y="5258226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Performance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4A245-B582-4C12-8E93-AB3891C56117}"/>
              </a:ext>
            </a:extLst>
          </p:cNvPr>
          <p:cNvSpPr/>
          <p:nvPr/>
        </p:nvSpPr>
        <p:spPr>
          <a:xfrm>
            <a:off x="995845" y="5754565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Departmental Features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AD9D25B-C6D0-4306-9170-CF92A514D924}"/>
              </a:ext>
            </a:extLst>
          </p:cNvPr>
          <p:cNvSpPr/>
          <p:nvPr/>
        </p:nvSpPr>
        <p:spPr>
          <a:xfrm>
            <a:off x="995844" y="3263640"/>
            <a:ext cx="1690913" cy="475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Montserrat" panose="00000500000000000000" pitchFamily="50" charset="0"/>
              </a:rPr>
              <a:t>Create a PR</a:t>
            </a: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FD811CB-8EB6-454C-A476-BB06166D670A}"/>
              </a:ext>
            </a:extLst>
          </p:cNvPr>
          <p:cNvSpPr/>
          <p:nvPr/>
        </p:nvSpPr>
        <p:spPr>
          <a:xfrm>
            <a:off x="995844" y="2750451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Purchase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51DD1D6-5FC0-44CF-9CD9-DDE80EBD1C85}"/>
              </a:ext>
            </a:extLst>
          </p:cNvPr>
          <p:cNvSpPr/>
          <p:nvPr/>
        </p:nvSpPr>
        <p:spPr>
          <a:xfrm rot="5400000">
            <a:off x="2473836" y="4899309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37FC30F-4AE3-4FC8-B154-31B5614C019D}"/>
              </a:ext>
            </a:extLst>
          </p:cNvPr>
          <p:cNvSpPr/>
          <p:nvPr/>
        </p:nvSpPr>
        <p:spPr>
          <a:xfrm rot="5400000">
            <a:off x="2473835" y="5407882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9ECCCBC-99BB-425D-BD34-5B66C7E1F8E1}"/>
              </a:ext>
            </a:extLst>
          </p:cNvPr>
          <p:cNvSpPr/>
          <p:nvPr/>
        </p:nvSpPr>
        <p:spPr>
          <a:xfrm rot="5400000">
            <a:off x="2473835" y="5938083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hlinkClick r:id="rId5" action="ppaction://hlinksldjump"/>
            <a:extLst>
              <a:ext uri="{FF2B5EF4-FFF2-40B4-BE49-F238E27FC236}">
                <a16:creationId xmlns:a16="http://schemas.microsoft.com/office/drawing/2014/main" id="{DE8AA4CD-4321-4D7D-8878-7802579FEA35}"/>
              </a:ext>
            </a:extLst>
          </p:cNvPr>
          <p:cNvSpPr/>
          <p:nvPr/>
        </p:nvSpPr>
        <p:spPr>
          <a:xfrm rot="5400000">
            <a:off x="2473837" y="2923557"/>
            <a:ext cx="136479" cy="181383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5FA956D9-2513-4A82-98CD-61EF0352408C}"/>
              </a:ext>
            </a:extLst>
          </p:cNvPr>
          <p:cNvSpPr/>
          <p:nvPr/>
        </p:nvSpPr>
        <p:spPr>
          <a:xfrm>
            <a:off x="995845" y="2261607"/>
            <a:ext cx="1690913" cy="4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Home</a:t>
            </a:r>
          </a:p>
        </p:txBody>
      </p: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89A0CBE7-63BF-47AF-9C42-803A0A378109}"/>
              </a:ext>
            </a:extLst>
          </p:cNvPr>
          <p:cNvSpPr/>
          <p:nvPr/>
        </p:nvSpPr>
        <p:spPr>
          <a:xfrm>
            <a:off x="3136439" y="331296"/>
            <a:ext cx="6387680" cy="79147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Create 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 Travel Plan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4397240" y="6128638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47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F5CA0C95-9F3E-45C8-8D8E-A4899585D335}"/>
              </a:ext>
            </a:extLst>
          </p:cNvPr>
          <p:cNvSpPr/>
          <p:nvPr/>
        </p:nvSpPr>
        <p:spPr>
          <a:xfrm>
            <a:off x="7660149" y="6121160"/>
            <a:ext cx="914400" cy="347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54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E4CF1DE2-E34B-4C31-9020-8C085C7710E5}"/>
              </a:ext>
            </a:extLst>
          </p:cNvPr>
          <p:cNvSpPr/>
          <p:nvPr/>
        </p:nvSpPr>
        <p:spPr>
          <a:xfrm>
            <a:off x="6064899" y="6113903"/>
            <a:ext cx="914775" cy="350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Preview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3019" y="1349024"/>
            <a:ext cx="1700604" cy="4801273"/>
            <a:chOff x="993019" y="1349024"/>
            <a:chExt cx="1700604" cy="48012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35392-0428-4092-98FA-6AD35C8335C6}"/>
                </a:ext>
              </a:extLst>
            </p:cNvPr>
            <p:cNvSpPr/>
            <p:nvPr/>
          </p:nvSpPr>
          <p:spPr>
            <a:xfrm>
              <a:off x="995845" y="4266026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latin typeface="Montserrat" panose="00000500000000000000" pitchFamily="50" charset="0"/>
                </a:rPr>
                <a:t>Check Existing Expense Status</a:t>
              </a:r>
            </a:p>
          </p:txBody>
        </p:sp>
        <p:sp>
          <p:nvSpPr>
            <p:cNvPr id="30" name="Rectangle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E57548F8-15F2-45BA-B47C-86EB9426810B}"/>
                </a:ext>
              </a:extLst>
            </p:cNvPr>
            <p:cNvSpPr/>
            <p:nvPr/>
          </p:nvSpPr>
          <p:spPr>
            <a:xfrm>
              <a:off x="1000106" y="1349024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Home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20BDE-83FC-47A6-95AA-92E46292BE3C}"/>
                </a:ext>
              </a:extLst>
            </p:cNvPr>
            <p:cNvSpPr/>
            <p:nvPr/>
          </p:nvSpPr>
          <p:spPr>
            <a:xfrm>
              <a:off x="1000105" y="23267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Attendance &amp; Leaves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2FB5BC-883B-46B1-A142-F3F6251D3A4C}"/>
                </a:ext>
              </a:extLst>
            </p:cNvPr>
            <p:cNvSpPr/>
            <p:nvPr/>
          </p:nvSpPr>
          <p:spPr>
            <a:xfrm>
              <a:off x="1000105" y="2822812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Expenditure &amp; Reimbursement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E8CDD0-5ADF-4930-9CDB-56F20585F75A}"/>
                </a:ext>
              </a:extLst>
            </p:cNvPr>
            <p:cNvSpPr/>
            <p:nvPr/>
          </p:nvSpPr>
          <p:spPr>
            <a:xfrm>
              <a:off x="993019" y="5205540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Performance Evaluation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9AA7C-217E-4886-B58B-A74A2B595B34}"/>
                </a:ext>
              </a:extLst>
            </p:cNvPr>
            <p:cNvSpPr/>
            <p:nvPr/>
          </p:nvSpPr>
          <p:spPr>
            <a:xfrm>
              <a:off x="993019" y="5674583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Departmental Features</a:t>
              </a:r>
            </a:p>
          </p:txBody>
        </p:sp>
        <p:sp>
          <p:nvSpPr>
            <p:cNvPr id="36" name="Arrow: Chevron 21">
              <a:extLst>
                <a:ext uri="{FF2B5EF4-FFF2-40B4-BE49-F238E27FC236}">
                  <a16:creationId xmlns:a16="http://schemas.microsoft.com/office/drawing/2014/main" id="{016D2387-B825-42C6-8AF5-C327809A4157}"/>
                </a:ext>
              </a:extLst>
            </p:cNvPr>
            <p:cNvSpPr/>
            <p:nvPr/>
          </p:nvSpPr>
          <p:spPr>
            <a:xfrm rot="5400000">
              <a:off x="2461304" y="5376774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22">
              <a:extLst>
                <a:ext uri="{FF2B5EF4-FFF2-40B4-BE49-F238E27FC236}">
                  <a16:creationId xmlns:a16="http://schemas.microsoft.com/office/drawing/2014/main" id="{A14567D5-0B4C-4A35-B844-C2F7A67C2FDA}"/>
                </a:ext>
              </a:extLst>
            </p:cNvPr>
            <p:cNvSpPr/>
            <p:nvPr/>
          </p:nvSpPr>
          <p:spPr>
            <a:xfrm rot="5400000">
              <a:off x="2461304" y="5824976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rrow: Chevron 23">
              <a:extLst>
                <a:ext uri="{FF2B5EF4-FFF2-40B4-BE49-F238E27FC236}">
                  <a16:creationId xmlns:a16="http://schemas.microsoft.com/office/drawing/2014/main" id="{F239E1F6-B4A5-4A8C-A205-8D406A9CFA64}"/>
                </a:ext>
              </a:extLst>
            </p:cNvPr>
            <p:cNvSpPr/>
            <p:nvPr/>
          </p:nvSpPr>
          <p:spPr>
            <a:xfrm rot="5400000">
              <a:off x="2479540" y="247987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E8EE44-99B5-42D7-AD06-FE6239AC0A3B}"/>
                </a:ext>
              </a:extLst>
            </p:cNvPr>
            <p:cNvSpPr/>
            <p:nvPr/>
          </p:nvSpPr>
          <p:spPr>
            <a:xfrm>
              <a:off x="1000105" y="1837868"/>
              <a:ext cx="1690913" cy="47571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ontserrat" panose="00000500000000000000" pitchFamily="50" charset="0"/>
                </a:rPr>
                <a:t>Purchase</a:t>
              </a:r>
            </a:p>
          </p:txBody>
        </p:sp>
        <p:sp>
          <p:nvSpPr>
            <p:cNvPr id="40" name="Arrow: Chevron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19200CEB-1648-42F3-A474-EFE91E850F99}"/>
                </a:ext>
              </a:extLst>
            </p:cNvPr>
            <p:cNvSpPr/>
            <p:nvPr/>
          </p:nvSpPr>
          <p:spPr>
            <a:xfrm rot="16200000" flipV="1">
              <a:off x="2479285" y="2929212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0105" y="3786939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Create an Expense</a:t>
              </a:r>
            </a:p>
          </p:txBody>
        </p:sp>
        <p:sp>
          <p:nvSpPr>
            <p:cNvPr id="42" name="Rectangle 41">
              <a:hlinkClick r:id="rId9" action="ppaction://hlinksldjump"/>
              <a:extLst>
                <a:ext uri="{FF2B5EF4-FFF2-40B4-BE49-F238E27FC236}">
                  <a16:creationId xmlns:a16="http://schemas.microsoft.com/office/drawing/2014/main" id="{C6A8BC20-F250-4E6E-B7CE-4F72677542A6}"/>
                </a:ext>
              </a:extLst>
            </p:cNvPr>
            <p:cNvSpPr/>
            <p:nvPr/>
          </p:nvSpPr>
          <p:spPr>
            <a:xfrm>
              <a:off x="998667" y="4707212"/>
              <a:ext cx="1690913" cy="47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Montserrat" panose="00000500000000000000" pitchFamily="50" charset="0"/>
                </a:rPr>
                <a:t>Check </a:t>
              </a:r>
              <a:r>
                <a:rPr lang="en-US" sz="1000" dirty="0" smtClean="0">
                  <a:latin typeface="Montserrat" panose="00000500000000000000" pitchFamily="50" charset="0"/>
                </a:rPr>
                <a:t>Travel</a:t>
              </a:r>
            </a:p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 Advance Status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  <p:sp>
          <p:nvSpPr>
            <p:cNvPr id="43" name="Arrow: Chevron 24">
              <a:extLst>
                <a:ext uri="{FF2B5EF4-FFF2-40B4-BE49-F238E27FC236}">
                  <a16:creationId xmlns:a16="http://schemas.microsoft.com/office/drawing/2014/main" id="{322B18DC-DE95-4813-91C2-0BE4CB21CCBF}"/>
                </a:ext>
              </a:extLst>
            </p:cNvPr>
            <p:cNvSpPr/>
            <p:nvPr/>
          </p:nvSpPr>
          <p:spPr>
            <a:xfrm rot="5400000">
              <a:off x="2468390" y="2000245"/>
              <a:ext cx="136479" cy="181383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D81DFDBA-C0A8-4374-870B-C5FD20981452}"/>
                </a:ext>
              </a:extLst>
            </p:cNvPr>
            <p:cNvSpPr/>
            <p:nvPr/>
          </p:nvSpPr>
          <p:spPr>
            <a:xfrm>
              <a:off x="1002710" y="3296498"/>
              <a:ext cx="1690913" cy="475714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latin typeface="Montserrat" panose="00000500000000000000" pitchFamily="50" charset="0"/>
                </a:rPr>
                <a:t>Create a Travel Plan</a:t>
              </a:r>
              <a:endParaRPr lang="en-US" sz="1000" dirty="0">
                <a:latin typeface="Montserrat" panose="00000500000000000000" pitchFamily="50" charset="0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140" y="1253515"/>
            <a:ext cx="6191250" cy="48196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317792" y="2671562"/>
            <a:ext cx="1596788" cy="1118950"/>
            <a:chOff x="9317792" y="2671562"/>
            <a:chExt cx="1596788" cy="111895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381" y="2671562"/>
              <a:ext cx="685371" cy="68537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9317792" y="3375014"/>
              <a:ext cx="1596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Upload All Advance </a:t>
              </a:r>
              <a:r>
                <a:rPr lang="en-US" sz="1050" dirty="0" smtClean="0"/>
                <a:t>Expenditure </a:t>
              </a:r>
              <a:r>
                <a:rPr lang="en-US" sz="1050" dirty="0" smtClean="0"/>
                <a:t>Documents</a:t>
              </a:r>
              <a:endParaRPr lang="en-I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2878</TotalTime>
  <Words>1235</Words>
  <Application>Microsoft Office PowerPoint</Application>
  <PresentationFormat>Widescreen</PresentationFormat>
  <Paragraphs>461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Montserrat Light</vt:lpstr>
      <vt:lpstr>Office Theme</vt:lpstr>
      <vt:lpstr>Yantra Employee Portal  Department: ALL  Process: Expense Reimbursement Ver 1.0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Rucha Dashrathi</dc:creator>
  <cp:lastModifiedBy>Satyendra Singh</cp:lastModifiedBy>
  <cp:revision>179</cp:revision>
  <dcterms:created xsi:type="dcterms:W3CDTF">2018-01-23T05:39:13Z</dcterms:created>
  <dcterms:modified xsi:type="dcterms:W3CDTF">2018-07-14T07:05:30Z</dcterms:modified>
</cp:coreProperties>
</file>