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71" r:id="rId6"/>
    <p:sldId id="272" r:id="rId7"/>
    <p:sldId id="270" r:id="rId8"/>
  </p:sldIdLst>
  <p:sldSz cx="15544800" cy="192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246" autoAdjust="0"/>
  </p:normalViewPr>
  <p:slideViewPr>
    <p:cSldViewPr snapToGrid="0">
      <p:cViewPr varScale="1">
        <p:scale>
          <a:sx n="25" d="100"/>
          <a:sy n="25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A6AE-C014-4F9F-ACC5-8408C2C7836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143000"/>
            <a:ext cx="249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D495-3E1F-4996-8174-DB1A7C50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740" y="7938158"/>
            <a:ext cx="7513320" cy="1929127"/>
          </a:xfrm>
        </p:spPr>
        <p:txBody>
          <a:bodyPr>
            <a:noAutofit/>
          </a:bodyPr>
          <a:lstStyle>
            <a:lvl1pPr algn="ctr">
              <a:defRPr sz="4760">
                <a:solidFill>
                  <a:schemeClr val="tx1"/>
                </a:solidFill>
                <a:latin typeface="Montserrat Light" panose="00000400000000000000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5280" y="10285118"/>
            <a:ext cx="7254240" cy="1493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86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4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1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F5E70-82CF-410D-87C8-CD3AC4752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02" y="5618205"/>
            <a:ext cx="5039796" cy="17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200400"/>
            <a:ext cx="3497580" cy="1395286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200400"/>
            <a:ext cx="10233660" cy="139528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6663E6F-6BA1-4AFE-9301-6F907CC99A90}"/>
              </a:ext>
            </a:extLst>
          </p:cNvPr>
          <p:cNvSpPr txBox="1">
            <a:spLocks/>
          </p:cNvSpPr>
          <p:nvPr userDrawn="1"/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554480" rtl="0" eaLnBrk="1" latinLnBrk="0" hangingPunct="1">
              <a:spcBef>
                <a:spcPct val="0"/>
              </a:spcBef>
              <a:buNone/>
              <a:defRPr sz="3740" kern="1200">
                <a:solidFill>
                  <a:schemeClr val="bg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r>
              <a:rPr lang="en-US" sz="3740"/>
              <a:t>Click to edit Master title style</a:t>
            </a:r>
            <a:endParaRPr lang="en-US" sz="3740" dirty="0"/>
          </a:p>
        </p:txBody>
      </p:sp>
    </p:spTree>
    <p:extLst>
      <p:ext uri="{BB962C8B-B14F-4D97-AF65-F5344CB8AC3E}">
        <p14:creationId xmlns:p14="http://schemas.microsoft.com/office/powerpoint/2010/main" val="11139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DB602C9-5E14-4178-A6A9-7B4FFB6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2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8347711"/>
            <a:ext cx="13213080" cy="2106930"/>
          </a:xfrm>
        </p:spPr>
        <p:txBody>
          <a:bodyPr anchor="t">
            <a:normAutofit/>
          </a:bodyPr>
          <a:lstStyle>
            <a:lvl1pPr algn="ctr">
              <a:defRPr sz="476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10668000"/>
            <a:ext cx="13213080" cy="2346960"/>
          </a:xfrm>
        </p:spPr>
        <p:txBody>
          <a:bodyPr anchor="b">
            <a:normAutofit/>
          </a:bodyPr>
          <a:lstStyle>
            <a:lvl1pPr marL="0" indent="0" algn="ctr">
              <a:buNone/>
              <a:defRPr sz="476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  <a:lvl2pPr marL="77724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4480565"/>
            <a:ext cx="6865620" cy="12672696"/>
          </a:xfrm>
        </p:spPr>
        <p:txBody>
          <a:bodyPr/>
          <a:lstStyle>
            <a:lvl1pPr>
              <a:defRPr sz="3740"/>
            </a:lvl1pPr>
            <a:lvl2pPr>
              <a:defRPr sz="3060"/>
            </a:lvl2pPr>
            <a:lvl3pPr>
              <a:defRPr sz="2720"/>
            </a:lvl3pPr>
            <a:lvl4pPr>
              <a:defRPr sz="2380"/>
            </a:lvl4pPr>
            <a:lvl5pPr>
              <a:defRPr sz="2040"/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4480565"/>
            <a:ext cx="6865620" cy="12672696"/>
          </a:xfrm>
        </p:spPr>
        <p:txBody>
          <a:bodyPr>
            <a:normAutofit/>
          </a:bodyPr>
          <a:lstStyle>
            <a:lvl1pPr algn="l" defTabSz="1554480" rtl="0" eaLnBrk="1" latinLnBrk="0" hangingPunct="1">
              <a:spcBef>
                <a:spcPct val="20000"/>
              </a:spcBef>
              <a:buFont typeface="Arial" pitchFamily="34" charset="0"/>
              <a:defRPr lang="en-US" sz="3740" kern="1200" dirty="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1pPr>
            <a:lvl2pPr algn="l" defTabSz="1554480" rtl="0" eaLnBrk="1" latinLnBrk="0" hangingPunct="1">
              <a:spcBef>
                <a:spcPct val="20000"/>
              </a:spcBef>
              <a:buFont typeface="Arial" pitchFamily="34" charset="0"/>
              <a:defRPr lang="en-US" sz="3060" kern="1200" dirty="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2pPr>
            <a:lvl3pPr algn="l" defTabSz="1554480" rtl="0" eaLnBrk="1" latinLnBrk="0" hangingPunct="1">
              <a:spcBef>
                <a:spcPct val="20000"/>
              </a:spcBef>
              <a:buFont typeface="Arial" pitchFamily="34" charset="0"/>
              <a:defRPr lang="en-US" sz="2720" kern="1200" dirty="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algn="l" defTabSz="1554480" rtl="0" eaLnBrk="1" latinLnBrk="0" hangingPunct="1">
              <a:spcBef>
                <a:spcPct val="20000"/>
              </a:spcBef>
              <a:buFont typeface="Arial" pitchFamily="34" charset="0"/>
              <a:defRPr lang="en-US" sz="2380" kern="1200" dirty="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4pPr>
            <a:lvl5pPr algn="l" defTabSz="1554480" rtl="0" eaLnBrk="1" latinLnBrk="0" hangingPunct="1">
              <a:spcBef>
                <a:spcPct val="20000"/>
              </a:spcBef>
              <a:buFont typeface="Arial" pitchFamily="34" charset="0"/>
              <a:defRPr lang="en-US" sz="2040" kern="1200" dirty="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A98594F-D04B-4750-BC23-B5F2A935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4053843"/>
            <a:ext cx="6868320" cy="2035813"/>
          </a:xfrm>
        </p:spPr>
        <p:txBody>
          <a:bodyPr anchor="b">
            <a:noAutofit/>
          </a:bodyPr>
          <a:lstStyle>
            <a:lvl1pPr marL="0" indent="0">
              <a:buNone/>
              <a:defRPr sz="374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6089651"/>
            <a:ext cx="6868320" cy="11063607"/>
          </a:xfrm>
        </p:spPr>
        <p:txBody>
          <a:bodyPr/>
          <a:lstStyle>
            <a:lvl1pPr>
              <a:defRPr sz="3400"/>
            </a:lvl1pPr>
            <a:lvl2pPr>
              <a:defRPr sz="3060"/>
            </a:lvl2pPr>
            <a:lvl3pPr>
              <a:defRPr sz="2720"/>
            </a:lvl3pPr>
            <a:lvl4pPr>
              <a:defRPr sz="2380"/>
            </a:lvl4pPr>
            <a:lvl5pPr>
              <a:defRPr sz="204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4053845"/>
            <a:ext cx="6871018" cy="2035810"/>
          </a:xfrm>
        </p:spPr>
        <p:txBody>
          <a:bodyPr anchor="b">
            <a:noAutofit/>
          </a:bodyPr>
          <a:lstStyle>
            <a:lvl1pPr marL="0" indent="0">
              <a:buNone/>
              <a:defRPr sz="374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6089651"/>
            <a:ext cx="6871018" cy="11063607"/>
          </a:xfrm>
        </p:spPr>
        <p:txBody>
          <a:bodyPr/>
          <a:lstStyle>
            <a:lvl1pPr>
              <a:defRPr sz="3400"/>
            </a:lvl1pPr>
            <a:lvl2pPr>
              <a:defRPr sz="3060"/>
            </a:lvl2pPr>
            <a:lvl3pPr>
              <a:defRPr sz="2720"/>
            </a:lvl3pPr>
            <a:lvl4pPr>
              <a:defRPr sz="2380"/>
            </a:lvl4pPr>
            <a:lvl5pPr>
              <a:defRPr sz="204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28437F6-AD26-4981-955F-859299D6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115939"/>
            <a:ext cx="5114132" cy="1973582"/>
          </a:xfrm>
        </p:spPr>
        <p:txBody>
          <a:bodyPr anchor="b"/>
          <a:lstStyle>
            <a:lvl1pPr algn="l"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3115938"/>
            <a:ext cx="8689975" cy="14037324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5213986"/>
            <a:ext cx="5114132" cy="11939278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D208810-0E4B-4B30-A26C-AC9EDBDB0A98}"/>
              </a:ext>
            </a:extLst>
          </p:cNvPr>
          <p:cNvSpPr txBox="1">
            <a:spLocks/>
          </p:cNvSpPr>
          <p:nvPr userDrawn="1"/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554480" rtl="0" eaLnBrk="1" latinLnBrk="0" hangingPunct="1">
              <a:spcBef>
                <a:spcPct val="0"/>
              </a:spcBef>
              <a:buNone/>
              <a:defRPr sz="3740" kern="1200">
                <a:solidFill>
                  <a:schemeClr val="bg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r>
              <a:rPr lang="en-US" sz="3740"/>
              <a:t>Click to edit Master title style</a:t>
            </a:r>
            <a:endParaRPr lang="en-US" sz="3740" dirty="0"/>
          </a:p>
        </p:txBody>
      </p:sp>
    </p:spTree>
    <p:extLst>
      <p:ext uri="{BB962C8B-B14F-4D97-AF65-F5344CB8AC3E}">
        <p14:creationId xmlns:p14="http://schemas.microsoft.com/office/powerpoint/2010/main" val="12737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13441681"/>
            <a:ext cx="9326880" cy="1586869"/>
          </a:xfrm>
        </p:spPr>
        <p:txBody>
          <a:bodyPr anchor="b"/>
          <a:lstStyle>
            <a:lvl1pPr algn="l"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3413760"/>
            <a:ext cx="9326880" cy="982345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15028548"/>
            <a:ext cx="9326880" cy="2253616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D2DC14-4035-425C-8709-253A512A4F64}"/>
              </a:ext>
            </a:extLst>
          </p:cNvPr>
          <p:cNvSpPr txBox="1">
            <a:spLocks/>
          </p:cNvSpPr>
          <p:nvPr userDrawn="1"/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554480" rtl="0" eaLnBrk="1" latinLnBrk="0" hangingPunct="1">
              <a:spcBef>
                <a:spcPct val="0"/>
              </a:spcBef>
              <a:buNone/>
              <a:defRPr sz="3740" kern="1200">
                <a:solidFill>
                  <a:schemeClr val="bg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r>
              <a:rPr lang="en-US" sz="3740"/>
              <a:t>Click to edit Master title style</a:t>
            </a:r>
            <a:endParaRPr lang="en-US" sz="3740" dirty="0"/>
          </a:p>
        </p:txBody>
      </p:sp>
    </p:spTree>
    <p:extLst>
      <p:ext uri="{BB962C8B-B14F-4D97-AF65-F5344CB8AC3E}">
        <p14:creationId xmlns:p14="http://schemas.microsoft.com/office/powerpoint/2010/main" val="22402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/>
          <a:stretch/>
        </p:blipFill>
        <p:spPr>
          <a:xfrm>
            <a:off x="-6751" y="-123546"/>
            <a:ext cx="15551551" cy="19325945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7615" y="373484"/>
            <a:ext cx="7124700" cy="12033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4480565"/>
            <a:ext cx="13990320" cy="1267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4940" y="17708882"/>
            <a:ext cx="36271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C14CBD9-1B27-4CCC-A94E-246EB9A9D2D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33660" y="17708882"/>
            <a:ext cx="36271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53885A9F-8C3B-4784-85E3-CEB66CD3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54480" rtl="0" eaLnBrk="1" latinLnBrk="0" hangingPunct="1">
        <a:spcBef>
          <a:spcPct val="0"/>
        </a:spcBef>
        <a:buNone/>
        <a:defRPr sz="3740" kern="1200">
          <a:solidFill>
            <a:schemeClr val="bg1"/>
          </a:solidFill>
          <a:latin typeface="Montserrat Light" panose="00000400000000000000" pitchFamily="50" charset="0"/>
          <a:ea typeface="+mj-ea"/>
          <a:cs typeface="+mj-cs"/>
        </a:defRPr>
      </a:lvl1pPr>
    </p:titleStyle>
    <p:bodyStyle>
      <a:lvl1pPr marL="582930" indent="-582930" algn="l" defTabSz="1554480" rtl="0" eaLnBrk="1" latinLnBrk="0" hangingPunct="1">
        <a:spcBef>
          <a:spcPct val="20000"/>
        </a:spcBef>
        <a:buFont typeface="Arial" pitchFamily="34" charset="0"/>
        <a:buChar char="•"/>
        <a:defRPr sz="374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1pPr>
      <a:lvl2pPr marL="1263015" indent="-485775" algn="l" defTabSz="1554480" rtl="0" eaLnBrk="1" latinLnBrk="0" hangingPunct="1">
        <a:spcBef>
          <a:spcPct val="20000"/>
        </a:spcBef>
        <a:buFont typeface="Arial" pitchFamily="34" charset="0"/>
        <a:buChar char="–"/>
        <a:defRPr sz="306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2pPr>
      <a:lvl3pPr marL="1943100" indent="-388620" algn="l" defTabSz="1554480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3pPr>
      <a:lvl4pPr marL="2720340" indent="-388620" algn="l" defTabSz="1554480" rtl="0" eaLnBrk="1" latinLnBrk="0" hangingPunct="1">
        <a:spcBef>
          <a:spcPct val="20000"/>
        </a:spcBef>
        <a:buFont typeface="Arial" pitchFamily="34" charset="0"/>
        <a:buChar char="–"/>
        <a:defRPr sz="238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4pPr>
      <a:lvl5pPr marL="3497580" indent="-388620" algn="l" defTabSz="1554480" rtl="0" eaLnBrk="1" latinLnBrk="0" hangingPunct="1">
        <a:spcBef>
          <a:spcPct val="20000"/>
        </a:spcBef>
        <a:buFont typeface="Arial" pitchFamily="34" charset="0"/>
        <a:buChar char="»"/>
        <a:defRPr sz="2040" kern="1200">
          <a:solidFill>
            <a:schemeClr val="tx1"/>
          </a:solidFill>
          <a:latin typeface="Montserrat Light" panose="00000400000000000000" pitchFamily="50" charset="0"/>
          <a:ea typeface="+mn-ea"/>
          <a:cs typeface="+mn-cs"/>
        </a:defRPr>
      </a:lvl5pPr>
      <a:lvl6pPr marL="4274820" indent="-388620" algn="l" defTabSz="155448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bs03jn" TargetMode="External"/><Relationship Id="rId2" Type="http://schemas.openxmlformats.org/officeDocument/2006/relationships/hyperlink" Target="http://www.pnf.com/pbs03j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bs03jn" TargetMode="External"/><Relationship Id="rId2" Type="http://schemas.openxmlformats.org/officeDocument/2006/relationships/hyperlink" Target="http://www.pnf.com/pbs03j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8931-61A6-4B50-B674-727BBE584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280" y="7950249"/>
            <a:ext cx="7513320" cy="1929127"/>
          </a:xfrm>
        </p:spPr>
        <p:txBody>
          <a:bodyPr/>
          <a:lstStyle/>
          <a:p>
            <a:r>
              <a:rPr lang="en-US" dirty="0" smtClean="0"/>
              <a:t>Expense Reimbursement </a:t>
            </a:r>
            <a:r>
              <a:rPr lang="en-US" dirty="0"/>
              <a:t>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6712E-DDE9-495A-B69E-BE9F27A91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FA11E81-1F63-4151-A57C-A6ABC4163552}"/>
              </a:ext>
            </a:extLst>
          </p:cNvPr>
          <p:cNvSpPr/>
          <p:nvPr/>
        </p:nvSpPr>
        <p:spPr>
          <a:xfrm>
            <a:off x="383684" y="-2072359"/>
            <a:ext cx="8452386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Purchase Procedure Ver3.0</a:t>
            </a:r>
          </a:p>
        </p:txBody>
      </p:sp>
      <p:sp>
        <p:nvSpPr>
          <p:cNvPr id="90" name="Rectangle: Rounded Corners 139">
            <a:extLst>
              <a:ext uri="{FF2B5EF4-FFF2-40B4-BE49-F238E27FC236}">
                <a16:creationId xmlns:a16="http://schemas.microsoft.com/office/drawing/2014/main" id="{9BFA65EA-D15C-4B31-AD55-7CB7B03DCE5D}"/>
              </a:ext>
            </a:extLst>
          </p:cNvPr>
          <p:cNvSpPr/>
          <p:nvPr/>
        </p:nvSpPr>
        <p:spPr>
          <a:xfrm>
            <a:off x="10208794" y="2760110"/>
            <a:ext cx="5201779" cy="2325988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48" b="1" u="sng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TRACKER LEVELS</a:t>
            </a:r>
          </a:p>
          <a:p>
            <a:pPr algn="ctr">
              <a:lnSpc>
                <a:spcPct val="150000"/>
              </a:lnSpc>
            </a:pPr>
            <a:endParaRPr lang="en-US" sz="1148" b="1" dirty="0" smtClean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163958" indent="-163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Level 1: Travel Plan Submitted. </a:t>
            </a:r>
          </a:p>
          <a:p>
            <a:pPr marL="163958" indent="-163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Level 2: Expense Form Submitted.</a:t>
            </a:r>
          </a:p>
          <a:p>
            <a:pPr marL="163958" indent="-163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Level 3a: TR Approved by RO.</a:t>
            </a:r>
          </a:p>
          <a:p>
            <a:pPr marL="163958" indent="-163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Level 3b: </a:t>
            </a:r>
            <a:r>
              <a:rPr lang="en-US" sz="1148" dirty="0">
                <a:solidFill>
                  <a:schemeClr val="tx1"/>
                </a:solidFill>
                <a:latin typeface="Montserrat" panose="00000500000000000000" pitchFamily="50" charset="0"/>
              </a:rPr>
              <a:t>E</a:t>
            </a: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R Approved by RO</a:t>
            </a:r>
          </a:p>
          <a:p>
            <a:pPr marL="163958" indent="-163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48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Level 4: TR approval by MDO</a:t>
            </a:r>
          </a:p>
        </p:txBody>
      </p:sp>
      <p:sp>
        <p:nvSpPr>
          <p:cNvPr id="92" name="Rectangle: Rounded Corners 127">
            <a:extLst>
              <a:ext uri="{FF2B5EF4-FFF2-40B4-BE49-F238E27FC236}">
                <a16:creationId xmlns:a16="http://schemas.microsoft.com/office/drawing/2014/main" id="{F99A17D2-4BE3-4BC1-A884-2CEC83EC92F8}"/>
              </a:ext>
            </a:extLst>
          </p:cNvPr>
          <p:cNvSpPr/>
          <p:nvPr/>
        </p:nvSpPr>
        <p:spPr>
          <a:xfrm>
            <a:off x="11093116" y="8864606"/>
            <a:ext cx="4114828" cy="393699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 dirty="0" smtClean="0"/>
              <a:t>LEGEND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b="1" dirty="0"/>
              <a:t>TR: </a:t>
            </a:r>
            <a:r>
              <a:rPr lang="en-US" dirty="0"/>
              <a:t>Travel Request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b="1" dirty="0"/>
              <a:t>RO</a:t>
            </a:r>
            <a:r>
              <a:rPr lang="en-US" dirty="0"/>
              <a:t>: Reporting Officer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b="1" dirty="0"/>
              <a:t>ERS: </a:t>
            </a:r>
            <a:r>
              <a:rPr lang="en-US" dirty="0"/>
              <a:t>Expense Reimbursement System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b="1" dirty="0"/>
              <a:t>MDO: </a:t>
            </a:r>
            <a:r>
              <a:rPr lang="en-US" dirty="0" smtClean="0"/>
              <a:t>Managing </a:t>
            </a:r>
            <a:r>
              <a:rPr lang="en-US" dirty="0"/>
              <a:t>Director's </a:t>
            </a:r>
            <a:r>
              <a:rPr lang="en-US" dirty="0" smtClean="0"/>
              <a:t>Office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TM: </a:t>
            </a:r>
            <a:r>
              <a:rPr lang="en-US" dirty="0" smtClean="0"/>
              <a:t>Team Member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4" y="2760110"/>
            <a:ext cx="10557032" cy="160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9054-45B2-4181-877E-B9AC2AF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31145"/>
            <a:ext cx="11784169" cy="974141"/>
          </a:xfrm>
        </p:spPr>
        <p:txBody>
          <a:bodyPr>
            <a:normAutofit/>
          </a:bodyPr>
          <a:lstStyle/>
          <a:p>
            <a:r>
              <a:rPr lang="en-US" dirty="0"/>
              <a:t>Form 1: PR Submission By Team Member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4715993" y="15718788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A24A0-439C-4237-9970-38F1F9573B60}"/>
              </a:ext>
            </a:extLst>
          </p:cNvPr>
          <p:cNvSpPr/>
          <p:nvPr/>
        </p:nvSpPr>
        <p:spPr>
          <a:xfrm>
            <a:off x="8534460" y="15718787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A4438-F115-4CC4-B682-77E16EF8B016}"/>
              </a:ext>
            </a:extLst>
          </p:cNvPr>
          <p:cNvSpPr/>
          <p:nvPr/>
        </p:nvSpPr>
        <p:spPr>
          <a:xfrm>
            <a:off x="586577" y="620041"/>
            <a:ext cx="10978889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Template 1: 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TR Submission </a:t>
            </a: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by TM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3" y="2618214"/>
            <a:ext cx="14824415" cy="115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9054-45B2-4181-877E-B9AC2AF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31145"/>
            <a:ext cx="11784169" cy="974141"/>
          </a:xfrm>
        </p:spPr>
        <p:txBody>
          <a:bodyPr>
            <a:normAutofit/>
          </a:bodyPr>
          <a:lstStyle/>
          <a:p>
            <a:r>
              <a:rPr lang="en-US" dirty="0"/>
              <a:t>Form 2: PR Approval By Lead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556501-FF90-4AAE-A4E6-F7FEF449B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0745"/>
              </p:ext>
            </p:extLst>
          </p:nvPr>
        </p:nvGraphicFramePr>
        <p:xfrm>
          <a:off x="2650133" y="2773372"/>
          <a:ext cx="10130396" cy="983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156">
                  <a:extLst>
                    <a:ext uri="{9D8B030D-6E8A-4147-A177-3AD203B41FA5}">
                      <a16:colId xmlns:a16="http://schemas.microsoft.com/office/drawing/2014/main" val="3867649333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622080346"/>
                    </a:ext>
                  </a:extLst>
                </a:gridCol>
                <a:gridCol w="3310740">
                  <a:extLst>
                    <a:ext uri="{9D8B030D-6E8A-4147-A177-3AD203B41FA5}">
                      <a16:colId xmlns:a16="http://schemas.microsoft.com/office/drawing/2014/main" val="1766837684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3653258046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296101183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1529115094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3372582280"/>
                    </a:ext>
                  </a:extLst>
                </a:gridCol>
              </a:tblGrid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 No (Automatic)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PR-0052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205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 Date (Automatic, 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dd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-mm-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yyyy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22-02-18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76903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Requestor Name (Automatic)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Yogeshwar Kale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0748"/>
                  </a:ext>
                </a:extLst>
              </a:tr>
              <a:tr h="400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Project Name/Purpose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RAGHAV S2S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10098"/>
                  </a:ext>
                </a:extLst>
              </a:tr>
              <a:tr h="255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64659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Item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Obstacle Sensor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2028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Make/ Manufacturer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Montserrat" panose="00000500000000000000" pitchFamily="50" charset="0"/>
                        </a:rPr>
                        <a:t>PnF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84439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Item specifications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0748"/>
                  </a:ext>
                </a:extLst>
              </a:tr>
              <a:tr h="1259662">
                <a:tc>
                  <a:txBody>
                    <a:bodyPr/>
                    <a:lstStyle/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PBS03JN, 180 </a:t>
                      </a:r>
                      <a:r>
                        <a:rPr lang="en-US" sz="1800" u="none" strike="noStrike" dirty="0" err="1">
                          <a:effectLst/>
                          <a:latin typeface="Montserrat" panose="00000500000000000000" pitchFamily="50" charset="0"/>
                        </a:rPr>
                        <a:t>deg</a:t>
                      </a: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 range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14452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Reference weblinks to the item:</a:t>
                      </a: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9875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  <a:hlinkClick r:id="rId2"/>
                        </a:rPr>
                        <a:t>www.pnf.com/pbs03jn</a:t>
                      </a:r>
                      <a:endParaRPr lang="en-US" sz="1800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  <a:hlinkClick r:id="rId3"/>
                        </a:rPr>
                        <a:t>www.amazon.com/pbs03jn</a:t>
                      </a:r>
                      <a:endParaRPr lang="en-US" sz="1800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928368919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0610023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181163727"/>
                  </a:ext>
                </a:extLst>
              </a:tr>
              <a:tr h="371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55837281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9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Approx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 Unit 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50200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5909503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10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Qty Required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UOM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10825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Approx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 Total 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50200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8094836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Expected Delivery Date (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dd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-mm-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yyyy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01-Mar-18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19928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Additional Comments or Instructions (Optional)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66796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Long Range Sensor, UPS Expediated Shipping required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647574744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Approve PR?                        Yes                      No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83734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Reason for Rejection: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Expense out of budget allotted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3239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4878482" y="16043256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Approve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A24A0-439C-4237-9970-38F1F9573B60}"/>
              </a:ext>
            </a:extLst>
          </p:cNvPr>
          <p:cNvSpPr/>
          <p:nvPr/>
        </p:nvSpPr>
        <p:spPr>
          <a:xfrm>
            <a:off x="8696949" y="16043255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Reject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5D4782-F4A8-4CA9-AD85-088B60EA2447}"/>
              </a:ext>
            </a:extLst>
          </p:cNvPr>
          <p:cNvSpPr/>
          <p:nvPr/>
        </p:nvSpPr>
        <p:spPr>
          <a:xfrm>
            <a:off x="6808883" y="11219061"/>
            <a:ext cx="194733" cy="2049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9B11A-DC57-4127-A08C-99FBFEF0B4D5}"/>
              </a:ext>
            </a:extLst>
          </p:cNvPr>
          <p:cNvSpPr/>
          <p:nvPr/>
        </p:nvSpPr>
        <p:spPr>
          <a:xfrm>
            <a:off x="8502216" y="11219061"/>
            <a:ext cx="194733" cy="2049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62DA2D-B72F-4538-BF88-6049E58DF0D3}"/>
              </a:ext>
            </a:extLst>
          </p:cNvPr>
          <p:cNvSpPr/>
          <p:nvPr/>
        </p:nvSpPr>
        <p:spPr>
          <a:xfrm>
            <a:off x="586577" y="620041"/>
            <a:ext cx="11503823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Template 2: 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TR </a:t>
            </a: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Approval By Dept Lead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" y="2352743"/>
            <a:ext cx="14824415" cy="11540237"/>
          </a:xfrm>
          <a:prstGeom prst="rect">
            <a:avLst/>
          </a:prstGeom>
        </p:spPr>
      </p:pic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B609E650-C0CB-4101-9510-A774AC4EC435}"/>
              </a:ext>
            </a:extLst>
          </p:cNvPr>
          <p:cNvSpPr/>
          <p:nvPr/>
        </p:nvSpPr>
        <p:spPr>
          <a:xfrm>
            <a:off x="1080154" y="14182112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1</a:t>
            </a: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3E78CD8E-3262-4260-881D-EDF8D8B34B62}"/>
              </a:ext>
            </a:extLst>
          </p:cNvPr>
          <p:cNvSpPr/>
          <p:nvPr/>
        </p:nvSpPr>
        <p:spPr>
          <a:xfrm>
            <a:off x="1080154" y="14541678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2</a:t>
            </a:r>
          </a:p>
        </p:txBody>
      </p:sp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ECCEC206-6039-4EA2-B8A6-4D6F4E58A680}"/>
              </a:ext>
            </a:extLst>
          </p:cNvPr>
          <p:cNvSpPr/>
          <p:nvPr/>
        </p:nvSpPr>
        <p:spPr>
          <a:xfrm>
            <a:off x="1080154" y="14901244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3</a:t>
            </a:r>
          </a:p>
        </p:txBody>
      </p:sp>
      <p:sp>
        <p:nvSpPr>
          <p:cNvPr id="18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3" y="14182112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Doc1.pdf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1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3" y="14558430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Doc2.pdf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2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2" y="14934748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Doc3.pdf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9054-45B2-4181-877E-B9AC2AF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31145"/>
            <a:ext cx="11784169" cy="974141"/>
          </a:xfrm>
        </p:spPr>
        <p:txBody>
          <a:bodyPr>
            <a:normAutofit/>
          </a:bodyPr>
          <a:lstStyle/>
          <a:p>
            <a:r>
              <a:rPr lang="en-US" dirty="0"/>
              <a:t>Form 2: PR Approval By Lead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556501-FF90-4AAE-A4E6-F7FEF449B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0745"/>
              </p:ext>
            </p:extLst>
          </p:nvPr>
        </p:nvGraphicFramePr>
        <p:xfrm>
          <a:off x="2650133" y="2773372"/>
          <a:ext cx="10130396" cy="983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156">
                  <a:extLst>
                    <a:ext uri="{9D8B030D-6E8A-4147-A177-3AD203B41FA5}">
                      <a16:colId xmlns:a16="http://schemas.microsoft.com/office/drawing/2014/main" val="3867649333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622080346"/>
                    </a:ext>
                  </a:extLst>
                </a:gridCol>
                <a:gridCol w="3310740">
                  <a:extLst>
                    <a:ext uri="{9D8B030D-6E8A-4147-A177-3AD203B41FA5}">
                      <a16:colId xmlns:a16="http://schemas.microsoft.com/office/drawing/2014/main" val="1766837684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3653258046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296101183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1529115094"/>
                    </a:ext>
                  </a:extLst>
                </a:gridCol>
                <a:gridCol w="713625">
                  <a:extLst>
                    <a:ext uri="{9D8B030D-6E8A-4147-A177-3AD203B41FA5}">
                      <a16:colId xmlns:a16="http://schemas.microsoft.com/office/drawing/2014/main" val="3372582280"/>
                    </a:ext>
                  </a:extLst>
                </a:gridCol>
              </a:tblGrid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 No (Automatic)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PR-0052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205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 Date (Automatic, 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dd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-mm-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yyyy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22-02-18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76903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Requestor Name (Automatic)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Yogeshwar Kale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0748"/>
                  </a:ext>
                </a:extLst>
              </a:tr>
              <a:tr h="400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Project Name/Purpose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RAGHAV S2S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10098"/>
                  </a:ext>
                </a:extLst>
              </a:tr>
              <a:tr h="255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64659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Item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Obstacle Sensor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2028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Make/ Manufacturer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Montserrat" panose="00000500000000000000" pitchFamily="50" charset="0"/>
                        </a:rPr>
                        <a:t>PnF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84439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Item specifications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0748"/>
                  </a:ext>
                </a:extLst>
              </a:tr>
              <a:tr h="1259662">
                <a:tc>
                  <a:txBody>
                    <a:bodyPr/>
                    <a:lstStyle/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endParaRPr lang="en-US" sz="1800" b="1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15544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PBS03JN, 180 </a:t>
                      </a:r>
                      <a:r>
                        <a:rPr lang="en-US" sz="1800" u="none" strike="noStrike" dirty="0" err="1">
                          <a:effectLst/>
                          <a:latin typeface="Montserrat" panose="00000500000000000000" pitchFamily="50" charset="0"/>
                        </a:rPr>
                        <a:t>deg</a:t>
                      </a: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 range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14452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Reference weblinks to the item:</a:t>
                      </a:r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9875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gridSpan="6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  <a:hlinkClick r:id="rId2"/>
                        </a:rPr>
                        <a:t>www.pnf.com/pbs03jn</a:t>
                      </a:r>
                      <a:endParaRPr lang="en-US" sz="1800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  <a:hlinkClick r:id="rId3"/>
                        </a:rPr>
                        <a:t>www.amazon.com/pbs03jn</a:t>
                      </a:r>
                      <a:endParaRPr lang="en-US" sz="1800" u="none" strike="noStrike" dirty="0"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928368919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320610023"/>
                  </a:ext>
                </a:extLst>
              </a:tr>
              <a:tr h="29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181163727"/>
                  </a:ext>
                </a:extLst>
              </a:tr>
              <a:tr h="371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255837281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9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Approx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 Unit 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50200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5909503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10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Qty Required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UOM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10825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Approx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 Total 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50200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8094836"/>
                  </a:ext>
                </a:extLst>
              </a:tr>
              <a:tr h="300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Expected Delivery Date (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dd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-mm-</a:t>
                      </a:r>
                      <a:r>
                        <a:rPr lang="en-US" sz="1800" b="1" u="none" strike="noStrike" dirty="0" err="1">
                          <a:effectLst/>
                          <a:latin typeface="Montserrat" panose="00000500000000000000" pitchFamily="50" charset="0"/>
                        </a:rPr>
                        <a:t>yyyy</a:t>
                      </a:r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01-Mar-18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19928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Additional Comments or Instructions (Optional)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66796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Long Range Sensor, UPS Expediated Shipping required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Montserrat" panose="00000500000000000000" pitchFamily="50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50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2647574744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Approve PR?                        Yes                      No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83734"/>
                  </a:ext>
                </a:extLst>
              </a:tr>
              <a:tr h="850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15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Reason for Rejection:</a:t>
                      </a:r>
                    </a:p>
                  </a:txBody>
                  <a:tcPr marL="4233" marR="4233" marT="42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50" charset="0"/>
                        </a:rPr>
                        <a:t>Expense out of budget allotted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32399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45D4782-F4A8-4CA9-AD85-088B60EA2447}"/>
              </a:ext>
            </a:extLst>
          </p:cNvPr>
          <p:cNvSpPr/>
          <p:nvPr/>
        </p:nvSpPr>
        <p:spPr>
          <a:xfrm>
            <a:off x="6808883" y="11219061"/>
            <a:ext cx="194733" cy="2049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9B11A-DC57-4127-A08C-99FBFEF0B4D5}"/>
              </a:ext>
            </a:extLst>
          </p:cNvPr>
          <p:cNvSpPr/>
          <p:nvPr/>
        </p:nvSpPr>
        <p:spPr>
          <a:xfrm>
            <a:off x="8502216" y="11219061"/>
            <a:ext cx="194733" cy="2049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62DA2D-B72F-4538-BF88-6049E58DF0D3}"/>
              </a:ext>
            </a:extLst>
          </p:cNvPr>
          <p:cNvSpPr/>
          <p:nvPr/>
        </p:nvSpPr>
        <p:spPr>
          <a:xfrm>
            <a:off x="586577" y="620041"/>
            <a:ext cx="11503823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50" charset="0"/>
              </a:rPr>
              <a:t>Template </a:t>
            </a:r>
            <a:r>
              <a:rPr lang="en-US" sz="3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3: Travel Advance </a:t>
            </a:r>
            <a:r>
              <a:rPr lang="en-US" sz="3600" dirty="0">
                <a:solidFill>
                  <a:schemeClr val="bg1"/>
                </a:solidFill>
                <a:latin typeface="Montserrat" panose="00000500000000000000" pitchFamily="50" charset="0"/>
              </a:rPr>
              <a:t>Approval By </a:t>
            </a:r>
            <a:r>
              <a:rPr lang="en-US" sz="3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MDO</a:t>
            </a:r>
            <a:endParaRPr lang="en-US" sz="3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" y="2352743"/>
            <a:ext cx="14824415" cy="1154023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5653880"/>
            <a:ext cx="15544800" cy="171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4335" y="16140576"/>
            <a:ext cx="647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Enter Final Approved Amount</a:t>
            </a:r>
            <a:endParaRPr lang="en-IN" sz="3200" dirty="0"/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8502216" y="16213946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5000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4683749" y="17951265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Approve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Rectangle: Rounded Corners 5">
            <a:extLst>
              <a:ext uri="{FF2B5EF4-FFF2-40B4-BE49-F238E27FC236}">
                <a16:creationId xmlns:a16="http://schemas.microsoft.com/office/drawing/2014/main" id="{BF7A24A0-439C-4237-9970-38F1F9573B60}"/>
              </a:ext>
            </a:extLst>
          </p:cNvPr>
          <p:cNvSpPr/>
          <p:nvPr/>
        </p:nvSpPr>
        <p:spPr>
          <a:xfrm>
            <a:off x="8502216" y="17951264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Reject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B609E650-C0CB-4101-9510-A774AC4EC435}"/>
              </a:ext>
            </a:extLst>
          </p:cNvPr>
          <p:cNvSpPr/>
          <p:nvPr/>
        </p:nvSpPr>
        <p:spPr>
          <a:xfrm>
            <a:off x="1080154" y="14182112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1</a:t>
            </a:r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3E78CD8E-3262-4260-881D-EDF8D8B34B62}"/>
              </a:ext>
            </a:extLst>
          </p:cNvPr>
          <p:cNvSpPr/>
          <p:nvPr/>
        </p:nvSpPr>
        <p:spPr>
          <a:xfrm>
            <a:off x="1080154" y="14541678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2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ECCEC206-6039-4EA2-B8A6-4D6F4E58A680}"/>
              </a:ext>
            </a:extLst>
          </p:cNvPr>
          <p:cNvSpPr/>
          <p:nvPr/>
        </p:nvSpPr>
        <p:spPr>
          <a:xfrm>
            <a:off x="1080154" y="14901244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3</a:t>
            </a:r>
          </a:p>
        </p:txBody>
      </p:sp>
      <p:sp>
        <p:nvSpPr>
          <p:cNvPr id="19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3" y="14182112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Doc1.pdf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3" y="14558430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Doc2.pdf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2650132" y="14934748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Advance Booking Doc3.pdf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1561485" y="17012575"/>
            <a:ext cx="11276194" cy="761075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Comments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9054-45B2-4181-877E-B9AC2AF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31145"/>
            <a:ext cx="11784169" cy="974141"/>
          </a:xfrm>
        </p:spPr>
        <p:txBody>
          <a:bodyPr>
            <a:normAutofit/>
          </a:bodyPr>
          <a:lstStyle/>
          <a:p>
            <a:r>
              <a:rPr lang="en-US" dirty="0"/>
              <a:t>Form 1: PR Submission By Team Member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4715993" y="18151148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Approve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A24A0-439C-4237-9970-38F1F9573B60}"/>
              </a:ext>
            </a:extLst>
          </p:cNvPr>
          <p:cNvSpPr/>
          <p:nvPr/>
        </p:nvSpPr>
        <p:spPr>
          <a:xfrm>
            <a:off x="8534460" y="18151147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Reject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A4438-F115-4CC4-B682-77E16EF8B016}"/>
              </a:ext>
            </a:extLst>
          </p:cNvPr>
          <p:cNvSpPr/>
          <p:nvPr/>
        </p:nvSpPr>
        <p:spPr>
          <a:xfrm>
            <a:off x="586577" y="620041"/>
            <a:ext cx="10978889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Template 4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: </a:t>
            </a: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E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R Submission by TM</a:t>
            </a:r>
            <a:endParaRPr lang="en-US" sz="4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47" y="2131145"/>
            <a:ext cx="10929773" cy="7649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25" y="9919941"/>
            <a:ext cx="9243966" cy="5439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44" y="15699657"/>
            <a:ext cx="9735622" cy="15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9054-45B2-4181-877E-B9AC2AF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31145"/>
            <a:ext cx="11784169" cy="974141"/>
          </a:xfrm>
        </p:spPr>
        <p:txBody>
          <a:bodyPr>
            <a:normAutofit/>
          </a:bodyPr>
          <a:lstStyle/>
          <a:p>
            <a:r>
              <a:rPr lang="en-US" dirty="0"/>
              <a:t>Form 1: PR Submission By Team Member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4715993" y="18151148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Submit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A24A0-439C-4237-9970-38F1F9573B60}"/>
              </a:ext>
            </a:extLst>
          </p:cNvPr>
          <p:cNvSpPr/>
          <p:nvPr/>
        </p:nvSpPr>
        <p:spPr>
          <a:xfrm>
            <a:off x="8534460" y="18151147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" panose="00000500000000000000" pitchFamily="50" charset="0"/>
              </a:rPr>
              <a:t>Cancel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A4438-F115-4CC4-B682-77E16EF8B016}"/>
              </a:ext>
            </a:extLst>
          </p:cNvPr>
          <p:cNvSpPr/>
          <p:nvPr/>
        </p:nvSpPr>
        <p:spPr>
          <a:xfrm>
            <a:off x="586577" y="620041"/>
            <a:ext cx="10978889" cy="704143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Template 5 : </a:t>
            </a: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E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R Approval </a:t>
            </a:r>
            <a:r>
              <a:rPr lang="en-US" sz="4400" dirty="0">
                <a:solidFill>
                  <a:schemeClr val="bg1"/>
                </a:solidFill>
                <a:latin typeface="Montserrat" panose="00000500000000000000" pitchFamily="50" charset="0"/>
              </a:rPr>
              <a:t>by </a:t>
            </a:r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RO</a:t>
            </a:r>
            <a:endParaRPr lang="en-US" sz="4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48" y="2131145"/>
            <a:ext cx="9563190" cy="6692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25" y="8824126"/>
            <a:ext cx="8088164" cy="4759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44" y="13746592"/>
            <a:ext cx="8518347" cy="131798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B609E650-C0CB-4101-9510-A774AC4EC435}"/>
              </a:ext>
            </a:extLst>
          </p:cNvPr>
          <p:cNvSpPr/>
          <p:nvPr/>
        </p:nvSpPr>
        <p:spPr>
          <a:xfrm>
            <a:off x="11181941" y="11969297"/>
            <a:ext cx="1363264" cy="262994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ontserrat" panose="00000500000000000000" pitchFamily="50" charset="0"/>
              </a:rPr>
              <a:t>Attachment 1</a:t>
            </a: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4F2B73F7-FB1F-43D0-AEA8-3E759078CB35}"/>
              </a:ext>
            </a:extLst>
          </p:cNvPr>
          <p:cNvSpPr/>
          <p:nvPr/>
        </p:nvSpPr>
        <p:spPr>
          <a:xfrm>
            <a:off x="12751920" y="11969297"/>
            <a:ext cx="2633067" cy="262994"/>
          </a:xfrm>
          <a:prstGeom prst="round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Incurred Expense Doc1.rar</a:t>
            </a:r>
            <a:endParaRPr lang="en-US" sz="12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5653880"/>
            <a:ext cx="15544800" cy="171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003" y="16106966"/>
            <a:ext cx="1109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Enter Final Approved Amount After Review as per company policy</a:t>
            </a:r>
            <a:endParaRPr lang="en-IN" sz="3200" dirty="0"/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11638339" y="16143652"/>
            <a:ext cx="1813731" cy="511405"/>
          </a:xfrm>
          <a:prstGeom prst="roundRect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1200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56077C2C-D641-4D38-B038-06084CD7FA82}"/>
              </a:ext>
            </a:extLst>
          </p:cNvPr>
          <p:cNvSpPr/>
          <p:nvPr/>
        </p:nvSpPr>
        <p:spPr>
          <a:xfrm>
            <a:off x="952500" y="17050432"/>
            <a:ext cx="12077700" cy="691219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Comments (This should be mandatory field)</a:t>
            </a:r>
            <a:endParaRPr lang="en-US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tra_ppt_template_Rev3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Yantra_ppt_template_Rev3.0</Template>
  <TotalTime>2181</TotalTime>
  <Words>413</Words>
  <Application>Microsoft Office PowerPoint</Application>
  <PresentationFormat>Custom</PresentationFormat>
  <Paragraphs>190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Yantra_ppt_template_Rev3.0</vt:lpstr>
      <vt:lpstr>Expense Reimbursement Flow</vt:lpstr>
      <vt:lpstr>PowerPoint Presentation</vt:lpstr>
      <vt:lpstr>Form 1: PR Submission By Team Member</vt:lpstr>
      <vt:lpstr>Form 2: PR Approval By Lead</vt:lpstr>
      <vt:lpstr>Form 2: PR Approval By Lead</vt:lpstr>
      <vt:lpstr>Form 1: PR Submission By Team Member</vt:lpstr>
      <vt:lpstr>Form 1: PR Submission By 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Rucha Dashrathi</dc:creator>
  <cp:lastModifiedBy>Satyendra Singh</cp:lastModifiedBy>
  <cp:revision>204</cp:revision>
  <dcterms:created xsi:type="dcterms:W3CDTF">2018-01-31T09:29:40Z</dcterms:created>
  <dcterms:modified xsi:type="dcterms:W3CDTF">2018-07-14T07:07:27Z</dcterms:modified>
</cp:coreProperties>
</file>