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1" r:id="rId4"/>
    <p:sldId id="258" r:id="rId5"/>
    <p:sldId id="266" r:id="rId6"/>
    <p:sldId id="263" r:id="rId7"/>
    <p:sldId id="262" r:id="rId8"/>
    <p:sldId id="264" r:id="rId9"/>
    <p:sldId id="260" r:id="rId10"/>
    <p:sldId id="267" r:id="rId11"/>
    <p:sldId id="274" r:id="rId12"/>
    <p:sldId id="269" r:id="rId13"/>
    <p:sldId id="270" r:id="rId14"/>
    <p:sldId id="275" r:id="rId15"/>
    <p:sldId id="278" r:id="rId16"/>
    <p:sldId id="272"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48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86380" autoAdjust="0"/>
  </p:normalViewPr>
  <p:slideViewPr>
    <p:cSldViewPr snapToGrid="0">
      <p:cViewPr varScale="1">
        <p:scale>
          <a:sx n="74" d="100"/>
          <a:sy n="74" d="100"/>
        </p:scale>
        <p:origin x="-264" y="-68"/>
      </p:cViewPr>
      <p:guideLst>
        <p:guide orient="horz" pos="2160"/>
        <p:guide pos="3840"/>
      </p:guideLst>
    </p:cSldViewPr>
  </p:slideViewPr>
  <p:outlineViewPr>
    <p:cViewPr>
      <p:scale>
        <a:sx n="33" d="100"/>
        <a:sy n="33" d="100"/>
      </p:scale>
      <p:origin x="0" y="6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247372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410249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B2A8F0-C998-487B-A2CE-0E5DA332316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106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D845E2-4E86-4DAA-B0CC-C0CA6CE222A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77223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D845E2-4E86-4DAA-B0CC-C0CA6CE222A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2A8F0-C998-487B-A2CE-0E5DA332316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9201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D845E2-4E86-4DAA-B0CC-C0CA6CE222A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3095767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360618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349470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21836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845E2-4E86-4DAA-B0CC-C0CA6CE222A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294481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845E2-4E86-4DAA-B0CC-C0CA6CE222A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72877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845E2-4E86-4DAA-B0CC-C0CA6CE222A3}"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405898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845E2-4E86-4DAA-B0CC-C0CA6CE222A3}" type="datetimeFigureOut">
              <a:rPr lang="en-IN" smtClean="0"/>
              <a:t>15-05-2024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72821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845E2-4E86-4DAA-B0CC-C0CA6CE222A3}" type="datetimeFigureOut">
              <a:rPr lang="en-IN" smtClean="0"/>
              <a:t>15-05-2024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293013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845E2-4E86-4DAA-B0CC-C0CA6CE222A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158790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845E2-4E86-4DAA-B0CC-C0CA6CE222A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2A8F0-C998-487B-A2CE-0E5DA3323167}" type="slidenum">
              <a:rPr lang="en-IN" smtClean="0"/>
              <a:t>‹#›</a:t>
            </a:fld>
            <a:endParaRPr lang="en-IN"/>
          </a:p>
        </p:txBody>
      </p:sp>
    </p:spTree>
    <p:extLst>
      <p:ext uri="{BB962C8B-B14F-4D97-AF65-F5344CB8AC3E}">
        <p14:creationId xmlns:p14="http://schemas.microsoft.com/office/powerpoint/2010/main" val="85409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D845E2-4E86-4DAA-B0CC-C0CA6CE222A3}" type="datetimeFigureOut">
              <a:rPr lang="en-IN" smtClean="0"/>
              <a:t>15-05-2024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B2A8F0-C998-487B-A2CE-0E5DA3323167}" type="slidenum">
              <a:rPr lang="en-IN" smtClean="0"/>
              <a:t>‹#›</a:t>
            </a:fld>
            <a:endParaRPr lang="en-IN"/>
          </a:p>
        </p:txBody>
      </p:sp>
    </p:spTree>
    <p:extLst>
      <p:ext uri="{BB962C8B-B14F-4D97-AF65-F5344CB8AC3E}">
        <p14:creationId xmlns:p14="http://schemas.microsoft.com/office/powerpoint/2010/main" val="8989325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A7A70-A0DF-5EB2-CDCE-3BC17BDFB69E}"/>
              </a:ext>
            </a:extLst>
          </p:cNvPr>
          <p:cNvSpPr>
            <a:spLocks noGrp="1"/>
          </p:cNvSpPr>
          <p:nvPr>
            <p:ph type="ctrTitle"/>
          </p:nvPr>
        </p:nvSpPr>
        <p:spPr>
          <a:xfrm>
            <a:off x="2605838" y="-67979"/>
            <a:ext cx="8915399" cy="2167128"/>
          </a:xfrm>
        </p:spPr>
        <p:txBody>
          <a:bodyPr>
            <a:normAutofit/>
          </a:bodyPr>
          <a:lstStyle/>
          <a:p>
            <a:r>
              <a:rPr lang="en-IN" sz="6000" dirty="0">
                <a:solidFill>
                  <a:srgbClr val="7030A0"/>
                </a:solidFill>
              </a:rPr>
              <a:t>AYODHYA RAM </a:t>
            </a:r>
            <a:r>
              <a:rPr lang="en-IN" sz="6000" dirty="0" err="1" smtClean="0">
                <a:solidFill>
                  <a:srgbClr val="7030A0"/>
                </a:solidFill>
              </a:rPr>
              <a:t>Mandir</a:t>
            </a:r>
            <a:r>
              <a:rPr lang="en-IN" sz="6000" dirty="0" smtClean="0">
                <a:solidFill>
                  <a:srgbClr val="7030A0"/>
                </a:solidFill>
              </a:rPr>
              <a:t> COMMENTS </a:t>
            </a:r>
            <a:r>
              <a:rPr lang="en-IN" sz="6000" dirty="0">
                <a:solidFill>
                  <a:srgbClr val="7030A0"/>
                </a:solidFill>
              </a:rPr>
              <a:t>ANALYSIS</a:t>
            </a:r>
          </a:p>
        </p:txBody>
      </p:sp>
      <p:sp>
        <p:nvSpPr>
          <p:cNvPr id="3" name="Subtitle 2">
            <a:extLst>
              <a:ext uri="{FF2B5EF4-FFF2-40B4-BE49-F238E27FC236}">
                <a16:creationId xmlns:a16="http://schemas.microsoft.com/office/drawing/2014/main" xmlns="" id="{2CE96FCF-D976-D2D4-E685-5D5093D6287F}"/>
              </a:ext>
            </a:extLst>
          </p:cNvPr>
          <p:cNvSpPr>
            <a:spLocks noGrp="1"/>
          </p:cNvSpPr>
          <p:nvPr>
            <p:ph type="subTitle" idx="1"/>
          </p:nvPr>
        </p:nvSpPr>
        <p:spPr>
          <a:xfrm>
            <a:off x="2019975" y="5149088"/>
            <a:ext cx="6061011" cy="1481328"/>
          </a:xfrm>
        </p:spPr>
        <p:txBody>
          <a:bodyPr>
            <a:noAutofit/>
          </a:bodyPr>
          <a:lstStyle/>
          <a:p>
            <a:r>
              <a:rPr lang="en-IN" sz="2000" b="1" dirty="0">
                <a:solidFill>
                  <a:schemeClr val="tx1"/>
                </a:solidFill>
              </a:rPr>
              <a:t>PRESENTED BY- PRADNYA YASHWANT SUTAR</a:t>
            </a:r>
          </a:p>
          <a:p>
            <a:r>
              <a:rPr lang="en-IN" sz="2000" b="1" dirty="0">
                <a:solidFill>
                  <a:schemeClr val="tx1"/>
                </a:solidFill>
              </a:rPr>
              <a:t>PGA- 44</a:t>
            </a:r>
          </a:p>
          <a:p>
            <a:r>
              <a:rPr lang="en-IN" sz="2000" b="1" dirty="0">
                <a:solidFill>
                  <a:schemeClr val="tx1"/>
                </a:solidFill>
              </a:rPr>
              <a:t>CAPSTONE-2</a:t>
            </a:r>
          </a:p>
        </p:txBody>
      </p:sp>
      <p:sp>
        <p:nvSpPr>
          <p:cNvPr id="4" name="Rectangle 3">
            <a:extLst>
              <a:ext uri="{FF2B5EF4-FFF2-40B4-BE49-F238E27FC236}">
                <a16:creationId xmlns:a16="http://schemas.microsoft.com/office/drawing/2014/main" xmlns="" id="{F01D6123-F8F8-C17B-08F6-841E4D6C9F7D}"/>
              </a:ext>
            </a:extLst>
          </p:cNvPr>
          <p:cNvSpPr/>
          <p:nvPr/>
        </p:nvSpPr>
        <p:spPr>
          <a:xfrm>
            <a:off x="7063537" y="2189018"/>
            <a:ext cx="4765484" cy="271216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0536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609" y="162637"/>
            <a:ext cx="10217221" cy="1280890"/>
          </a:xfrm>
        </p:spPr>
        <p:txBody>
          <a:bodyPr>
            <a:noAutofit/>
          </a:bodyPr>
          <a:lstStyle/>
          <a:p>
            <a:pPr algn="ctr"/>
            <a:r>
              <a:rPr lang="en-US" sz="4400" dirty="0">
                <a:solidFill>
                  <a:srgbClr val="7030A0"/>
                </a:solidFill>
              </a:rPr>
              <a:t>3. Exploratory Data Analysis (EDA)</a:t>
            </a:r>
            <a:endParaRPr lang="en-IN" sz="4400" dirty="0">
              <a:solidFill>
                <a:srgbClr val="7030A0"/>
              </a:solidFill>
            </a:endParaRPr>
          </a:p>
        </p:txBody>
      </p:sp>
      <p:sp>
        <p:nvSpPr>
          <p:cNvPr id="3" name="Content Placeholder 2"/>
          <p:cNvSpPr>
            <a:spLocks noGrp="1"/>
          </p:cNvSpPr>
          <p:nvPr>
            <p:ph idx="1"/>
          </p:nvPr>
        </p:nvSpPr>
        <p:spPr>
          <a:xfrm>
            <a:off x="982766" y="1380146"/>
            <a:ext cx="2879933" cy="1140863"/>
          </a:xfrm>
        </p:spPr>
        <p:txBody>
          <a:bodyPr>
            <a:normAutofit fontScale="92500" lnSpcReduction="20000"/>
          </a:bodyPr>
          <a:lstStyle/>
          <a:p>
            <a:r>
              <a:rPr lang="en-IN" sz="2600" b="1" dirty="0"/>
              <a:t>a. Word Cloud:</a:t>
            </a:r>
          </a:p>
          <a:p>
            <a:r>
              <a:rPr lang="en-IN" sz="2600" b="1" dirty="0"/>
              <a:t>b. Sentiment Analysis:</a:t>
            </a:r>
          </a:p>
          <a:p>
            <a:endParaRPr lang="en-IN" dirty="0"/>
          </a:p>
        </p:txBody>
      </p:sp>
      <p:sp>
        <p:nvSpPr>
          <p:cNvPr id="4" name="Rectangle 3"/>
          <p:cNvSpPr/>
          <p:nvPr/>
        </p:nvSpPr>
        <p:spPr>
          <a:xfrm>
            <a:off x="1324598" y="3960976"/>
            <a:ext cx="4913831" cy="2568011"/>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6956277" y="3960976"/>
            <a:ext cx="4623274" cy="264065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956703" y="957127"/>
            <a:ext cx="3837061" cy="2563739"/>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39042" y="957128"/>
            <a:ext cx="4101983" cy="2563739"/>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04531" y="3517525"/>
            <a:ext cx="3085032" cy="369332"/>
          </a:xfrm>
          <a:prstGeom prst="rect">
            <a:avLst/>
          </a:prstGeom>
          <a:noFill/>
        </p:spPr>
        <p:txBody>
          <a:bodyPr wrap="square" rtlCol="0">
            <a:spAutoFit/>
          </a:bodyPr>
          <a:lstStyle/>
          <a:p>
            <a:pPr algn="ctr"/>
            <a:r>
              <a:rPr lang="en-IN" b="1" dirty="0"/>
              <a:t>Positive  Comments</a:t>
            </a:r>
          </a:p>
        </p:txBody>
      </p:sp>
      <p:sp>
        <p:nvSpPr>
          <p:cNvPr id="9" name="TextBox 8"/>
          <p:cNvSpPr txBox="1"/>
          <p:nvPr/>
        </p:nvSpPr>
        <p:spPr>
          <a:xfrm>
            <a:off x="8366332" y="3520867"/>
            <a:ext cx="2922662" cy="365990"/>
          </a:xfrm>
          <a:prstGeom prst="rect">
            <a:avLst/>
          </a:prstGeom>
          <a:noFill/>
        </p:spPr>
        <p:txBody>
          <a:bodyPr wrap="square" rtlCol="0">
            <a:spAutoFit/>
          </a:bodyPr>
          <a:lstStyle/>
          <a:p>
            <a:pPr algn="ctr"/>
            <a:r>
              <a:rPr lang="en-IN" b="1" dirty="0"/>
              <a:t>Negative Comments</a:t>
            </a:r>
          </a:p>
        </p:txBody>
      </p:sp>
      <p:sp>
        <p:nvSpPr>
          <p:cNvPr id="10" name="TextBox 9"/>
          <p:cNvSpPr txBox="1"/>
          <p:nvPr/>
        </p:nvSpPr>
        <p:spPr>
          <a:xfrm>
            <a:off x="1529697" y="3281585"/>
            <a:ext cx="1999716" cy="646331"/>
          </a:xfrm>
          <a:prstGeom prst="rect">
            <a:avLst/>
          </a:prstGeom>
          <a:noFill/>
        </p:spPr>
        <p:txBody>
          <a:bodyPr wrap="square" rtlCol="0">
            <a:spAutoFit/>
          </a:bodyPr>
          <a:lstStyle/>
          <a:p>
            <a:r>
              <a:rPr lang="en-IN" b="1" dirty="0"/>
              <a:t>Neutral Comments</a:t>
            </a:r>
          </a:p>
        </p:txBody>
      </p:sp>
    </p:spTree>
    <p:extLst>
      <p:ext uri="{BB962C8B-B14F-4D97-AF65-F5344CB8AC3E}">
        <p14:creationId xmlns:p14="http://schemas.microsoft.com/office/powerpoint/2010/main" val="209985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4CE1335-7002-5DCF-9ABE-2785F9CE87D4}"/>
              </a:ext>
            </a:extLst>
          </p:cNvPr>
          <p:cNvSpPr txBox="1"/>
          <p:nvPr/>
        </p:nvSpPr>
        <p:spPr>
          <a:xfrm>
            <a:off x="1570182" y="563418"/>
            <a:ext cx="10021453" cy="1046440"/>
          </a:xfrm>
          <a:prstGeom prst="rect">
            <a:avLst/>
          </a:prstGeom>
          <a:noFill/>
        </p:spPr>
        <p:txBody>
          <a:bodyPr wrap="square" rtlCol="0">
            <a:spAutoFit/>
          </a:bodyPr>
          <a:lstStyle/>
          <a:p>
            <a:r>
              <a:rPr lang="en-IN" sz="4400" dirty="0">
                <a:solidFill>
                  <a:srgbClr val="7030A0"/>
                </a:solidFill>
              </a:rPr>
              <a:t>4.</a:t>
            </a:r>
            <a:r>
              <a:rPr lang="en-US" sz="4400" i="0" dirty="0">
                <a:solidFill>
                  <a:srgbClr val="7030A0"/>
                </a:solidFill>
                <a:effectLst/>
                <a:latin typeface="Helvetica Neue"/>
              </a:rPr>
              <a:t> </a:t>
            </a:r>
            <a:r>
              <a:rPr lang="en-US" sz="4400" i="0" dirty="0" err="1">
                <a:solidFill>
                  <a:srgbClr val="7030A0"/>
                </a:solidFill>
                <a:effectLst/>
                <a:latin typeface="Helvetica Neue"/>
              </a:rPr>
              <a:t>Spliting</a:t>
            </a:r>
            <a:r>
              <a:rPr lang="en-US" sz="4400" i="0" dirty="0">
                <a:solidFill>
                  <a:srgbClr val="7030A0"/>
                </a:solidFill>
                <a:effectLst/>
                <a:latin typeface="Helvetica Neue"/>
              </a:rPr>
              <a:t> Data into Train And Test</a:t>
            </a:r>
          </a:p>
          <a:p>
            <a:endParaRPr lang="en-IN" dirty="0"/>
          </a:p>
        </p:txBody>
      </p:sp>
      <p:sp>
        <p:nvSpPr>
          <p:cNvPr id="3" name="TextBox 2">
            <a:extLst>
              <a:ext uri="{FF2B5EF4-FFF2-40B4-BE49-F238E27FC236}">
                <a16:creationId xmlns:a16="http://schemas.microsoft.com/office/drawing/2014/main" xmlns="" id="{FD55875D-AE7B-2D01-54DA-04A3462A691A}"/>
              </a:ext>
            </a:extLst>
          </p:cNvPr>
          <p:cNvSpPr txBox="1"/>
          <p:nvPr/>
        </p:nvSpPr>
        <p:spPr>
          <a:xfrm>
            <a:off x="1671782" y="1609858"/>
            <a:ext cx="6012873" cy="830997"/>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80% Data in Train</a:t>
            </a:r>
          </a:p>
          <a:p>
            <a:pPr marL="342900" indent="-342900">
              <a:buFont typeface="Wingdings" panose="05000000000000000000" pitchFamily="2" charset="2"/>
              <a:buChar char="q"/>
            </a:pPr>
            <a:r>
              <a:rPr lang="en-IN" sz="2400" dirty="0"/>
              <a:t>20% Data in Test</a:t>
            </a:r>
          </a:p>
        </p:txBody>
      </p:sp>
      <p:sp>
        <p:nvSpPr>
          <p:cNvPr id="4" name="TextBox 3">
            <a:extLst>
              <a:ext uri="{FF2B5EF4-FFF2-40B4-BE49-F238E27FC236}">
                <a16:creationId xmlns:a16="http://schemas.microsoft.com/office/drawing/2014/main" xmlns="" id="{D271E892-7FD7-1076-0262-CABD745D9B7A}"/>
              </a:ext>
            </a:extLst>
          </p:cNvPr>
          <p:cNvSpPr txBox="1"/>
          <p:nvPr/>
        </p:nvSpPr>
        <p:spPr>
          <a:xfrm>
            <a:off x="1671782" y="2992582"/>
            <a:ext cx="8460509" cy="1046440"/>
          </a:xfrm>
          <a:prstGeom prst="rect">
            <a:avLst/>
          </a:prstGeom>
          <a:noFill/>
        </p:spPr>
        <p:txBody>
          <a:bodyPr wrap="square" rtlCol="0">
            <a:spAutoFit/>
          </a:bodyPr>
          <a:lstStyle/>
          <a:p>
            <a:r>
              <a:rPr lang="en-IN" sz="4400" dirty="0">
                <a:solidFill>
                  <a:srgbClr val="7030A0"/>
                </a:solidFill>
              </a:rPr>
              <a:t>5.</a:t>
            </a:r>
            <a:r>
              <a:rPr lang="en-IN" sz="4400" i="0" dirty="0">
                <a:solidFill>
                  <a:srgbClr val="7030A0"/>
                </a:solidFill>
                <a:effectLst/>
                <a:latin typeface="Helvetica Neue"/>
              </a:rPr>
              <a:t> Feature Extraction:</a:t>
            </a:r>
          </a:p>
          <a:p>
            <a:endParaRPr lang="en-IN" dirty="0"/>
          </a:p>
        </p:txBody>
      </p:sp>
      <p:sp>
        <p:nvSpPr>
          <p:cNvPr id="5" name="TextBox 4">
            <a:extLst>
              <a:ext uri="{FF2B5EF4-FFF2-40B4-BE49-F238E27FC236}">
                <a16:creationId xmlns:a16="http://schemas.microsoft.com/office/drawing/2014/main" xmlns="" id="{D9FDC209-BB23-53E2-9E2E-3B172E10E9C1}"/>
              </a:ext>
            </a:extLst>
          </p:cNvPr>
          <p:cNvSpPr txBox="1"/>
          <p:nvPr/>
        </p:nvSpPr>
        <p:spPr>
          <a:xfrm>
            <a:off x="1773382" y="4417146"/>
            <a:ext cx="8811491" cy="1200329"/>
          </a:xfrm>
          <a:prstGeom prst="rect">
            <a:avLst/>
          </a:prstGeom>
          <a:noFill/>
        </p:spPr>
        <p:txBody>
          <a:bodyPr wrap="square" rtlCol="0">
            <a:spAutoFit/>
          </a:bodyPr>
          <a:lstStyle/>
          <a:p>
            <a:pPr algn="l"/>
            <a:r>
              <a:rPr lang="en-US" b="1" i="0" dirty="0">
                <a:solidFill>
                  <a:srgbClr val="000000"/>
                </a:solidFill>
                <a:effectLst/>
                <a:latin typeface="Helvetica Neue"/>
              </a:rPr>
              <a:t>TF-IDF Vectorization:</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Convert the text data into numerical format using TF-IDF vectorization.</a:t>
            </a:r>
          </a:p>
          <a:p>
            <a:endParaRPr lang="en-IN" dirty="0"/>
          </a:p>
        </p:txBody>
      </p:sp>
    </p:spTree>
    <p:extLst>
      <p:ext uri="{BB962C8B-B14F-4D97-AF65-F5344CB8AC3E}">
        <p14:creationId xmlns:p14="http://schemas.microsoft.com/office/powerpoint/2010/main" val="325620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a:solidFill>
                  <a:srgbClr val="7030A0"/>
                </a:solidFill>
              </a:rPr>
              <a:t>6. Model Building</a:t>
            </a:r>
            <a:r>
              <a:rPr lang="en-IN" b="1" dirty="0"/>
              <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4994346"/>
              </p:ext>
            </p:extLst>
          </p:nvPr>
        </p:nvGraphicFramePr>
        <p:xfrm>
          <a:off x="3059231" y="1991170"/>
          <a:ext cx="6264231" cy="2965819"/>
        </p:xfrm>
        <a:graphic>
          <a:graphicData uri="http://schemas.openxmlformats.org/drawingml/2006/table">
            <a:tbl>
              <a:tblPr firstRow="1" bandRow="1">
                <a:tableStyleId>{5C22544A-7EE6-4342-B048-85BDC9FD1C3A}</a:tableStyleId>
              </a:tblPr>
              <a:tblGrid>
                <a:gridCol w="6264231">
                  <a:extLst>
                    <a:ext uri="{9D8B030D-6E8A-4147-A177-3AD203B41FA5}">
                      <a16:colId xmlns:a16="http://schemas.microsoft.com/office/drawing/2014/main" xmlns="" val="20000"/>
                    </a:ext>
                  </a:extLst>
                </a:gridCol>
              </a:tblGrid>
              <a:tr h="40649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1.Logistic regression Model</a:t>
                      </a:r>
                    </a:p>
                  </a:txBody>
                  <a:tcPr/>
                </a:tc>
                <a:extLst>
                  <a:ext uri="{0D108BD9-81ED-4DB2-BD59-A6C34878D82A}">
                    <a16:rowId xmlns:a16="http://schemas.microsoft.com/office/drawing/2014/main" xmlns="" val="10000"/>
                  </a:ext>
                </a:extLst>
              </a:tr>
              <a:tr h="480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2.Random Forest Classifier</a:t>
                      </a:r>
                    </a:p>
                  </a:txBody>
                  <a:tcPr/>
                </a:tc>
                <a:extLst>
                  <a:ext uri="{0D108BD9-81ED-4DB2-BD59-A6C34878D82A}">
                    <a16:rowId xmlns:a16="http://schemas.microsoft.com/office/drawing/2014/main" xmlns="" val="10002"/>
                  </a:ext>
                </a:extLst>
              </a:tr>
              <a:tr h="60076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3. SVM Classifier</a:t>
                      </a:r>
                    </a:p>
                  </a:txBody>
                  <a:tcPr/>
                </a:tc>
                <a:extLst>
                  <a:ext uri="{0D108BD9-81ED-4DB2-BD59-A6C34878D82A}">
                    <a16:rowId xmlns:a16="http://schemas.microsoft.com/office/drawing/2014/main" xmlns="" val="10003"/>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4.Naive Bayes Classifier</a:t>
                      </a: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5.KNN Classifier</a:t>
                      </a:r>
                    </a:p>
                  </a:txBody>
                  <a:tcPr/>
                </a:tc>
                <a:extLst>
                  <a:ext uri="{0D108BD9-81ED-4DB2-BD59-A6C34878D82A}">
                    <a16:rowId xmlns:a16="http://schemas.microsoft.com/office/drawing/2014/main" xmlns="" val="10005"/>
                  </a:ext>
                </a:extLst>
              </a:tr>
              <a:tr h="370840">
                <a:tc>
                  <a:txBody>
                    <a:bodyPr/>
                    <a:lstStyle/>
                    <a:p>
                      <a:r>
                        <a:rPr lang="en-IN" b="1" dirty="0"/>
                        <a:t>6.AdaBoost Classifier</a:t>
                      </a:r>
                    </a:p>
                  </a:txBody>
                  <a:tcPr/>
                </a:tc>
                <a:extLst>
                  <a:ext uri="{0D108BD9-81ED-4DB2-BD59-A6C34878D82A}">
                    <a16:rowId xmlns:a16="http://schemas.microsoft.com/office/drawing/2014/main" xmlns="" val="10006"/>
                  </a:ext>
                </a:extLst>
              </a:tr>
              <a:tr h="370840">
                <a:tc>
                  <a:txBody>
                    <a:bodyPr/>
                    <a:lstStyle/>
                    <a:p>
                      <a:r>
                        <a:rPr lang="en-IN" b="1" dirty="0"/>
                        <a:t>7. Gradient Boosting Classifier</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85274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814" y="239282"/>
            <a:ext cx="8911687" cy="726393"/>
          </a:xfrm>
        </p:spPr>
        <p:txBody>
          <a:bodyPr/>
          <a:lstStyle/>
          <a:p>
            <a:pPr algn="ctr"/>
            <a:r>
              <a:rPr lang="en-IN" dirty="0">
                <a:solidFill>
                  <a:srgbClr val="7030A0"/>
                </a:solidFill>
              </a:rPr>
              <a:t>7.MODEL EVALUATION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5551626"/>
              </p:ext>
            </p:extLst>
          </p:nvPr>
        </p:nvGraphicFramePr>
        <p:xfrm>
          <a:off x="2105814" y="1406106"/>
          <a:ext cx="8880033" cy="4742308"/>
        </p:xfrm>
        <a:graphic>
          <a:graphicData uri="http://schemas.openxmlformats.org/drawingml/2006/table">
            <a:tbl>
              <a:tblPr firstRow="1" bandRow="1">
                <a:tableStyleId>{638B1855-1B75-4FBE-930C-398BA8C253C6}</a:tableStyleId>
              </a:tblPr>
              <a:tblGrid>
                <a:gridCol w="3431686">
                  <a:extLst>
                    <a:ext uri="{9D8B030D-6E8A-4147-A177-3AD203B41FA5}">
                      <a16:colId xmlns:a16="http://schemas.microsoft.com/office/drawing/2014/main" xmlns="" val="20000"/>
                    </a:ext>
                  </a:extLst>
                </a:gridCol>
                <a:gridCol w="2512291">
                  <a:extLst>
                    <a:ext uri="{9D8B030D-6E8A-4147-A177-3AD203B41FA5}">
                      <a16:colId xmlns:a16="http://schemas.microsoft.com/office/drawing/2014/main" xmlns="" val="20001"/>
                    </a:ext>
                  </a:extLst>
                </a:gridCol>
                <a:gridCol w="2936056">
                  <a:extLst>
                    <a:ext uri="{9D8B030D-6E8A-4147-A177-3AD203B41FA5}">
                      <a16:colId xmlns:a16="http://schemas.microsoft.com/office/drawing/2014/main" xmlns="" val="20002"/>
                    </a:ext>
                  </a:extLst>
                </a:gridCol>
              </a:tblGrid>
              <a:tr h="0">
                <a:tc>
                  <a:txBody>
                    <a:bodyPr/>
                    <a:lstStyle/>
                    <a:p>
                      <a:r>
                        <a:rPr lang="en-IN" dirty="0"/>
                        <a:t>Name Of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Base Model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Hyper Parameter tunning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34373">
                <a:tc>
                  <a:txBody>
                    <a:bodyPr/>
                    <a:lstStyle/>
                    <a:p>
                      <a:r>
                        <a:rPr lang="en-IN" dirty="0"/>
                        <a:t>1.Logistic regression Model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highlight>
                            <a:srgbClr val="000000"/>
                          </a:highlight>
                        </a:rPr>
                        <a:t>0.9062087186261559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0.9062087186261559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99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kern="1200" dirty="0">
                          <a:effectLst/>
                        </a:rPr>
                        <a:t>2.Random Forest Classifier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highlight>
                            <a:srgbClr val="000000"/>
                          </a:highlight>
                        </a:rPr>
                        <a:t>0.8982826948480845</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0.8989431968295905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599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kern="1200" dirty="0">
                          <a:effectLst/>
                        </a:rPr>
                        <a:t>3. SVM Classifier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highlight>
                            <a:srgbClr val="000000"/>
                          </a:highlight>
                        </a:rPr>
                        <a:t>0.9055482166446499</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highlight>
                            <a:srgbClr val="000000"/>
                          </a:highlight>
                        </a:rPr>
                        <a:t>0.9114927344782034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599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kern="1200" dirty="0">
                          <a:effectLst/>
                        </a:rPr>
                        <a:t>4.Naive Bayes Classifier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0.7410832232496698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0.7410832232496698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599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kern="1200" dirty="0">
                          <a:effectLst/>
                        </a:rPr>
                        <a:t>5.KNN Classifier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0.7516512549537648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0.7813738441215323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599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6.AdaBoost Classifier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highlight>
                            <a:srgbClr val="000000"/>
                          </a:highlight>
                        </a:rPr>
                        <a:t>0.8461030383091149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0.8553500660501981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674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7. Gradient </a:t>
                      </a:r>
                      <a:r>
                        <a:rPr lang="en-IN" dirty="0" err="1"/>
                        <a:t>BoostingClassifier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0.8302509907529723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smtClean="0">
                          <a:solidFill>
                            <a:srgbClr val="FFFF00"/>
                          </a:solidFill>
                        </a:rPr>
                        <a:t>0.9128137384412153</a:t>
                      </a:r>
                      <a:endParaRPr lang="en-IN" b="1" dirty="0">
                        <a:solidFill>
                          <a:srgbClr val="FFFF00"/>
                        </a:solidFill>
                        <a:highlight>
                          <a:srgbClr val="00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18112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5F46A-018E-AB03-4F29-F7B5815A7EBF}"/>
              </a:ext>
            </a:extLst>
          </p:cNvPr>
          <p:cNvSpPr>
            <a:spLocks noGrp="1"/>
          </p:cNvSpPr>
          <p:nvPr>
            <p:ph type="title"/>
          </p:nvPr>
        </p:nvSpPr>
        <p:spPr>
          <a:xfrm>
            <a:off x="2227164" y="328454"/>
            <a:ext cx="8911687" cy="1280890"/>
          </a:xfrm>
        </p:spPr>
        <p:txBody>
          <a:bodyPr>
            <a:normAutofit/>
          </a:bodyPr>
          <a:lstStyle/>
          <a:p>
            <a:pPr algn="ctr"/>
            <a:r>
              <a:rPr lang="en-IN" sz="4400" dirty="0">
                <a:solidFill>
                  <a:srgbClr val="7030A0"/>
                </a:solidFill>
              </a:rPr>
              <a:t>8.Best Model</a:t>
            </a:r>
          </a:p>
        </p:txBody>
      </p:sp>
      <p:sp>
        <p:nvSpPr>
          <p:cNvPr id="3" name="Rectangle 2">
            <a:extLst>
              <a:ext uri="{FF2B5EF4-FFF2-40B4-BE49-F238E27FC236}">
                <a16:creationId xmlns:a16="http://schemas.microsoft.com/office/drawing/2014/main" xmlns="" id="{BEAD10F3-FA86-6A4E-CCA1-E4AB8D8A7BFD}"/>
              </a:ext>
            </a:extLst>
          </p:cNvPr>
          <p:cNvSpPr/>
          <p:nvPr/>
        </p:nvSpPr>
        <p:spPr>
          <a:xfrm>
            <a:off x="6903720" y="1609344"/>
            <a:ext cx="5029200" cy="327355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FEF357AC-25C1-A931-9706-03F170A4C293}"/>
              </a:ext>
            </a:extLst>
          </p:cNvPr>
          <p:cNvSpPr txBox="1"/>
          <p:nvPr/>
        </p:nvSpPr>
        <p:spPr>
          <a:xfrm>
            <a:off x="1375551" y="1629170"/>
            <a:ext cx="4965192" cy="461665"/>
          </a:xfrm>
          <a:prstGeom prst="rect">
            <a:avLst/>
          </a:prstGeom>
          <a:noFill/>
        </p:spPr>
        <p:txBody>
          <a:bodyPr wrap="square" rtlCol="0">
            <a:spAutoFit/>
          </a:bodyPr>
          <a:lstStyle/>
          <a:p>
            <a:r>
              <a:rPr lang="en-IN" sz="2400" b="1" dirty="0"/>
              <a:t>Model Name: SVM Classifier</a:t>
            </a:r>
          </a:p>
        </p:txBody>
      </p:sp>
      <p:sp>
        <p:nvSpPr>
          <p:cNvPr id="6" name="TextBox 5">
            <a:extLst>
              <a:ext uri="{FF2B5EF4-FFF2-40B4-BE49-F238E27FC236}">
                <a16:creationId xmlns:a16="http://schemas.microsoft.com/office/drawing/2014/main" xmlns="" id="{C6C99B2F-8C64-8C21-0D6D-7A70B9E8CC74}"/>
              </a:ext>
            </a:extLst>
          </p:cNvPr>
          <p:cNvSpPr txBox="1"/>
          <p:nvPr/>
        </p:nvSpPr>
        <p:spPr>
          <a:xfrm>
            <a:off x="1273002" y="2487168"/>
            <a:ext cx="4822998" cy="3046988"/>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Accuracy for base model is about 90% </a:t>
            </a:r>
          </a:p>
          <a:p>
            <a:endParaRPr lang="en-IN" sz="2400" dirty="0"/>
          </a:p>
          <a:p>
            <a:r>
              <a:rPr lang="en-IN" sz="2400" dirty="0"/>
              <a:t>                    And </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r>
              <a:rPr lang="en-IN" sz="2400" dirty="0"/>
              <a:t>Accuracy before hyper parameter tunning becomes 91%</a:t>
            </a:r>
          </a:p>
        </p:txBody>
      </p:sp>
    </p:spTree>
    <p:extLst>
      <p:ext uri="{BB962C8B-B14F-4D97-AF65-F5344CB8AC3E}">
        <p14:creationId xmlns:p14="http://schemas.microsoft.com/office/powerpoint/2010/main" val="95205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542" y="342099"/>
            <a:ext cx="8911687" cy="1280890"/>
          </a:xfrm>
        </p:spPr>
        <p:txBody>
          <a:bodyPr/>
          <a:lstStyle/>
          <a:p>
            <a:r>
              <a:rPr lang="en-IN" dirty="0" smtClean="0">
                <a:solidFill>
                  <a:srgbClr val="7030A0"/>
                </a:solidFill>
              </a:rPr>
              <a:t>Best Model: Gradient Boosting</a:t>
            </a:r>
            <a:endParaRPr lang="en-IN" dirty="0">
              <a:solidFill>
                <a:srgbClr val="7030A0"/>
              </a:solidFill>
            </a:endParaRPr>
          </a:p>
        </p:txBody>
      </p:sp>
      <p:sp>
        <p:nvSpPr>
          <p:cNvPr id="3" name="Rectangle 2"/>
          <p:cNvSpPr/>
          <p:nvPr/>
        </p:nvSpPr>
        <p:spPr>
          <a:xfrm>
            <a:off x="1573890" y="1748820"/>
            <a:ext cx="4927952" cy="400110"/>
          </a:xfrm>
          <a:prstGeom prst="rect">
            <a:avLst/>
          </a:prstGeom>
        </p:spPr>
        <p:txBody>
          <a:bodyPr wrap="none">
            <a:spAutoFit/>
          </a:bodyPr>
          <a:lstStyle/>
          <a:p>
            <a:r>
              <a:rPr lang="en-IN" b="1" dirty="0"/>
              <a:t>Model Name: </a:t>
            </a:r>
            <a:r>
              <a:rPr lang="en-IN" b="1" dirty="0" smtClean="0"/>
              <a:t>Gradient Boosting </a:t>
            </a:r>
            <a:r>
              <a:rPr lang="en-IN" sz="2000" b="1" dirty="0"/>
              <a:t>Classifier</a:t>
            </a:r>
            <a:endParaRPr lang="en-IN" sz="2000" b="1" dirty="0"/>
          </a:p>
        </p:txBody>
      </p:sp>
      <p:sp>
        <p:nvSpPr>
          <p:cNvPr id="4" name="Rectangle 3"/>
          <p:cNvSpPr/>
          <p:nvPr/>
        </p:nvSpPr>
        <p:spPr>
          <a:xfrm>
            <a:off x="1219199" y="2714207"/>
            <a:ext cx="4967955" cy="3046988"/>
          </a:xfrm>
          <a:prstGeom prst="rect">
            <a:avLst/>
          </a:prstGeom>
        </p:spPr>
        <p:txBody>
          <a:bodyPr wrap="square">
            <a:spAutoFit/>
          </a:bodyPr>
          <a:lstStyle/>
          <a:p>
            <a:pPr marL="342900" indent="-342900">
              <a:buFont typeface="Wingdings" panose="05000000000000000000" pitchFamily="2" charset="2"/>
              <a:buChar char="q"/>
            </a:pPr>
            <a:r>
              <a:rPr lang="en-IN" sz="2400" dirty="0"/>
              <a:t>Accuracy for base model is about </a:t>
            </a:r>
            <a:r>
              <a:rPr lang="en-IN" sz="2400" dirty="0" smtClean="0"/>
              <a:t>83% </a:t>
            </a:r>
            <a:endParaRPr lang="en-IN" sz="2400" dirty="0"/>
          </a:p>
          <a:p>
            <a:endParaRPr lang="en-IN" sz="2400" dirty="0"/>
          </a:p>
          <a:p>
            <a:r>
              <a:rPr lang="en-IN" sz="2400" dirty="0"/>
              <a:t>                    And </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r>
              <a:rPr lang="en-IN" sz="2400" dirty="0"/>
              <a:t>Accuracy before hyper parameter </a:t>
            </a:r>
            <a:r>
              <a:rPr lang="en-IN" sz="2400" dirty="0" err="1"/>
              <a:t>tunning</a:t>
            </a:r>
            <a:r>
              <a:rPr lang="en-IN" sz="2400" dirty="0"/>
              <a:t> becomes 91%</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15" y="1059905"/>
            <a:ext cx="4083050"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136" y="3602195"/>
            <a:ext cx="40005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04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solidFill>
                  <a:srgbClr val="0070C0"/>
                </a:solidFill>
              </a:rPr>
              <a:t>CONCLUSION</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400" b="0" i="0" dirty="0">
                <a:solidFill>
                  <a:srgbClr val="374151"/>
                </a:solidFill>
                <a:effectLst/>
                <a:latin typeface="Söhne"/>
              </a:rPr>
              <a:t>The sentiment analysis provides valuable insights into public sentiment regarding the Ram Mandir issue. </a:t>
            </a:r>
          </a:p>
          <a:p>
            <a:pPr algn="l">
              <a:buFont typeface="Arial" panose="020B0604020202020204" pitchFamily="34" charset="0"/>
              <a:buChar char="•"/>
            </a:pPr>
            <a:r>
              <a:rPr lang="en-US" sz="2400" b="0" i="0" dirty="0" smtClean="0">
                <a:solidFill>
                  <a:srgbClr val="374151"/>
                </a:solidFill>
                <a:effectLst/>
                <a:latin typeface="Söhne"/>
              </a:rPr>
              <a:t>The Gradient Boosting  </a:t>
            </a:r>
            <a:r>
              <a:rPr lang="en-US" sz="2400" b="0" i="0" dirty="0">
                <a:solidFill>
                  <a:srgbClr val="374151"/>
                </a:solidFill>
                <a:effectLst/>
                <a:latin typeface="Söhne"/>
              </a:rPr>
              <a:t>model appears to be effective in sentiment analysis of Ram Mandir comments, especially for neutral sentiments.</a:t>
            </a:r>
          </a:p>
          <a:p>
            <a:pPr algn="l">
              <a:buFont typeface="Arial" panose="020B0604020202020204" pitchFamily="34" charset="0"/>
              <a:buChar char="•"/>
            </a:pPr>
            <a:r>
              <a:rPr lang="en-US" sz="2400" b="0" i="0" dirty="0">
                <a:solidFill>
                  <a:srgbClr val="374151"/>
                </a:solidFill>
                <a:effectLst/>
                <a:latin typeface="Söhne"/>
              </a:rPr>
              <a:t>The high accuracy and F1-score for neutral comments indicate that the model is robust in capturing the majority sentiment expressed in the comments.</a:t>
            </a:r>
          </a:p>
          <a:p>
            <a:endParaRPr lang="en-IN" dirty="0"/>
          </a:p>
        </p:txBody>
      </p:sp>
    </p:spTree>
    <p:extLst>
      <p:ext uri="{BB962C8B-B14F-4D97-AF65-F5344CB8AC3E}">
        <p14:creationId xmlns:p14="http://schemas.microsoft.com/office/powerpoint/2010/main" val="128117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9A736-8F5B-1CCB-7D7E-A752B2D9DC36}"/>
              </a:ext>
            </a:extLst>
          </p:cNvPr>
          <p:cNvSpPr>
            <a:spLocks noGrp="1"/>
          </p:cNvSpPr>
          <p:nvPr>
            <p:ph type="title"/>
          </p:nvPr>
        </p:nvSpPr>
        <p:spPr/>
        <p:txBody>
          <a:bodyPr>
            <a:normAutofit/>
          </a:bodyPr>
          <a:lstStyle/>
          <a:p>
            <a:pPr algn="ctr"/>
            <a:r>
              <a:rPr lang="en-IN" sz="4400" dirty="0">
                <a:solidFill>
                  <a:srgbClr val="0070C0"/>
                </a:solidFill>
              </a:rPr>
              <a:t>Business point of view</a:t>
            </a:r>
          </a:p>
        </p:txBody>
      </p:sp>
      <p:sp>
        <p:nvSpPr>
          <p:cNvPr id="3" name="Content Placeholder 2">
            <a:extLst>
              <a:ext uri="{FF2B5EF4-FFF2-40B4-BE49-F238E27FC236}">
                <a16:creationId xmlns:a16="http://schemas.microsoft.com/office/drawing/2014/main" xmlns="" id="{5A478A2C-0A5A-9A0A-D5B2-563D8BE990BC}"/>
              </a:ext>
            </a:extLst>
          </p:cNvPr>
          <p:cNvSpPr>
            <a:spLocks noGrp="1"/>
          </p:cNvSpPr>
          <p:nvPr>
            <p:ph idx="1"/>
          </p:nvPr>
        </p:nvSpPr>
        <p:spPr>
          <a:xfrm>
            <a:off x="2589212" y="2133600"/>
            <a:ext cx="8915400" cy="4440936"/>
          </a:xfrm>
        </p:spPr>
        <p:txBody>
          <a:bodyPr>
            <a:noAutofit/>
          </a:bodyPr>
          <a:lstStyle/>
          <a:p>
            <a:r>
              <a:rPr lang="en-US" sz="2400" b="0" i="0" dirty="0">
                <a:solidFill>
                  <a:srgbClr val="374151"/>
                </a:solidFill>
                <a:effectLst/>
                <a:latin typeface="Söhne"/>
              </a:rPr>
              <a:t>sentiment analysis provides the government with valuable insights for</a:t>
            </a:r>
          </a:p>
          <a:p>
            <a:r>
              <a:rPr lang="en-US" sz="2400" b="0" i="0" dirty="0">
                <a:solidFill>
                  <a:srgbClr val="374151"/>
                </a:solidFill>
                <a:effectLst/>
                <a:latin typeface="Söhne"/>
              </a:rPr>
              <a:t> effective crisis management</a:t>
            </a:r>
          </a:p>
          <a:p>
            <a:r>
              <a:rPr lang="en-US" sz="2400" b="0" i="0" dirty="0">
                <a:solidFill>
                  <a:srgbClr val="374151"/>
                </a:solidFill>
                <a:effectLst/>
                <a:latin typeface="Söhne"/>
              </a:rPr>
              <a:t>threat assessment,</a:t>
            </a:r>
          </a:p>
          <a:p>
            <a:r>
              <a:rPr lang="en-US" sz="2400" b="0" i="0" dirty="0">
                <a:solidFill>
                  <a:srgbClr val="374151"/>
                </a:solidFill>
                <a:effectLst/>
                <a:latin typeface="Söhne"/>
              </a:rPr>
              <a:t>and strategic resource allocation.</a:t>
            </a:r>
          </a:p>
          <a:p>
            <a:r>
              <a:rPr lang="en-US" sz="2400" b="0" i="0" dirty="0">
                <a:solidFill>
                  <a:srgbClr val="374151"/>
                </a:solidFill>
                <a:effectLst/>
                <a:latin typeface="Söhne"/>
              </a:rPr>
              <a:t> By understanding public sentiments </a:t>
            </a:r>
          </a:p>
          <a:p>
            <a:r>
              <a:rPr lang="en-US" sz="2400" b="0" i="0" dirty="0">
                <a:solidFill>
                  <a:srgbClr val="374151"/>
                </a:solidFill>
                <a:effectLst/>
                <a:latin typeface="Söhne"/>
              </a:rPr>
              <a:t>the government can enhance security measures</a:t>
            </a:r>
          </a:p>
          <a:p>
            <a:r>
              <a:rPr lang="en-US" sz="2400" b="0" i="0" dirty="0">
                <a:solidFill>
                  <a:srgbClr val="374151"/>
                </a:solidFill>
                <a:effectLst/>
                <a:latin typeface="Söhne"/>
              </a:rPr>
              <a:t> maintain social stability </a:t>
            </a:r>
          </a:p>
          <a:p>
            <a:r>
              <a:rPr lang="en-US" sz="2400" b="0" i="0" dirty="0">
                <a:solidFill>
                  <a:srgbClr val="374151"/>
                </a:solidFill>
                <a:effectLst/>
                <a:latin typeface="Söhne"/>
              </a:rPr>
              <a:t>and foster a secure environment</a:t>
            </a:r>
            <a:endParaRPr lang="en-IN" sz="2400" dirty="0"/>
          </a:p>
        </p:txBody>
      </p:sp>
    </p:spTree>
    <p:extLst>
      <p:ext uri="{BB962C8B-B14F-4D97-AF65-F5344CB8AC3E}">
        <p14:creationId xmlns:p14="http://schemas.microsoft.com/office/powerpoint/2010/main" val="278348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632B89-C5EC-14FC-A991-1BBC82DE04FF}"/>
              </a:ext>
            </a:extLst>
          </p:cNvPr>
          <p:cNvSpPr txBox="1"/>
          <p:nvPr/>
        </p:nvSpPr>
        <p:spPr>
          <a:xfrm>
            <a:off x="2011680" y="2875002"/>
            <a:ext cx="8366760" cy="1107996"/>
          </a:xfrm>
          <a:prstGeom prst="rect">
            <a:avLst/>
          </a:prstGeom>
          <a:noFill/>
        </p:spPr>
        <p:txBody>
          <a:bodyPr wrap="square" rtlCol="0">
            <a:spAutoFit/>
          </a:bodyPr>
          <a:lstStyle/>
          <a:p>
            <a:pPr algn="ctr"/>
            <a:r>
              <a:rPr lang="en-IN" sz="6600" dirty="0"/>
              <a:t>THANK YOU</a:t>
            </a:r>
          </a:p>
        </p:txBody>
      </p:sp>
    </p:spTree>
    <p:extLst>
      <p:ext uri="{BB962C8B-B14F-4D97-AF65-F5344CB8AC3E}">
        <p14:creationId xmlns:p14="http://schemas.microsoft.com/office/powerpoint/2010/main" val="70232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77C3D-107A-A73A-D206-926CBDEA2B9C}"/>
              </a:ext>
            </a:extLst>
          </p:cNvPr>
          <p:cNvSpPr>
            <a:spLocks noGrp="1"/>
          </p:cNvSpPr>
          <p:nvPr>
            <p:ph type="title"/>
          </p:nvPr>
        </p:nvSpPr>
        <p:spPr/>
        <p:txBody>
          <a:bodyPr>
            <a:normAutofit/>
          </a:bodyPr>
          <a:lstStyle/>
          <a:p>
            <a:pPr algn="ctr"/>
            <a:r>
              <a:rPr lang="en-IN" sz="5400" u="sng" dirty="0">
                <a:solidFill>
                  <a:srgbClr val="0070C0"/>
                </a:solidFill>
              </a:rPr>
              <a:t>INTRODUCTION</a:t>
            </a:r>
          </a:p>
        </p:txBody>
      </p:sp>
      <p:sp>
        <p:nvSpPr>
          <p:cNvPr id="3" name="Content Placeholder 2">
            <a:extLst>
              <a:ext uri="{FF2B5EF4-FFF2-40B4-BE49-F238E27FC236}">
                <a16:creationId xmlns:a16="http://schemas.microsoft.com/office/drawing/2014/main" xmlns="" id="{0E230AAD-066B-7E1D-125C-6D710842FC35}"/>
              </a:ext>
            </a:extLst>
          </p:cNvPr>
          <p:cNvSpPr>
            <a:spLocks noGrp="1"/>
          </p:cNvSpPr>
          <p:nvPr>
            <p:ph idx="1"/>
          </p:nvPr>
        </p:nvSpPr>
        <p:spPr>
          <a:xfrm>
            <a:off x="2198255" y="2133600"/>
            <a:ext cx="9306357" cy="3777622"/>
          </a:xfrm>
        </p:spPr>
        <p:txBody>
          <a:bodyPr>
            <a:normAutofit lnSpcReduction="10000"/>
          </a:bodyPr>
          <a:lstStyle/>
          <a:p>
            <a:r>
              <a:rPr lang="en-US" sz="2400" b="1" dirty="0"/>
              <a:t>Title: Exploring Opinions on Ram </a:t>
            </a:r>
            <a:r>
              <a:rPr lang="en-US" sz="2400" b="1" dirty="0" err="1"/>
              <a:t>Mandir</a:t>
            </a:r>
            <a:r>
              <a:rPr lang="en-US" sz="2400" b="1" dirty="0"/>
              <a:t>: NLP Dive</a:t>
            </a:r>
            <a:endParaRPr lang="en-US" sz="2400" dirty="0"/>
          </a:p>
          <a:p>
            <a:r>
              <a:rPr lang="en-US" sz="2400" i="1" dirty="0"/>
              <a:t>Introduction:</a:t>
            </a:r>
            <a:endParaRPr lang="en-US" sz="2400" dirty="0"/>
          </a:p>
          <a:p>
            <a:r>
              <a:rPr lang="en-US" sz="2400" dirty="0"/>
              <a:t>In this project, we're using computer smarts (NLP) to understand what people think about the Ram </a:t>
            </a:r>
            <a:r>
              <a:rPr lang="en-US" sz="2400" dirty="0" err="1"/>
              <a:t>Mandir</a:t>
            </a:r>
            <a:r>
              <a:rPr lang="en-US" sz="2400" dirty="0"/>
              <a:t> online. We want to figure out if folks are feeling positive, negative, or neutral about it. By studying comments, we aim to discover the main topics people are talking about and grasp the different viewpoints on the Ram </a:t>
            </a:r>
            <a:r>
              <a:rPr lang="en-US" sz="2400" dirty="0" err="1"/>
              <a:t>Mandir</a:t>
            </a:r>
            <a:r>
              <a:rPr lang="en-US" sz="2400" dirty="0"/>
              <a:t>. This helps us get a clear picture of what's buzzing online and what people really think about this important topic.</a:t>
            </a:r>
          </a:p>
        </p:txBody>
      </p:sp>
    </p:spTree>
    <p:extLst>
      <p:ext uri="{BB962C8B-B14F-4D97-AF65-F5344CB8AC3E}">
        <p14:creationId xmlns:p14="http://schemas.microsoft.com/office/powerpoint/2010/main" val="232564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1E0652-6E09-6BA3-42CB-4AF9AAAF94F8}"/>
              </a:ext>
            </a:extLst>
          </p:cNvPr>
          <p:cNvSpPr>
            <a:spLocks noGrp="1"/>
          </p:cNvSpPr>
          <p:nvPr>
            <p:ph type="title"/>
          </p:nvPr>
        </p:nvSpPr>
        <p:spPr/>
        <p:txBody>
          <a:bodyPr>
            <a:normAutofit/>
          </a:bodyPr>
          <a:lstStyle/>
          <a:p>
            <a:pPr algn="ctr"/>
            <a:r>
              <a:rPr lang="en-IN" sz="4800" u="sng" dirty="0">
                <a:solidFill>
                  <a:srgbClr val="0070C0"/>
                </a:solidFill>
              </a:rPr>
              <a:t>OBJECTIVE</a:t>
            </a:r>
          </a:p>
        </p:txBody>
      </p:sp>
      <p:sp>
        <p:nvSpPr>
          <p:cNvPr id="3" name="Content Placeholder 2">
            <a:extLst>
              <a:ext uri="{FF2B5EF4-FFF2-40B4-BE49-F238E27FC236}">
                <a16:creationId xmlns:a16="http://schemas.microsoft.com/office/drawing/2014/main" xmlns="" id="{19D8585B-0C27-D950-580F-CDB5C03C21E9}"/>
              </a:ext>
            </a:extLst>
          </p:cNvPr>
          <p:cNvSpPr>
            <a:spLocks noGrp="1"/>
          </p:cNvSpPr>
          <p:nvPr>
            <p:ph idx="1"/>
          </p:nvPr>
        </p:nvSpPr>
        <p:spPr/>
        <p:txBody>
          <a:bodyPr>
            <a:noAutofit/>
          </a:bodyPr>
          <a:lstStyle/>
          <a:p>
            <a:r>
              <a:rPr lang="en-US" sz="2400" dirty="0"/>
              <a:t>Perform sentiment analysis on the provided dataset, categorizing comments related to the Ram </a:t>
            </a:r>
            <a:r>
              <a:rPr lang="en-US" sz="2400" dirty="0" err="1"/>
              <a:t>Mandir</a:t>
            </a:r>
            <a:r>
              <a:rPr lang="en-US" sz="2400" dirty="0"/>
              <a:t> into positive, negative, or neutral sentiments. </a:t>
            </a:r>
          </a:p>
          <a:p>
            <a:r>
              <a:rPr lang="en-US" sz="2400" dirty="0"/>
              <a:t>Utilize Natural Language Processing (NLP) techniques to derive insights into the prevailing emotional tones expressed in the comments.</a:t>
            </a:r>
            <a:endParaRPr lang="en-IN" sz="2400" dirty="0"/>
          </a:p>
        </p:txBody>
      </p:sp>
    </p:spTree>
    <p:extLst>
      <p:ext uri="{BB962C8B-B14F-4D97-AF65-F5344CB8AC3E}">
        <p14:creationId xmlns:p14="http://schemas.microsoft.com/office/powerpoint/2010/main" val="229336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C57E4-A16D-4123-514E-EECB43420556}"/>
              </a:ext>
            </a:extLst>
          </p:cNvPr>
          <p:cNvSpPr>
            <a:spLocks noGrp="1"/>
          </p:cNvSpPr>
          <p:nvPr>
            <p:ph type="title"/>
          </p:nvPr>
        </p:nvSpPr>
        <p:spPr/>
        <p:txBody>
          <a:bodyPr>
            <a:normAutofit/>
          </a:bodyPr>
          <a:lstStyle/>
          <a:p>
            <a:pPr algn="ctr"/>
            <a:r>
              <a:rPr lang="en-IN" sz="4800" u="sng" dirty="0">
                <a:solidFill>
                  <a:srgbClr val="0070C0"/>
                </a:solidFill>
              </a:rPr>
              <a:t>PROBLEM STATEMENT</a:t>
            </a:r>
          </a:p>
        </p:txBody>
      </p:sp>
      <p:sp>
        <p:nvSpPr>
          <p:cNvPr id="3" name="Content Placeholder 2">
            <a:extLst>
              <a:ext uri="{FF2B5EF4-FFF2-40B4-BE49-F238E27FC236}">
                <a16:creationId xmlns:a16="http://schemas.microsoft.com/office/drawing/2014/main" xmlns="" id="{E0A1AEBA-D46E-6060-092A-39E9E05BAFBD}"/>
              </a:ext>
            </a:extLst>
          </p:cNvPr>
          <p:cNvSpPr>
            <a:spLocks noGrp="1"/>
          </p:cNvSpPr>
          <p:nvPr>
            <p:ph idx="1"/>
          </p:nvPr>
        </p:nvSpPr>
        <p:spPr>
          <a:xfrm>
            <a:off x="3101960" y="2116509"/>
            <a:ext cx="8915400" cy="3777622"/>
          </a:xfrm>
        </p:spPr>
        <p:txBody>
          <a:bodyPr>
            <a:normAutofit/>
          </a:bodyPr>
          <a:lstStyle/>
          <a:p>
            <a:r>
              <a:rPr lang="en-US" sz="2400" dirty="0"/>
              <a:t>The goal is to develop an effective sentiment classification model capable of accurately categorizing public sentiments as positive, negative, or neutral in the context of discussions about the Ram </a:t>
            </a:r>
            <a:r>
              <a:rPr lang="en-US" sz="2400" dirty="0" err="1"/>
              <a:t>Mandir</a:t>
            </a:r>
            <a:r>
              <a:rPr lang="en-US" sz="2400" dirty="0"/>
              <a:t>.</a:t>
            </a:r>
          </a:p>
          <a:p>
            <a:pPr marL="0" indent="0">
              <a:buNone/>
            </a:pPr>
            <a:r>
              <a:rPr lang="en-US" sz="2400" b="1" dirty="0"/>
              <a:t>                                             OR</a:t>
            </a:r>
          </a:p>
          <a:p>
            <a:r>
              <a:rPr lang="en-US" sz="2400" dirty="0"/>
              <a:t>The analysis seeks to provide valuable insights into the prevailing emotional tones expressed by individuals in online conversations surrounding this significant cultural and religious topic.</a:t>
            </a:r>
            <a:endParaRPr lang="en-IN" sz="2400" dirty="0"/>
          </a:p>
        </p:txBody>
      </p:sp>
    </p:spTree>
    <p:extLst>
      <p:ext uri="{BB962C8B-B14F-4D97-AF65-F5344CB8AC3E}">
        <p14:creationId xmlns:p14="http://schemas.microsoft.com/office/powerpoint/2010/main" val="8794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9100" y="256641"/>
            <a:ext cx="8911687" cy="991045"/>
          </a:xfrm>
        </p:spPr>
        <p:txBody>
          <a:bodyPr>
            <a:normAutofit/>
          </a:bodyPr>
          <a:lstStyle/>
          <a:p>
            <a:pPr algn="ctr"/>
            <a:r>
              <a:rPr lang="en-IN" sz="4400" u="sng" dirty="0">
                <a:solidFill>
                  <a:srgbClr val="0070C0"/>
                </a:solidFill>
              </a:rPr>
              <a:t>DATA GATHERING</a:t>
            </a:r>
          </a:p>
        </p:txBody>
      </p:sp>
      <p:sp>
        <p:nvSpPr>
          <p:cNvPr id="3" name="Rectangle 2"/>
          <p:cNvSpPr/>
          <p:nvPr/>
        </p:nvSpPr>
        <p:spPr>
          <a:xfrm>
            <a:off x="931491" y="1290411"/>
            <a:ext cx="2486827" cy="162370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3508048" y="1679241"/>
            <a:ext cx="1102407" cy="76485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734371" y="1290411"/>
            <a:ext cx="3093578" cy="162370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7947588" y="1698468"/>
            <a:ext cx="1153682" cy="80758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9297824" y="1224175"/>
            <a:ext cx="1504060" cy="180316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9750752" y="3443956"/>
            <a:ext cx="743484" cy="94003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101268" y="4413902"/>
            <a:ext cx="2384277" cy="1666430"/>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 Arrow 11"/>
          <p:cNvSpPr/>
          <p:nvPr/>
        </p:nvSpPr>
        <p:spPr>
          <a:xfrm>
            <a:off x="7597211" y="4768554"/>
            <a:ext cx="1388691" cy="743484"/>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5700045" y="4319899"/>
            <a:ext cx="1717705" cy="1854437"/>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1854438" y="3815696"/>
            <a:ext cx="2204814" cy="2264636"/>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1598063" y="3027338"/>
            <a:ext cx="1298961" cy="367469"/>
          </a:xfrm>
          <a:prstGeom prst="rect">
            <a:avLst/>
          </a:prstGeom>
          <a:noFill/>
        </p:spPr>
        <p:txBody>
          <a:bodyPr wrap="square" rtlCol="0">
            <a:spAutoFit/>
          </a:bodyPr>
          <a:lstStyle/>
          <a:p>
            <a:r>
              <a:rPr lang="en-IN" b="1" dirty="0" err="1"/>
              <a:t>Youtube</a:t>
            </a:r>
            <a:endParaRPr lang="en-IN" b="1" dirty="0"/>
          </a:p>
        </p:txBody>
      </p:sp>
      <p:sp>
        <p:nvSpPr>
          <p:cNvPr id="16" name="TextBox 15"/>
          <p:cNvSpPr txBox="1"/>
          <p:nvPr/>
        </p:nvSpPr>
        <p:spPr>
          <a:xfrm>
            <a:off x="5067657" y="3027338"/>
            <a:ext cx="2427006" cy="369616"/>
          </a:xfrm>
          <a:prstGeom prst="rect">
            <a:avLst/>
          </a:prstGeom>
          <a:noFill/>
        </p:spPr>
        <p:txBody>
          <a:bodyPr wrap="square" rtlCol="0">
            <a:spAutoFit/>
          </a:bodyPr>
          <a:lstStyle/>
          <a:p>
            <a:r>
              <a:rPr lang="en-IN" b="1" dirty="0"/>
              <a:t>Comment Scrapper</a:t>
            </a:r>
          </a:p>
        </p:txBody>
      </p:sp>
      <p:sp>
        <p:nvSpPr>
          <p:cNvPr id="17" name="TextBox 16"/>
          <p:cNvSpPr txBox="1"/>
          <p:nvPr/>
        </p:nvSpPr>
        <p:spPr>
          <a:xfrm>
            <a:off x="8985902" y="6264069"/>
            <a:ext cx="2803021" cy="369332"/>
          </a:xfrm>
          <a:prstGeom prst="rect">
            <a:avLst/>
          </a:prstGeom>
          <a:noFill/>
        </p:spPr>
        <p:txBody>
          <a:bodyPr wrap="square" rtlCol="0">
            <a:spAutoFit/>
          </a:bodyPr>
          <a:lstStyle/>
          <a:p>
            <a:r>
              <a:rPr lang="en-IN" b="1" dirty="0" err="1"/>
              <a:t>Json</a:t>
            </a:r>
            <a:r>
              <a:rPr lang="en-IN" b="1" dirty="0"/>
              <a:t>  To </a:t>
            </a:r>
            <a:r>
              <a:rPr lang="en-IN" b="1" dirty="0" err="1"/>
              <a:t>Csv</a:t>
            </a:r>
            <a:r>
              <a:rPr lang="en-IN" b="1" dirty="0"/>
              <a:t> Converter</a:t>
            </a:r>
          </a:p>
        </p:txBody>
      </p:sp>
      <p:sp>
        <p:nvSpPr>
          <p:cNvPr id="18" name="TextBox 17"/>
          <p:cNvSpPr txBox="1"/>
          <p:nvPr/>
        </p:nvSpPr>
        <p:spPr>
          <a:xfrm>
            <a:off x="2563738" y="6233291"/>
            <a:ext cx="854580" cy="400110"/>
          </a:xfrm>
          <a:prstGeom prst="rect">
            <a:avLst/>
          </a:prstGeom>
          <a:noFill/>
        </p:spPr>
        <p:txBody>
          <a:bodyPr wrap="square" rtlCol="0">
            <a:spAutoFit/>
          </a:bodyPr>
          <a:lstStyle/>
          <a:p>
            <a:r>
              <a:rPr lang="en-IN" sz="2000" b="1" dirty="0"/>
              <a:t>Data </a:t>
            </a:r>
          </a:p>
        </p:txBody>
      </p:sp>
      <p:sp>
        <p:nvSpPr>
          <p:cNvPr id="19" name="Left Arrow 18"/>
          <p:cNvSpPr/>
          <p:nvPr/>
        </p:nvSpPr>
        <p:spPr>
          <a:xfrm>
            <a:off x="4140436" y="4768554"/>
            <a:ext cx="1337418" cy="743484"/>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124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9ACA1-CF0D-99A0-24F6-92E00028F5C9}"/>
              </a:ext>
            </a:extLst>
          </p:cNvPr>
          <p:cNvSpPr>
            <a:spLocks noGrp="1"/>
          </p:cNvSpPr>
          <p:nvPr>
            <p:ph type="title"/>
          </p:nvPr>
        </p:nvSpPr>
        <p:spPr>
          <a:xfrm>
            <a:off x="1721254" y="342099"/>
            <a:ext cx="8911687" cy="1280890"/>
          </a:xfrm>
        </p:spPr>
        <p:txBody>
          <a:bodyPr>
            <a:normAutofit/>
          </a:bodyPr>
          <a:lstStyle/>
          <a:p>
            <a:pPr algn="ctr"/>
            <a:r>
              <a:rPr lang="en-IN" sz="4400" dirty="0">
                <a:solidFill>
                  <a:srgbClr val="00B0F0"/>
                </a:solidFill>
              </a:rPr>
              <a:t>	</a:t>
            </a:r>
            <a:r>
              <a:rPr lang="en-IN" sz="4400" u="sng" dirty="0">
                <a:solidFill>
                  <a:srgbClr val="00B0F0"/>
                </a:solidFill>
              </a:rPr>
              <a:t>	STEPS TO CREATE  MODEL</a:t>
            </a:r>
          </a:p>
        </p:txBody>
      </p:sp>
      <p:sp>
        <p:nvSpPr>
          <p:cNvPr id="3" name="Content Placeholder 2">
            <a:extLst>
              <a:ext uri="{FF2B5EF4-FFF2-40B4-BE49-F238E27FC236}">
                <a16:creationId xmlns:a16="http://schemas.microsoft.com/office/drawing/2014/main" xmlns="" id="{0DB794BB-10D1-C01B-D64A-219026B58699}"/>
              </a:ext>
            </a:extLst>
          </p:cNvPr>
          <p:cNvSpPr>
            <a:spLocks noGrp="1"/>
          </p:cNvSpPr>
          <p:nvPr>
            <p:ph idx="1"/>
          </p:nvPr>
        </p:nvSpPr>
        <p:spPr/>
        <p:txBody>
          <a:bodyPr/>
          <a:lstStyle/>
          <a:p>
            <a:r>
              <a:rPr lang="en-IN" b="1" dirty="0"/>
              <a:t>1.Import Necessary </a:t>
            </a:r>
            <a:r>
              <a:rPr lang="en-IN" b="1" dirty="0" err="1"/>
              <a:t>Liabraries</a:t>
            </a:r>
            <a:endParaRPr lang="en-IN" b="1" dirty="0"/>
          </a:p>
          <a:p>
            <a:r>
              <a:rPr lang="en-IN" b="1" dirty="0"/>
              <a:t>2.Data Pre-processing</a:t>
            </a:r>
          </a:p>
          <a:p>
            <a:r>
              <a:rPr lang="en-IN" b="1" dirty="0"/>
              <a:t>3.Exploratory Data Analysis (EDA)</a:t>
            </a:r>
          </a:p>
          <a:p>
            <a:r>
              <a:rPr lang="en-IN" b="1" dirty="0"/>
              <a:t>4. Feature Extraction</a:t>
            </a:r>
          </a:p>
          <a:p>
            <a:r>
              <a:rPr lang="en-IN" b="1" dirty="0"/>
              <a:t>5. Model Building</a:t>
            </a:r>
          </a:p>
          <a:p>
            <a:r>
              <a:rPr lang="en-IN" b="1" dirty="0"/>
              <a:t>6.Evaluate the model</a:t>
            </a:r>
          </a:p>
          <a:p>
            <a:endParaRPr lang="en-IN" b="1" dirty="0"/>
          </a:p>
          <a:p>
            <a:endParaRPr lang="en-IN" b="1" dirty="0"/>
          </a:p>
          <a:p>
            <a:endParaRPr lang="en-IN" b="1" dirty="0"/>
          </a:p>
          <a:p>
            <a:endParaRPr lang="en-IN" dirty="0"/>
          </a:p>
        </p:txBody>
      </p:sp>
    </p:spTree>
    <p:extLst>
      <p:ext uri="{BB962C8B-B14F-4D97-AF65-F5344CB8AC3E}">
        <p14:creationId xmlns:p14="http://schemas.microsoft.com/office/powerpoint/2010/main" val="321975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8401D8-5286-6DA3-34DB-B5D80246B1E3}"/>
              </a:ext>
            </a:extLst>
          </p:cNvPr>
          <p:cNvSpPr>
            <a:spLocks noGrp="1"/>
          </p:cNvSpPr>
          <p:nvPr>
            <p:ph type="title"/>
          </p:nvPr>
        </p:nvSpPr>
        <p:spPr/>
        <p:txBody>
          <a:bodyPr>
            <a:normAutofit/>
          </a:bodyPr>
          <a:lstStyle/>
          <a:p>
            <a:pPr algn="ctr"/>
            <a:r>
              <a:rPr lang="en-IN" sz="4400" u="sng" dirty="0">
                <a:solidFill>
                  <a:srgbClr val="0070C0"/>
                </a:solidFill>
              </a:rPr>
              <a:t>Data Overview</a:t>
            </a:r>
          </a:p>
        </p:txBody>
      </p:sp>
      <p:sp>
        <p:nvSpPr>
          <p:cNvPr id="3" name="Content Placeholder 2">
            <a:extLst>
              <a:ext uri="{FF2B5EF4-FFF2-40B4-BE49-F238E27FC236}">
                <a16:creationId xmlns:a16="http://schemas.microsoft.com/office/drawing/2014/main" xmlns="" id="{9FB0F4DB-4292-4AD4-EB19-9AFFEA9A220B}"/>
              </a:ext>
            </a:extLst>
          </p:cNvPr>
          <p:cNvSpPr>
            <a:spLocks noGrp="1"/>
          </p:cNvSpPr>
          <p:nvPr>
            <p:ph idx="1"/>
          </p:nvPr>
        </p:nvSpPr>
        <p:spPr/>
        <p:txBody>
          <a:bodyPr/>
          <a:lstStyle/>
          <a:p>
            <a:r>
              <a:rPr lang="en-IN" sz="2400" dirty="0"/>
              <a:t>Data Contains three columns which are </a:t>
            </a:r>
          </a:p>
          <a:p>
            <a:pPr>
              <a:buFont typeface="Wingdings" pitchFamily="2" charset="2"/>
              <a:buChar char="v"/>
            </a:pPr>
            <a:r>
              <a:rPr lang="en-IN" sz="2400" dirty="0"/>
              <a:t>1 Person Name</a:t>
            </a:r>
          </a:p>
          <a:p>
            <a:pPr>
              <a:buFont typeface="Wingdings" pitchFamily="2" charset="2"/>
              <a:buChar char="v"/>
            </a:pPr>
            <a:r>
              <a:rPr lang="en-IN" sz="2400" dirty="0"/>
              <a:t>2 Time </a:t>
            </a:r>
          </a:p>
          <a:p>
            <a:pPr>
              <a:buFont typeface="Wingdings" pitchFamily="2" charset="2"/>
              <a:buChar char="v"/>
            </a:pPr>
            <a:r>
              <a:rPr lang="en-IN" sz="2400" dirty="0"/>
              <a:t>3 Comments</a:t>
            </a:r>
          </a:p>
          <a:p>
            <a:pPr marL="0" indent="0">
              <a:buNone/>
            </a:pPr>
            <a:endParaRPr lang="en-IN" sz="2400" dirty="0"/>
          </a:p>
          <a:p>
            <a:r>
              <a:rPr lang="en-IN" sz="2400" dirty="0"/>
              <a:t>Total Data Contains 8413 Comments  or (Rows)</a:t>
            </a:r>
          </a:p>
          <a:p>
            <a:pPr marL="0" indent="0">
              <a:buNone/>
            </a:pPr>
            <a:endParaRPr lang="en-IN" dirty="0"/>
          </a:p>
        </p:txBody>
      </p:sp>
    </p:spTree>
    <p:extLst>
      <p:ext uri="{BB962C8B-B14F-4D97-AF65-F5344CB8AC3E}">
        <p14:creationId xmlns:p14="http://schemas.microsoft.com/office/powerpoint/2010/main" val="379794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FFB6-A1F8-A163-1077-555FFF5E55D8}"/>
              </a:ext>
            </a:extLst>
          </p:cNvPr>
          <p:cNvSpPr>
            <a:spLocks noGrp="1"/>
          </p:cNvSpPr>
          <p:nvPr>
            <p:ph type="title"/>
          </p:nvPr>
        </p:nvSpPr>
        <p:spPr/>
        <p:txBody>
          <a:bodyPr>
            <a:normAutofit/>
          </a:bodyPr>
          <a:lstStyle/>
          <a:p>
            <a:pPr algn="ctr"/>
            <a:r>
              <a:rPr lang="en-IN" sz="4400" dirty="0">
                <a:solidFill>
                  <a:srgbClr val="7030A0"/>
                </a:solidFill>
              </a:rPr>
              <a:t>1.Import Important Libraries</a:t>
            </a:r>
            <a:endParaRPr lang="en-IN" sz="4400" dirty="0"/>
          </a:p>
        </p:txBody>
      </p:sp>
      <p:sp>
        <p:nvSpPr>
          <p:cNvPr id="3" name="Content Placeholder 2">
            <a:extLst>
              <a:ext uri="{FF2B5EF4-FFF2-40B4-BE49-F238E27FC236}">
                <a16:creationId xmlns:a16="http://schemas.microsoft.com/office/drawing/2014/main" xmlns="" id="{E965AF66-9D8D-84D5-3974-2115B144A574}"/>
              </a:ext>
            </a:extLst>
          </p:cNvPr>
          <p:cNvSpPr>
            <a:spLocks noGrp="1"/>
          </p:cNvSpPr>
          <p:nvPr>
            <p:ph idx="1"/>
          </p:nvPr>
        </p:nvSpPr>
        <p:spPr/>
        <p:txBody>
          <a:bodyPr/>
          <a:lstStyle/>
          <a:p>
            <a:r>
              <a:rPr lang="en-US" dirty="0"/>
              <a:t>import pandas as </a:t>
            </a:r>
            <a:r>
              <a:rPr lang="en-US" dirty="0" err="1"/>
              <a:t>pd</a:t>
            </a:r>
            <a:endParaRPr lang="en-US" dirty="0"/>
          </a:p>
          <a:p>
            <a:r>
              <a:rPr lang="en-US" dirty="0"/>
              <a:t>import </a:t>
            </a:r>
            <a:r>
              <a:rPr lang="en-US" dirty="0" err="1"/>
              <a:t>numpy</a:t>
            </a:r>
            <a:r>
              <a:rPr lang="en-US" dirty="0"/>
              <a:t> as </a:t>
            </a:r>
            <a:r>
              <a:rPr lang="en-US" dirty="0" err="1"/>
              <a:t>np</a:t>
            </a:r>
            <a:endParaRPr lang="en-US" dirty="0"/>
          </a:p>
          <a:p>
            <a:r>
              <a:rPr lang="en-US" dirty="0"/>
              <a:t>from translate import Translator</a:t>
            </a:r>
          </a:p>
          <a:p>
            <a:r>
              <a:rPr lang="en-IN" dirty="0"/>
              <a:t>import re</a:t>
            </a:r>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sklearn.feature_extraction.text</a:t>
            </a:r>
            <a:r>
              <a:rPr lang="en-IN" dirty="0"/>
              <a:t> import </a:t>
            </a:r>
            <a:r>
              <a:rPr lang="en-IN" dirty="0" err="1"/>
              <a:t>TfidfVectorizer</a:t>
            </a:r>
            <a:endParaRPr lang="en-IN" dirty="0"/>
          </a:p>
          <a:p>
            <a:r>
              <a:rPr lang="en-IN" dirty="0"/>
              <a:t>from </a:t>
            </a:r>
            <a:r>
              <a:rPr lang="en-IN" dirty="0" err="1"/>
              <a:t>imblearn.over_sampling</a:t>
            </a:r>
            <a:r>
              <a:rPr lang="en-IN" dirty="0"/>
              <a:t> import </a:t>
            </a:r>
            <a:r>
              <a:rPr lang="en-IN" dirty="0" err="1"/>
              <a:t>RandomOverSampler</a:t>
            </a:r>
            <a:endParaRPr lang="en-IN" dirty="0"/>
          </a:p>
          <a:p>
            <a:r>
              <a:rPr lang="en-IN" dirty="0"/>
              <a:t>from </a:t>
            </a:r>
            <a:r>
              <a:rPr lang="en-IN" dirty="0" err="1"/>
              <a:t>sklearn.model_selection</a:t>
            </a:r>
            <a:r>
              <a:rPr lang="en-IN" dirty="0"/>
              <a:t> import </a:t>
            </a:r>
            <a:r>
              <a:rPr lang="en-IN" dirty="0" err="1"/>
              <a:t>GridSearchCV</a:t>
            </a:r>
            <a:endParaRPr lang="en-IN" dirty="0"/>
          </a:p>
        </p:txBody>
      </p:sp>
    </p:spTree>
    <p:extLst>
      <p:ext uri="{BB962C8B-B14F-4D97-AF65-F5344CB8AC3E}">
        <p14:creationId xmlns:p14="http://schemas.microsoft.com/office/powerpoint/2010/main" val="26212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F0163-B4F4-7564-27D1-4D5FEC5E7D7F}"/>
              </a:ext>
            </a:extLst>
          </p:cNvPr>
          <p:cNvSpPr>
            <a:spLocks noGrp="1"/>
          </p:cNvSpPr>
          <p:nvPr>
            <p:ph type="title"/>
          </p:nvPr>
        </p:nvSpPr>
        <p:spPr/>
        <p:txBody>
          <a:bodyPr>
            <a:noAutofit/>
          </a:bodyPr>
          <a:lstStyle/>
          <a:p>
            <a:r>
              <a:rPr lang="en-IN" sz="4400" dirty="0">
                <a:solidFill>
                  <a:srgbClr val="7030A0"/>
                </a:solidFill>
              </a:rPr>
              <a:t>2.Data </a:t>
            </a:r>
            <a:r>
              <a:rPr lang="en-IN" sz="4400" dirty="0" err="1">
                <a:solidFill>
                  <a:srgbClr val="7030A0"/>
                </a:solidFill>
              </a:rPr>
              <a:t>Preprocessing</a:t>
            </a:r>
            <a:r>
              <a:rPr lang="en-IN" sz="4400" dirty="0">
                <a:solidFill>
                  <a:srgbClr val="7030A0"/>
                </a:solidFill>
              </a:rPr>
              <a:t/>
            </a:r>
            <a:br>
              <a:rPr lang="en-IN" sz="4400" dirty="0">
                <a:solidFill>
                  <a:srgbClr val="7030A0"/>
                </a:solidFill>
              </a:rPr>
            </a:br>
            <a:endParaRPr lang="en-IN" sz="4400" dirty="0">
              <a:solidFill>
                <a:srgbClr val="7030A0"/>
              </a:solidFill>
            </a:endParaRPr>
          </a:p>
        </p:txBody>
      </p:sp>
      <p:sp>
        <p:nvSpPr>
          <p:cNvPr id="3" name="Content Placeholder 2">
            <a:extLst>
              <a:ext uri="{FF2B5EF4-FFF2-40B4-BE49-F238E27FC236}">
                <a16:creationId xmlns:a16="http://schemas.microsoft.com/office/drawing/2014/main" xmlns="" id="{C8BC572C-6B91-692B-C1EB-1954EE2CFC83}"/>
              </a:ext>
            </a:extLst>
          </p:cNvPr>
          <p:cNvSpPr>
            <a:spLocks noGrp="1"/>
          </p:cNvSpPr>
          <p:nvPr>
            <p:ph idx="1"/>
          </p:nvPr>
        </p:nvSpPr>
        <p:spPr>
          <a:xfrm>
            <a:off x="2589213" y="1657884"/>
            <a:ext cx="5409652" cy="4253338"/>
          </a:xfrm>
        </p:spPr>
        <p:txBody>
          <a:bodyPr/>
          <a:lstStyle/>
          <a:p>
            <a:r>
              <a:rPr lang="en-IN" sz="2400" b="1" dirty="0"/>
              <a:t>A. Data Cleaning:</a:t>
            </a:r>
          </a:p>
          <a:p>
            <a:pPr>
              <a:buFont typeface="Wingdings" pitchFamily="2" charset="2"/>
              <a:buChar char="q"/>
            </a:pPr>
            <a:r>
              <a:rPr lang="en-IN" b="1" dirty="0"/>
              <a:t>Renaming Columns</a:t>
            </a:r>
          </a:p>
          <a:p>
            <a:pPr>
              <a:buFont typeface="Wingdings" pitchFamily="2" charset="2"/>
              <a:buChar char="q"/>
            </a:pPr>
            <a:r>
              <a:rPr lang="en-US" b="1" dirty="0"/>
              <a:t> Handling missing values</a:t>
            </a:r>
          </a:p>
          <a:p>
            <a:r>
              <a:rPr lang="en-IN" sz="2400" b="1" dirty="0"/>
              <a:t>B. Text Cleaning:</a:t>
            </a:r>
          </a:p>
          <a:p>
            <a:pPr>
              <a:buFont typeface="Wingdings" pitchFamily="2" charset="2"/>
              <a:buChar char="q"/>
            </a:pPr>
            <a:r>
              <a:rPr lang="en-US" b="1" dirty="0"/>
              <a:t>Remove special characters, numbers, and punctuation and </a:t>
            </a:r>
            <a:r>
              <a:rPr lang="en-US" b="1" dirty="0" err="1"/>
              <a:t>emoji</a:t>
            </a:r>
            <a:endParaRPr lang="en-US" b="1" dirty="0"/>
          </a:p>
          <a:p>
            <a:pPr>
              <a:buFont typeface="Wingdings" pitchFamily="2" charset="2"/>
              <a:buChar char="q"/>
            </a:pPr>
            <a:r>
              <a:rPr lang="en-US" b="1" dirty="0"/>
              <a:t>Remove stop words</a:t>
            </a:r>
          </a:p>
          <a:p>
            <a:pPr>
              <a:buFont typeface="Wingdings" pitchFamily="2" charset="2"/>
              <a:buChar char="q"/>
            </a:pPr>
            <a:r>
              <a:rPr lang="en-US" b="1" dirty="0"/>
              <a:t> Lemmatization and lower text</a:t>
            </a:r>
          </a:p>
          <a:p>
            <a:pPr>
              <a:buFont typeface="Wingdings" pitchFamily="2" charset="2"/>
              <a:buChar char="q"/>
            </a:pPr>
            <a:r>
              <a:rPr lang="en-US" b="1" dirty="0"/>
              <a:t>Language Labeling</a:t>
            </a:r>
          </a:p>
          <a:p>
            <a:pPr>
              <a:buFont typeface="Wingdings" pitchFamily="2" charset="2"/>
              <a:buChar char="q"/>
            </a:pPr>
            <a:r>
              <a:rPr lang="en-US" b="1" dirty="0"/>
              <a:t>Translate the Comments into English</a:t>
            </a:r>
          </a:p>
          <a:p>
            <a:pPr>
              <a:buFont typeface="Wingdings" pitchFamily="2" charset="2"/>
              <a:buChar char="q"/>
            </a:pPr>
            <a:endParaRPr lang="en-IN" dirty="0"/>
          </a:p>
          <a:p>
            <a:endParaRPr lang="en-US" b="1" dirty="0"/>
          </a:p>
          <a:p>
            <a:endParaRPr lang="en-IN" b="1" dirty="0"/>
          </a:p>
          <a:p>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335" y="1622173"/>
            <a:ext cx="52260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933" y="3786218"/>
            <a:ext cx="4513906" cy="28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6740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708</TotalTime>
  <Words>650</Words>
  <Application>Microsoft Office PowerPoint</Application>
  <PresentationFormat>Custom</PresentationFormat>
  <Paragraphs>131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AYODHYA RAM Mandir COMMENTS ANALYSIS</vt:lpstr>
      <vt:lpstr>INTRODUCTION</vt:lpstr>
      <vt:lpstr>OBJECTIVE</vt:lpstr>
      <vt:lpstr>PROBLEM STATEMENT</vt:lpstr>
      <vt:lpstr>DATA GATHERING</vt:lpstr>
      <vt:lpstr>  STEPS TO CREATE  MODEL</vt:lpstr>
      <vt:lpstr>Data Overview</vt:lpstr>
      <vt:lpstr>1.Import Important Libraries</vt:lpstr>
      <vt:lpstr>2.Data Preprocessing </vt:lpstr>
      <vt:lpstr>3. Exploratory Data Analysis (EDA)</vt:lpstr>
      <vt:lpstr>PowerPoint Presentation</vt:lpstr>
      <vt:lpstr>6. Model Building </vt:lpstr>
      <vt:lpstr>7.MODEL EVALUATION</vt:lpstr>
      <vt:lpstr>8.Best Model</vt:lpstr>
      <vt:lpstr>Best Model: Gradient Boosting</vt:lpstr>
      <vt:lpstr>CONCLUSION</vt:lpstr>
      <vt:lpstr>Business point of 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AYODHYA RAM MANDIR-REVIEWS ANALYSIS</dc:title>
  <dc:creator>PRADNYA SUTAR</dc:creator>
  <cp:lastModifiedBy>sandip lohar</cp:lastModifiedBy>
  <cp:revision>22</cp:revision>
  <dcterms:created xsi:type="dcterms:W3CDTF">2024-01-22T09:09:49Z</dcterms:created>
  <dcterms:modified xsi:type="dcterms:W3CDTF">2024-05-15T14:11:03Z</dcterms:modified>
</cp:coreProperties>
</file>