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16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9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980676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Relationship Id="rId3" Type="http://schemas.openxmlformats.org/officeDocument/2006/relationships/hyperlink" Target="https://drive.google.com/open?id=1kpU1xRKtH4NXDRi4M6WbIBZ7wTGNZUlQS94zeGLX8qI" TargetMode="Externa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/>
              <a:t>“To start off with…” -- start with a few examples (you can use the template here to get you started: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https://drive.google.com/open?id=1kpU1xRKtH4NXDRi4M6WbIBZ7wTGNZUlQS94zeGLX8qI</a:t>
            </a:r>
            <a:r>
              <a:rPr lang="en-US"/>
              <a:t>)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Add to the contract by discussing the questions with your class.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5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marL="0" marR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marL="0" marR="0" indent="30480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3pPr>
            <a:lvl4pPr marL="0" marR="0" indent="30480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4pPr>
            <a:lvl5pPr marL="0" marR="0" indent="30480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5pPr>
            <a:lvl6pPr marL="0" marR="0" indent="30480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6pPr>
            <a:lvl7pPr marL="0" marR="0" indent="30480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7pPr>
            <a:lvl8pPr marL="0" marR="0" indent="30480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8pPr>
            <a:lvl9pPr marL="0" marR="0" indent="30480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9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1pPr>
            <a:lvl2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2pPr>
            <a:lvl3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3pPr>
            <a:lvl4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4pPr>
            <a:lvl5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5pPr>
            <a:lvl6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6pPr>
            <a:lvl7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7pPr>
            <a:lvl8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8pPr>
            <a:lvl9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2pPr>
            <a:lvl3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3pPr>
            <a:lvl4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4pPr>
            <a:lvl5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5pPr>
            <a:lvl6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6pPr>
            <a:lvl7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7pPr>
            <a:lvl8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8pPr>
            <a:lvl9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12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marL="742950" indent="-285750" rtl="0">
              <a:spcBef>
                <a:spcPts val="0"/>
              </a:spcBef>
              <a:defRPr/>
            </a:lvl2pPr>
            <a:lvl3pPr marL="1143000" indent="-228600" rtl="0">
              <a:spcBef>
                <a:spcPts val="0"/>
              </a:spcBef>
              <a:defRPr/>
            </a:lvl3pPr>
            <a:lvl4pPr marL="1600200" indent="-228600"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2pPr>
            <a:lvl3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3pPr>
            <a:lvl4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4pPr>
            <a:lvl5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5pPr>
            <a:lvl6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6pPr>
            <a:lvl7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7pPr>
            <a:lvl8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8pPr>
            <a:lvl9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5875080"/>
            <a:ext cx="8229600" cy="6926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952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285750" indent="-1714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/>
            </a:lvl2pPr>
            <a:lvl3pPr marL="285750" indent="-1714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Noto Symbol"/>
              <a:buChar char="▪"/>
              <a:defRPr/>
            </a:lvl3pPr>
            <a:lvl4pPr marL="285750" indent="-952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4pPr>
            <a:lvl5pPr marL="285750" indent="-1714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/>
            </a:lvl5pPr>
            <a:lvl6pPr marL="285750" indent="-1714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Noto Symbol"/>
              <a:buChar char="▪"/>
              <a:defRPr/>
            </a:lvl6pPr>
            <a:lvl7pPr marL="285750" indent="-952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marL="285750" indent="-1714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/>
            </a:lvl8pPr>
            <a:lvl9pPr marL="285750" indent="-1714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marL="0" marR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marL="0" marR="0" indent="2286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3pPr>
            <a:lvl4pPr marL="0" marR="0" indent="2286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4pPr>
            <a:lvl5pPr marL="0" marR="0" indent="2286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5pPr>
            <a:lvl6pPr marL="0" marR="0" indent="2286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6pPr>
            <a:lvl7pPr marL="0" marR="0" indent="2286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7pPr>
            <a:lvl8pPr marL="0" marR="0" indent="2286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8pPr>
            <a:lvl9pPr marL="0" marR="0" indent="2286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12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540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/>
            </a:lvl2pPr>
            <a:lvl3pPr marL="1143000" marR="0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Noto Symbol"/>
              <a:buChar char="▪"/>
              <a:defRPr/>
            </a:lvl3pPr>
            <a:lvl4pPr marL="1600200" marR="0" indent="-38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4pPr>
            <a:lvl5pPr marL="20574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/>
            </a:lvl5pPr>
            <a:lvl6pPr marL="25146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Noto Symbol"/>
              <a:buChar char="▪"/>
              <a:defRPr/>
            </a:lvl6pPr>
            <a:lvl7pPr marL="2971800" marR="0" indent="-38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/>
            </a:lvl8pPr>
            <a:lvl9pPr marL="38862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685800" y="3747151"/>
            <a:ext cx="7772400" cy="164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4800">
                <a:solidFill>
                  <a:srgbClr val="FF67AD"/>
                </a:solidFill>
                <a:latin typeface="Raleway"/>
                <a:ea typeface="Raleway"/>
                <a:cs typeface="Raleway"/>
                <a:sym typeface="Raleway"/>
              </a:rPr>
              <a:t>Club Overview - Day 2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7F7F7F"/>
                </a:solidFill>
                <a:latin typeface="Quicksand"/>
                <a:ea typeface="Quicksand"/>
                <a:cs typeface="Quicksand"/>
                <a:sym typeface="Quicksand"/>
              </a:rPr>
              <a:t>(Get Excited!!!!!)</a:t>
            </a:r>
          </a:p>
          <a:p>
            <a:pPr marL="0" marR="0" lv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4000" i="0" u="none" strike="noStrike" cap="none" baseline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pic>
        <p:nvPicPr>
          <p:cNvPr id="19" name="Shape 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7600" y="1602625"/>
            <a:ext cx="4748700" cy="195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504908" y="2892898"/>
            <a:ext cx="8134200" cy="107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Coding!</a:t>
            </a: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80" y="0"/>
            <a:ext cx="1846499" cy="7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80" y="0"/>
            <a:ext cx="1846499" cy="7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4255200" y="78900"/>
            <a:ext cx="4888800" cy="600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190500" rtl="0">
              <a:spcBef>
                <a:spcPts val="0"/>
              </a:spcBef>
              <a:buNone/>
            </a:pPr>
            <a:r>
              <a:rPr lang="en-US" sz="2200">
                <a:solidFill>
                  <a:srgbClr val="3BABA7"/>
                </a:solidFill>
                <a:latin typeface="Raleway"/>
                <a:ea typeface="Raleway"/>
                <a:cs typeface="Raleway"/>
                <a:sym typeface="Raleway"/>
              </a:rPr>
              <a:t>Coding!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subTitle" idx="1"/>
          </p:nvPr>
        </p:nvSpPr>
        <p:spPr>
          <a:xfrm>
            <a:off x="685800" y="862450"/>
            <a:ext cx="7772400" cy="112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000">
                <a:solidFill>
                  <a:srgbClr val="CB3124"/>
                </a:solidFill>
                <a:latin typeface="Raleway"/>
                <a:ea typeface="Raleway"/>
                <a:cs typeface="Raleway"/>
                <a:sym typeface="Raleway"/>
              </a:rPr>
              <a:t>Coding!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Raleway"/>
              <a:buAutoNum type="arabicPeriod"/>
            </a:pPr>
            <a:r>
              <a:rPr lang="en-US" sz="24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Look at the module titles in Canvas. </a:t>
            </a: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Raleway"/>
              <a:buAutoNum type="alphaLcPeriod"/>
            </a:pPr>
            <a:r>
              <a:rPr lang="en-US" sz="2400">
                <a:solidFill>
                  <a:srgbClr val="CB3124"/>
                </a:solidFill>
                <a:latin typeface="Raleway"/>
                <a:ea typeface="Raleway"/>
                <a:cs typeface="Raleway"/>
                <a:sym typeface="Raleway"/>
              </a:rPr>
              <a:t>Level 1</a:t>
            </a:r>
            <a:r>
              <a:rPr lang="en-US" sz="24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: - do the modules starting with the first one</a:t>
            </a: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Raleway"/>
              <a:buAutoNum type="alphaLcPeriod"/>
            </a:pPr>
            <a:r>
              <a:rPr lang="en-US" sz="2400">
                <a:solidFill>
                  <a:srgbClr val="CB3124"/>
                </a:solidFill>
                <a:latin typeface="Raleway"/>
                <a:ea typeface="Raleway"/>
                <a:cs typeface="Raleway"/>
                <a:sym typeface="Raleway"/>
              </a:rPr>
              <a:t>Level 2</a:t>
            </a:r>
            <a:r>
              <a:rPr lang="en-US" sz="24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 - Choose modules that interest you, but realize Video Games uses what you learned in Graphics, and Web Development uses what you learn in Video games</a:t>
            </a: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Raleway"/>
              <a:buAutoNum type="alphaLcPeriod"/>
            </a:pPr>
            <a:r>
              <a:rPr lang="en-US" sz="2400">
                <a:solidFill>
                  <a:srgbClr val="CB3124"/>
                </a:solidFill>
                <a:latin typeface="Raleway"/>
                <a:ea typeface="Raleway"/>
                <a:cs typeface="Raleway"/>
                <a:sym typeface="Raleway"/>
              </a:rPr>
              <a:t>Level 3</a:t>
            </a:r>
            <a:r>
              <a:rPr lang="en-US" sz="24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 - Choose a project that interests you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Raleway"/>
              <a:buAutoNum type="arabicPeriod"/>
            </a:pPr>
            <a:r>
              <a:rPr lang="en-US" sz="24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HAVE FUN!!!!</a:t>
            </a: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80" y="0"/>
            <a:ext cx="1846499" cy="7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>
            <a:spLocks noGrp="1"/>
          </p:cNvSpPr>
          <p:nvPr>
            <p:ph type="ctrTitle"/>
          </p:nvPr>
        </p:nvSpPr>
        <p:spPr>
          <a:xfrm>
            <a:off x="4255200" y="78900"/>
            <a:ext cx="4888800" cy="600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190500" rtl="0">
              <a:spcBef>
                <a:spcPts val="0"/>
              </a:spcBef>
              <a:buNone/>
            </a:pPr>
            <a:r>
              <a:rPr lang="en-US" sz="2200">
                <a:solidFill>
                  <a:srgbClr val="3BABA7"/>
                </a:solidFill>
                <a:latin typeface="Raleway"/>
                <a:ea typeface="Raleway"/>
                <a:cs typeface="Raleway"/>
                <a:sym typeface="Raleway"/>
              </a:rPr>
              <a:t>Coding!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subTitle" idx="1"/>
          </p:nvPr>
        </p:nvSpPr>
        <p:spPr>
          <a:xfrm>
            <a:off x="685800" y="679799"/>
            <a:ext cx="7772400" cy="130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000" dirty="0">
                <a:solidFill>
                  <a:srgbClr val="CB3124"/>
                </a:solidFill>
                <a:latin typeface="Raleway"/>
                <a:ea typeface="Raleway"/>
                <a:cs typeface="Raleway"/>
                <a:sym typeface="Raleway"/>
              </a:rPr>
              <a:t>Pre/Post Surveys</a:t>
            </a:r>
          </a:p>
          <a:p>
            <a:pPr indent="0" algn="l" rtl="0">
              <a:lnSpc>
                <a:spcPct val="115000"/>
              </a:lnSpc>
              <a:spcBef>
                <a:spcPts val="0"/>
              </a:spcBef>
              <a:buNone/>
            </a:pPr>
            <a:endParaRPr sz="1000" dirty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Each module will have a pre and post survey.</a:t>
            </a:r>
          </a:p>
          <a:p>
            <a:pPr indent="0" algn="l" rtl="0">
              <a:lnSpc>
                <a:spcPct val="115000"/>
              </a:lnSpc>
              <a:spcBef>
                <a:spcPts val="0"/>
              </a:spcBef>
              <a:buNone/>
            </a:pPr>
            <a:endParaRPr sz="1200" dirty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Girls Who Code wants to make its curriculum as awesome as possible. These surveys help Girls Who Code figure out if the curriculum teaches what it wants to teach.</a:t>
            </a:r>
          </a:p>
          <a:p>
            <a:pPr indent="0" algn="l" rtl="0">
              <a:lnSpc>
                <a:spcPct val="115000"/>
              </a:lnSpc>
              <a:spcBef>
                <a:spcPts val="0"/>
              </a:spcBef>
              <a:buNone/>
            </a:pPr>
            <a:endParaRPr sz="1200" dirty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They are NOT a reflection on you!</a:t>
            </a:r>
          </a:p>
          <a:p>
            <a:pPr indent="0" algn="l" rtl="0">
              <a:lnSpc>
                <a:spcPct val="115000"/>
              </a:lnSpc>
              <a:spcBef>
                <a:spcPts val="0"/>
              </a:spcBef>
              <a:buNone/>
            </a:pPr>
            <a:endParaRPr sz="1200" dirty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Feel free to send Girls Who Code feedback!</a:t>
            </a:r>
          </a:p>
          <a:p>
            <a:pPr indent="0" algn="l" rtl="0">
              <a:lnSpc>
                <a:spcPct val="115000"/>
              </a:lnSpc>
              <a:spcBef>
                <a:spcPts val="0"/>
              </a:spcBef>
              <a:buNone/>
            </a:pPr>
            <a:endParaRPr sz="1200" dirty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The pretests are supposed to be HARD. If it’s not, you can consider skipping the module.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80" y="0"/>
            <a:ext cx="1846499" cy="7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>
            <a:spLocks noGrp="1"/>
          </p:cNvSpPr>
          <p:nvPr>
            <p:ph type="ctrTitle"/>
          </p:nvPr>
        </p:nvSpPr>
        <p:spPr>
          <a:xfrm>
            <a:off x="4255200" y="78900"/>
            <a:ext cx="4888800" cy="600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190500" rtl="0">
              <a:spcBef>
                <a:spcPts val="0"/>
              </a:spcBef>
              <a:buNone/>
            </a:pPr>
            <a:r>
              <a:rPr lang="en-US" sz="2200">
                <a:solidFill>
                  <a:srgbClr val="3BABA7"/>
                </a:solidFill>
                <a:latin typeface="Raleway"/>
                <a:ea typeface="Raleway"/>
                <a:cs typeface="Raleway"/>
                <a:sym typeface="Raleway"/>
              </a:rPr>
              <a:t>Coding!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subTitle" idx="1"/>
          </p:nvPr>
        </p:nvSpPr>
        <p:spPr>
          <a:xfrm>
            <a:off x="685800" y="862450"/>
            <a:ext cx="7772400" cy="112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000">
                <a:solidFill>
                  <a:srgbClr val="CB3124"/>
                </a:solidFill>
                <a:latin typeface="Raleway"/>
                <a:ea typeface="Raleway"/>
                <a:cs typeface="Raleway"/>
                <a:sym typeface="Raleway"/>
              </a:rPr>
              <a:t>When you have a question</a:t>
            </a:r>
          </a:p>
          <a:p>
            <a:pPr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Raleway"/>
              <a:buAutoNum type="arabicPeriod"/>
            </a:pPr>
            <a:r>
              <a:rPr lang="en-US" sz="24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Spend 10 minutes on a given problem.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Raleway"/>
              <a:buAutoNum type="arabicPeriod"/>
            </a:pPr>
            <a:r>
              <a:rPr lang="en-US" sz="24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Check the </a:t>
            </a:r>
            <a:r>
              <a:rPr lang="en-US" sz="2400" b="1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instructions</a:t>
            </a:r>
            <a:r>
              <a:rPr lang="en-US" sz="24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 again!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Raleway"/>
              <a:buAutoNum type="arabicPeriod"/>
            </a:pPr>
            <a:r>
              <a:rPr lang="en-US" sz="24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Check if the module provides any </a:t>
            </a:r>
            <a:r>
              <a:rPr lang="en-US" sz="2400" b="1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hints</a:t>
            </a:r>
            <a:r>
              <a:rPr lang="en-US" sz="24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!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Raleway"/>
              <a:buAutoNum type="arabicPeriod"/>
            </a:pPr>
            <a:r>
              <a:rPr lang="en-US" sz="2400" b="1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Google</a:t>
            </a:r>
            <a:r>
              <a:rPr lang="en-US" sz="24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 the problem.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Raleway"/>
              <a:buAutoNum type="arabicPeriod"/>
            </a:pPr>
            <a:r>
              <a:rPr lang="en-US" sz="24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Ask someone else in the club.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Raleway"/>
              <a:buAutoNum type="arabicPeriod"/>
            </a:pPr>
            <a:r>
              <a:rPr lang="en-US" sz="24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Ask another person in the club.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Raleway"/>
              <a:buAutoNum type="arabicPeriod"/>
            </a:pPr>
            <a:r>
              <a:rPr lang="en-US" sz="24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Ask me for help!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subTitle" idx="1"/>
          </p:nvPr>
        </p:nvSpPr>
        <p:spPr>
          <a:xfrm>
            <a:off x="504908" y="2892898"/>
            <a:ext cx="8134200" cy="107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dirty="0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Questions ?!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dirty="0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 Lets start Coding…</a:t>
            </a:r>
            <a:endParaRPr lang="en-US" sz="4000" dirty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80" y="0"/>
            <a:ext cx="1846499" cy="7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504908" y="2892898"/>
            <a:ext cx="8134200" cy="107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Class Contract</a:t>
            </a:r>
          </a:p>
        </p:txBody>
      </p:sp>
      <p:pic>
        <p:nvPicPr>
          <p:cNvPr id="37" name="Shape 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80" y="0"/>
            <a:ext cx="1846499" cy="7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80" y="0"/>
            <a:ext cx="1846499" cy="7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685800" y="862449"/>
            <a:ext cx="7772400" cy="416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000" dirty="0">
                <a:solidFill>
                  <a:srgbClr val="CB3124"/>
                </a:solidFill>
                <a:latin typeface="Raleway"/>
                <a:ea typeface="Raleway"/>
                <a:cs typeface="Raleway"/>
                <a:sym typeface="Raleway"/>
              </a:rPr>
              <a:t>Club Contract</a:t>
            </a:r>
          </a:p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200" dirty="0">
              <a:solidFill>
                <a:srgbClr val="CB31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Raleway"/>
              <a:buChar char="●"/>
            </a:pPr>
            <a:r>
              <a:rPr lang="en-US" sz="2400" dirty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To start off with…</a:t>
            </a:r>
            <a:br>
              <a:rPr lang="en-US" sz="2400" dirty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lang="en-US" sz="2400" dirty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Raleway"/>
              <a:buChar char="●"/>
            </a:pPr>
            <a:r>
              <a:rPr lang="en-US" sz="2400" dirty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How would you like to interact with your fellow club members? With me?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Raleway"/>
              <a:buChar char="●"/>
            </a:pPr>
            <a:r>
              <a:rPr lang="en-US" sz="2400" dirty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What do you expect from this club?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Raleway"/>
              <a:buChar char="●"/>
            </a:pPr>
            <a:r>
              <a:rPr lang="en-US" sz="2400" dirty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What do you expect from each other?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Raleway"/>
              <a:buChar char="●"/>
            </a:pPr>
            <a:r>
              <a:rPr lang="en-US" sz="2400" dirty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What do you expect from me?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type="ctrTitle"/>
          </p:nvPr>
        </p:nvSpPr>
        <p:spPr>
          <a:xfrm>
            <a:off x="4255200" y="78900"/>
            <a:ext cx="4888800" cy="600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190500" rtl="0">
              <a:spcBef>
                <a:spcPts val="0"/>
              </a:spcBef>
              <a:buNone/>
            </a:pPr>
            <a:r>
              <a:rPr lang="en-US" sz="2200">
                <a:solidFill>
                  <a:srgbClr val="3BABA7"/>
                </a:solidFill>
                <a:latin typeface="Raleway"/>
                <a:ea typeface="Raleway"/>
                <a:cs typeface="Raleway"/>
                <a:sym typeface="Raleway"/>
              </a:rPr>
              <a:t>Class Contract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504908" y="2892898"/>
            <a:ext cx="8134200" cy="107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Canvas</a:t>
            </a:r>
          </a:p>
        </p:txBody>
      </p:sp>
      <p:pic>
        <p:nvPicPr>
          <p:cNvPr id="50" name="Shape 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80" y="0"/>
            <a:ext cx="1846499" cy="7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Shape 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80" y="0"/>
            <a:ext cx="1846499" cy="7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4255200" y="78900"/>
            <a:ext cx="4888800" cy="600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190500" rtl="0">
              <a:spcBef>
                <a:spcPts val="0"/>
              </a:spcBef>
              <a:buNone/>
            </a:pPr>
            <a:r>
              <a:rPr lang="en-US" sz="2200">
                <a:solidFill>
                  <a:srgbClr val="3BABA7"/>
                </a:solidFill>
                <a:latin typeface="Raleway"/>
                <a:ea typeface="Raleway"/>
                <a:cs typeface="Raleway"/>
                <a:sym typeface="Raleway"/>
              </a:rPr>
              <a:t>Canvas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685800" y="481450"/>
            <a:ext cx="7772400" cy="654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000" dirty="0">
                <a:solidFill>
                  <a:srgbClr val="CB3124"/>
                </a:solidFill>
                <a:latin typeface="Raleway"/>
                <a:ea typeface="Raleway"/>
                <a:cs typeface="Raleway"/>
                <a:sym typeface="Raleway"/>
              </a:rPr>
              <a:t>What is Canvas?</a:t>
            </a: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Raleway"/>
              <a:buChar char="●"/>
            </a:pPr>
            <a:r>
              <a:rPr lang="en-US" sz="2200" dirty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Canvas contains all the curriculum and resources that you will use during the club</a:t>
            </a: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Raleway"/>
              <a:buChar char="●"/>
            </a:pPr>
            <a:r>
              <a:rPr lang="en-US" sz="2200" dirty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Canvas keeps track of the projects you can create under “</a:t>
            </a:r>
            <a:r>
              <a:rPr lang="en-US" sz="2200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modules</a:t>
            </a:r>
            <a:r>
              <a:rPr lang="en-US" sz="2200" dirty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”, groups of projects with the same theme/learning objectives</a:t>
            </a: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Raleway"/>
              <a:buChar char="●"/>
            </a:pPr>
            <a:r>
              <a:rPr lang="en-US" sz="2200" dirty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Canvas allows for submission of code and URLs for each assignment, and will automatically grade pre/post tests so you immediately know what you got right!</a:t>
            </a: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Raleway"/>
              <a:buChar char="●"/>
            </a:pPr>
            <a:r>
              <a:rPr lang="en-US" sz="2200" dirty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Canvas allows for club discussion on code and important topics!</a:t>
            </a: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Raleway"/>
              <a:buChar char="●"/>
            </a:pPr>
            <a:r>
              <a:rPr lang="en-US" sz="2200" dirty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Canvas allows for real-time collaboration between club members via Google Docs!</a:t>
            </a: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80" y="0"/>
            <a:ext cx="1846499" cy="7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4255200" y="78900"/>
            <a:ext cx="4888800" cy="600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190500" rtl="0">
              <a:spcBef>
                <a:spcPts val="0"/>
              </a:spcBef>
              <a:buNone/>
            </a:pPr>
            <a:r>
              <a:rPr lang="en-US" sz="2200">
                <a:solidFill>
                  <a:srgbClr val="3BABA7"/>
                </a:solidFill>
                <a:latin typeface="Raleway"/>
                <a:ea typeface="Raleway"/>
                <a:cs typeface="Raleway"/>
                <a:sym typeface="Raleway"/>
              </a:rPr>
              <a:t>Canvas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685800" y="862449"/>
            <a:ext cx="7772400" cy="523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000" dirty="0">
                <a:solidFill>
                  <a:srgbClr val="CB3124"/>
                </a:solidFill>
                <a:latin typeface="Raleway"/>
                <a:ea typeface="Raleway"/>
                <a:cs typeface="Raleway"/>
                <a:sym typeface="Raleway"/>
              </a:rPr>
              <a:t>Log into Canvas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Raleway"/>
              <a:buChar char="●"/>
            </a:pPr>
            <a:r>
              <a:rPr lang="en-US" sz="2000" dirty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If you have sent in the parental consent form before today:</a:t>
            </a: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Raleway"/>
              <a:buChar char="○"/>
            </a:pPr>
            <a:r>
              <a:rPr lang="en-US" sz="2000" dirty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go to </a:t>
            </a:r>
            <a:r>
              <a:rPr lang="en-US" sz="2000" b="1" dirty="0" err="1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girlswhocode.instructure.com</a:t>
            </a:r>
            <a:endParaRPr lang="en-US" sz="2000" b="1" dirty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Raleway"/>
              <a:buChar char="○"/>
            </a:pPr>
            <a:r>
              <a:rPr lang="en-US" sz="2000" dirty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log in!</a:t>
            </a:r>
          </a:p>
          <a:p>
            <a:pPr marL="1371600" lvl="2" indent="-355600" algn="l" rtl="0">
              <a:lnSpc>
                <a:spcPct val="115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Raleway"/>
              <a:buChar char="■"/>
            </a:pPr>
            <a:r>
              <a:rPr lang="en-US" sz="2000" dirty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username: your email address</a:t>
            </a:r>
          </a:p>
          <a:p>
            <a:pPr marL="1371600" lvl="2" indent="-355600" algn="l" rtl="0">
              <a:lnSpc>
                <a:spcPct val="115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Raleway"/>
              <a:buChar char="■"/>
            </a:pPr>
            <a:r>
              <a:rPr lang="en-US" sz="2000" dirty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password: &lt;insert standardized </a:t>
            </a:r>
            <a:r>
              <a:rPr lang="en-US" sz="2000" dirty="0" err="1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pswrd</a:t>
            </a:r>
            <a:r>
              <a:rPr lang="en-US" sz="2000" dirty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 here&gt;</a:t>
            </a: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subTitle" idx="1"/>
          </p:nvPr>
        </p:nvSpPr>
        <p:spPr>
          <a:xfrm>
            <a:off x="504908" y="2892898"/>
            <a:ext cx="8134200" cy="107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Choosing a Level</a:t>
            </a:r>
          </a:p>
        </p:txBody>
      </p:sp>
      <p:pic>
        <p:nvPicPr>
          <p:cNvPr id="70" name="Shape 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80" y="0"/>
            <a:ext cx="1846499" cy="7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80" y="0"/>
            <a:ext cx="1846499" cy="7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>
            <a:spLocks noGrp="1"/>
          </p:cNvSpPr>
          <p:nvPr>
            <p:ph type="ctrTitle"/>
          </p:nvPr>
        </p:nvSpPr>
        <p:spPr>
          <a:xfrm>
            <a:off x="4255200" y="78900"/>
            <a:ext cx="4888800" cy="600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190500" rtl="0">
              <a:spcBef>
                <a:spcPts val="0"/>
              </a:spcBef>
              <a:buNone/>
            </a:pPr>
            <a:r>
              <a:rPr lang="en-US" sz="2200">
                <a:solidFill>
                  <a:srgbClr val="3BABA7"/>
                </a:solidFill>
                <a:latin typeface="Raleway"/>
                <a:ea typeface="Raleway"/>
                <a:cs typeface="Raleway"/>
                <a:sym typeface="Raleway"/>
              </a:rPr>
              <a:t>Levels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subTitle" idx="1"/>
          </p:nvPr>
        </p:nvSpPr>
        <p:spPr>
          <a:xfrm>
            <a:off x="685800" y="786249"/>
            <a:ext cx="7772400" cy="5726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000">
                <a:solidFill>
                  <a:srgbClr val="CB3124"/>
                </a:solidFill>
                <a:latin typeface="Raleway"/>
                <a:ea typeface="Raleway"/>
                <a:cs typeface="Raleway"/>
                <a:sym typeface="Raleway"/>
              </a:rPr>
              <a:t>Level Descriptions:</a:t>
            </a: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solidFill>
                  <a:srgbClr val="CB3124"/>
                </a:solidFill>
                <a:latin typeface="Raleway"/>
                <a:ea typeface="Raleway"/>
                <a:cs typeface="Raleway"/>
                <a:sym typeface="Raleway"/>
              </a:rPr>
              <a:t>Level 1: </a:t>
            </a: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Raleway"/>
              <a:buChar char="●"/>
            </a:pPr>
            <a:r>
              <a:rPr lang="en-US" sz="22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New to coding!</a:t>
            </a: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Raleway"/>
              <a:buChar char="●"/>
            </a:pPr>
            <a:r>
              <a:rPr lang="en-US" sz="22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Step-by-step instructions</a:t>
            </a: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Raleway"/>
              <a:buChar char="●"/>
            </a:pPr>
            <a:r>
              <a:rPr lang="en-US" sz="22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Uses Python</a:t>
            </a: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endParaRPr sz="220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>
                <a:solidFill>
                  <a:srgbClr val="CB3124"/>
                </a:solidFill>
                <a:latin typeface="Raleway"/>
                <a:ea typeface="Raleway"/>
                <a:cs typeface="Raleway"/>
                <a:sym typeface="Raleway"/>
              </a:rPr>
              <a:t>Level 2:</a:t>
            </a: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Raleway"/>
              <a:buChar char="●"/>
            </a:pPr>
            <a:r>
              <a:rPr lang="en-US" sz="22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Some experience</a:t>
            </a: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Raleway"/>
              <a:buChar char="●"/>
            </a:pPr>
            <a:r>
              <a:rPr lang="en-US" sz="22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Explanatory resources provided</a:t>
            </a: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Raleway"/>
              <a:buChar char="●"/>
            </a:pPr>
            <a:r>
              <a:rPr lang="en-US" sz="22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Uses Javascript (also HTML, CSS, JQuery)</a:t>
            </a: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endParaRPr sz="220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>
                <a:solidFill>
                  <a:srgbClr val="CB3124"/>
                </a:solidFill>
                <a:latin typeface="Raleway"/>
                <a:ea typeface="Raleway"/>
                <a:cs typeface="Raleway"/>
                <a:sym typeface="Raleway"/>
              </a:rPr>
              <a:t>Level 3:</a:t>
            </a: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Raleway"/>
              <a:buChar char="●"/>
            </a:pPr>
            <a:r>
              <a:rPr lang="en-US" sz="22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You feel comfortable building a project on your own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80" y="0"/>
            <a:ext cx="1846499" cy="7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4255200" y="78900"/>
            <a:ext cx="4888800" cy="600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190500" rtl="0">
              <a:spcBef>
                <a:spcPts val="0"/>
              </a:spcBef>
              <a:buNone/>
            </a:pPr>
            <a:r>
              <a:rPr lang="en-US" sz="2200">
                <a:solidFill>
                  <a:srgbClr val="3BABA7"/>
                </a:solidFill>
                <a:latin typeface="Raleway"/>
                <a:ea typeface="Raleway"/>
                <a:cs typeface="Raleway"/>
                <a:sym typeface="Raleway"/>
              </a:rPr>
              <a:t>Levels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xfrm>
            <a:off x="685800" y="862450"/>
            <a:ext cx="7772400" cy="112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000">
                <a:solidFill>
                  <a:srgbClr val="CB3124"/>
                </a:solidFill>
                <a:latin typeface="Raleway"/>
                <a:ea typeface="Raleway"/>
                <a:cs typeface="Raleway"/>
                <a:sym typeface="Raleway"/>
              </a:rPr>
              <a:t>Choosing a level</a:t>
            </a: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Raleway"/>
              <a:buAutoNum type="arabicPeriod"/>
            </a:pPr>
            <a:r>
              <a:rPr lang="en-US" sz="24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Choose the level you think applies to you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Raleway"/>
              <a:buAutoNum type="arabicPeriod"/>
            </a:pPr>
            <a:r>
              <a:rPr lang="en-US" sz="24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Take the pre-survey for that level</a:t>
            </a:r>
          </a:p>
          <a:p>
            <a:pPr marL="914400" lvl="0" indent="-381000" algn="l" rtl="0">
              <a:lnSpc>
                <a:spcPct val="115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Raleway"/>
              <a:buChar char="●"/>
            </a:pPr>
            <a:r>
              <a:rPr lang="en-US" sz="24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The surveys are supposed to be really hard!</a:t>
            </a:r>
          </a:p>
          <a:p>
            <a:pPr marL="914400" lvl="0" indent="-381000" algn="l" rtl="0">
              <a:lnSpc>
                <a:spcPct val="115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Raleway"/>
              <a:buChar char="●"/>
            </a:pPr>
            <a:r>
              <a:rPr lang="en-US" sz="24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You’re supposed to not know the answers yet!</a:t>
            </a:r>
          </a:p>
          <a:p>
            <a:pPr marL="914400" lvl="0" indent="-381000" algn="l" rtl="0">
              <a:lnSpc>
                <a:spcPct val="115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Raleway"/>
              <a:buChar char="●"/>
            </a:pPr>
            <a:r>
              <a:rPr lang="en-US" sz="24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Feel free to leave questions blank, or say “I don’t know!”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Raleway"/>
              <a:buAutoNum type="arabicPeriod"/>
            </a:pPr>
            <a:r>
              <a:rPr lang="en-US" sz="24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If you get a 70-90% consider starting at the next level instead. The questions are supposed to be HARD!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Raleway"/>
              <a:buAutoNum type="arabicPeriod"/>
            </a:pPr>
            <a:r>
              <a:rPr lang="en-US" sz="24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Once you’ve selected a level, choose a module in Canvas from that level and start working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567</Words>
  <Application>Microsoft Macintosh PowerPoint</Application>
  <PresentationFormat>On-screen Show (4:3)</PresentationFormat>
  <Paragraphs>88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Raleway</vt:lpstr>
      <vt:lpstr>Quicksand</vt:lpstr>
      <vt:lpstr>Custom Theme</vt:lpstr>
      <vt:lpstr>PowerPoint Presentation</vt:lpstr>
      <vt:lpstr>PowerPoint Presentation</vt:lpstr>
      <vt:lpstr>Class Contract</vt:lpstr>
      <vt:lpstr>PowerPoint Presentation</vt:lpstr>
      <vt:lpstr>Canvas</vt:lpstr>
      <vt:lpstr>Canvas</vt:lpstr>
      <vt:lpstr>PowerPoint Presentation</vt:lpstr>
      <vt:lpstr>Levels</vt:lpstr>
      <vt:lpstr>Levels</vt:lpstr>
      <vt:lpstr>PowerPoint Presentation</vt:lpstr>
      <vt:lpstr>Coding!</vt:lpstr>
      <vt:lpstr>Coding!</vt:lpstr>
      <vt:lpstr>Coding!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</cp:revision>
  <dcterms:modified xsi:type="dcterms:W3CDTF">2015-10-21T19:16:55Z</dcterms:modified>
</cp:coreProperties>
</file>