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8" r:id="rId3"/>
    <p:sldId id="257" r:id="rId4"/>
    <p:sldId id="259" r:id="rId5"/>
    <p:sldId id="260" r:id="rId6"/>
    <p:sldId id="264" r:id="rId7"/>
    <p:sldId id="261" r:id="rId8"/>
    <p:sldId id="262" r:id="rId9"/>
    <p:sldId id="263" r:id="rId10"/>
  </p:sldIdLst>
  <p:sldSz cx="9144000" cy="5143500" type="screen16x9"/>
  <p:notesSz cx="6858000" cy="9144000"/>
  <p:embeddedFontLst>
    <p:embeddedFont>
      <p:font typeface="Proxima Nova" charset="0"/>
      <p:regular r:id="rId12"/>
      <p:bold r:id="rId13"/>
      <p:italic r:id="rId14"/>
      <p:boldItalic r:id="rId15"/>
    </p:embeddedFont>
    <p:embeddedFont>
      <p:font typeface="Oswald" charset="0"/>
      <p:regular r:id="rId16"/>
      <p:bold r:id="rId17"/>
    </p:embeddedFont>
    <p:embeddedFont>
      <p:font typeface="Oswald Regular" charset="0"/>
      <p:regular r:id="rId18"/>
      <p:bold r:id="rId19"/>
    </p:embeddedFont>
    <p:embeddedFont>
      <p:font typeface="Average"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252d8e3e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252d8e3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a3c8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ca558fb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ca558f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29d20e9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29d20e9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252d8e3ef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252d8e3ef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c83e80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c83e80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252d8e3ef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252d8e3ef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body" idx="2"/>
          </p:nvPr>
        </p:nvSpPr>
        <p:spPr>
          <a:xfrm>
            <a:off x="4693000" y="500950"/>
            <a:ext cx="4083600" cy="39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a:t>Group Members:</a:t>
            </a:r>
            <a:endParaRPr b="1" u="sng" dirty="0"/>
          </a:p>
          <a:p>
            <a:pPr marL="457200" lvl="0" indent="-317500" algn="l" rtl="0">
              <a:spcBef>
                <a:spcPts val="1600"/>
              </a:spcBef>
              <a:spcAft>
                <a:spcPts val="0"/>
              </a:spcAft>
              <a:buSzPts val="1400"/>
              <a:buChar char="●"/>
            </a:pPr>
            <a:r>
              <a:rPr lang="en" sz="1400" dirty="0"/>
              <a:t>Amey Rajul Shamkuwar-	    IEC2017084</a:t>
            </a:r>
            <a:endParaRPr sz="1400" dirty="0"/>
          </a:p>
          <a:p>
            <a:pPr marL="457200" lvl="0" indent="-317500" algn="l" rtl="0">
              <a:spcBef>
                <a:spcPts val="0"/>
              </a:spcBef>
              <a:spcAft>
                <a:spcPts val="0"/>
              </a:spcAft>
              <a:buSzPts val="1400"/>
              <a:buChar char="●"/>
            </a:pPr>
            <a:r>
              <a:rPr lang="en" sz="1400" dirty="0"/>
              <a:t>Rakesh Kumar- 		    IEC2017032</a:t>
            </a:r>
            <a:endParaRPr sz="1400" dirty="0"/>
          </a:p>
          <a:p>
            <a:pPr marL="457200" lvl="0" indent="-317500" algn="l" rtl="0">
              <a:spcBef>
                <a:spcPts val="0"/>
              </a:spcBef>
              <a:spcAft>
                <a:spcPts val="0"/>
              </a:spcAft>
              <a:buSzPts val="1400"/>
              <a:buChar char="●"/>
            </a:pPr>
            <a:r>
              <a:rPr lang="en" sz="1400" dirty="0"/>
              <a:t>Pradumna Shivanand Tamkute- IEC2017059</a:t>
            </a:r>
            <a:endParaRPr sz="1400" dirty="0"/>
          </a:p>
        </p:txBody>
      </p:sp>
      <p:sp>
        <p:nvSpPr>
          <p:cNvPr id="60" name="Google Shape;60;p13"/>
          <p:cNvSpPr txBox="1">
            <a:spLocks noGrp="1"/>
          </p:cNvSpPr>
          <p:nvPr>
            <p:ph type="title"/>
          </p:nvPr>
        </p:nvSpPr>
        <p:spPr>
          <a:xfrm>
            <a:off x="265475" y="224650"/>
            <a:ext cx="40452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t>Web </a:t>
            </a:r>
            <a:r>
              <a:rPr lang="en" sz="2400" dirty="0"/>
              <a:t>Integrated IoT Based Automated Irrigation And Controlling System</a:t>
            </a:r>
            <a:endParaRPr sz="2400"/>
          </a:p>
        </p:txBody>
      </p:sp>
      <p:sp>
        <p:nvSpPr>
          <p:cNvPr id="61" name="Google Shape;61;p13"/>
          <p:cNvSpPr txBox="1"/>
          <p:nvPr/>
        </p:nvSpPr>
        <p:spPr>
          <a:xfrm>
            <a:off x="265475" y="3408550"/>
            <a:ext cx="3375900" cy="13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swald"/>
                <a:ea typeface="Oswald"/>
                <a:cs typeface="Oswald"/>
                <a:sym typeface="Oswald"/>
              </a:rPr>
              <a:t>Project Mentor :-    Dr. Sanjai Singh</a:t>
            </a:r>
            <a:endParaRPr sz="1200">
              <a:solidFill>
                <a:schemeClr val="dk1"/>
              </a:solidFill>
              <a:latin typeface="Oswald"/>
              <a:ea typeface="Oswald"/>
              <a:cs typeface="Oswald"/>
              <a:sym typeface="Oswald"/>
            </a:endParaRPr>
          </a:p>
          <a:p>
            <a:pPr marL="0" lvl="0" indent="0" algn="l" rtl="0">
              <a:spcBef>
                <a:spcPts val="0"/>
              </a:spcBef>
              <a:spcAft>
                <a:spcPts val="0"/>
              </a:spcAft>
              <a:buNone/>
            </a:pPr>
            <a:r>
              <a:rPr lang="en" sz="1200">
                <a:solidFill>
                  <a:schemeClr val="dk1"/>
                </a:solidFill>
                <a:latin typeface="Oswald Regular"/>
                <a:ea typeface="Oswald Regular"/>
                <a:cs typeface="Oswald Regular"/>
                <a:sym typeface="Oswald Regular"/>
              </a:rPr>
              <a:t>Assistant Professor </a:t>
            </a:r>
            <a:endParaRPr sz="1200">
              <a:solidFill>
                <a:schemeClr val="dk1"/>
              </a:solidFill>
              <a:latin typeface="Oswald Regular"/>
              <a:ea typeface="Oswald Regular"/>
              <a:cs typeface="Oswald Regular"/>
              <a:sym typeface="Oswald Regular"/>
            </a:endParaRPr>
          </a:p>
          <a:p>
            <a:pPr marL="0" lvl="0" indent="0" algn="l" rtl="0">
              <a:spcBef>
                <a:spcPts val="0"/>
              </a:spcBef>
              <a:spcAft>
                <a:spcPts val="0"/>
              </a:spcAft>
              <a:buNone/>
            </a:pPr>
            <a:r>
              <a:rPr lang="en" sz="1200">
                <a:solidFill>
                  <a:schemeClr val="dk1"/>
                </a:solidFill>
                <a:latin typeface="Oswald Regular"/>
                <a:ea typeface="Oswald Regular"/>
                <a:cs typeface="Oswald Regular"/>
                <a:sym typeface="Oswald Regular"/>
              </a:rPr>
              <a:t>Department of Electronics and Communication Engg</a:t>
            </a:r>
            <a:endParaRPr sz="1200">
              <a:solidFill>
                <a:schemeClr val="dk1"/>
              </a:solidFill>
              <a:latin typeface="Oswald Regular"/>
              <a:ea typeface="Oswald Regular"/>
              <a:cs typeface="Oswald Regular"/>
              <a:sym typeface="Oswald Regular"/>
            </a:endParaRPr>
          </a:p>
        </p:txBody>
      </p:sp>
      <p:sp>
        <p:nvSpPr>
          <p:cNvPr id="62" name="Google Shape;62;p13"/>
          <p:cNvSpPr txBox="1"/>
          <p:nvPr/>
        </p:nvSpPr>
        <p:spPr>
          <a:xfrm>
            <a:off x="389075" y="2705150"/>
            <a:ext cx="29163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swald"/>
                <a:ea typeface="Oswald"/>
                <a:cs typeface="Oswald"/>
                <a:sym typeface="Oswald"/>
              </a:rPr>
              <a:t>Semester - V</a:t>
            </a:r>
            <a:endParaRPr sz="18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67800" y="24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Introduction</a:t>
            </a:r>
            <a:endParaRPr>
              <a:latin typeface="Average"/>
              <a:ea typeface="Average"/>
              <a:cs typeface="Average"/>
              <a:sym typeface="Average"/>
            </a:endParaRPr>
          </a:p>
        </p:txBody>
      </p:sp>
      <p:sp>
        <p:nvSpPr>
          <p:cNvPr id="74" name="Google Shape;74;p15"/>
          <p:cNvSpPr txBox="1">
            <a:spLocks noGrp="1"/>
          </p:cNvSpPr>
          <p:nvPr>
            <p:ph type="body" idx="1"/>
          </p:nvPr>
        </p:nvSpPr>
        <p:spPr>
          <a:xfrm>
            <a:off x="367800" y="821400"/>
            <a:ext cx="8520600" cy="4089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Agriculture sector is the backbone of Indian economy with a whopping share of 15.87%. </a:t>
            </a:r>
            <a:endParaRPr>
              <a:solidFill>
                <a:schemeClr val="accent2"/>
              </a:solidFill>
              <a:latin typeface="Average"/>
              <a:ea typeface="Average"/>
              <a:cs typeface="Average"/>
              <a:sym typeface="Average"/>
            </a:endParaRPr>
          </a:p>
          <a:p>
            <a:pPr marL="457200" lvl="0" indent="-342900" algn="l" rtl="0">
              <a:spcBef>
                <a:spcPts val="120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This sector is getting some major setbacks in recent times due to various factors.</a:t>
            </a:r>
            <a:endParaRPr>
              <a:solidFill>
                <a:schemeClr val="accent2"/>
              </a:solidFill>
              <a:latin typeface="Average"/>
              <a:ea typeface="Average"/>
              <a:cs typeface="Average"/>
              <a:sym typeface="Average"/>
            </a:endParaRPr>
          </a:p>
          <a:p>
            <a:pPr marL="457200" lvl="0" indent="-342900" algn="l" rtl="0">
              <a:spcBef>
                <a:spcPts val="120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One of the primary reasons for this is the rising surplus of the electricity charges for irrigating the crops at timely manner. </a:t>
            </a:r>
            <a:endParaRPr>
              <a:solidFill>
                <a:schemeClr val="accent2"/>
              </a:solidFill>
              <a:latin typeface="Average"/>
              <a:ea typeface="Average"/>
              <a:cs typeface="Average"/>
              <a:sym typeface="Average"/>
            </a:endParaRPr>
          </a:p>
          <a:p>
            <a:pPr marL="457200" lvl="0" indent="-342900" algn="l" rtl="0">
              <a:spcBef>
                <a:spcPts val="120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Water crisis is major concern for the mankind at present. </a:t>
            </a:r>
            <a:endParaRPr>
              <a:solidFill>
                <a:schemeClr val="accent2"/>
              </a:solidFill>
              <a:latin typeface="Average"/>
              <a:ea typeface="Average"/>
              <a:cs typeface="Average"/>
              <a:sym typeface="Average"/>
            </a:endParaRPr>
          </a:p>
          <a:p>
            <a:pPr marL="457200" lvl="0" indent="-342900" algn="l" rtl="0">
              <a:spcBef>
                <a:spcPts val="120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With the advent of IoT technology farming can see major upsurge in its production along with becoming major profitable sector by cutting cost on various extra resources being wasted in due to human negligence.</a:t>
            </a:r>
            <a:endParaRPr>
              <a:solidFill>
                <a:schemeClr val="accent2"/>
              </a:solidFill>
              <a:latin typeface="Average"/>
              <a:ea typeface="Average"/>
              <a:cs typeface="Average"/>
              <a:sym typeface="Average"/>
            </a:endParaRPr>
          </a:p>
          <a:p>
            <a:pPr marL="457200" lvl="0" indent="0" algn="l" rtl="0">
              <a:spcBef>
                <a:spcPts val="1200"/>
              </a:spcBef>
              <a:spcAft>
                <a:spcPts val="1200"/>
              </a:spcAft>
              <a:buNone/>
            </a:pPr>
            <a:endParaRPr>
              <a:solidFill>
                <a:schemeClr val="accent2"/>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verage"/>
                <a:ea typeface="Average"/>
                <a:cs typeface="Average"/>
                <a:sym typeface="Average"/>
              </a:rPr>
              <a:t>Objective</a:t>
            </a:r>
            <a:endParaRPr>
              <a:latin typeface="Average"/>
              <a:ea typeface="Average"/>
              <a:cs typeface="Average"/>
              <a:sym typeface="Average"/>
            </a:endParaRPr>
          </a:p>
        </p:txBody>
      </p:sp>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Average"/>
              <a:ea typeface="Average"/>
              <a:cs typeface="Average"/>
              <a:sym typeface="Average"/>
            </a:endParaRPr>
          </a:p>
          <a:p>
            <a:pPr marL="0" lvl="0" indent="0" algn="l" rtl="0">
              <a:spcBef>
                <a:spcPts val="0"/>
              </a:spcBef>
              <a:spcAft>
                <a:spcPts val="0"/>
              </a:spcAft>
              <a:buNone/>
            </a:pPr>
            <a:endParaRPr>
              <a:solidFill>
                <a:schemeClr val="accent2"/>
              </a:solidFill>
              <a:latin typeface="Average"/>
              <a:ea typeface="Average"/>
              <a:cs typeface="Average"/>
              <a:sym typeface="Average"/>
            </a:endParaRPr>
          </a:p>
          <a:p>
            <a:pPr marL="457200" lvl="0" indent="-342900" algn="l" rtl="0">
              <a:spcBef>
                <a:spcPts val="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Conservation of water and electricity </a:t>
            </a:r>
            <a:endParaRPr>
              <a:solidFill>
                <a:schemeClr val="accent2"/>
              </a:solidFill>
              <a:latin typeface="Average"/>
              <a:ea typeface="Average"/>
              <a:cs typeface="Average"/>
              <a:sym typeface="Average"/>
            </a:endParaRPr>
          </a:p>
          <a:p>
            <a:pPr marL="457200" lvl="0" indent="-342900" algn="l" rtl="0">
              <a:spcBef>
                <a:spcPts val="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Automation of irrigation system.</a:t>
            </a:r>
            <a:endParaRPr>
              <a:solidFill>
                <a:schemeClr val="accent2"/>
              </a:solidFill>
              <a:latin typeface="Average"/>
              <a:ea typeface="Average"/>
              <a:cs typeface="Average"/>
              <a:sym typeface="Average"/>
            </a:endParaRPr>
          </a:p>
          <a:p>
            <a:pPr marL="457200" lvl="0" indent="-342900" algn="l" rtl="0">
              <a:spcBef>
                <a:spcPts val="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Accessibility of farm system through web from anywhere	</a:t>
            </a:r>
            <a:endParaRPr>
              <a:solidFill>
                <a:schemeClr val="accent2"/>
              </a:solidFill>
              <a:latin typeface="Average"/>
              <a:ea typeface="Average"/>
              <a:cs typeface="Average"/>
              <a:sym typeface="Average"/>
            </a:endParaRPr>
          </a:p>
          <a:p>
            <a:pPr marL="457200" lvl="0" indent="-342900" algn="l" rtl="0">
              <a:spcBef>
                <a:spcPts val="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To provide optimum water irrigation to crops</a:t>
            </a:r>
            <a:endParaRPr>
              <a:solidFill>
                <a:schemeClr val="accent2"/>
              </a:solidFill>
              <a:latin typeface="Average"/>
              <a:ea typeface="Average"/>
              <a:cs typeface="Average"/>
              <a:sym typeface="Average"/>
            </a:endParaRPr>
          </a:p>
          <a:p>
            <a:pPr marL="457200" lvl="0" indent="-342900" algn="just" rtl="0">
              <a:spcBef>
                <a:spcPts val="0"/>
              </a:spcBef>
              <a:spcAft>
                <a:spcPts val="0"/>
              </a:spcAft>
              <a:buClr>
                <a:schemeClr val="accent2"/>
              </a:buClr>
              <a:buSzPts val="1800"/>
              <a:buFont typeface="Average"/>
              <a:buChar char="●"/>
            </a:pPr>
            <a:r>
              <a:rPr lang="en">
                <a:solidFill>
                  <a:schemeClr val="accent2"/>
                </a:solidFill>
                <a:latin typeface="Average"/>
                <a:ea typeface="Average"/>
                <a:cs typeface="Average"/>
                <a:sym typeface="Average"/>
              </a:rPr>
              <a:t>Developing web based and mobile based app to control the system</a:t>
            </a:r>
            <a:endParaRPr>
              <a:solidFill>
                <a:schemeClr val="accent2"/>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975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1200"/>
              </a:spcAft>
              <a:buNone/>
            </a:pPr>
            <a:r>
              <a:rPr lang="en" sz="1800">
                <a:latin typeface="Average"/>
                <a:ea typeface="Average"/>
                <a:cs typeface="Average"/>
                <a:sym typeface="Average"/>
              </a:rPr>
              <a:t> Working principle</a:t>
            </a:r>
            <a:endParaRPr sz="1800">
              <a:latin typeface="Average"/>
              <a:ea typeface="Average"/>
              <a:cs typeface="Average"/>
              <a:sym typeface="Average"/>
            </a:endParaRPr>
          </a:p>
        </p:txBody>
      </p:sp>
      <p:sp>
        <p:nvSpPr>
          <p:cNvPr id="80" name="Google Shape;80;p16"/>
          <p:cNvSpPr txBox="1">
            <a:spLocks noGrp="1"/>
          </p:cNvSpPr>
          <p:nvPr>
            <p:ph type="body" idx="1"/>
          </p:nvPr>
        </p:nvSpPr>
        <p:spPr>
          <a:xfrm>
            <a:off x="120600" y="732450"/>
            <a:ext cx="8902800" cy="3924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solidFill>
                  <a:schemeClr val="accent2"/>
                </a:solidFill>
                <a:latin typeface="Average"/>
                <a:ea typeface="Average"/>
                <a:cs typeface="Average"/>
                <a:sym typeface="Average"/>
              </a:rPr>
              <a:t>This model utilises the ability of Raspberry pi, which a microcontroller, to compute various conditions for the irrigation</a:t>
            </a:r>
            <a:endParaRPr sz="1400">
              <a:solidFill>
                <a:schemeClr val="accent2"/>
              </a:solidFill>
              <a:latin typeface="Average"/>
              <a:ea typeface="Average"/>
              <a:cs typeface="Average"/>
              <a:sym typeface="Average"/>
            </a:endParaRPr>
          </a:p>
          <a:p>
            <a:pPr marL="0" lvl="0" indent="0" algn="just" rtl="0">
              <a:spcBef>
                <a:spcPts val="1200"/>
              </a:spcBef>
              <a:spcAft>
                <a:spcPts val="0"/>
              </a:spcAft>
              <a:buNone/>
            </a:pPr>
            <a:r>
              <a:rPr lang="en" sz="1400">
                <a:solidFill>
                  <a:schemeClr val="accent2"/>
                </a:solidFill>
                <a:latin typeface="Average"/>
                <a:ea typeface="Average"/>
                <a:cs typeface="Average"/>
                <a:sym typeface="Average"/>
              </a:rPr>
              <a:t>The input to the Raspberry pi system is from three sensors namely – Soil Moisture Sensor, Temperature and Humidity sensor and Ultrasonic Sensor. </a:t>
            </a:r>
            <a:endParaRPr sz="1400">
              <a:solidFill>
                <a:schemeClr val="accent2"/>
              </a:solidFill>
              <a:latin typeface="Average"/>
              <a:ea typeface="Average"/>
              <a:cs typeface="Average"/>
              <a:sym typeface="Average"/>
            </a:endParaRPr>
          </a:p>
          <a:p>
            <a:pPr marL="0" lvl="0" indent="0" algn="just" rtl="0">
              <a:spcBef>
                <a:spcPts val="1200"/>
              </a:spcBef>
              <a:spcAft>
                <a:spcPts val="0"/>
              </a:spcAft>
              <a:buNone/>
            </a:pPr>
            <a:r>
              <a:rPr lang="en" sz="1400">
                <a:solidFill>
                  <a:schemeClr val="accent2"/>
                </a:solidFill>
                <a:latin typeface="Average"/>
                <a:ea typeface="Average"/>
                <a:cs typeface="Average"/>
                <a:sym typeface="Average"/>
              </a:rPr>
              <a:t>Soil moisture sensor works on the principle of resistance change in the soil and gives output for moisture content of the soil. Temperature and Humidity sensor works on the principle of temperature variation of resistance. Ultrasonic sensor measures the distance between objects and works on principle of reflection of Ultrasonic waves and speed of the waves.</a:t>
            </a:r>
            <a:endParaRPr sz="1400">
              <a:solidFill>
                <a:schemeClr val="accent2"/>
              </a:solidFill>
              <a:latin typeface="Average"/>
              <a:ea typeface="Average"/>
              <a:cs typeface="Average"/>
              <a:sym typeface="Average"/>
            </a:endParaRPr>
          </a:p>
          <a:p>
            <a:pPr marL="0" lvl="0" indent="0" algn="just" rtl="0">
              <a:spcBef>
                <a:spcPts val="1200"/>
              </a:spcBef>
              <a:spcAft>
                <a:spcPts val="0"/>
              </a:spcAft>
              <a:buNone/>
            </a:pPr>
            <a:r>
              <a:rPr lang="en" sz="1400">
                <a:solidFill>
                  <a:schemeClr val="accent2"/>
                </a:solidFill>
                <a:latin typeface="Average"/>
                <a:ea typeface="Average"/>
                <a:cs typeface="Average"/>
                <a:sym typeface="Average"/>
              </a:rPr>
              <a:t>The model works in real time and it gets reading of moisture contents of the soil and checks with a threshold value based on the crop which is being taken in the form. If the moisture is low then watering is done. Also the temperature is check so that on very hot day extra water can be provided in order to ensure that plants get enough water considering the evaporation of water due to heat. Ultrasonic sensor checks the water level in the tank to ensure proper water level is always maintained for the proper irrigation of fields. </a:t>
            </a:r>
            <a:endParaRPr sz="1400">
              <a:solidFill>
                <a:schemeClr val="accent2"/>
              </a:solidFill>
              <a:latin typeface="Average"/>
              <a:ea typeface="Average"/>
              <a:cs typeface="Average"/>
              <a:sym typeface="Average"/>
            </a:endParaRPr>
          </a:p>
          <a:p>
            <a:pPr marL="0" lvl="0" indent="0" algn="l" rtl="0">
              <a:spcBef>
                <a:spcPts val="1200"/>
              </a:spcBef>
              <a:spcAft>
                <a:spcPts val="1600"/>
              </a:spcAft>
              <a:buNone/>
            </a:pPr>
            <a:endParaRPr sz="1400">
              <a:solidFill>
                <a:schemeClr val="accent2"/>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33825"/>
            <a:ext cx="8520600" cy="4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1"/>
                </a:solidFill>
                <a:latin typeface="Average"/>
                <a:ea typeface="Average"/>
                <a:cs typeface="Average"/>
                <a:sym typeface="Average"/>
              </a:rPr>
              <a:t>Tools Used :-</a:t>
            </a:r>
            <a:endParaRPr sz="2400">
              <a:solidFill>
                <a:schemeClr val="accent1"/>
              </a:solidFill>
              <a:latin typeface="Average"/>
              <a:ea typeface="Average"/>
              <a:cs typeface="Average"/>
              <a:sym typeface="Average"/>
            </a:endParaRPr>
          </a:p>
        </p:txBody>
      </p:sp>
      <p:sp>
        <p:nvSpPr>
          <p:cNvPr id="86" name="Google Shape;86;p17"/>
          <p:cNvSpPr txBox="1">
            <a:spLocks noGrp="1"/>
          </p:cNvSpPr>
          <p:nvPr>
            <p:ph type="body" idx="1"/>
          </p:nvPr>
        </p:nvSpPr>
        <p:spPr>
          <a:xfrm>
            <a:off x="311700" y="763475"/>
            <a:ext cx="8520600" cy="40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latin typeface="Average"/>
                <a:ea typeface="Average"/>
                <a:cs typeface="Average"/>
                <a:sym typeface="Average"/>
              </a:rPr>
              <a:t>Hardware</a:t>
            </a:r>
            <a:endParaRPr>
              <a:solidFill>
                <a:schemeClr val="accent2"/>
              </a:solidFill>
              <a:latin typeface="Average"/>
              <a:ea typeface="Average"/>
              <a:cs typeface="Average"/>
              <a:sym typeface="Average"/>
            </a:endParaRPr>
          </a:p>
          <a:p>
            <a:pPr marL="457200" lvl="0" indent="-330200" algn="l" rtl="0">
              <a:spcBef>
                <a:spcPts val="1600"/>
              </a:spcBef>
              <a:spcAft>
                <a:spcPts val="0"/>
              </a:spcAft>
              <a:buSzPts val="1600"/>
              <a:buFont typeface="Average"/>
              <a:buChar char="●"/>
            </a:pPr>
            <a:r>
              <a:rPr lang="en" sz="1600" dirty="0">
                <a:latin typeface="Average"/>
                <a:ea typeface="Average"/>
                <a:cs typeface="Average"/>
                <a:sym typeface="Average"/>
              </a:rPr>
              <a:t>Raspberry Pi 3 Model</a:t>
            </a:r>
            <a:endParaRPr sz="1600">
              <a:latin typeface="Average"/>
              <a:ea typeface="Average"/>
              <a:cs typeface="Average"/>
              <a:sym typeface="Average"/>
            </a:endParaRPr>
          </a:p>
          <a:p>
            <a:pPr marL="457200" lvl="0" indent="-330200" algn="l" rtl="0">
              <a:spcBef>
                <a:spcPts val="0"/>
              </a:spcBef>
              <a:spcAft>
                <a:spcPts val="0"/>
              </a:spcAft>
              <a:buSzPts val="1600"/>
              <a:buFont typeface="Average"/>
              <a:buChar char="●"/>
            </a:pPr>
            <a:r>
              <a:rPr lang="en" sz="1600" dirty="0">
                <a:latin typeface="Average"/>
                <a:ea typeface="Average"/>
                <a:cs typeface="Average"/>
                <a:sym typeface="Average"/>
              </a:rPr>
              <a:t>Soil Moisture Sensor</a:t>
            </a:r>
            <a:endParaRPr sz="1600">
              <a:latin typeface="Average"/>
              <a:ea typeface="Average"/>
              <a:cs typeface="Average"/>
              <a:sym typeface="Average"/>
            </a:endParaRPr>
          </a:p>
          <a:p>
            <a:pPr marL="457200" lvl="0" indent="-330200" algn="l" rtl="0">
              <a:spcBef>
                <a:spcPts val="0"/>
              </a:spcBef>
              <a:spcAft>
                <a:spcPts val="0"/>
              </a:spcAft>
              <a:buSzPts val="1600"/>
              <a:buFont typeface="Average"/>
              <a:buChar char="●"/>
            </a:pPr>
            <a:r>
              <a:rPr lang="en" sz="1600" dirty="0">
                <a:latin typeface="Average"/>
                <a:ea typeface="Average"/>
                <a:cs typeface="Average"/>
                <a:sym typeface="Average"/>
              </a:rPr>
              <a:t>Temperature Sensor</a:t>
            </a:r>
            <a:endParaRPr sz="1600">
              <a:latin typeface="Average"/>
              <a:ea typeface="Average"/>
              <a:cs typeface="Average"/>
              <a:sym typeface="Average"/>
            </a:endParaRPr>
          </a:p>
          <a:p>
            <a:pPr marL="457200" lvl="0" indent="-330200" algn="l" rtl="0">
              <a:spcBef>
                <a:spcPts val="0"/>
              </a:spcBef>
              <a:spcAft>
                <a:spcPts val="0"/>
              </a:spcAft>
              <a:buSzPts val="1600"/>
              <a:buFont typeface="Average"/>
              <a:buChar char="●"/>
            </a:pPr>
            <a:r>
              <a:rPr lang="en" sz="1600" dirty="0">
                <a:latin typeface="Average"/>
                <a:ea typeface="Average"/>
                <a:cs typeface="Average"/>
                <a:sym typeface="Average"/>
              </a:rPr>
              <a:t>Relay</a:t>
            </a:r>
            <a:endParaRPr sz="1600">
              <a:latin typeface="Average"/>
              <a:ea typeface="Average"/>
              <a:cs typeface="Average"/>
              <a:sym typeface="Average"/>
            </a:endParaRPr>
          </a:p>
          <a:p>
            <a:pPr marL="457200" lvl="0" indent="-330200" algn="l" rtl="0">
              <a:spcBef>
                <a:spcPts val="0"/>
              </a:spcBef>
              <a:spcAft>
                <a:spcPts val="0"/>
              </a:spcAft>
              <a:buSzPts val="1600"/>
              <a:buFont typeface="Average"/>
              <a:buChar char="●"/>
            </a:pPr>
            <a:r>
              <a:rPr lang="en" sz="1600" dirty="0">
                <a:latin typeface="Average"/>
                <a:ea typeface="Average"/>
                <a:cs typeface="Average"/>
                <a:sym typeface="Average"/>
              </a:rPr>
              <a:t>HC-SR04 Ultrasonic Sensor</a:t>
            </a:r>
            <a:endParaRPr sz="1600">
              <a:latin typeface="Average"/>
              <a:ea typeface="Average"/>
              <a:cs typeface="Average"/>
              <a:sym typeface="Average"/>
            </a:endParaRPr>
          </a:p>
          <a:p>
            <a:pPr marL="0" lvl="0" indent="0" algn="l" rtl="0">
              <a:spcBef>
                <a:spcPts val="1600"/>
              </a:spcBef>
              <a:spcAft>
                <a:spcPts val="0"/>
              </a:spcAft>
              <a:buNone/>
            </a:pPr>
            <a:r>
              <a:rPr lang="en" sz="2400" dirty="0">
                <a:solidFill>
                  <a:schemeClr val="accent2"/>
                </a:solidFill>
                <a:latin typeface="Average"/>
                <a:ea typeface="Average"/>
                <a:cs typeface="Average"/>
                <a:sym typeface="Average"/>
              </a:rPr>
              <a:t>Software</a:t>
            </a:r>
            <a:r>
              <a:rPr lang="en" dirty="0">
                <a:solidFill>
                  <a:schemeClr val="accent2"/>
                </a:solidFill>
                <a:latin typeface="Average"/>
                <a:ea typeface="Average"/>
                <a:cs typeface="Average"/>
                <a:sym typeface="Average"/>
              </a:rPr>
              <a:t> </a:t>
            </a:r>
            <a:r>
              <a:rPr lang="en" sz="2400" dirty="0">
                <a:latin typeface="Average"/>
                <a:ea typeface="Average"/>
                <a:cs typeface="Average"/>
                <a:sym typeface="Average"/>
              </a:rPr>
              <a:t> :-</a:t>
            </a:r>
            <a:endParaRPr sz="2400">
              <a:latin typeface="Average"/>
              <a:ea typeface="Average"/>
              <a:cs typeface="Average"/>
              <a:sym typeface="Average"/>
            </a:endParaRPr>
          </a:p>
          <a:p>
            <a:pPr marL="457200" lvl="0" indent="-330200" algn="l" rtl="0">
              <a:spcBef>
                <a:spcPts val="1600"/>
              </a:spcBef>
              <a:spcAft>
                <a:spcPts val="0"/>
              </a:spcAft>
              <a:buSzPts val="1600"/>
              <a:buFont typeface="Average"/>
              <a:buChar char="●"/>
            </a:pPr>
            <a:r>
              <a:rPr lang="en" sz="1600" dirty="0" smtClean="0">
                <a:latin typeface="Average"/>
                <a:ea typeface="Average"/>
                <a:cs typeface="Average"/>
                <a:sym typeface="Average"/>
              </a:rPr>
              <a:t>Flask</a:t>
            </a:r>
            <a:endParaRPr sz="1600">
              <a:latin typeface="Average"/>
              <a:ea typeface="Average"/>
              <a:cs typeface="Average"/>
              <a:sym typeface="Average"/>
            </a:endParaRPr>
          </a:p>
          <a:p>
            <a:pPr marL="457200" lvl="0" indent="-330200" algn="l" rtl="0">
              <a:spcBef>
                <a:spcPts val="0"/>
              </a:spcBef>
              <a:spcAft>
                <a:spcPts val="0"/>
              </a:spcAft>
              <a:buSzPts val="1600"/>
              <a:buFont typeface="Average"/>
              <a:buChar char="●"/>
            </a:pPr>
            <a:r>
              <a:rPr lang="en" sz="1600" dirty="0">
                <a:latin typeface="Average"/>
                <a:ea typeface="Average"/>
                <a:cs typeface="Average"/>
                <a:sym typeface="Average"/>
              </a:rPr>
              <a:t>Python </a:t>
            </a:r>
            <a:r>
              <a:rPr lang="en" sz="1600" dirty="0" smtClean="0">
                <a:latin typeface="Average"/>
                <a:ea typeface="Average"/>
                <a:cs typeface="Average"/>
                <a:sym typeface="Average"/>
              </a:rPr>
              <a:t>modules</a:t>
            </a:r>
          </a:p>
          <a:p>
            <a:pPr marL="457200" lvl="0" indent="-330200" algn="l" rtl="0">
              <a:spcBef>
                <a:spcPts val="0"/>
              </a:spcBef>
              <a:spcAft>
                <a:spcPts val="0"/>
              </a:spcAft>
              <a:buSzPts val="1600"/>
              <a:buFont typeface="Average"/>
              <a:buChar char="●"/>
            </a:pPr>
            <a:r>
              <a:rPr lang="en" sz="1600" dirty="0" smtClean="0">
                <a:latin typeface="Average"/>
                <a:ea typeface="Average"/>
                <a:cs typeface="Average"/>
                <a:sym typeface="Average"/>
              </a:rPr>
              <a:t>HTML</a:t>
            </a:r>
          </a:p>
          <a:p>
            <a:pPr marL="457200" lvl="0" indent="-330200" algn="l" rtl="0">
              <a:spcBef>
                <a:spcPts val="0"/>
              </a:spcBef>
              <a:spcAft>
                <a:spcPts val="0"/>
              </a:spcAft>
              <a:buSzPts val="1600"/>
              <a:buFont typeface="Average"/>
              <a:buChar char="●"/>
            </a:pPr>
            <a:r>
              <a:rPr lang="en" sz="1600" dirty="0" smtClean="0">
                <a:latin typeface="Average"/>
                <a:ea typeface="Average"/>
                <a:cs typeface="Average"/>
                <a:sym typeface="Average"/>
              </a:rPr>
              <a:t>Adafruit</a:t>
            </a:r>
            <a:endParaRPr sz="1600">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733924" y="611893"/>
            <a:ext cx="5112385" cy="4437096"/>
          </a:xfrm>
          <a:prstGeom prst="rect">
            <a:avLst/>
          </a:prstGeom>
          <a:noFill/>
          <a:ln w="9525">
            <a:noFill/>
            <a:miter lim="800000"/>
            <a:headEnd/>
            <a:tailEnd/>
          </a:ln>
        </p:spPr>
      </p:pic>
      <p:sp>
        <p:nvSpPr>
          <p:cNvPr id="5" name="Google Shape;91;p18"/>
          <p:cNvSpPr txBox="1">
            <a:spLocks noGrp="1"/>
          </p:cNvSpPr>
          <p:nvPr>
            <p:ph type="title"/>
          </p:nvPr>
        </p:nvSpPr>
        <p:spPr>
          <a:xfrm>
            <a:off x="311700" y="107875"/>
            <a:ext cx="8520600" cy="5727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smtClean="0">
                <a:latin typeface="Average"/>
                <a:ea typeface="Average"/>
                <a:cs typeface="Average"/>
                <a:sym typeface="Average"/>
              </a:rPr>
              <a:t>Pin diagram of Raspberry pi</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107875"/>
            <a:ext cx="8520600" cy="5727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dirty="0">
                <a:latin typeface="Average"/>
                <a:ea typeface="Average"/>
                <a:cs typeface="Average"/>
                <a:sym typeface="Average"/>
              </a:rPr>
              <a:t>Proposed System</a:t>
            </a:r>
            <a:endParaRPr>
              <a:latin typeface="Average"/>
              <a:ea typeface="Average"/>
              <a:cs typeface="Average"/>
              <a:sym typeface="Average"/>
            </a:endParaRPr>
          </a:p>
        </p:txBody>
      </p:sp>
      <p:pic>
        <p:nvPicPr>
          <p:cNvPr id="1026" name="Picture 2"/>
          <p:cNvPicPr>
            <a:picLocks noChangeAspect="1" noChangeArrowheads="1"/>
          </p:cNvPicPr>
          <p:nvPr/>
        </p:nvPicPr>
        <p:blipFill>
          <a:blip r:embed="rId3"/>
          <a:srcRect/>
          <a:stretch>
            <a:fillRect/>
          </a:stretch>
        </p:blipFill>
        <p:spPr bwMode="auto">
          <a:xfrm>
            <a:off x="1655536" y="831897"/>
            <a:ext cx="5494660" cy="409331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 name="Picture 2"/>
          <p:cNvPicPr/>
          <p:nvPr/>
        </p:nvPicPr>
        <p:blipFill>
          <a:blip r:embed="rId3"/>
          <a:srcRect/>
          <a:stretch>
            <a:fillRect/>
          </a:stretch>
        </p:blipFill>
        <p:spPr bwMode="auto">
          <a:xfrm>
            <a:off x="1568423" y="245367"/>
            <a:ext cx="5732145" cy="43747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7454" y="2110085"/>
            <a:ext cx="4532011" cy="923330"/>
          </a:xfrm>
          <a:prstGeom prst="rect">
            <a:avLst/>
          </a:prstGeom>
          <a:noFill/>
        </p:spPr>
        <p:txBody>
          <a:bodyPr wrap="none" lIns="91440" tIns="45720" rIns="91440" bIns="45720">
            <a:spAutoFit/>
          </a:bodyPr>
          <a:lstStyle/>
          <a:p>
            <a:pPr algn="ctr"/>
            <a:r>
              <a:rPr lang="en-US" sz="5400" b="1" cap="none" spc="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28</TotalTime>
  <Words>395</Words>
  <Application>Microsoft Office PowerPoint</Application>
  <PresentationFormat>On-screen Show (16:9)</PresentationFormat>
  <Paragraphs>43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Proxima Nova</vt:lpstr>
      <vt:lpstr>Oswald</vt:lpstr>
      <vt:lpstr>Oswald Regular</vt:lpstr>
      <vt:lpstr>Average</vt:lpstr>
      <vt:lpstr>Spearmint</vt:lpstr>
      <vt:lpstr>Web Integrated IoT Based Automated Irrigation And Controlling System</vt:lpstr>
      <vt:lpstr>Introduction</vt:lpstr>
      <vt:lpstr>Objective</vt:lpstr>
      <vt:lpstr> Working principle</vt:lpstr>
      <vt:lpstr>Tools Used :-</vt:lpstr>
      <vt:lpstr>Pin diagram of Raspberry pi</vt:lpstr>
      <vt:lpstr>Proposed System</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Integrated IoT Based Automated Irrigation And Controlling System</dc:title>
  <cp:lastModifiedBy>Amey</cp:lastModifiedBy>
  <cp:revision>6</cp:revision>
  <dcterms:modified xsi:type="dcterms:W3CDTF">2019-11-21T03:33:53Z</dcterms:modified>
</cp:coreProperties>
</file>