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39E9-25EF-4A11-BA27-0CCB34715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D988AB-4399-4F49-AA95-880F78AD4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E6F328-262C-47D5-9FFB-761B8FB774A8}"/>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5" name="Footer Placeholder 4">
            <a:extLst>
              <a:ext uri="{FF2B5EF4-FFF2-40B4-BE49-F238E27FC236}">
                <a16:creationId xmlns:a16="http://schemas.microsoft.com/office/drawing/2014/main" id="{6CF6AFB5-EAAD-423A-B819-694B0D9B10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35B19-1580-4C9A-AAAF-1318172D5D32}"/>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205720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4262-BF78-4323-A3EC-297808AA49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D9736-5C8E-4AFB-B497-F4D0026D0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680026-3CF7-4CC1-AD8C-14E4321AFBB8}"/>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5" name="Footer Placeholder 4">
            <a:extLst>
              <a:ext uri="{FF2B5EF4-FFF2-40B4-BE49-F238E27FC236}">
                <a16:creationId xmlns:a16="http://schemas.microsoft.com/office/drawing/2014/main" id="{B8D52052-0636-43B3-B0B5-D83F28B5B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B36884-4440-4473-AFA0-51A98D307673}"/>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1550123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024F3-E452-42D3-B6B4-FE550B44EF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07E7FD-070D-4162-90BC-DBAD69DD97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6C71F-1C18-4DAB-AC12-5CFF7A715CEE}"/>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5" name="Footer Placeholder 4">
            <a:extLst>
              <a:ext uri="{FF2B5EF4-FFF2-40B4-BE49-F238E27FC236}">
                <a16:creationId xmlns:a16="http://schemas.microsoft.com/office/drawing/2014/main" id="{5E016551-AF2E-4386-99CC-FAB876365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4788E-CF0F-4899-8432-59735C557AD1}"/>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406497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FF85-218C-4D44-9262-3791528B4B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73364-1933-4F87-82F4-9AA414F444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D93D6-4E8C-4B84-A69A-5EBB5D869FAB}"/>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5" name="Footer Placeholder 4">
            <a:extLst>
              <a:ext uri="{FF2B5EF4-FFF2-40B4-BE49-F238E27FC236}">
                <a16:creationId xmlns:a16="http://schemas.microsoft.com/office/drawing/2014/main" id="{D6FCCC7D-79D4-46B0-93A9-0EC43A9A78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79E8A-3C1A-42DA-94BC-EB61A79618BB}"/>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117539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CEF7-B251-46FE-B45D-FE06C0EAB2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7ED653-ADE7-40EB-91ED-81F8AFBC6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6FE50-B0F0-4ADC-B321-8A0C93F8AF29}"/>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5" name="Footer Placeholder 4">
            <a:extLst>
              <a:ext uri="{FF2B5EF4-FFF2-40B4-BE49-F238E27FC236}">
                <a16:creationId xmlns:a16="http://schemas.microsoft.com/office/drawing/2014/main" id="{9612261F-2A9E-4D7D-AA69-EE6DCC5D47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619CF-5A50-4584-9547-2E9F3F35CBEA}"/>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321030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AB6A-0A17-42DA-99EE-B13521FD4D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CF7C81-1215-4C9E-BB45-18683ACFB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769F1B-3721-4858-9854-1C648A6D0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724D5B-8628-4112-8E18-1793045B6624}"/>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6" name="Footer Placeholder 5">
            <a:extLst>
              <a:ext uri="{FF2B5EF4-FFF2-40B4-BE49-F238E27FC236}">
                <a16:creationId xmlns:a16="http://schemas.microsoft.com/office/drawing/2014/main" id="{9823CC69-5333-4698-AF1E-5EE1AC0BAE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99461B-FA3A-4FC8-877A-ABEE2F238B4E}"/>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227037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DD83-B623-47E3-BD1D-B811754C90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2DB4E0-2788-4D09-93BD-86F2F852C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F2811-5BF9-4B50-82A4-A41405A65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DEFCEB-0882-4891-87C0-23551B8BD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8F130-15F6-49DE-927B-4B803A386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41F2D7-0149-4B84-A2B6-F9DC261E1CB7}"/>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8" name="Footer Placeholder 7">
            <a:extLst>
              <a:ext uri="{FF2B5EF4-FFF2-40B4-BE49-F238E27FC236}">
                <a16:creationId xmlns:a16="http://schemas.microsoft.com/office/drawing/2014/main" id="{9D25D312-BE6D-4E20-95D3-89D143417F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5753E9-2090-4885-9FF6-83E87B1334AD}"/>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174178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7BC7-B8F2-46A0-A050-4012C3698D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EEAB79-8CFC-43E4-A094-1875A226A74E}"/>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4" name="Footer Placeholder 3">
            <a:extLst>
              <a:ext uri="{FF2B5EF4-FFF2-40B4-BE49-F238E27FC236}">
                <a16:creationId xmlns:a16="http://schemas.microsoft.com/office/drawing/2014/main" id="{E6580228-6432-4DDC-B82A-E2CA62B5CC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F4009-E067-49FC-AA4A-3DEF83572504}"/>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296498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2DF6E-EF51-415B-9C7B-B0E9F25346F7}"/>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3" name="Footer Placeholder 2">
            <a:extLst>
              <a:ext uri="{FF2B5EF4-FFF2-40B4-BE49-F238E27FC236}">
                <a16:creationId xmlns:a16="http://schemas.microsoft.com/office/drawing/2014/main" id="{B3A0AC99-C4E3-4BA5-8583-D4E3D428EF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F2CC8A-7CAF-488D-99A5-656E6980C8FE}"/>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71107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D073-D03B-4A9D-8928-6EB6D95CE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EE06AB-AEE2-4286-8777-1AB933704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8919FC-FA6C-4FAA-B5E4-50B47447A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77D72-EC78-472F-84FC-E2092611D812}"/>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6" name="Footer Placeholder 5">
            <a:extLst>
              <a:ext uri="{FF2B5EF4-FFF2-40B4-BE49-F238E27FC236}">
                <a16:creationId xmlns:a16="http://schemas.microsoft.com/office/drawing/2014/main" id="{62CF9BFF-947B-4CF3-A697-774D348B3D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A4C056-C1B8-4275-BFF6-046759044B8D}"/>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382783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2D56-688E-444C-9A82-BE962F01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AE535E-C844-4699-91AD-CA919B7CA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94A9A1-C277-4946-8F99-AFC1F53D1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DD13C-FF6C-45E2-8358-1377A5A82465}"/>
              </a:ext>
            </a:extLst>
          </p:cNvPr>
          <p:cNvSpPr>
            <a:spLocks noGrp="1"/>
          </p:cNvSpPr>
          <p:nvPr>
            <p:ph type="dt" sz="half" idx="10"/>
          </p:nvPr>
        </p:nvSpPr>
        <p:spPr/>
        <p:txBody>
          <a:bodyPr/>
          <a:lstStyle/>
          <a:p>
            <a:fld id="{1BFE403F-8DEF-4D95-9E2C-C2BD1ADFB7A4}" type="datetimeFigureOut">
              <a:rPr lang="en-IN" smtClean="0"/>
              <a:t>29-07-2021</a:t>
            </a:fld>
            <a:endParaRPr lang="en-IN"/>
          </a:p>
        </p:txBody>
      </p:sp>
      <p:sp>
        <p:nvSpPr>
          <p:cNvPr id="6" name="Footer Placeholder 5">
            <a:extLst>
              <a:ext uri="{FF2B5EF4-FFF2-40B4-BE49-F238E27FC236}">
                <a16:creationId xmlns:a16="http://schemas.microsoft.com/office/drawing/2014/main" id="{583B6FE9-5DDA-42E7-8E9D-1477A14D2D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CE4EAC-F567-4A99-A19B-9309FFDAC1F8}"/>
              </a:ext>
            </a:extLst>
          </p:cNvPr>
          <p:cNvSpPr>
            <a:spLocks noGrp="1"/>
          </p:cNvSpPr>
          <p:nvPr>
            <p:ph type="sldNum" sz="quarter" idx="12"/>
          </p:nvPr>
        </p:nvSpPr>
        <p:spPr/>
        <p:txBody>
          <a:bodyPr/>
          <a:lstStyle/>
          <a:p>
            <a:fld id="{E76DEB79-2735-44E0-AC52-CC98C5AE04F8}" type="slidenum">
              <a:rPr lang="en-IN" smtClean="0"/>
              <a:t>‹#›</a:t>
            </a:fld>
            <a:endParaRPr lang="en-IN"/>
          </a:p>
        </p:txBody>
      </p:sp>
    </p:spTree>
    <p:extLst>
      <p:ext uri="{BB962C8B-B14F-4D97-AF65-F5344CB8AC3E}">
        <p14:creationId xmlns:p14="http://schemas.microsoft.com/office/powerpoint/2010/main" val="424609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ABEB6-9C32-49A5-93D5-59B1C57F0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789923-8CB9-49CE-9197-A5CC54D31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EE846-9F46-4B60-8524-224679678C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E403F-8DEF-4D95-9E2C-C2BD1ADFB7A4}" type="datetimeFigureOut">
              <a:rPr lang="en-IN" smtClean="0"/>
              <a:t>29-07-2021</a:t>
            </a:fld>
            <a:endParaRPr lang="en-IN"/>
          </a:p>
        </p:txBody>
      </p:sp>
      <p:sp>
        <p:nvSpPr>
          <p:cNvPr id="5" name="Footer Placeholder 4">
            <a:extLst>
              <a:ext uri="{FF2B5EF4-FFF2-40B4-BE49-F238E27FC236}">
                <a16:creationId xmlns:a16="http://schemas.microsoft.com/office/drawing/2014/main" id="{8471520E-220D-4181-8C79-AC544EFAF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BCA3F5-EE8A-4AA9-942C-33B2AFA7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EB79-2735-44E0-AC52-CC98C5AE04F8}" type="slidenum">
              <a:rPr lang="en-IN" smtClean="0"/>
              <a:t>‹#›</a:t>
            </a:fld>
            <a:endParaRPr lang="en-IN"/>
          </a:p>
        </p:txBody>
      </p:sp>
    </p:spTree>
    <p:extLst>
      <p:ext uri="{BB962C8B-B14F-4D97-AF65-F5344CB8AC3E}">
        <p14:creationId xmlns:p14="http://schemas.microsoft.com/office/powerpoint/2010/main" val="3094709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B8AB-9B05-4DC5-8F63-A074CFDC118A}"/>
              </a:ext>
            </a:extLst>
          </p:cNvPr>
          <p:cNvSpPr>
            <a:spLocks noGrp="1"/>
          </p:cNvSpPr>
          <p:nvPr>
            <p:ph type="ctrTitle"/>
          </p:nvPr>
        </p:nvSpPr>
        <p:spPr/>
        <p:txBody>
          <a:bodyPr/>
          <a:lstStyle/>
          <a:p>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r>
              <a:rPr lang="en-IN" sz="3200" b="1" i="0" u="none" strike="noStrike" baseline="0" dirty="0">
                <a:solidFill>
                  <a:srgbClr val="000000"/>
                </a:solidFill>
                <a:latin typeface="Arial" panose="020B0604020202020204" pitchFamily="34" charset="0"/>
              </a:rPr>
              <a:t>Comparing Neighborhoods in </a:t>
            </a:r>
            <a:br>
              <a:rPr lang="en-IN" sz="3200" b="0" i="0" u="none" strike="noStrike" baseline="0" dirty="0">
                <a:solidFill>
                  <a:srgbClr val="000000"/>
                </a:solidFill>
                <a:latin typeface="Arial" panose="020B0604020202020204" pitchFamily="34" charset="0"/>
              </a:rPr>
            </a:br>
            <a:r>
              <a:rPr lang="en-IN" sz="3200" b="1" i="0" u="none" strike="noStrike" baseline="0" dirty="0">
                <a:solidFill>
                  <a:srgbClr val="000000"/>
                </a:solidFill>
                <a:latin typeface="Arial" panose="020B0604020202020204" pitchFamily="34" charset="0"/>
              </a:rPr>
              <a:t>Toronto and Mumbai </a:t>
            </a:r>
            <a:endParaRPr lang="en-IN" sz="3200" dirty="0"/>
          </a:p>
        </p:txBody>
      </p:sp>
      <p:sp>
        <p:nvSpPr>
          <p:cNvPr id="3" name="Subtitle 2">
            <a:extLst>
              <a:ext uri="{FF2B5EF4-FFF2-40B4-BE49-F238E27FC236}">
                <a16:creationId xmlns:a16="http://schemas.microsoft.com/office/drawing/2014/main" id="{29AE40DF-AAB9-4C96-BB1A-5DB6150815A9}"/>
              </a:ext>
            </a:extLst>
          </p:cNvPr>
          <p:cNvSpPr>
            <a:spLocks noGrp="1"/>
          </p:cNvSpPr>
          <p:nvPr>
            <p:ph type="subTitle" idx="1"/>
          </p:nvPr>
        </p:nvSpPr>
        <p:spPr>
          <a:xfrm>
            <a:off x="1524000" y="3868368"/>
            <a:ext cx="9144000" cy="1655762"/>
          </a:xfrm>
        </p:spPr>
        <p:txBody>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r>
              <a:rPr lang="en-IN" sz="1800" b="1" i="0" u="none" strike="noStrike" baseline="0" dirty="0">
                <a:solidFill>
                  <a:srgbClr val="000000"/>
                </a:solidFill>
                <a:latin typeface="Arial" panose="020B0604020202020204" pitchFamily="34" charset="0"/>
              </a:rPr>
              <a:t>IBM DATA SCIENCE SPECIALIZATION </a:t>
            </a:r>
            <a:endParaRPr lang="en-IN" sz="1800" b="0" i="0" u="none" strike="noStrike" baseline="0" dirty="0">
              <a:solidFill>
                <a:srgbClr val="000000"/>
              </a:solidFill>
              <a:latin typeface="Arial" panose="020B0604020202020204" pitchFamily="34" charset="0"/>
            </a:endParaRPr>
          </a:p>
          <a:p>
            <a:r>
              <a:rPr lang="en-IN" sz="1800" b="1" i="0" u="none" strike="noStrike" baseline="0" dirty="0">
                <a:solidFill>
                  <a:srgbClr val="000000"/>
                </a:solidFill>
                <a:latin typeface="Arial" panose="020B0604020202020204" pitchFamily="34" charset="0"/>
              </a:rPr>
              <a:t>CAPSTONE PROJECT </a:t>
            </a:r>
            <a:endParaRPr lang="en-IN" dirty="0"/>
          </a:p>
        </p:txBody>
      </p:sp>
    </p:spTree>
    <p:extLst>
      <p:ext uri="{BB962C8B-B14F-4D97-AF65-F5344CB8AC3E}">
        <p14:creationId xmlns:p14="http://schemas.microsoft.com/office/powerpoint/2010/main" val="207663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5B18-990B-4CB9-9B9E-4B0CBC11E7E9}"/>
              </a:ext>
            </a:extLst>
          </p:cNvPr>
          <p:cNvSpPr>
            <a:spLocks noGrp="1"/>
          </p:cNvSpPr>
          <p:nvPr>
            <p:ph type="title"/>
          </p:nvPr>
        </p:nvSpPr>
        <p:spPr/>
        <p:txBody>
          <a:bodyPr>
            <a:normAutofit/>
          </a:bodyPr>
          <a:lstStyle/>
          <a:p>
            <a:r>
              <a:rPr lang="en-IN" sz="3600" b="1" i="0" u="none" strike="noStrike" baseline="0" dirty="0">
                <a:solidFill>
                  <a:srgbClr val="000000"/>
                </a:solidFill>
                <a:latin typeface="Arial" panose="020B0604020202020204" pitchFamily="34" charset="0"/>
              </a:rPr>
              <a:t>Introduction</a:t>
            </a:r>
            <a:endParaRPr lang="en-IN" sz="3600" dirty="0"/>
          </a:p>
        </p:txBody>
      </p:sp>
      <p:sp>
        <p:nvSpPr>
          <p:cNvPr id="3" name="Content Placeholder 2">
            <a:extLst>
              <a:ext uri="{FF2B5EF4-FFF2-40B4-BE49-F238E27FC236}">
                <a16:creationId xmlns:a16="http://schemas.microsoft.com/office/drawing/2014/main" id="{378A47B0-99CE-4AE6-AF1F-218C844ED6EC}"/>
              </a:ext>
            </a:extLst>
          </p:cNvPr>
          <p:cNvSpPr>
            <a:spLocks noGrp="1"/>
          </p:cNvSpPr>
          <p:nvPr>
            <p:ph idx="1"/>
          </p:nvPr>
        </p:nvSpPr>
        <p:spPr/>
        <p:txBody>
          <a:bodyPr/>
          <a:lstStyle/>
          <a:p>
            <a:r>
              <a:rPr lang="en-US" sz="1800" b="1" i="0" u="none" strike="noStrike" baseline="0" dirty="0">
                <a:solidFill>
                  <a:srgbClr val="000000"/>
                </a:solidFill>
                <a:latin typeface="Calibri" panose="020F0502020204030204" pitchFamily="34" charset="0"/>
              </a:rPr>
              <a:t>Toronto </a:t>
            </a:r>
            <a:r>
              <a:rPr lang="en-US" sz="1800" b="0" i="0" u="none" strike="noStrike" baseline="0" dirty="0">
                <a:solidFill>
                  <a:srgbClr val="000000"/>
                </a:solidFill>
                <a:latin typeface="Calibri" panose="020F0502020204030204" pitchFamily="34" charset="0"/>
              </a:rPr>
              <a:t>is the capital city of Canadian province of Ontario. It is the most populous city in Canada, a multicultural city, and Canada's financial and commercial center. It is home to more than 2,731,571 people spread over an area of 630.2 sq. km. </a:t>
            </a:r>
            <a:br>
              <a:rPr lang="en-US" sz="1800" b="0" i="0" u="none" strike="noStrike" baseline="0" dirty="0">
                <a:solidFill>
                  <a:srgbClr val="000000"/>
                </a:solidFill>
                <a:latin typeface="Calibri" panose="020F0502020204030204" pitchFamily="34" charset="0"/>
              </a:rPr>
            </a:br>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Mumbai </a:t>
            </a:r>
            <a:r>
              <a:rPr lang="en-US" sz="1800" b="0" i="0" u="none" strike="noStrike" baseline="0" dirty="0">
                <a:solidFill>
                  <a:srgbClr val="000000"/>
                </a:solidFill>
                <a:latin typeface="Calibri" panose="020F0502020204030204" pitchFamily="34" charset="0"/>
              </a:rPr>
              <a:t>is the capital city of Maharashtra state of India. It is the largest city in India, being a cultural and financial center for the country. It is home to more than 12.5 million people spread over 603.4 sq. km. </a:t>
            </a:r>
            <a:br>
              <a:rPr lang="en-US" sz="1800" b="0" i="0" u="none" strike="noStrike" baseline="0" dirty="0">
                <a:solidFill>
                  <a:srgbClr val="000000"/>
                </a:solidFill>
                <a:latin typeface="Calibri" panose="020F0502020204030204" pitchFamily="34" charset="0"/>
              </a:rPr>
            </a:b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Despite being so far apart from each other, Mumbai and Toronto share a few characteristics: </a:t>
            </a:r>
          </a:p>
          <a:p>
            <a:pPr lvl="1"/>
            <a:r>
              <a:rPr lang="en-IN" sz="1800" b="0" i="0" u="none" strike="noStrike" baseline="0" dirty="0">
                <a:solidFill>
                  <a:srgbClr val="000000"/>
                </a:solidFill>
                <a:latin typeface="Calibri" panose="020F0502020204030204" pitchFamily="34" charset="0"/>
              </a:rPr>
              <a:t>Similar sizes. </a:t>
            </a:r>
          </a:p>
          <a:p>
            <a:pPr lvl="1"/>
            <a:r>
              <a:rPr lang="en-US" sz="1800" b="0" i="0" u="none" strike="noStrike" baseline="0" dirty="0">
                <a:solidFill>
                  <a:srgbClr val="000000"/>
                </a:solidFill>
                <a:latin typeface="Calibri" panose="020F0502020204030204" pitchFamily="34" charset="0"/>
              </a:rPr>
              <a:t>Both cities are financial </a:t>
            </a:r>
            <a:r>
              <a:rPr lang="en-US" sz="1800" b="0" i="0" u="none" strike="noStrike" baseline="0" dirty="0" err="1">
                <a:solidFill>
                  <a:srgbClr val="000000"/>
                </a:solidFill>
                <a:latin typeface="Calibri" panose="020F0502020204030204" pitchFamily="34" charset="0"/>
              </a:rPr>
              <a:t>centres</a:t>
            </a:r>
            <a:r>
              <a:rPr lang="en-US" sz="1800" b="0" i="0" u="none" strike="noStrike" baseline="0" dirty="0">
                <a:solidFill>
                  <a:srgbClr val="000000"/>
                </a:solidFill>
                <a:latin typeface="Calibri" panose="020F0502020204030204" pitchFamily="34" charset="0"/>
              </a:rPr>
              <a:t> of their respective country. </a:t>
            </a:r>
          </a:p>
          <a:p>
            <a:pPr lvl="1"/>
            <a:r>
              <a:rPr lang="en-US" sz="1800" b="0" i="0" u="none" strike="noStrike" baseline="0" dirty="0">
                <a:solidFill>
                  <a:srgbClr val="000000"/>
                </a:solidFill>
                <a:latin typeface="Calibri" panose="020F0502020204030204" pitchFamily="34" charset="0"/>
              </a:rPr>
              <a:t>Both cities have a vibrant culture and strong commerce sector. </a:t>
            </a:r>
          </a:p>
          <a:p>
            <a:endParaRPr lang="en-IN" dirty="0"/>
          </a:p>
        </p:txBody>
      </p:sp>
    </p:spTree>
    <p:extLst>
      <p:ext uri="{BB962C8B-B14F-4D97-AF65-F5344CB8AC3E}">
        <p14:creationId xmlns:p14="http://schemas.microsoft.com/office/powerpoint/2010/main" val="156814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E933-E541-4846-AD8B-E40C7365627E}"/>
              </a:ext>
            </a:extLst>
          </p:cNvPr>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Project</a:t>
            </a:r>
            <a:r>
              <a:rPr lang="en-US" sz="3600" dirty="0"/>
              <a:t> </a:t>
            </a:r>
            <a:r>
              <a:rPr lang="en-US" sz="3600" b="1" dirty="0">
                <a:latin typeface="Arial" panose="020B0604020202020204" pitchFamily="34" charset="0"/>
                <a:cs typeface="Arial" panose="020B0604020202020204" pitchFamily="34" charset="0"/>
              </a:rPr>
              <a:t>Goal</a:t>
            </a:r>
            <a:endParaRPr lang="en-IN"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CB4CB9-D29F-44A2-A9C7-CABB696E9410}"/>
              </a:ext>
            </a:extLst>
          </p:cNvPr>
          <p:cNvSpPr>
            <a:spLocks noGrp="1"/>
          </p:cNvSpPr>
          <p:nvPr>
            <p:ph idx="1"/>
          </p:nvPr>
        </p:nvSpPr>
        <p:spPr/>
        <p:txBody>
          <a:bodyPr/>
          <a:lstStyle/>
          <a:p>
            <a:r>
              <a:rPr lang="en-US" sz="1800" dirty="0">
                <a:solidFill>
                  <a:srgbClr val="000000"/>
                </a:solidFill>
                <a:latin typeface="Calibri" panose="020F0502020204030204" pitchFamily="34" charset="0"/>
              </a:rPr>
              <a:t>Analyzing</a:t>
            </a:r>
            <a:r>
              <a:rPr lang="en-US" sz="1800" b="0" i="0" u="none" strike="noStrike" baseline="0" dirty="0">
                <a:solidFill>
                  <a:srgbClr val="000000"/>
                </a:solidFill>
                <a:latin typeface="Calibri" panose="020F0502020204030204" pitchFamily="34" charset="0"/>
              </a:rPr>
              <a:t> how different the neighborhoods in both these cities are by utilizing the location data of their neighborhoods and different venues present in them. </a:t>
            </a:r>
            <a:br>
              <a:rPr lang="en-US" sz="1800" b="0" i="0" u="none" strike="noStrike" baseline="0" dirty="0">
                <a:solidFill>
                  <a:srgbClr val="000000"/>
                </a:solidFill>
                <a:latin typeface="Calibri" panose="020F0502020204030204" pitchFamily="34" charset="0"/>
              </a:rPr>
            </a:br>
            <a:endParaRPr lang="en-US" sz="1800" b="0" i="0" u="none" strike="noStrike" baseline="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Utilizing Foursquare API and getting accustomed to its utilization.</a:t>
            </a:r>
            <a:br>
              <a:rPr lang="en-US" sz="1800" dirty="0">
                <a:solidFill>
                  <a:srgbClr val="000000"/>
                </a:solidFill>
                <a:latin typeface="Calibri" panose="020F0502020204030204" pitchFamily="34" charset="0"/>
              </a:rPr>
            </a:br>
            <a:endParaRPr lang="en-US" sz="180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Using Machine Learning techniques in fulfilling primary goal.</a:t>
            </a:r>
            <a:br>
              <a:rPr lang="en-US" sz="1800" b="0" i="0" u="none" strike="noStrike" baseline="0" dirty="0">
                <a:solidFill>
                  <a:srgbClr val="000000"/>
                </a:solidFill>
                <a:latin typeface="Calibri" panose="020F0502020204030204" pitchFamily="34" charset="0"/>
              </a:rPr>
            </a:br>
            <a:endParaRPr lang="en-US" sz="1800" b="0" i="0" u="none" strike="noStrike" baseline="0" dirty="0">
              <a:solidFill>
                <a:srgbClr val="000000"/>
              </a:solidFill>
              <a:latin typeface="Calibri" panose="020F0502020204030204" pitchFamily="34" charset="0"/>
            </a:endParaRPr>
          </a:p>
          <a:p>
            <a:endParaRPr lang="en-IN" dirty="0"/>
          </a:p>
        </p:txBody>
      </p:sp>
    </p:spTree>
    <p:extLst>
      <p:ext uri="{BB962C8B-B14F-4D97-AF65-F5344CB8AC3E}">
        <p14:creationId xmlns:p14="http://schemas.microsoft.com/office/powerpoint/2010/main" val="182338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06DE-2305-436C-A39F-EAD6A07F3077}"/>
              </a:ext>
            </a:extLst>
          </p:cNvPr>
          <p:cNvSpPr>
            <a:spLocks noGrp="1"/>
          </p:cNvSpPr>
          <p:nvPr>
            <p:ph type="title"/>
          </p:nvPr>
        </p:nvSpPr>
        <p:spPr/>
        <p:txBody>
          <a:bodyPr>
            <a:normAutofit/>
          </a:bodyPr>
          <a:lstStyle/>
          <a:p>
            <a:r>
              <a:rPr lang="en-IN" sz="3600" b="1" i="0" u="none" strike="noStrike" baseline="0" dirty="0">
                <a:solidFill>
                  <a:srgbClr val="000000"/>
                </a:solidFill>
                <a:latin typeface="Arial" panose="020B0604020202020204" pitchFamily="34" charset="0"/>
              </a:rPr>
              <a:t>Methodology</a:t>
            </a:r>
            <a:endParaRPr lang="en-IN" sz="7200" dirty="0"/>
          </a:p>
        </p:txBody>
      </p:sp>
      <p:sp>
        <p:nvSpPr>
          <p:cNvPr id="3" name="Content Placeholder 2">
            <a:extLst>
              <a:ext uri="{FF2B5EF4-FFF2-40B4-BE49-F238E27FC236}">
                <a16:creationId xmlns:a16="http://schemas.microsoft.com/office/drawing/2014/main" id="{25E5E489-E216-4A02-A3B0-60E142BD9F9B}"/>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The goal is to analyse the difference between the neighborhoods of Mumbai and Toronto. The data required for this problem includes neighborhood names and their respective location data followed by the venue data for each neighborhood. </a:t>
            </a:r>
          </a:p>
          <a:p>
            <a:r>
              <a:rPr lang="en-IN" sz="1800" b="1" i="0" u="none" strike="noStrike" baseline="0" dirty="0">
                <a:solidFill>
                  <a:srgbClr val="000000"/>
                </a:solidFill>
                <a:latin typeface="Calibri" panose="020F0502020204030204" pitchFamily="34" charset="0"/>
              </a:rPr>
              <a:t>Location Data: </a:t>
            </a:r>
            <a:endParaRPr lang="en-IN" sz="1800" b="0" i="0" u="none" strike="noStrike" baseline="0" dirty="0">
              <a:solidFill>
                <a:srgbClr val="000000"/>
              </a:solidFill>
              <a:latin typeface="Calibri" panose="020F0502020204030204" pitchFamily="34" charset="0"/>
            </a:endParaRPr>
          </a:p>
          <a:p>
            <a:pPr lvl="1"/>
            <a:r>
              <a:rPr lang="en-US" sz="1800" b="0" i="0" u="none" strike="noStrike" baseline="0" dirty="0">
                <a:solidFill>
                  <a:srgbClr val="000000"/>
                </a:solidFill>
                <a:latin typeface="Calibri" panose="020F0502020204030204" pitchFamily="34" charset="0"/>
              </a:rPr>
              <a:t>This project utilizes neighborhood names and location data scrapped from Wikipedia articles of Toronto Neighborhoods and Mumbai Neighborhoods read through </a:t>
            </a:r>
            <a:r>
              <a:rPr lang="en-US" sz="1800" b="1" i="0" u="none" strike="noStrike" baseline="0" dirty="0">
                <a:solidFill>
                  <a:srgbClr val="000000"/>
                </a:solidFill>
                <a:latin typeface="Calibri" panose="020F0502020204030204" pitchFamily="34" charset="0"/>
              </a:rPr>
              <a:t>BeautifulSoup4 </a:t>
            </a:r>
            <a:r>
              <a:rPr lang="en-US" sz="1800" b="0" i="0" u="none" strike="noStrike" baseline="0" dirty="0">
                <a:solidFill>
                  <a:srgbClr val="000000"/>
                </a:solidFill>
                <a:latin typeface="Calibri" panose="020F0502020204030204" pitchFamily="34" charset="0"/>
              </a:rPr>
              <a:t>and </a:t>
            </a:r>
            <a:r>
              <a:rPr lang="en-US" sz="1800" b="1" i="0" u="none" strike="noStrike" baseline="0" dirty="0">
                <a:solidFill>
                  <a:srgbClr val="000000"/>
                </a:solidFill>
                <a:latin typeface="Calibri" panose="020F0502020204030204" pitchFamily="34" charset="0"/>
              </a:rPr>
              <a:t>Pandas </a:t>
            </a:r>
            <a:r>
              <a:rPr lang="en-US" sz="1800" b="0" i="0" u="none" strike="noStrike" baseline="0" dirty="0">
                <a:solidFill>
                  <a:srgbClr val="000000"/>
                </a:solidFill>
                <a:latin typeface="Calibri" panose="020F0502020204030204" pitchFamily="34" charset="0"/>
              </a:rPr>
              <a:t>libraries in python. This data is then used to get appropriate location encodings, if absent for respective neighborhoods. </a:t>
            </a:r>
          </a:p>
          <a:p>
            <a:pPr lvl="1"/>
            <a:r>
              <a:rPr lang="en-US" sz="1800" b="0" i="0" u="none" strike="noStrike" baseline="0" dirty="0">
                <a:solidFill>
                  <a:srgbClr val="000000"/>
                </a:solidFill>
                <a:latin typeface="Calibri" panose="020F0502020204030204" pitchFamily="34" charset="0"/>
              </a:rPr>
              <a:t>There are 103 records in Toronto neighborhood data each containing multiple neighborhoods while there are a total of 93 records in Mumbai neighborhood data each containing single neighborhood. </a:t>
            </a:r>
            <a:endParaRPr lang="en-IN" sz="3200" dirty="0"/>
          </a:p>
        </p:txBody>
      </p:sp>
    </p:spTree>
    <p:extLst>
      <p:ext uri="{BB962C8B-B14F-4D97-AF65-F5344CB8AC3E}">
        <p14:creationId xmlns:p14="http://schemas.microsoft.com/office/powerpoint/2010/main" val="249620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F941D-572D-48A6-AE72-426076B8C898}"/>
              </a:ext>
            </a:extLst>
          </p:cNvPr>
          <p:cNvSpPr>
            <a:spLocks noGrp="1"/>
          </p:cNvSpPr>
          <p:nvPr>
            <p:ph idx="1"/>
          </p:nvPr>
        </p:nvSpPr>
        <p:spPr>
          <a:xfrm>
            <a:off x="838200" y="422953"/>
            <a:ext cx="10515600" cy="4351338"/>
          </a:xfrm>
        </p:spPr>
        <p:txBody>
          <a:bodyPr/>
          <a:lstStyle/>
          <a:p>
            <a:r>
              <a:rPr lang="en-IN" sz="1800" b="1" i="0" u="none" strike="noStrike" baseline="0" dirty="0">
                <a:solidFill>
                  <a:srgbClr val="000000"/>
                </a:solidFill>
                <a:latin typeface="Calibri" panose="020F0502020204030204" pitchFamily="34" charset="0"/>
              </a:rPr>
              <a:t>Venues Data: </a:t>
            </a:r>
            <a:endParaRPr lang="en-IN" sz="1800" b="0" i="0" u="none" strike="noStrike" baseline="0" dirty="0">
              <a:solidFill>
                <a:srgbClr val="000000"/>
              </a:solidFill>
              <a:latin typeface="Calibri" panose="020F0502020204030204" pitchFamily="34" charset="0"/>
            </a:endParaRPr>
          </a:p>
          <a:p>
            <a:pPr lvl="1"/>
            <a:r>
              <a:rPr lang="en-US" sz="1800" b="0" i="0" u="none" strike="noStrike" baseline="0" dirty="0">
                <a:solidFill>
                  <a:srgbClr val="000000"/>
                </a:solidFill>
                <a:latin typeface="Calibri" panose="020F0502020204030204" pitchFamily="34" charset="0"/>
              </a:rPr>
              <a:t>The data for recommended venues in each neighborhood is procured using </a:t>
            </a:r>
            <a:r>
              <a:rPr lang="en-US" sz="1800" b="1" i="0" u="none" strike="noStrike" baseline="0" dirty="0">
                <a:solidFill>
                  <a:srgbClr val="000000"/>
                </a:solidFill>
                <a:latin typeface="Calibri" panose="020F0502020204030204" pitchFamily="34" charset="0"/>
              </a:rPr>
              <a:t>Foursquare API</a:t>
            </a:r>
            <a:r>
              <a:rPr lang="en-US" sz="1800" b="0" i="0" u="none" strike="noStrike" baseline="0" dirty="0">
                <a:solidFill>
                  <a:srgbClr val="000000"/>
                </a:solidFill>
                <a:latin typeface="Calibri" panose="020F0502020204030204" pitchFamily="34" charset="0"/>
              </a:rPr>
              <a:t>. This data is further modified by getting the main category for each venue instead of the sub category gotten through api request. The data is then filtered to remove venue categories with less than 10 instances in all neighborhoods which further reduces the no of features we will work with while clustering neighborhoods. </a:t>
            </a:r>
          </a:p>
          <a:p>
            <a:pPr lvl="1"/>
            <a:r>
              <a:rPr lang="en-US" sz="1800" b="0" i="0" u="none" strike="noStrike" baseline="0" dirty="0">
                <a:solidFill>
                  <a:srgbClr val="000000"/>
                </a:solidFill>
                <a:latin typeface="Calibri" panose="020F0502020204030204" pitchFamily="34" charset="0"/>
              </a:rPr>
              <a:t>Final Data preparation step consists of one-hot encoding the category column to get proper features for each venue. Further grouping by neighborhood is done with aggregate function being </a:t>
            </a:r>
            <a:r>
              <a:rPr lang="en-US" sz="1800" b="1" i="0" u="none" strike="noStrike" baseline="0" dirty="0">
                <a:solidFill>
                  <a:srgbClr val="000000"/>
                </a:solidFill>
                <a:latin typeface="Calibri" panose="020F0502020204030204" pitchFamily="34" charset="0"/>
              </a:rPr>
              <a:t>sum. </a:t>
            </a:r>
            <a:endParaRPr lang="en-US" sz="1800" b="0" i="0" u="none" strike="noStrike" baseline="0" dirty="0">
              <a:solidFill>
                <a:srgbClr val="000000"/>
              </a:solidFill>
              <a:latin typeface="Calibri" panose="020F0502020204030204" pitchFamily="34" charset="0"/>
            </a:endParaRPr>
          </a:p>
          <a:p>
            <a:pPr lvl="1"/>
            <a:r>
              <a:rPr lang="en-US" sz="1800" b="0" i="0" u="none" strike="noStrike" baseline="0" dirty="0">
                <a:solidFill>
                  <a:srgbClr val="000000"/>
                </a:solidFill>
                <a:latin typeface="Calibri" panose="020F0502020204030204" pitchFamily="34" charset="0"/>
              </a:rPr>
              <a:t>Lastly the data is utilized in clustering algorithm to cluster similar neighborhoods and for further analysis. </a:t>
            </a:r>
            <a:endParaRPr lang="en-IN" sz="1800" dirty="0"/>
          </a:p>
        </p:txBody>
      </p:sp>
    </p:spTree>
    <p:extLst>
      <p:ext uri="{BB962C8B-B14F-4D97-AF65-F5344CB8AC3E}">
        <p14:creationId xmlns:p14="http://schemas.microsoft.com/office/powerpoint/2010/main" val="67543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AFB-4EC5-498C-9E55-F014E3AA724E}"/>
              </a:ext>
            </a:extLst>
          </p:cNvPr>
          <p:cNvSpPr>
            <a:spLocks noGrp="1"/>
          </p:cNvSpPr>
          <p:nvPr>
            <p:ph type="title"/>
          </p:nvPr>
        </p:nvSpPr>
        <p:spPr/>
        <p:txBody>
          <a:bodyPr/>
          <a:lstStyle/>
          <a:p>
            <a:r>
              <a:rPr lang="en-IN" sz="3600" b="1" i="0" u="none" strike="noStrike" baseline="0" dirty="0">
                <a:solidFill>
                  <a:srgbClr val="000000"/>
                </a:solidFill>
                <a:latin typeface="Arial" panose="020B0604020202020204" pitchFamily="34" charset="0"/>
              </a:rPr>
              <a:t>Results</a:t>
            </a:r>
            <a:r>
              <a:rPr lang="en-IN" sz="1800" b="1" i="0" u="none" strike="noStrike" baseline="0" dirty="0">
                <a:solidFill>
                  <a:srgbClr val="000000"/>
                </a:solidFill>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9BB94210-24E8-463D-9B88-0421EA4D1CBA}"/>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The Location Encodings for 103 records in Toronto dataframe were utilized to plot the distribution of the neighborhoods in Toronto. </a:t>
            </a:r>
          </a:p>
          <a:p>
            <a:pPr marL="0" indent="0">
              <a:buNone/>
            </a:pPr>
            <a:endParaRPr lang="en-IN" dirty="0"/>
          </a:p>
        </p:txBody>
      </p:sp>
      <p:pic>
        <p:nvPicPr>
          <p:cNvPr id="5" name="Picture 4">
            <a:extLst>
              <a:ext uri="{FF2B5EF4-FFF2-40B4-BE49-F238E27FC236}">
                <a16:creationId xmlns:a16="http://schemas.microsoft.com/office/drawing/2014/main" id="{0C98910C-501A-4B53-92F7-95B4F95C77B6}"/>
              </a:ext>
            </a:extLst>
          </p:cNvPr>
          <p:cNvPicPr>
            <a:picLocks noChangeAspect="1"/>
          </p:cNvPicPr>
          <p:nvPr/>
        </p:nvPicPr>
        <p:blipFill>
          <a:blip r:embed="rId2"/>
          <a:stretch>
            <a:fillRect/>
          </a:stretch>
        </p:blipFill>
        <p:spPr>
          <a:xfrm>
            <a:off x="2366127" y="3068541"/>
            <a:ext cx="6980349" cy="2425430"/>
          </a:xfrm>
          <a:prstGeom prst="rect">
            <a:avLst/>
          </a:prstGeom>
        </p:spPr>
      </p:pic>
    </p:spTree>
    <p:extLst>
      <p:ext uri="{BB962C8B-B14F-4D97-AF65-F5344CB8AC3E}">
        <p14:creationId xmlns:p14="http://schemas.microsoft.com/office/powerpoint/2010/main" val="156274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42738-3C06-4B5D-9A65-1F1855006DB2}"/>
              </a:ext>
            </a:extLst>
          </p:cNvPr>
          <p:cNvSpPr>
            <a:spLocks noGrp="1"/>
          </p:cNvSpPr>
          <p:nvPr>
            <p:ph idx="1"/>
          </p:nvPr>
        </p:nvSpPr>
        <p:spPr>
          <a:xfrm>
            <a:off x="838200" y="292964"/>
            <a:ext cx="10515600" cy="6374166"/>
          </a:xfrm>
        </p:spPr>
        <p:txBody>
          <a:bodyPr>
            <a:normAutofit/>
          </a:bodyPr>
          <a:lstStyle/>
          <a:p>
            <a:r>
              <a:rPr lang="en-US" sz="1800" b="0" i="0" u="none" strike="noStrike" baseline="0" dirty="0">
                <a:solidFill>
                  <a:srgbClr val="000000"/>
                </a:solidFill>
                <a:latin typeface="Calibri" panose="020F0502020204030204" pitchFamily="34" charset="0"/>
              </a:rPr>
              <a:t>The Location Encodings for 93 records in Mumbai dataframe was utilized to plot the distribution of neighborhoods in Mumbai. </a:t>
            </a: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endParaRPr lang="en-US" sz="1800" b="0" i="0" u="none" strike="noStrike" baseline="0" dirty="0">
              <a:solidFill>
                <a:srgbClr val="000000"/>
              </a:solidFill>
              <a:latin typeface="Calibri" panose="020F0502020204030204" pitchFamily="34" charset="0"/>
            </a:endParaRPr>
          </a:p>
          <a:p>
            <a:endParaRPr lang="en-US" sz="1800" dirty="0">
              <a:solidFill>
                <a:srgbClr val="000000"/>
              </a:solidFill>
              <a:latin typeface="Calibri" panose="020F0502020204030204" pitchFamily="34" charset="0"/>
            </a:endParaRPr>
          </a:p>
          <a:p>
            <a:pPr marL="0" indent="0">
              <a:buNone/>
            </a:pPr>
            <a:endParaRPr lang="en-US" sz="1800" dirty="0">
              <a:solidFill>
                <a:srgbClr val="000000"/>
              </a:solidFill>
              <a:latin typeface="Calibri" panose="020F0502020204030204" pitchFamily="34" charset="0"/>
            </a:endParaRPr>
          </a:p>
          <a:p>
            <a:pPr marL="0" indent="0">
              <a:buNone/>
            </a:pP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Most of the neighborhoods in both cities are situated near the water source (Lake Ontario for Toronto and Arabian Sea for Mumbai). This signifies the importance of water route for transportation for both cities as they are commercial hubs. </a:t>
            </a:r>
            <a:endParaRPr lang="en-IN" dirty="0"/>
          </a:p>
        </p:txBody>
      </p:sp>
      <p:pic>
        <p:nvPicPr>
          <p:cNvPr id="5" name="Picture 4">
            <a:extLst>
              <a:ext uri="{FF2B5EF4-FFF2-40B4-BE49-F238E27FC236}">
                <a16:creationId xmlns:a16="http://schemas.microsoft.com/office/drawing/2014/main" id="{E5612CD8-D5CC-4E07-BE4C-64EA1EC2950B}"/>
              </a:ext>
            </a:extLst>
          </p:cNvPr>
          <p:cNvPicPr>
            <a:picLocks noChangeAspect="1"/>
          </p:cNvPicPr>
          <p:nvPr/>
        </p:nvPicPr>
        <p:blipFill>
          <a:blip r:embed="rId2"/>
          <a:stretch>
            <a:fillRect/>
          </a:stretch>
        </p:blipFill>
        <p:spPr>
          <a:xfrm>
            <a:off x="4745093" y="1451042"/>
            <a:ext cx="2524259" cy="3955915"/>
          </a:xfrm>
          <a:prstGeom prst="rect">
            <a:avLst/>
          </a:prstGeom>
        </p:spPr>
      </p:pic>
    </p:spTree>
    <p:extLst>
      <p:ext uri="{BB962C8B-B14F-4D97-AF65-F5344CB8AC3E}">
        <p14:creationId xmlns:p14="http://schemas.microsoft.com/office/powerpoint/2010/main" val="191676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CC8B-D7E8-40B5-A9F1-912480A82C6E}"/>
              </a:ext>
            </a:extLst>
          </p:cNvPr>
          <p:cNvSpPr>
            <a:spLocks noGrp="1"/>
          </p:cNvSpPr>
          <p:nvPr>
            <p:ph idx="1"/>
          </p:nvPr>
        </p:nvSpPr>
        <p:spPr>
          <a:xfrm>
            <a:off x="838200" y="360809"/>
            <a:ext cx="10515600" cy="4351338"/>
          </a:xfrm>
        </p:spPr>
        <p:txBody>
          <a:bodyPr/>
          <a:lstStyle/>
          <a:p>
            <a:r>
              <a:rPr lang="en-US" sz="1800" b="0" i="0" u="none" strike="noStrike" baseline="0" dirty="0">
                <a:solidFill>
                  <a:srgbClr val="000000"/>
                </a:solidFill>
                <a:latin typeface="Calibri" panose="020F0502020204030204" pitchFamily="34" charset="0"/>
              </a:rPr>
              <a:t>A total of </a:t>
            </a:r>
            <a:r>
              <a:rPr lang="en-US" sz="1800" b="1" i="0" u="none" strike="noStrike" baseline="0" dirty="0">
                <a:solidFill>
                  <a:srgbClr val="000000"/>
                </a:solidFill>
                <a:latin typeface="Calibri" panose="020F0502020204030204" pitchFamily="34" charset="0"/>
              </a:rPr>
              <a:t>5851 </a:t>
            </a:r>
            <a:r>
              <a:rPr lang="en-US" sz="1800" b="0" i="0" u="none" strike="noStrike" baseline="0" dirty="0">
                <a:solidFill>
                  <a:srgbClr val="000000"/>
                </a:solidFill>
                <a:latin typeface="Calibri" panose="020F0502020204030204" pitchFamily="34" charset="0"/>
              </a:rPr>
              <a:t>venues were requested successfully and stored in a dataframe. There were 187 categories for the venues, which were reduced to 25 by removing venues of categories which had a frequency of less than 50 (total 162 categories removed). </a:t>
            </a:r>
            <a:endParaRPr lang="en-IN" dirty="0"/>
          </a:p>
        </p:txBody>
      </p:sp>
      <p:pic>
        <p:nvPicPr>
          <p:cNvPr id="9" name="Picture 8">
            <a:extLst>
              <a:ext uri="{FF2B5EF4-FFF2-40B4-BE49-F238E27FC236}">
                <a16:creationId xmlns:a16="http://schemas.microsoft.com/office/drawing/2014/main" id="{9280DBA7-108E-4D50-93C9-43A83BC97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130" y="1388647"/>
            <a:ext cx="6457971" cy="5108544"/>
          </a:xfrm>
          <a:prstGeom prst="rect">
            <a:avLst/>
          </a:prstGeom>
        </p:spPr>
      </p:pic>
    </p:spTree>
    <p:extLst>
      <p:ext uri="{BB962C8B-B14F-4D97-AF65-F5344CB8AC3E}">
        <p14:creationId xmlns:p14="http://schemas.microsoft.com/office/powerpoint/2010/main" val="122520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3994-3BA3-4656-8FAE-364CEA1FE234}"/>
              </a:ext>
            </a:extLst>
          </p:cNvPr>
          <p:cNvSpPr>
            <a:spLocks noGrp="1"/>
          </p:cNvSpPr>
          <p:nvPr>
            <p:ph type="title"/>
          </p:nvPr>
        </p:nvSpPr>
        <p:spPr/>
        <p:txBody>
          <a:bodyPr/>
          <a:lstStyle/>
          <a:p>
            <a:r>
              <a:rPr lang="en-IN" sz="3600" b="1" i="0" u="none" strike="noStrike" baseline="0" dirty="0">
                <a:solidFill>
                  <a:srgbClr val="000000"/>
                </a:solidFill>
                <a:latin typeface="Arial" panose="020B0604020202020204" pitchFamily="34" charset="0"/>
              </a:rPr>
              <a:t>Conclusion</a:t>
            </a:r>
            <a:r>
              <a:rPr lang="en-IN" sz="1800" b="1" i="0" u="none" strike="noStrike" baseline="0" dirty="0">
                <a:solidFill>
                  <a:srgbClr val="000000"/>
                </a:solidFill>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59A6B9C7-812D-4C42-A0D5-18153A998208}"/>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Mumbai and Toronto despite having their similarities have a very different distribution of venues categories. </a:t>
            </a:r>
          </a:p>
          <a:p>
            <a:r>
              <a:rPr lang="en-US" sz="1800" b="0" i="0" u="none" strike="noStrike" baseline="0" dirty="0">
                <a:solidFill>
                  <a:srgbClr val="000000"/>
                </a:solidFill>
                <a:latin typeface="Calibri" panose="020F0502020204030204" pitchFamily="34" charset="0"/>
              </a:rPr>
              <a:t>Despite the difference in between cities, many of the neighborhoods have similar venues present in them. </a:t>
            </a:r>
          </a:p>
          <a:p>
            <a:r>
              <a:rPr lang="en-US" sz="1800" b="0" i="0" u="none" strike="noStrike" baseline="0" dirty="0">
                <a:solidFill>
                  <a:srgbClr val="000000"/>
                </a:solidFill>
                <a:latin typeface="Calibri" panose="020F0502020204030204" pitchFamily="34" charset="0"/>
              </a:rPr>
              <a:t>Majority of largest clusters were composed of almost equal number of neighborhoods from both cities. </a:t>
            </a:r>
          </a:p>
          <a:p>
            <a:r>
              <a:rPr lang="en-US" sz="1800" b="0" i="0" u="none" strike="noStrike" baseline="0" dirty="0">
                <a:solidFill>
                  <a:srgbClr val="000000"/>
                </a:solidFill>
                <a:latin typeface="Calibri" panose="020F0502020204030204" pitchFamily="34" charset="0"/>
              </a:rPr>
              <a:t>The final conclusion of the project is that there is high degree of difference between neighborhoods within a city but, there are similarities among various neighborhoods irrespective of their location. </a:t>
            </a:r>
          </a:p>
          <a:p>
            <a:pPr marL="0" indent="0">
              <a:buNone/>
            </a:pPr>
            <a:endParaRPr lang="en-IN" dirty="0"/>
          </a:p>
        </p:txBody>
      </p:sp>
    </p:spTree>
    <p:extLst>
      <p:ext uri="{BB962C8B-B14F-4D97-AF65-F5344CB8AC3E}">
        <p14:creationId xmlns:p14="http://schemas.microsoft.com/office/powerpoint/2010/main" val="2037019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Comparing Neighborhoods in  Toronto and Mumbai </vt:lpstr>
      <vt:lpstr>Introduction</vt:lpstr>
      <vt:lpstr>Project Goal</vt:lpstr>
      <vt:lpstr>Methodology</vt:lpstr>
      <vt:lpstr>PowerPoint Presentation</vt:lpstr>
      <vt:lpstr>Results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Comparing Neighborhoods in  Toronto and Mumbai </dc:title>
  <dc:creator>pradeep yadav</dc:creator>
  <cp:lastModifiedBy>pradeep yadav</cp:lastModifiedBy>
  <cp:revision>1</cp:revision>
  <dcterms:created xsi:type="dcterms:W3CDTF">2021-07-29T09:57:33Z</dcterms:created>
  <dcterms:modified xsi:type="dcterms:W3CDTF">2021-07-29T09:57:33Z</dcterms:modified>
</cp:coreProperties>
</file>