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7" r:id="rId2"/>
    <p:sldId id="258" r:id="rId3"/>
    <p:sldId id="260" r:id="rId4"/>
    <p:sldId id="261" r:id="rId5"/>
    <p:sldId id="263" r:id="rId6"/>
    <p:sldId id="264" r:id="rId7"/>
    <p:sldId id="262" r:id="rId8"/>
    <p:sldId id="266" r:id="rId9"/>
    <p:sldId id="267"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82" autoAdjust="0"/>
  </p:normalViewPr>
  <p:slideViewPr>
    <p:cSldViewPr snapToGrid="0" snapToObjects="1">
      <p:cViewPr>
        <p:scale>
          <a:sx n="91" d="100"/>
          <a:sy n="91" d="100"/>
        </p:scale>
        <p:origin x="-1200" y="-3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55B45A-6071-634E-9721-A23E7BC5E61B}" type="datetimeFigureOut">
              <a:rPr lang="en-US" smtClean="0"/>
              <a:t>9/14/2017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FE4D83-4EA5-9A47-A06B-6B526C7A9320}" type="slidenum">
              <a:rPr lang="en-US" smtClean="0"/>
              <a:t>‹#›</a:t>
            </a:fld>
            <a:endParaRPr lang="en-US"/>
          </a:p>
        </p:txBody>
      </p:sp>
    </p:spTree>
    <p:extLst>
      <p:ext uri="{BB962C8B-B14F-4D97-AF65-F5344CB8AC3E}">
        <p14:creationId xmlns:p14="http://schemas.microsoft.com/office/powerpoint/2010/main" val="275615335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7B2FCB79-2C0C-F84D-A224-30C295992FCE}" type="slidenum">
              <a:rPr lang="en-US" smtClean="0"/>
              <a:t>1</a:t>
            </a:fld>
            <a:endParaRPr lang="en-US"/>
          </a:p>
        </p:txBody>
      </p:sp>
    </p:spTree>
    <p:extLst>
      <p:ext uri="{BB962C8B-B14F-4D97-AF65-F5344CB8AC3E}">
        <p14:creationId xmlns:p14="http://schemas.microsoft.com/office/powerpoint/2010/main" val="4026639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FE4D83-4EA5-9A47-A06B-6B526C7A9320}" type="slidenum">
              <a:rPr lang="en-US" smtClean="0"/>
              <a:t>5</a:t>
            </a:fld>
            <a:endParaRPr lang="en-US"/>
          </a:p>
        </p:txBody>
      </p:sp>
    </p:spTree>
    <p:extLst>
      <p:ext uri="{BB962C8B-B14F-4D97-AF65-F5344CB8AC3E}">
        <p14:creationId xmlns:p14="http://schemas.microsoft.com/office/powerpoint/2010/main" val="744260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FE4D83-4EA5-9A47-A06B-6B526C7A9320}" type="slidenum">
              <a:rPr lang="en-US" smtClean="0"/>
              <a:t>6</a:t>
            </a:fld>
            <a:endParaRPr lang="en-US"/>
          </a:p>
        </p:txBody>
      </p:sp>
    </p:spTree>
    <p:extLst>
      <p:ext uri="{BB962C8B-B14F-4D97-AF65-F5344CB8AC3E}">
        <p14:creationId xmlns:p14="http://schemas.microsoft.com/office/powerpoint/2010/main" val="744260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Overhead</a:t>
            </a:r>
            <a:r>
              <a:rPr lang="en-US" baseline="0" dirty="0" smtClean="0"/>
              <a:t> </a:t>
            </a:r>
            <a:r>
              <a:rPr lang="en-US" baseline="0" smtClean="0"/>
              <a:t>in running</a:t>
            </a:r>
            <a:endParaRPr lang="en-US" dirty="0"/>
          </a:p>
        </p:txBody>
      </p:sp>
      <p:sp>
        <p:nvSpPr>
          <p:cNvPr id="4" name="Slide Number Placeholder 3"/>
          <p:cNvSpPr>
            <a:spLocks noGrp="1"/>
          </p:cNvSpPr>
          <p:nvPr>
            <p:ph type="sldNum" sz="quarter" idx="10"/>
          </p:nvPr>
        </p:nvSpPr>
        <p:spPr/>
        <p:txBody>
          <a:bodyPr/>
          <a:lstStyle/>
          <a:p>
            <a:fld id="{56FE4D83-4EA5-9A47-A06B-6B526C7A9320}" type="slidenum">
              <a:rPr lang="en-US" smtClean="0"/>
              <a:t>8</a:t>
            </a:fld>
            <a:endParaRPr lang="en-US"/>
          </a:p>
        </p:txBody>
      </p:sp>
    </p:spTree>
    <p:extLst>
      <p:ext uri="{BB962C8B-B14F-4D97-AF65-F5344CB8AC3E}">
        <p14:creationId xmlns:p14="http://schemas.microsoft.com/office/powerpoint/2010/main" val="744260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Overhead</a:t>
            </a:r>
            <a:r>
              <a:rPr lang="en-US" baseline="0" dirty="0" smtClean="0"/>
              <a:t> </a:t>
            </a:r>
            <a:r>
              <a:rPr lang="en-US" baseline="0" smtClean="0"/>
              <a:t>in running</a:t>
            </a:r>
            <a:endParaRPr lang="en-US" dirty="0"/>
          </a:p>
        </p:txBody>
      </p:sp>
      <p:sp>
        <p:nvSpPr>
          <p:cNvPr id="4" name="Slide Number Placeholder 3"/>
          <p:cNvSpPr>
            <a:spLocks noGrp="1"/>
          </p:cNvSpPr>
          <p:nvPr>
            <p:ph type="sldNum" sz="quarter" idx="10"/>
          </p:nvPr>
        </p:nvSpPr>
        <p:spPr/>
        <p:txBody>
          <a:bodyPr/>
          <a:lstStyle/>
          <a:p>
            <a:fld id="{56FE4D83-4EA5-9A47-A06B-6B526C7A9320}" type="slidenum">
              <a:rPr lang="en-US" smtClean="0"/>
              <a:t>9</a:t>
            </a:fld>
            <a:endParaRPr lang="en-US"/>
          </a:p>
        </p:txBody>
      </p:sp>
    </p:spTree>
    <p:extLst>
      <p:ext uri="{BB962C8B-B14F-4D97-AF65-F5344CB8AC3E}">
        <p14:creationId xmlns:p14="http://schemas.microsoft.com/office/powerpoint/2010/main" val="744260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rgbClr val="000000"/>
                </a:solidFill>
              </a:rPr>
              <a:t>Thanks to CMAD program organizers and trainers for giving us wonderful opportunity to learn modern applications</a:t>
            </a:r>
            <a:endParaRPr lang="en-US" sz="1100" dirty="0" smtClean="0">
              <a:solidFill>
                <a:srgbClr val="000000"/>
              </a:solidFill>
            </a:endParaRP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7B2FCB79-2C0C-F84D-A224-30C295992FCE}" type="slidenum">
              <a:rPr lang="en-US" smtClean="0"/>
              <a:t>10</a:t>
            </a:fld>
            <a:endParaRPr lang="en-US"/>
          </a:p>
        </p:txBody>
      </p:sp>
    </p:spTree>
    <p:extLst>
      <p:ext uri="{BB962C8B-B14F-4D97-AF65-F5344CB8AC3E}">
        <p14:creationId xmlns:p14="http://schemas.microsoft.com/office/powerpoint/2010/main" val="4026639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696BFF-CD5B-464A-B447-0FB1038A5F42}"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8B883-4BC3-3444-8A56-A54D64E459B5}" type="slidenum">
              <a:rPr lang="en-US" smtClean="0"/>
              <a:t>‹#›</a:t>
            </a:fld>
            <a:endParaRPr lang="en-US"/>
          </a:p>
        </p:txBody>
      </p:sp>
    </p:spTree>
    <p:extLst>
      <p:ext uri="{BB962C8B-B14F-4D97-AF65-F5344CB8AC3E}">
        <p14:creationId xmlns:p14="http://schemas.microsoft.com/office/powerpoint/2010/main" val="1529268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696BFF-CD5B-464A-B447-0FB1038A5F42}"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8B883-4BC3-3444-8A56-A54D64E459B5}" type="slidenum">
              <a:rPr lang="en-US" smtClean="0"/>
              <a:t>‹#›</a:t>
            </a:fld>
            <a:endParaRPr lang="en-US"/>
          </a:p>
        </p:txBody>
      </p:sp>
    </p:spTree>
    <p:extLst>
      <p:ext uri="{BB962C8B-B14F-4D97-AF65-F5344CB8AC3E}">
        <p14:creationId xmlns:p14="http://schemas.microsoft.com/office/powerpoint/2010/main" val="1708056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696BFF-CD5B-464A-B447-0FB1038A5F42}"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8B883-4BC3-3444-8A56-A54D64E459B5}" type="slidenum">
              <a:rPr lang="en-US" smtClean="0"/>
              <a:t>‹#›</a:t>
            </a:fld>
            <a:endParaRPr lang="en-US"/>
          </a:p>
        </p:txBody>
      </p:sp>
    </p:spTree>
    <p:extLst>
      <p:ext uri="{BB962C8B-B14F-4D97-AF65-F5344CB8AC3E}">
        <p14:creationId xmlns:p14="http://schemas.microsoft.com/office/powerpoint/2010/main" val="3494890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3_Title Slide-animated gradient">
    <p:bg>
      <p:bgPr>
        <a:gradFill>
          <a:gsLst>
            <a:gs pos="0">
              <a:srgbClr val="272749"/>
            </a:gs>
            <a:gs pos="100000">
              <a:srgbClr val="32BEBD"/>
            </a:gs>
          </a:gsLst>
          <a:lin ang="0" scaled="0"/>
        </a:gradFill>
        <a:effectLst/>
      </p:bgPr>
    </p:bg>
    <p:spTree>
      <p:nvGrpSpPr>
        <p:cNvPr id="1" name=""/>
        <p:cNvGrpSpPr/>
        <p:nvPr/>
      </p:nvGrpSpPr>
      <p:grpSpPr>
        <a:xfrm>
          <a:off x="0" y="0"/>
          <a:ext cx="0" cy="0"/>
          <a:chOff x="0" y="0"/>
          <a:chExt cx="0" cy="0"/>
        </a:xfrm>
      </p:grpSpPr>
      <p:sp>
        <p:nvSpPr>
          <p:cNvPr id="23" name="Title 1"/>
          <p:cNvSpPr>
            <a:spLocks noGrp="1"/>
          </p:cNvSpPr>
          <p:nvPr>
            <p:ph type="ctrTitle" hasCustomPrompt="1"/>
          </p:nvPr>
        </p:nvSpPr>
        <p:spPr>
          <a:xfrm>
            <a:off x="221394" y="2811836"/>
            <a:ext cx="8301718" cy="859640"/>
          </a:xfrm>
          <a:prstGeom prst="rect">
            <a:avLst/>
          </a:prstGeom>
        </p:spPr>
        <p:txBody>
          <a:bodyPr anchor="b" anchorCtr="0"/>
          <a:lstStyle>
            <a:lvl1pPr marL="0" indent="0" algn="l">
              <a:lnSpc>
                <a:spcPct val="90000"/>
              </a:lnSpc>
              <a:buFont typeface="Arial" panose="020B0604020202020204" pitchFamily="34" charset="0"/>
              <a:buNone/>
              <a:defRPr sz="6000" b="0" i="0" spc="0" baseline="0">
                <a:solidFill>
                  <a:schemeClr val="bg1"/>
                </a:solidFill>
                <a:latin typeface="+mj-lt"/>
                <a:cs typeface="CiscoSans Thin"/>
              </a:defRPr>
            </a:lvl1pPr>
          </a:lstStyle>
          <a:p>
            <a:r>
              <a:rPr lang="en-US" dirty="0" smtClean="0"/>
              <a:t>Presentation Title Goes Here</a:t>
            </a:r>
            <a:endParaRPr lang="en-US" dirty="0"/>
          </a:p>
        </p:txBody>
      </p:sp>
      <p:sp>
        <p:nvSpPr>
          <p:cNvPr id="24" name="Subtitle 2"/>
          <p:cNvSpPr>
            <a:spLocks noGrp="1"/>
          </p:cNvSpPr>
          <p:nvPr>
            <p:ph type="subTitle" idx="1" hasCustomPrompt="1"/>
          </p:nvPr>
        </p:nvSpPr>
        <p:spPr>
          <a:xfrm>
            <a:off x="252425" y="4828036"/>
            <a:ext cx="8112126" cy="384175"/>
          </a:xfrm>
          <a:prstGeom prst="rect">
            <a:avLst/>
          </a:prstGeom>
        </p:spPr>
        <p:txBody>
          <a:bodyPr lIns="121840" tIns="60920" rIns="121840" bIns="60920" anchor="b" anchorCtr="0">
            <a:noAutofit/>
          </a:bodyPr>
          <a:lstStyle>
            <a:lvl1pPr marL="0" indent="0" algn="l">
              <a:buNone/>
              <a:defRPr sz="1600" b="0" i="0">
                <a:solidFill>
                  <a:schemeClr val="bg1"/>
                </a:solidFill>
                <a:latin typeface="+mn-lt"/>
                <a:cs typeface="CiscoSans"/>
              </a:defRPr>
            </a:lvl1pPr>
            <a:lvl2pPr marL="456941" indent="0" algn="ctr">
              <a:buNone/>
              <a:defRPr>
                <a:solidFill>
                  <a:schemeClr val="tx1">
                    <a:tint val="75000"/>
                  </a:schemeClr>
                </a:solidFill>
              </a:defRPr>
            </a:lvl2pPr>
            <a:lvl3pPr marL="913905" indent="0" algn="ctr">
              <a:buNone/>
              <a:defRPr>
                <a:solidFill>
                  <a:schemeClr val="tx1">
                    <a:tint val="75000"/>
                  </a:schemeClr>
                </a:solidFill>
              </a:defRPr>
            </a:lvl3pPr>
            <a:lvl4pPr marL="1370855" indent="0" algn="ctr">
              <a:buNone/>
              <a:defRPr>
                <a:solidFill>
                  <a:schemeClr val="tx1">
                    <a:tint val="75000"/>
                  </a:schemeClr>
                </a:solidFill>
              </a:defRPr>
            </a:lvl4pPr>
            <a:lvl5pPr marL="1827812" indent="0" algn="ctr">
              <a:buNone/>
              <a:defRPr>
                <a:solidFill>
                  <a:schemeClr val="tx1">
                    <a:tint val="75000"/>
                  </a:schemeClr>
                </a:solidFill>
              </a:defRPr>
            </a:lvl5pPr>
            <a:lvl6pPr marL="2284753" indent="0" algn="ctr">
              <a:buNone/>
              <a:defRPr>
                <a:solidFill>
                  <a:schemeClr val="tx1">
                    <a:tint val="75000"/>
                  </a:schemeClr>
                </a:solidFill>
              </a:defRPr>
            </a:lvl6pPr>
            <a:lvl7pPr marL="2741713" indent="0" algn="ctr">
              <a:buNone/>
              <a:defRPr>
                <a:solidFill>
                  <a:schemeClr val="tx1">
                    <a:tint val="75000"/>
                  </a:schemeClr>
                </a:solidFill>
              </a:defRPr>
            </a:lvl7pPr>
            <a:lvl8pPr marL="3198667" indent="0" algn="ctr">
              <a:buNone/>
              <a:defRPr>
                <a:solidFill>
                  <a:schemeClr val="tx1">
                    <a:tint val="75000"/>
                  </a:schemeClr>
                </a:solidFill>
              </a:defRPr>
            </a:lvl8pPr>
            <a:lvl9pPr marL="3655624" indent="0" algn="ctr">
              <a:buNone/>
              <a:defRPr>
                <a:solidFill>
                  <a:schemeClr val="tx1">
                    <a:tint val="75000"/>
                  </a:schemeClr>
                </a:solidFill>
              </a:defRPr>
            </a:lvl9pPr>
          </a:lstStyle>
          <a:p>
            <a:r>
              <a:rPr lang="en-US" dirty="0" smtClean="0"/>
              <a:t>Speaker Name</a:t>
            </a:r>
            <a:endParaRPr lang="en-US" dirty="0"/>
          </a:p>
        </p:txBody>
      </p:sp>
      <p:sp>
        <p:nvSpPr>
          <p:cNvPr id="25" name="Text Placeholder 38"/>
          <p:cNvSpPr>
            <a:spLocks noGrp="1"/>
          </p:cNvSpPr>
          <p:nvPr>
            <p:ph type="body" sz="quarter" idx="10" hasCustomPrompt="1"/>
          </p:nvPr>
        </p:nvSpPr>
        <p:spPr>
          <a:xfrm>
            <a:off x="251847" y="5164920"/>
            <a:ext cx="8112650" cy="384175"/>
          </a:xfrm>
          <a:prstGeom prst="rect">
            <a:avLst/>
          </a:prstGeom>
        </p:spPr>
        <p:txBody>
          <a:bodyPr lIns="121840" tIns="60920" rIns="121840" bIns="60920"/>
          <a:lstStyle>
            <a:lvl1pPr marL="0" indent="0" algn="l">
              <a:buFontTx/>
              <a:buNone/>
              <a:defRPr lang="en-US" sz="1600" b="0" i="0" kern="1200" dirty="0" smtClean="0">
                <a:solidFill>
                  <a:schemeClr val="bg1"/>
                </a:solidFill>
                <a:latin typeface="+mn-lt"/>
                <a:ea typeface="+mn-ea"/>
                <a:cs typeface="CiscoSans ExtraLight"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dirty="0" smtClean="0"/>
              <a:t>Speaker Title</a:t>
            </a:r>
            <a:endParaRPr lang="en-US" dirty="0"/>
          </a:p>
        </p:txBody>
      </p:sp>
      <p:sp>
        <p:nvSpPr>
          <p:cNvPr id="26" name="Text Placeholder 40"/>
          <p:cNvSpPr>
            <a:spLocks noGrp="1"/>
          </p:cNvSpPr>
          <p:nvPr>
            <p:ph type="body" sz="quarter" idx="11" hasCustomPrompt="1"/>
          </p:nvPr>
        </p:nvSpPr>
        <p:spPr>
          <a:xfrm>
            <a:off x="251847" y="5938243"/>
            <a:ext cx="8112650" cy="384175"/>
          </a:xfrm>
          <a:prstGeom prst="rect">
            <a:avLst/>
          </a:prstGeom>
        </p:spPr>
        <p:txBody>
          <a:bodyPr lIns="121840" tIns="60920" rIns="121840" bIns="60920"/>
          <a:lstStyle>
            <a:lvl1pPr marL="0" indent="0" algn="l">
              <a:buFontTx/>
              <a:buNone/>
              <a:defRPr lang="en-US" sz="1600" b="0" i="0" kern="1200" dirty="0" smtClean="0">
                <a:solidFill>
                  <a:schemeClr val="bg1"/>
                </a:solidFill>
                <a:latin typeface="+mn-lt"/>
                <a:ea typeface="+mn-ea"/>
                <a:cs typeface="CiscoSans ExtraLight"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dirty="0" smtClean="0"/>
              <a:t>Date</a:t>
            </a:r>
            <a:endParaRPr lang="en-US" dirty="0"/>
          </a:p>
        </p:txBody>
      </p:sp>
      <p:sp>
        <p:nvSpPr>
          <p:cNvPr id="3" name="Text Placeholder 2"/>
          <p:cNvSpPr>
            <a:spLocks noGrp="1"/>
          </p:cNvSpPr>
          <p:nvPr>
            <p:ph type="body" sz="quarter" idx="13" hasCustomPrompt="1"/>
          </p:nvPr>
        </p:nvSpPr>
        <p:spPr>
          <a:xfrm>
            <a:off x="252571" y="3496671"/>
            <a:ext cx="8302625" cy="398668"/>
          </a:xfrm>
          <a:prstGeom prst="rect">
            <a:avLst/>
          </a:prstGeom>
        </p:spPr>
        <p:txBody>
          <a:bodyPr lIns="121840" tIns="60920" rIns="121840" bIns="60920"/>
          <a:lstStyle>
            <a:lvl1pPr marL="0" indent="0">
              <a:buFont typeface="Arial" panose="020B0604020202020204" pitchFamily="34" charset="0"/>
              <a:buNone/>
              <a:defRPr sz="2400" baseline="0">
                <a:solidFill>
                  <a:schemeClr val="bg1"/>
                </a:solidFill>
                <a:latin typeface="+mj-lt"/>
              </a:defRPr>
            </a:lvl1pPr>
            <a:lvl2pPr marL="406208" indent="0">
              <a:buNone/>
              <a:defRPr/>
            </a:lvl2pPr>
            <a:lvl3pPr marL="569624" indent="0">
              <a:buNone/>
              <a:defRPr/>
            </a:lvl3pPr>
            <a:lvl4pPr marL="688637" indent="0">
              <a:buNone/>
              <a:defRPr/>
            </a:lvl4pPr>
            <a:lvl5pPr marL="801288" indent="0">
              <a:buNone/>
              <a:defRPr/>
            </a:lvl5pPr>
          </a:lstStyle>
          <a:p>
            <a:pPr lvl="0"/>
            <a:r>
              <a:rPr lang="en-GB" dirty="0" smtClean="0"/>
              <a:t>Subhead goes here</a:t>
            </a:r>
            <a:endParaRPr lang="en-GB" dirty="0"/>
          </a:p>
        </p:txBody>
      </p:sp>
      <p:grpSp>
        <p:nvGrpSpPr>
          <p:cNvPr id="28" name="Group 67"/>
          <p:cNvGrpSpPr/>
          <p:nvPr userDrawn="1"/>
        </p:nvGrpSpPr>
        <p:grpSpPr>
          <a:xfrm>
            <a:off x="285175" y="410506"/>
            <a:ext cx="862739" cy="613107"/>
            <a:chOff x="609606" y="528528"/>
            <a:chExt cx="1444732" cy="763787"/>
          </a:xfrm>
          <a:solidFill>
            <a:schemeClr val="bg1"/>
          </a:solidFill>
        </p:grpSpPr>
        <p:sp>
          <p:nvSpPr>
            <p:cNvPr id="32" name="Rectangle 31"/>
            <p:cNvSpPr>
              <a:spLocks noChangeArrowheads="1"/>
            </p:cNvSpPr>
            <p:nvPr/>
          </p:nvSpPr>
          <p:spPr bwMode="black">
            <a:xfrm>
              <a:off x="1016583" y="1035671"/>
              <a:ext cx="65914" cy="249729"/>
            </a:xfrm>
            <a:prstGeom prst="rect">
              <a:avLst/>
            </a:prstGeom>
            <a:grpFill/>
            <a:ln w="9525">
              <a:noFill/>
              <a:miter lim="800000"/>
              <a:headEnd/>
              <a:tailEnd/>
            </a:ln>
          </p:spPr>
          <p:txBody>
            <a:bodyPr/>
            <a:lstStyle/>
            <a:p>
              <a:endParaRPr lang="en-US">
                <a:solidFill>
                  <a:schemeClr val="bg1"/>
                </a:solidFill>
                <a:latin typeface="+mj-lt"/>
              </a:endParaRPr>
            </a:p>
          </p:txBody>
        </p:sp>
        <p:sp>
          <p:nvSpPr>
            <p:cNvPr id="45" name="Freeform 44"/>
            <p:cNvSpPr>
              <a:spLocks/>
            </p:cNvSpPr>
            <p:nvPr/>
          </p:nvSpPr>
          <p:spPr bwMode="black">
            <a:xfrm>
              <a:off x="1400565" y="1028755"/>
              <a:ext cx="190842" cy="263560"/>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solidFill>
                  <a:schemeClr val="bg1"/>
                </a:solidFill>
                <a:latin typeface="+mj-lt"/>
              </a:endParaRPr>
            </a:p>
          </p:txBody>
        </p:sp>
        <p:sp>
          <p:nvSpPr>
            <p:cNvPr id="46" name="Freeform 45"/>
            <p:cNvSpPr>
              <a:spLocks/>
            </p:cNvSpPr>
            <p:nvPr/>
          </p:nvSpPr>
          <p:spPr bwMode="black">
            <a:xfrm>
              <a:off x="740666" y="1028755"/>
              <a:ext cx="190842" cy="263560"/>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solidFill>
                  <a:schemeClr val="bg1"/>
                </a:solidFill>
                <a:latin typeface="+mj-lt"/>
              </a:endParaRPr>
            </a:p>
          </p:txBody>
        </p:sp>
        <p:sp>
          <p:nvSpPr>
            <p:cNvPr id="47" name="Freeform 46"/>
            <p:cNvSpPr>
              <a:spLocks noEditPoints="1"/>
            </p:cNvSpPr>
            <p:nvPr/>
          </p:nvSpPr>
          <p:spPr bwMode="black">
            <a:xfrm>
              <a:off x="1660386" y="1028755"/>
              <a:ext cx="262121" cy="263560"/>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solidFill>
                  <a:schemeClr val="bg1"/>
                </a:solidFill>
                <a:latin typeface="+mj-lt"/>
              </a:endParaRPr>
            </a:p>
          </p:txBody>
        </p:sp>
        <p:sp>
          <p:nvSpPr>
            <p:cNvPr id="48" name="Freeform 47"/>
            <p:cNvSpPr>
              <a:spLocks/>
            </p:cNvSpPr>
            <p:nvPr/>
          </p:nvSpPr>
          <p:spPr bwMode="black">
            <a:xfrm>
              <a:off x="1167569" y="1028755"/>
              <a:ext cx="170915" cy="263560"/>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solidFill>
                  <a:schemeClr val="bg1"/>
                </a:solidFill>
                <a:latin typeface="+mj-lt"/>
              </a:endParaRPr>
            </a:p>
          </p:txBody>
        </p:sp>
        <p:sp>
          <p:nvSpPr>
            <p:cNvPr id="49" name="Freeform 48"/>
            <p:cNvSpPr>
              <a:spLocks/>
            </p:cNvSpPr>
            <p:nvPr/>
          </p:nvSpPr>
          <p:spPr bwMode="black">
            <a:xfrm>
              <a:off x="609606" y="732922"/>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solidFill>
                  <a:schemeClr val="bg1"/>
                </a:solidFill>
                <a:latin typeface="+mj-lt"/>
              </a:endParaRPr>
            </a:p>
          </p:txBody>
        </p:sp>
        <p:sp>
          <p:nvSpPr>
            <p:cNvPr id="50" name="Freeform 49"/>
            <p:cNvSpPr>
              <a:spLocks/>
            </p:cNvSpPr>
            <p:nvPr/>
          </p:nvSpPr>
          <p:spPr bwMode="black">
            <a:xfrm>
              <a:off x="783587" y="646860"/>
              <a:ext cx="62081" cy="214383"/>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solidFill>
                  <a:schemeClr val="bg1"/>
                </a:solidFill>
                <a:latin typeface="+mj-lt"/>
              </a:endParaRPr>
            </a:p>
          </p:txBody>
        </p:sp>
        <p:sp>
          <p:nvSpPr>
            <p:cNvPr id="51" name="Freeform 50"/>
            <p:cNvSpPr>
              <a:spLocks/>
            </p:cNvSpPr>
            <p:nvPr/>
          </p:nvSpPr>
          <p:spPr bwMode="black">
            <a:xfrm>
              <a:off x="954502" y="528528"/>
              <a:ext cx="62080" cy="394956"/>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solidFill>
                  <a:schemeClr val="bg1"/>
                </a:solidFill>
                <a:latin typeface="+mj-lt"/>
              </a:endParaRPr>
            </a:p>
          </p:txBody>
        </p:sp>
        <p:sp>
          <p:nvSpPr>
            <p:cNvPr id="52" name="Freeform 51"/>
            <p:cNvSpPr>
              <a:spLocks/>
            </p:cNvSpPr>
            <p:nvPr/>
          </p:nvSpPr>
          <p:spPr bwMode="black">
            <a:xfrm>
              <a:off x="1128481" y="646860"/>
              <a:ext cx="62081" cy="214383"/>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solidFill>
                  <a:schemeClr val="bg1"/>
                </a:solidFill>
                <a:latin typeface="+mj-lt"/>
              </a:endParaRPr>
            </a:p>
          </p:txBody>
        </p:sp>
        <p:sp>
          <p:nvSpPr>
            <p:cNvPr id="53" name="Freeform 52"/>
            <p:cNvSpPr>
              <a:spLocks/>
            </p:cNvSpPr>
            <p:nvPr/>
          </p:nvSpPr>
          <p:spPr bwMode="black">
            <a:xfrm>
              <a:off x="1298630" y="732922"/>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solidFill>
                  <a:schemeClr val="bg1"/>
                </a:solidFill>
                <a:latin typeface="+mj-lt"/>
              </a:endParaRPr>
            </a:p>
          </p:txBody>
        </p:sp>
        <p:sp>
          <p:nvSpPr>
            <p:cNvPr id="54" name="Freeform 53"/>
            <p:cNvSpPr>
              <a:spLocks/>
            </p:cNvSpPr>
            <p:nvPr/>
          </p:nvSpPr>
          <p:spPr bwMode="black">
            <a:xfrm>
              <a:off x="1472609" y="646860"/>
              <a:ext cx="62847" cy="214383"/>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solidFill>
                  <a:schemeClr val="bg1"/>
                </a:solidFill>
                <a:latin typeface="+mj-lt"/>
              </a:endParaRPr>
            </a:p>
          </p:txBody>
        </p:sp>
        <p:sp>
          <p:nvSpPr>
            <p:cNvPr id="55" name="Freeform 54"/>
            <p:cNvSpPr>
              <a:spLocks/>
            </p:cNvSpPr>
            <p:nvPr/>
          </p:nvSpPr>
          <p:spPr bwMode="black">
            <a:xfrm>
              <a:off x="1646588" y="528528"/>
              <a:ext cx="62847" cy="39495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solidFill>
                  <a:schemeClr val="bg1"/>
                </a:solidFill>
                <a:latin typeface="+mj-lt"/>
              </a:endParaRPr>
            </a:p>
          </p:txBody>
        </p:sp>
        <p:sp>
          <p:nvSpPr>
            <p:cNvPr id="56" name="Freeform 55"/>
            <p:cNvSpPr>
              <a:spLocks/>
            </p:cNvSpPr>
            <p:nvPr/>
          </p:nvSpPr>
          <p:spPr bwMode="black">
            <a:xfrm>
              <a:off x="1817502" y="646864"/>
              <a:ext cx="62847" cy="214383"/>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solidFill>
                  <a:schemeClr val="bg1"/>
                </a:solidFill>
                <a:latin typeface="+mj-lt"/>
              </a:endParaRPr>
            </a:p>
          </p:txBody>
        </p:sp>
        <p:sp>
          <p:nvSpPr>
            <p:cNvPr id="57" name="Freeform 56"/>
            <p:cNvSpPr>
              <a:spLocks/>
            </p:cNvSpPr>
            <p:nvPr/>
          </p:nvSpPr>
          <p:spPr bwMode="black">
            <a:xfrm>
              <a:off x="1991491" y="732927"/>
              <a:ext cx="62847"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solidFill>
                  <a:schemeClr val="bg1"/>
                </a:solidFill>
                <a:latin typeface="+mj-lt"/>
              </a:endParaRPr>
            </a:p>
          </p:txBody>
        </p:sp>
      </p:grpSp>
    </p:spTree>
    <p:extLst>
      <p:ext uri="{BB962C8B-B14F-4D97-AF65-F5344CB8AC3E}">
        <p14:creationId xmlns:p14="http://schemas.microsoft.com/office/powerpoint/2010/main" val="1152820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
                                            <p:txEl>
                                              <p:pRg st="0" end="0"/>
                                            </p:txEl>
                                          </p:spTgt>
                                        </p:tgtEl>
                                        <p:attrNameLst>
                                          <p:attrName>style.visibility</p:attrName>
                                        </p:attrNameLst>
                                      </p:cBhvr>
                                      <p:to>
                                        <p:strVal val="visible"/>
                                      </p:to>
                                    </p:set>
                                    <p:animEffect transition="in" filter="wipe(left)">
                                      <p:cBhvr>
                                        <p:cTn id="15" dur="500"/>
                                        <p:tgtEl>
                                          <p:spTgt spid="24">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5">
                                            <p:txEl>
                                              <p:pRg st="0" end="0"/>
                                            </p:txEl>
                                          </p:spTgt>
                                        </p:tgtEl>
                                        <p:attrNameLst>
                                          <p:attrName>style.visibility</p:attrName>
                                        </p:attrNameLst>
                                      </p:cBhvr>
                                      <p:to>
                                        <p:strVal val="visible"/>
                                      </p:to>
                                    </p:set>
                                    <p:animEffect transition="in" filter="wipe(left)">
                                      <p:cBhvr>
                                        <p:cTn id="18" dur="500"/>
                                        <p:tgtEl>
                                          <p:spTgt spid="25">
                                            <p:txEl>
                                              <p:pRg st="0" end="0"/>
                                            </p:txEl>
                                          </p:spTgt>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6">
                                            <p:txEl>
                                              <p:pRg st="0" end="0"/>
                                            </p:txEl>
                                          </p:spTgt>
                                        </p:tgtEl>
                                        <p:attrNameLst>
                                          <p:attrName>style.visibility</p:attrName>
                                        </p:attrNameLst>
                                      </p:cBhvr>
                                      <p:to>
                                        <p:strVal val="visible"/>
                                      </p:to>
                                    </p:set>
                                    <p:animEffect transition="in" filter="wipe(left)">
                                      <p:cBhvr>
                                        <p:cTn id="2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ullet">
    <p:spTree>
      <p:nvGrpSpPr>
        <p:cNvPr id="1" name=""/>
        <p:cNvGrpSpPr/>
        <p:nvPr/>
      </p:nvGrpSpPr>
      <p:grpSpPr>
        <a:xfrm>
          <a:off x="0" y="0"/>
          <a:ext cx="0" cy="0"/>
          <a:chOff x="0" y="0"/>
          <a:chExt cx="0" cy="0"/>
        </a:xfrm>
      </p:grpSpPr>
      <p:sp>
        <p:nvSpPr>
          <p:cNvPr id="2" name="Title 1"/>
          <p:cNvSpPr>
            <a:spLocks noGrp="1"/>
          </p:cNvSpPr>
          <p:nvPr>
            <p:ph type="title"/>
          </p:nvPr>
        </p:nvSpPr>
        <p:spPr>
          <a:xfrm>
            <a:off x="229713" y="381032"/>
            <a:ext cx="8588861" cy="889415"/>
          </a:xfrm>
        </p:spPr>
        <p:txBody>
          <a:bodyPr vert="horz" lIns="108753" tIns="54368" rIns="97875" bIns="54368" rtlCol="0" anchor="b" anchorCtr="0">
            <a:noAutofit/>
          </a:bodyPr>
          <a:lstStyle>
            <a:lvl1pPr algn="l" defTabSz="1087475" rtl="0" eaLnBrk="1" latinLnBrk="0" hangingPunct="1">
              <a:lnSpc>
                <a:spcPct val="80000"/>
              </a:lnSpc>
              <a:spcBef>
                <a:spcPct val="0"/>
              </a:spcBef>
              <a:buNone/>
              <a:defRPr lang="en-US" sz="4300" b="0" kern="1200" spc="0" baseline="0" dirty="0">
                <a:gradFill>
                  <a:gsLst>
                    <a:gs pos="0">
                      <a:srgbClr val="00B2F0"/>
                    </a:gs>
                    <a:gs pos="44000">
                      <a:srgbClr val="40FFFE"/>
                    </a:gs>
                    <a:gs pos="100000">
                      <a:srgbClr val="0074DE"/>
                    </a:gs>
                  </a:gsLst>
                  <a:lin ang="4800000" scaled="0"/>
                </a:gradFill>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29702" y="1344168"/>
            <a:ext cx="8578850" cy="4523232"/>
          </a:xfrm>
        </p:spPr>
        <p:txBody>
          <a:bodyPr>
            <a:noAutofit/>
          </a:bodyPr>
          <a:lstStyle>
            <a:lvl1pPr>
              <a:lnSpc>
                <a:spcPct val="95000"/>
              </a:lnSpc>
              <a:spcBef>
                <a:spcPts val="1000"/>
              </a:spcBef>
              <a:defRPr sz="2500">
                <a:solidFill>
                  <a:schemeClr val="bg1"/>
                </a:solidFill>
                <a:latin typeface="+mj-lt"/>
              </a:defRPr>
            </a:lvl1pPr>
            <a:lvl2pPr>
              <a:lnSpc>
                <a:spcPct val="95000"/>
              </a:lnSpc>
              <a:spcBef>
                <a:spcPts val="1000"/>
              </a:spcBef>
              <a:defRPr>
                <a:solidFill>
                  <a:schemeClr val="bg1"/>
                </a:solidFill>
                <a:latin typeface="+mj-lt"/>
              </a:defRPr>
            </a:lvl2pPr>
            <a:lvl3pPr>
              <a:spcBef>
                <a:spcPts val="1000"/>
              </a:spcBef>
              <a:defRPr sz="1700">
                <a:solidFill>
                  <a:schemeClr val="bg1"/>
                </a:solidFill>
                <a:latin typeface="+mj-lt"/>
              </a:defRPr>
            </a:lvl3pPr>
            <a:lvl4pPr>
              <a:spcBef>
                <a:spcPts val="1000"/>
              </a:spcBef>
              <a:defRPr>
                <a:solidFill>
                  <a:schemeClr val="bg1"/>
                </a:solidFill>
                <a:latin typeface="+mj-lt"/>
              </a:defRPr>
            </a:lvl4pPr>
            <a:lvl5pPr>
              <a:spcBef>
                <a:spcPts val="1000"/>
              </a:spcBef>
              <a:defRPr>
                <a:solidFill>
                  <a:schemeClr val="bg1"/>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9"/>
          <p:cNvSpPr>
            <a:spLocks noGrp="1"/>
          </p:cNvSpPr>
          <p:nvPr>
            <p:ph type="body" sz="quarter" idx="11" hasCustomPrompt="1"/>
          </p:nvPr>
        </p:nvSpPr>
        <p:spPr>
          <a:xfrm>
            <a:off x="229703" y="6062147"/>
            <a:ext cx="8412480" cy="276999"/>
          </a:xfrm>
        </p:spPr>
        <p:txBody>
          <a:bodyPr vert="horz" wrap="square" lIns="108753" tIns="54368" rIns="108753" bIns="54368" rtlCol="0" anchor="b" anchorCtr="0">
            <a:noAutofit/>
          </a:bodyPr>
          <a:lstStyle>
            <a:lvl1pPr marL="0" indent="0" algn="l" defTabSz="957204">
              <a:lnSpc>
                <a:spcPct val="90000"/>
              </a:lnSpc>
              <a:spcBef>
                <a:spcPct val="50000"/>
              </a:spcBef>
              <a:buNone/>
              <a:defRPr lang="en-US" sz="1500" kern="1200" dirty="0" smtClean="0">
                <a:solidFill>
                  <a:schemeClr val="bg1"/>
                </a:solidFill>
                <a:latin typeface="+mj-lt"/>
                <a:ea typeface="+mn-ea"/>
                <a:cs typeface="+mn-cs"/>
              </a:defRPr>
            </a:lvl1pPr>
            <a:lvl2pPr>
              <a:buFont typeface="Arial" pitchFamily="34" charset="0"/>
              <a:buNone/>
              <a:defRPr sz="1700"/>
            </a:lvl2pPr>
            <a:lvl3pPr>
              <a:buFont typeface="Arial" pitchFamily="34" charset="0"/>
              <a:buNone/>
              <a:defRPr sz="1700"/>
            </a:lvl3pPr>
            <a:lvl4pPr>
              <a:buFont typeface="Arial" pitchFamily="34" charset="0"/>
              <a:buNone/>
              <a:defRPr sz="1700"/>
            </a:lvl4pPr>
            <a:lvl5pPr>
              <a:buFont typeface="Arial" pitchFamily="34" charset="0"/>
              <a:buNone/>
              <a:defRPr sz="1700"/>
            </a:lvl5pPr>
          </a:lstStyle>
          <a:p>
            <a:pPr marL="271859" lvl="0" indent="-271859" algn="l" defTabSz="957204" rtl="0" eaLnBrk="1" latinLnBrk="0" hangingPunct="1">
              <a:lnSpc>
                <a:spcPct val="100000"/>
              </a:lnSpc>
              <a:spcBef>
                <a:spcPts val="0"/>
              </a:spcBef>
              <a:buClr>
                <a:schemeClr val="tx1"/>
              </a:buClr>
              <a:buSzPct val="90000"/>
              <a:buFont typeface="Arial" pitchFamily="34" charset="0"/>
              <a:buNone/>
              <a:tabLst/>
            </a:pPr>
            <a:r>
              <a:rPr lang="en-US" dirty="0" smtClean="0"/>
              <a:t>Source: Placeholder for Notes Is 12 Points</a:t>
            </a:r>
          </a:p>
        </p:txBody>
      </p:sp>
    </p:spTree>
    <p:extLst>
      <p:ext uri="{BB962C8B-B14F-4D97-AF65-F5344CB8AC3E}">
        <p14:creationId xmlns:p14="http://schemas.microsoft.com/office/powerpoint/2010/main" val="2412760547"/>
      </p:ext>
    </p:extLst>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696BFF-CD5B-464A-B447-0FB1038A5F42}"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8B883-4BC3-3444-8A56-A54D64E459B5}" type="slidenum">
              <a:rPr lang="en-US" smtClean="0"/>
              <a:t>‹#›</a:t>
            </a:fld>
            <a:endParaRPr lang="en-US"/>
          </a:p>
        </p:txBody>
      </p:sp>
    </p:spTree>
    <p:extLst>
      <p:ext uri="{BB962C8B-B14F-4D97-AF65-F5344CB8AC3E}">
        <p14:creationId xmlns:p14="http://schemas.microsoft.com/office/powerpoint/2010/main" val="806566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696BFF-CD5B-464A-B447-0FB1038A5F42}"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8B883-4BC3-3444-8A56-A54D64E459B5}" type="slidenum">
              <a:rPr lang="en-US" smtClean="0"/>
              <a:t>‹#›</a:t>
            </a:fld>
            <a:endParaRPr lang="en-US"/>
          </a:p>
        </p:txBody>
      </p:sp>
    </p:spTree>
    <p:extLst>
      <p:ext uri="{BB962C8B-B14F-4D97-AF65-F5344CB8AC3E}">
        <p14:creationId xmlns:p14="http://schemas.microsoft.com/office/powerpoint/2010/main" val="1704641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696BFF-CD5B-464A-B447-0FB1038A5F42}" type="datetimeFigureOut">
              <a:rPr lang="en-US" smtClean="0"/>
              <a:t>9/14/2017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B8B883-4BC3-3444-8A56-A54D64E459B5}" type="slidenum">
              <a:rPr lang="en-US" smtClean="0"/>
              <a:t>‹#›</a:t>
            </a:fld>
            <a:endParaRPr lang="en-US"/>
          </a:p>
        </p:txBody>
      </p:sp>
    </p:spTree>
    <p:extLst>
      <p:ext uri="{BB962C8B-B14F-4D97-AF65-F5344CB8AC3E}">
        <p14:creationId xmlns:p14="http://schemas.microsoft.com/office/powerpoint/2010/main" val="1062532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696BFF-CD5B-464A-B447-0FB1038A5F42}" type="datetimeFigureOut">
              <a:rPr lang="en-US" smtClean="0"/>
              <a:t>9/14/2017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B8B883-4BC3-3444-8A56-A54D64E459B5}" type="slidenum">
              <a:rPr lang="en-US" smtClean="0"/>
              <a:t>‹#›</a:t>
            </a:fld>
            <a:endParaRPr lang="en-US"/>
          </a:p>
        </p:txBody>
      </p:sp>
    </p:spTree>
    <p:extLst>
      <p:ext uri="{BB962C8B-B14F-4D97-AF65-F5344CB8AC3E}">
        <p14:creationId xmlns:p14="http://schemas.microsoft.com/office/powerpoint/2010/main" val="4114146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696BFF-CD5B-464A-B447-0FB1038A5F42}" type="datetimeFigureOut">
              <a:rPr lang="en-US" smtClean="0"/>
              <a:t>9/14/2017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B8B883-4BC3-3444-8A56-A54D64E459B5}" type="slidenum">
              <a:rPr lang="en-US" smtClean="0"/>
              <a:t>‹#›</a:t>
            </a:fld>
            <a:endParaRPr lang="en-US"/>
          </a:p>
        </p:txBody>
      </p:sp>
    </p:spTree>
    <p:extLst>
      <p:ext uri="{BB962C8B-B14F-4D97-AF65-F5344CB8AC3E}">
        <p14:creationId xmlns:p14="http://schemas.microsoft.com/office/powerpoint/2010/main" val="83727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96BFF-CD5B-464A-B447-0FB1038A5F42}" type="datetimeFigureOut">
              <a:rPr lang="en-US" smtClean="0"/>
              <a:t>9/14/2017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B8B883-4BC3-3444-8A56-A54D64E459B5}" type="slidenum">
              <a:rPr lang="en-US" smtClean="0"/>
              <a:t>‹#›</a:t>
            </a:fld>
            <a:endParaRPr lang="en-US"/>
          </a:p>
        </p:txBody>
      </p:sp>
    </p:spTree>
    <p:extLst>
      <p:ext uri="{BB962C8B-B14F-4D97-AF65-F5344CB8AC3E}">
        <p14:creationId xmlns:p14="http://schemas.microsoft.com/office/powerpoint/2010/main" val="4257872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696BFF-CD5B-464A-B447-0FB1038A5F42}" type="datetimeFigureOut">
              <a:rPr lang="en-US" smtClean="0"/>
              <a:t>9/14/2017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B8B883-4BC3-3444-8A56-A54D64E459B5}" type="slidenum">
              <a:rPr lang="en-US" smtClean="0"/>
              <a:t>‹#›</a:t>
            </a:fld>
            <a:endParaRPr lang="en-US"/>
          </a:p>
        </p:txBody>
      </p:sp>
    </p:spTree>
    <p:extLst>
      <p:ext uri="{BB962C8B-B14F-4D97-AF65-F5344CB8AC3E}">
        <p14:creationId xmlns:p14="http://schemas.microsoft.com/office/powerpoint/2010/main" val="1049821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696BFF-CD5B-464A-B447-0FB1038A5F42}" type="datetimeFigureOut">
              <a:rPr lang="en-US" smtClean="0"/>
              <a:t>9/14/2017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B8B883-4BC3-3444-8A56-A54D64E459B5}" type="slidenum">
              <a:rPr lang="en-US" smtClean="0"/>
              <a:t>‹#›</a:t>
            </a:fld>
            <a:endParaRPr lang="en-US"/>
          </a:p>
        </p:txBody>
      </p:sp>
    </p:spTree>
    <p:extLst>
      <p:ext uri="{BB962C8B-B14F-4D97-AF65-F5344CB8AC3E}">
        <p14:creationId xmlns:p14="http://schemas.microsoft.com/office/powerpoint/2010/main" val="526298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696BFF-CD5B-464A-B447-0FB1038A5F42}" type="datetimeFigureOut">
              <a:rPr lang="en-US" smtClean="0"/>
              <a:t>9/14/2017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B8B883-4BC3-3444-8A56-A54D64E459B5}" type="slidenum">
              <a:rPr lang="en-US" smtClean="0"/>
              <a:t>‹#›</a:t>
            </a:fld>
            <a:endParaRPr lang="en-US"/>
          </a:p>
        </p:txBody>
      </p:sp>
    </p:spTree>
    <p:extLst>
      <p:ext uri="{BB962C8B-B14F-4D97-AF65-F5344CB8AC3E}">
        <p14:creationId xmlns:p14="http://schemas.microsoft.com/office/powerpoint/2010/main" val="1206605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9.png"/><Relationship Id="rId7" Type="http://schemas.openxmlformats.org/officeDocument/2006/relationships/image" Target="../media/image3.png"/><Relationship Id="rId12"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1.png"/><Relationship Id="rId11"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221394" y="2015836"/>
            <a:ext cx="8301718" cy="1655640"/>
          </a:xfrm>
        </p:spPr>
        <p:txBody>
          <a:bodyPr>
            <a:normAutofit/>
          </a:bodyPr>
          <a:lstStyle/>
          <a:p>
            <a:r>
              <a:rPr lang="en-US" dirty="0" err="1" smtClean="0"/>
              <a:t>BlogLife</a:t>
            </a:r>
            <a:endParaRPr lang="en-US" dirty="0"/>
          </a:p>
        </p:txBody>
      </p:sp>
      <p:sp>
        <p:nvSpPr>
          <p:cNvPr id="3" name="Text Placeholder 2"/>
          <p:cNvSpPr>
            <a:spLocks noGrp="1"/>
          </p:cNvSpPr>
          <p:nvPr>
            <p:ph type="body" sz="quarter" idx="11"/>
          </p:nvPr>
        </p:nvSpPr>
        <p:spPr>
          <a:xfrm>
            <a:off x="189484" y="5195456"/>
            <a:ext cx="8782804" cy="1340426"/>
          </a:xfrm>
        </p:spPr>
        <p:txBody>
          <a:bodyPr/>
          <a:lstStyle/>
          <a:p>
            <a:r>
              <a:rPr lang="en-US" sz="2400" b="1" dirty="0" smtClean="0"/>
              <a:t>Mohan Kumar and Pradeep</a:t>
            </a:r>
          </a:p>
          <a:p>
            <a:pPr algn="just"/>
            <a:r>
              <a:rPr lang="en-US" altLang="en-US" sz="1800" dirty="0" smtClean="0"/>
              <a:t>Cisco modern Application Development program</a:t>
            </a:r>
          </a:p>
          <a:p>
            <a:pPr algn="r"/>
            <a:fld id="{105B8D06-1F88-409E-A249-5C978A224E50}" type="datetime2">
              <a:rPr lang="en-US" altLang="en-US" sz="1800" smtClean="0"/>
              <a:t>Thursday, September 14, 2017</a:t>
            </a:fld>
            <a:endParaRPr lang="en-US" altLang="en-US" sz="1800" dirty="0" smtClean="0"/>
          </a:p>
          <a:p>
            <a:endParaRPr lang="en-US" altLang="en-US" sz="1800" dirty="0"/>
          </a:p>
          <a:p>
            <a:endParaRPr lang="en-US" sz="1800" dirty="0"/>
          </a:p>
        </p:txBody>
      </p:sp>
    </p:spTree>
    <p:extLst>
      <p:ext uri="{BB962C8B-B14F-4D97-AF65-F5344CB8AC3E}">
        <p14:creationId xmlns:p14="http://schemas.microsoft.com/office/powerpoint/2010/main" val="2882876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221394" y="2015836"/>
            <a:ext cx="8301718" cy="1655640"/>
          </a:xfrm>
        </p:spPr>
        <p:txBody>
          <a:bodyPr>
            <a:normAutofit/>
          </a:bodyPr>
          <a:lstStyle/>
          <a:p>
            <a:pPr algn="ctr"/>
            <a:r>
              <a:rPr lang="en-US" dirty="0" smtClean="0"/>
              <a:t>Thank you</a:t>
            </a:r>
            <a:endParaRPr lang="en-US" dirty="0"/>
          </a:p>
        </p:txBody>
      </p:sp>
    </p:spTree>
    <p:extLst>
      <p:ext uri="{BB962C8B-B14F-4D97-AF65-F5344CB8AC3E}">
        <p14:creationId xmlns:p14="http://schemas.microsoft.com/office/powerpoint/2010/main" val="375981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solidFill>
                  <a:srgbClr val="00A2BF"/>
                </a:solidFill>
              </a:rPr>
              <a:t>Features</a:t>
            </a:r>
            <a:endParaRPr lang="en-US" sz="4400" dirty="0">
              <a:solidFill>
                <a:srgbClr val="00A2BF"/>
              </a:solidFill>
            </a:endParaRPr>
          </a:p>
        </p:txBody>
      </p:sp>
      <p:sp>
        <p:nvSpPr>
          <p:cNvPr id="3" name="Text Placeholder 2"/>
          <p:cNvSpPr>
            <a:spLocks noGrp="1"/>
          </p:cNvSpPr>
          <p:nvPr>
            <p:ph type="body" sz="quarter" idx="10"/>
          </p:nvPr>
        </p:nvSpPr>
        <p:spPr>
          <a:xfrm>
            <a:off x="214112" y="1541595"/>
            <a:ext cx="8578850" cy="4523232"/>
          </a:xfrm>
        </p:spPr>
        <p:txBody>
          <a:bodyPr/>
          <a:lstStyle/>
          <a:p>
            <a:r>
              <a:rPr lang="en-US" sz="2800" dirty="0" smtClean="0">
                <a:solidFill>
                  <a:srgbClr val="000000"/>
                </a:solidFill>
              </a:rPr>
              <a:t>Continuous Integration and Continuous deployment</a:t>
            </a:r>
          </a:p>
          <a:p>
            <a:r>
              <a:rPr lang="en-US" sz="2800" dirty="0" smtClean="0">
                <a:solidFill>
                  <a:srgbClr val="000000"/>
                </a:solidFill>
              </a:rPr>
              <a:t>Feature rich user interface </a:t>
            </a:r>
          </a:p>
          <a:p>
            <a:r>
              <a:rPr lang="en-US" sz="2800" dirty="0" smtClean="0">
                <a:solidFill>
                  <a:srgbClr val="000000"/>
                </a:solidFill>
              </a:rPr>
              <a:t>Create and View Blog posts, comment on them</a:t>
            </a:r>
          </a:p>
          <a:p>
            <a:r>
              <a:rPr lang="en-US" sz="2800" dirty="0" smtClean="0">
                <a:solidFill>
                  <a:srgbClr val="000000"/>
                </a:solidFill>
              </a:rPr>
              <a:t>Browse </a:t>
            </a:r>
            <a:r>
              <a:rPr lang="en-US" sz="2800" dirty="0" smtClean="0">
                <a:solidFill>
                  <a:srgbClr val="000000"/>
                </a:solidFill>
              </a:rPr>
              <a:t>and Search posts by </a:t>
            </a:r>
            <a:r>
              <a:rPr lang="en-US" sz="2800" dirty="0" smtClean="0">
                <a:solidFill>
                  <a:srgbClr val="000000"/>
                </a:solidFill>
              </a:rPr>
              <a:t>category and username</a:t>
            </a:r>
            <a:endParaRPr lang="en-US" sz="2800" dirty="0" smtClean="0">
              <a:solidFill>
                <a:srgbClr val="000000"/>
              </a:solidFill>
            </a:endParaRPr>
          </a:p>
          <a:p>
            <a:r>
              <a:rPr lang="en-US" sz="2800" dirty="0" smtClean="0">
                <a:solidFill>
                  <a:srgbClr val="000000"/>
                </a:solidFill>
              </a:rPr>
              <a:t>Like and dislike blogs and comments</a:t>
            </a:r>
          </a:p>
          <a:p>
            <a:r>
              <a:rPr lang="en-US" sz="2800" dirty="0" smtClean="0">
                <a:solidFill>
                  <a:srgbClr val="000000"/>
                </a:solidFill>
              </a:rPr>
              <a:t>JWT Token based user sessions</a:t>
            </a:r>
          </a:p>
          <a:p>
            <a:endParaRPr lang="en-US" dirty="0" smtClean="0">
              <a:solidFill>
                <a:srgbClr val="000000"/>
              </a:solidFill>
            </a:endParaRPr>
          </a:p>
          <a:p>
            <a:endParaRPr lang="en-US" dirty="0" smtClean="0">
              <a:solidFill>
                <a:srgbClr val="000000"/>
              </a:solidFill>
            </a:endParaRPr>
          </a:p>
          <a:p>
            <a:endParaRPr lang="en-US" dirty="0">
              <a:solidFill>
                <a:srgbClr val="000000"/>
              </a:solidFill>
            </a:endParaRPr>
          </a:p>
          <a:p>
            <a:endParaRPr lang="en-US" dirty="0">
              <a:solidFill>
                <a:srgbClr val="000000"/>
              </a:solidFill>
            </a:endParaRPr>
          </a:p>
        </p:txBody>
      </p:sp>
    </p:spTree>
    <p:extLst>
      <p:ext uri="{BB962C8B-B14F-4D97-AF65-F5344CB8AC3E}">
        <p14:creationId xmlns:p14="http://schemas.microsoft.com/office/powerpoint/2010/main" val="3325675718"/>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solidFill>
                  <a:srgbClr val="00A2BF"/>
                </a:solidFill>
              </a:rPr>
              <a:t>Technology</a:t>
            </a:r>
            <a:endParaRPr lang="en-US" sz="4400" dirty="0">
              <a:solidFill>
                <a:srgbClr val="00A2BF"/>
              </a:solidFill>
            </a:endParaRPr>
          </a:p>
        </p:txBody>
      </p:sp>
      <p:sp>
        <p:nvSpPr>
          <p:cNvPr id="3" name="Text Placeholder 2"/>
          <p:cNvSpPr>
            <a:spLocks noGrp="1"/>
          </p:cNvSpPr>
          <p:nvPr>
            <p:ph type="body" sz="quarter" idx="10"/>
          </p:nvPr>
        </p:nvSpPr>
        <p:spPr>
          <a:xfrm>
            <a:off x="214112" y="1541594"/>
            <a:ext cx="8578850" cy="4946887"/>
          </a:xfrm>
        </p:spPr>
        <p:txBody>
          <a:bodyPr/>
          <a:lstStyle/>
          <a:p>
            <a:r>
              <a:rPr lang="en-US" sz="2000" dirty="0" smtClean="0">
                <a:solidFill>
                  <a:srgbClr val="000000"/>
                </a:solidFill>
              </a:rPr>
              <a:t>Mongo and SQL DB integration</a:t>
            </a:r>
          </a:p>
          <a:p>
            <a:r>
              <a:rPr lang="en-US" sz="2000" dirty="0" smtClean="0">
                <a:solidFill>
                  <a:srgbClr val="000000"/>
                </a:solidFill>
              </a:rPr>
              <a:t>HTML5, JS, CSS3, </a:t>
            </a:r>
            <a:r>
              <a:rPr lang="en-US" sz="2000" dirty="0" err="1" smtClean="0">
                <a:solidFill>
                  <a:srgbClr val="000000"/>
                </a:solidFill>
              </a:rPr>
              <a:t>Jquery</a:t>
            </a:r>
            <a:r>
              <a:rPr lang="en-US" sz="2000" dirty="0" smtClean="0">
                <a:solidFill>
                  <a:srgbClr val="000000"/>
                </a:solidFill>
              </a:rPr>
              <a:t>/AJAX, React JS front-end </a:t>
            </a:r>
          </a:p>
          <a:p>
            <a:r>
              <a:rPr lang="en-US" sz="2000" dirty="0" smtClean="0">
                <a:solidFill>
                  <a:srgbClr val="000000"/>
                </a:solidFill>
              </a:rPr>
              <a:t>Java based controller with REST APIs, using JAX-RS</a:t>
            </a:r>
          </a:p>
          <a:p>
            <a:r>
              <a:rPr lang="en-US" sz="2000" dirty="0">
                <a:solidFill>
                  <a:srgbClr val="000000"/>
                </a:solidFill>
              </a:rPr>
              <a:t>MVC Design Pattern &amp; Separate objects for system (DAO)</a:t>
            </a:r>
          </a:p>
          <a:p>
            <a:r>
              <a:rPr lang="en-US" sz="2000" dirty="0" smtClean="0">
                <a:solidFill>
                  <a:srgbClr val="000000"/>
                </a:solidFill>
              </a:rPr>
              <a:t>Junit tests for Model and controller systems</a:t>
            </a:r>
          </a:p>
          <a:p>
            <a:r>
              <a:rPr lang="en-US" sz="2000" dirty="0">
                <a:solidFill>
                  <a:srgbClr val="000000"/>
                </a:solidFill>
              </a:rPr>
              <a:t>Testing with Postman, HTML UI </a:t>
            </a:r>
          </a:p>
          <a:p>
            <a:r>
              <a:rPr lang="en-US" sz="2000" dirty="0" err="1" smtClean="0">
                <a:solidFill>
                  <a:srgbClr val="000000"/>
                </a:solidFill>
              </a:rPr>
              <a:t>Github</a:t>
            </a:r>
            <a:r>
              <a:rPr lang="en-US" sz="2000" dirty="0" smtClean="0">
                <a:solidFill>
                  <a:srgbClr val="000000"/>
                </a:solidFill>
              </a:rPr>
              <a:t>, Maven for repository and library management</a:t>
            </a:r>
          </a:p>
          <a:p>
            <a:r>
              <a:rPr lang="en-US" sz="2000" dirty="0" smtClean="0">
                <a:solidFill>
                  <a:srgbClr val="000000"/>
                </a:solidFill>
              </a:rPr>
              <a:t>Apache Tomcat, </a:t>
            </a:r>
            <a:r>
              <a:rPr lang="en-US" sz="2000" dirty="0" err="1" smtClean="0">
                <a:solidFill>
                  <a:srgbClr val="000000"/>
                </a:solidFill>
              </a:rPr>
              <a:t>Sonarqube</a:t>
            </a:r>
            <a:r>
              <a:rPr lang="en-US" sz="2000" dirty="0" smtClean="0">
                <a:solidFill>
                  <a:srgbClr val="000000"/>
                </a:solidFill>
              </a:rPr>
              <a:t> integrated.</a:t>
            </a:r>
          </a:p>
          <a:p>
            <a:r>
              <a:rPr lang="en-US" sz="2000" dirty="0" smtClean="0">
                <a:solidFill>
                  <a:srgbClr val="000000"/>
                </a:solidFill>
              </a:rPr>
              <a:t>Deployed in a </a:t>
            </a:r>
            <a:r>
              <a:rPr lang="en-US" sz="2000" dirty="0" err="1" smtClean="0">
                <a:solidFill>
                  <a:srgbClr val="000000"/>
                </a:solidFill>
              </a:rPr>
              <a:t>docker</a:t>
            </a:r>
            <a:r>
              <a:rPr lang="en-US" sz="2000" dirty="0" smtClean="0">
                <a:solidFill>
                  <a:srgbClr val="000000"/>
                </a:solidFill>
              </a:rPr>
              <a:t> container.</a:t>
            </a:r>
          </a:p>
          <a:p>
            <a:r>
              <a:rPr lang="en-US" sz="2000" dirty="0" smtClean="0">
                <a:solidFill>
                  <a:srgbClr val="000000"/>
                </a:solidFill>
              </a:rPr>
              <a:t>Continuous integration and deployment using Jenkins.</a:t>
            </a:r>
          </a:p>
          <a:p>
            <a:r>
              <a:rPr lang="en-US" sz="2000" dirty="0" smtClean="0">
                <a:solidFill>
                  <a:srgbClr val="000000"/>
                </a:solidFill>
              </a:rPr>
              <a:t>Also deployed in Amazon web services.</a:t>
            </a:r>
          </a:p>
          <a:p>
            <a:endParaRPr lang="en-US" sz="2000" dirty="0">
              <a:solidFill>
                <a:srgbClr val="000000"/>
              </a:solidFill>
            </a:endParaRPr>
          </a:p>
          <a:p>
            <a:endParaRPr lang="en-US" sz="2000" dirty="0">
              <a:solidFill>
                <a:srgbClr val="000000"/>
              </a:solidFill>
            </a:endParaRPr>
          </a:p>
        </p:txBody>
      </p:sp>
    </p:spTree>
    <p:extLst>
      <p:ext uri="{BB962C8B-B14F-4D97-AF65-F5344CB8AC3E}">
        <p14:creationId xmlns:p14="http://schemas.microsoft.com/office/powerpoint/2010/main" val="696628857"/>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solidFill>
                  <a:srgbClr val="00A2BF"/>
                </a:solidFill>
              </a:rPr>
              <a:t>Software Architecture</a:t>
            </a:r>
            <a:endParaRPr lang="en-US" sz="4400" dirty="0">
              <a:solidFill>
                <a:srgbClr val="00A2BF"/>
              </a:solidFill>
            </a:endParaRPr>
          </a:p>
        </p:txBody>
      </p:sp>
      <p:sp>
        <p:nvSpPr>
          <p:cNvPr id="5" name="Rounded Rectangle 4"/>
          <p:cNvSpPr/>
          <p:nvPr/>
        </p:nvSpPr>
        <p:spPr>
          <a:xfrm>
            <a:off x="1578279" y="1778696"/>
            <a:ext cx="6037546" cy="105218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6" name="Rounded Rectangle 5"/>
          <p:cNvSpPr/>
          <p:nvPr/>
        </p:nvSpPr>
        <p:spPr>
          <a:xfrm>
            <a:off x="1590806" y="3164906"/>
            <a:ext cx="6025019" cy="2016691"/>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8" name="Rounded Rectangle 7"/>
          <p:cNvSpPr/>
          <p:nvPr/>
        </p:nvSpPr>
        <p:spPr>
          <a:xfrm>
            <a:off x="2730674" y="3274511"/>
            <a:ext cx="3995803" cy="4822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Authentication Layer</a:t>
            </a:r>
            <a:endParaRPr lang="en-US" dirty="0"/>
          </a:p>
        </p:txBody>
      </p:sp>
      <p:sp>
        <p:nvSpPr>
          <p:cNvPr id="9" name="Rounded Rectangle 8"/>
          <p:cNvSpPr/>
          <p:nvPr/>
        </p:nvSpPr>
        <p:spPr>
          <a:xfrm>
            <a:off x="2730673" y="3909161"/>
            <a:ext cx="3995803" cy="4822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Business Layer</a:t>
            </a:r>
            <a:endParaRPr lang="en-US" dirty="0"/>
          </a:p>
        </p:txBody>
      </p:sp>
      <p:sp>
        <p:nvSpPr>
          <p:cNvPr id="10" name="Rounded Rectangle 9"/>
          <p:cNvSpPr/>
          <p:nvPr/>
        </p:nvSpPr>
        <p:spPr>
          <a:xfrm>
            <a:off x="2730674" y="4573040"/>
            <a:ext cx="3995803" cy="4822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(JPA) Persistence Layer</a:t>
            </a:r>
            <a:endParaRPr lang="en-US" dirty="0"/>
          </a:p>
        </p:txBody>
      </p:sp>
      <p:sp>
        <p:nvSpPr>
          <p:cNvPr id="11" name="Rounded Rectangle 10"/>
          <p:cNvSpPr/>
          <p:nvPr/>
        </p:nvSpPr>
        <p:spPr>
          <a:xfrm>
            <a:off x="2730674" y="1921180"/>
            <a:ext cx="3995802" cy="76721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HTML5 | JavaScript | CSS3 | JQuery | </a:t>
            </a:r>
            <a:r>
              <a:rPr lang="en-US" dirty="0" smtClean="0"/>
              <a:t>React JS | Ajax</a:t>
            </a:r>
            <a:endParaRPr lang="en-US" dirty="0"/>
          </a:p>
        </p:txBody>
      </p:sp>
      <p:sp>
        <p:nvSpPr>
          <p:cNvPr id="12" name="Flowchart: Magnetic Disk 11"/>
          <p:cNvSpPr/>
          <p:nvPr/>
        </p:nvSpPr>
        <p:spPr>
          <a:xfrm>
            <a:off x="3062615" y="5686817"/>
            <a:ext cx="1954060" cy="839244"/>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MySQL DB</a:t>
            </a:r>
          </a:p>
        </p:txBody>
      </p:sp>
      <p:sp>
        <p:nvSpPr>
          <p:cNvPr id="13" name="Up-Down Arrow 12"/>
          <p:cNvSpPr/>
          <p:nvPr/>
        </p:nvSpPr>
        <p:spPr>
          <a:xfrm>
            <a:off x="3914385" y="5181597"/>
            <a:ext cx="125259" cy="505220"/>
          </a:xfrm>
          <a:prstGeom prst="up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Up-Down Arrow 13"/>
          <p:cNvSpPr/>
          <p:nvPr/>
        </p:nvSpPr>
        <p:spPr>
          <a:xfrm>
            <a:off x="4597052" y="2830882"/>
            <a:ext cx="68892" cy="334024"/>
          </a:xfrm>
          <a:prstGeom prst="up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Rectangle 14"/>
          <p:cNvSpPr/>
          <p:nvPr/>
        </p:nvSpPr>
        <p:spPr>
          <a:xfrm>
            <a:off x="375781" y="2743200"/>
            <a:ext cx="1052186" cy="5511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JAX/RS</a:t>
            </a:r>
          </a:p>
          <a:p>
            <a:pPr algn="ctr"/>
            <a:r>
              <a:rPr lang="en-US" dirty="0" smtClean="0"/>
              <a:t>REST</a:t>
            </a:r>
            <a:endParaRPr lang="en-US" dirty="0"/>
          </a:p>
        </p:txBody>
      </p:sp>
      <p:sp>
        <p:nvSpPr>
          <p:cNvPr id="16" name="Rectangle 15"/>
          <p:cNvSpPr/>
          <p:nvPr/>
        </p:nvSpPr>
        <p:spPr>
          <a:xfrm>
            <a:off x="375781" y="5313123"/>
            <a:ext cx="1052186" cy="5511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JPA</a:t>
            </a:r>
          </a:p>
          <a:p>
            <a:pPr algn="ctr"/>
            <a:r>
              <a:rPr lang="en-US" dirty="0" smtClean="0"/>
              <a:t>JDBC</a:t>
            </a:r>
          </a:p>
        </p:txBody>
      </p:sp>
      <p:cxnSp>
        <p:nvCxnSpPr>
          <p:cNvPr id="18" name="Straight Arrow Connector 17"/>
          <p:cNvCxnSpPr>
            <a:stCxn id="15" idx="3"/>
          </p:cNvCxnSpPr>
          <p:nvPr/>
        </p:nvCxnSpPr>
        <p:spPr>
          <a:xfrm flipV="1">
            <a:off x="1427967" y="3018772"/>
            <a:ext cx="1515649"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1427967" y="5588694"/>
            <a:ext cx="1515649"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7064679" y="3515636"/>
            <a:ext cx="325677" cy="12985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J A V A</a:t>
            </a:r>
            <a:endParaRPr lang="en-US" dirty="0"/>
          </a:p>
        </p:txBody>
      </p:sp>
      <p:sp>
        <p:nvSpPr>
          <p:cNvPr id="22" name="Flowchart: Magnetic Disk 21"/>
          <p:cNvSpPr/>
          <p:nvPr/>
        </p:nvSpPr>
        <p:spPr>
          <a:xfrm>
            <a:off x="5104353" y="5686817"/>
            <a:ext cx="1954060" cy="839244"/>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Mongo DB</a:t>
            </a:r>
          </a:p>
        </p:txBody>
      </p:sp>
      <p:sp>
        <p:nvSpPr>
          <p:cNvPr id="23" name="Up-Down Arrow 22"/>
          <p:cNvSpPr/>
          <p:nvPr/>
        </p:nvSpPr>
        <p:spPr>
          <a:xfrm>
            <a:off x="5956123" y="5181597"/>
            <a:ext cx="125259" cy="505220"/>
          </a:xfrm>
          <a:prstGeom prst="up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6603933"/>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920046" y="2197369"/>
            <a:ext cx="5340083" cy="4260643"/>
          </a:xfrm>
          <a:prstGeom prst="roundRect">
            <a:avLst>
              <a:gd name="adj" fmla="val 476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7" name="Picture 16" descr="D:\CMAD\Project docs\Presentation\Google_Compute_Engine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2429" y="2200871"/>
            <a:ext cx="581418" cy="51721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D:\CMAD\Project docs\Presentation\dock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046" y="4230986"/>
            <a:ext cx="4445450" cy="199372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015469" y="2806708"/>
            <a:ext cx="3250316" cy="22266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7" descr="D:\CMAD\Project docs\Presentation\jenkins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534" y="2921020"/>
            <a:ext cx="1170942" cy="377304"/>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2225185" y="3285798"/>
            <a:ext cx="2830883" cy="727389"/>
            <a:chOff x="5661764" y="2911861"/>
            <a:chExt cx="2830883" cy="727389"/>
          </a:xfrm>
        </p:grpSpPr>
        <p:sp>
          <p:nvSpPr>
            <p:cNvPr id="13" name="Rounded Rectangle 12"/>
            <p:cNvSpPr/>
            <p:nvPr/>
          </p:nvSpPr>
          <p:spPr>
            <a:xfrm>
              <a:off x="5661764" y="2911861"/>
              <a:ext cx="2830883" cy="72738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BlogLife</a:t>
              </a:r>
              <a:endParaRPr lang="en-US" dirty="0"/>
            </a:p>
          </p:txBody>
        </p:sp>
        <p:pic>
          <p:nvPicPr>
            <p:cNvPr id="12" name="Picture 12" descr="D:\CMAD\Project docs\Presentation\2000px-Tomcat-logo.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50252" y="3023269"/>
              <a:ext cx="757046" cy="50457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2355626" y="4410057"/>
            <a:ext cx="1430185" cy="464436"/>
            <a:chOff x="5546812" y="1511998"/>
            <a:chExt cx="1605550" cy="705988"/>
          </a:xfrm>
        </p:grpSpPr>
        <p:sp>
          <p:nvSpPr>
            <p:cNvPr id="21" name="Rounded Rectangle 20"/>
            <p:cNvSpPr/>
            <p:nvPr/>
          </p:nvSpPr>
          <p:spPr>
            <a:xfrm>
              <a:off x="5546812" y="1511998"/>
              <a:ext cx="1605550" cy="7059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20" name="Picture 19" descr="D:\CMAD\Project docs\Presentation\sonarqube_logo_720.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1968" y="1658501"/>
              <a:ext cx="1505341" cy="418150"/>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Rounded Rectangle 27"/>
          <p:cNvSpPr/>
          <p:nvPr/>
        </p:nvSpPr>
        <p:spPr>
          <a:xfrm>
            <a:off x="5517951" y="3207524"/>
            <a:ext cx="1511424" cy="85176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30" name="Picture 18" descr="D:\CMAD\Project docs\Presentation\MongoDB-Logo.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06762" y="3427520"/>
            <a:ext cx="1196376" cy="427861"/>
          </a:xfrm>
          <a:prstGeom prst="rect">
            <a:avLst/>
          </a:prstGeom>
          <a:noFill/>
          <a:extLst>
            <a:ext uri="{909E8E84-426E-40DD-AFC4-6F175D3DCCD1}">
              <a14:hiddenFill xmlns:a14="http://schemas.microsoft.com/office/drawing/2010/main">
                <a:solidFill>
                  <a:srgbClr val="FFFFFF"/>
                </a:solidFill>
              </a14:hiddenFill>
            </a:ext>
          </a:extLst>
        </p:spPr>
      </p:pic>
      <p:cxnSp>
        <p:nvCxnSpPr>
          <p:cNvPr id="2049" name="Straight Arrow Connector 2048"/>
          <p:cNvCxnSpPr>
            <a:stCxn id="13" idx="3"/>
            <a:endCxn id="28" idx="1"/>
          </p:cNvCxnSpPr>
          <p:nvPr/>
        </p:nvCxnSpPr>
        <p:spPr>
          <a:xfrm flipV="1">
            <a:off x="5056068" y="3633409"/>
            <a:ext cx="461883" cy="1608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2053" name="Picture 4" descr="Image result for github 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701" y="1516594"/>
            <a:ext cx="1447659" cy="481347"/>
          </a:xfrm>
          <a:prstGeom prst="rect">
            <a:avLst/>
          </a:prstGeom>
          <a:noFill/>
          <a:extLst>
            <a:ext uri="{909E8E84-426E-40DD-AFC4-6F175D3DCCD1}">
              <a14:hiddenFill xmlns:a14="http://schemas.microsoft.com/office/drawing/2010/main">
                <a:solidFill>
                  <a:srgbClr val="FFFFFF"/>
                </a:solidFill>
              </a14:hiddenFill>
            </a:ext>
          </a:extLst>
        </p:spPr>
      </p:pic>
      <p:cxnSp>
        <p:nvCxnSpPr>
          <p:cNvPr id="2055" name="Straight Arrow Connector 2054"/>
          <p:cNvCxnSpPr>
            <a:stCxn id="2053" idx="2"/>
            <a:endCxn id="11" idx="0"/>
          </p:cNvCxnSpPr>
          <p:nvPr/>
        </p:nvCxnSpPr>
        <p:spPr>
          <a:xfrm flipH="1">
            <a:off x="3463005" y="1997941"/>
            <a:ext cx="12526" cy="92307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41" name="Title 1"/>
          <p:cNvSpPr>
            <a:spLocks noGrp="1"/>
          </p:cNvSpPr>
          <p:nvPr>
            <p:ph type="title"/>
          </p:nvPr>
        </p:nvSpPr>
        <p:spPr>
          <a:xfrm>
            <a:off x="229713" y="381032"/>
            <a:ext cx="8588861" cy="889415"/>
          </a:xfrm>
        </p:spPr>
        <p:txBody>
          <a:bodyPr/>
          <a:lstStyle/>
          <a:p>
            <a:pPr algn="ctr"/>
            <a:r>
              <a:rPr lang="en-US" sz="4400" dirty="0" smtClean="0">
                <a:solidFill>
                  <a:srgbClr val="00A2BF"/>
                </a:solidFill>
              </a:rPr>
              <a:t>Deployment - 1</a:t>
            </a:r>
            <a:endParaRPr lang="en-US" sz="4400" dirty="0">
              <a:solidFill>
                <a:srgbClr val="00A2BF"/>
              </a:solidFill>
            </a:endParaRPr>
          </a:p>
        </p:txBody>
      </p:sp>
    </p:spTree>
    <p:extLst>
      <p:ext uri="{BB962C8B-B14F-4D97-AF65-F5344CB8AC3E}">
        <p14:creationId xmlns:p14="http://schemas.microsoft.com/office/powerpoint/2010/main" val="534532773"/>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1815" y="2081946"/>
            <a:ext cx="5340083" cy="3906313"/>
          </a:xfrm>
          <a:prstGeom prst="roundRect">
            <a:avLst>
              <a:gd name="adj" fmla="val 4768"/>
            </a:avLst>
          </a:prstGeom>
          <a:solidFill>
            <a:schemeClr val="accent2">
              <a:lumMod val="40000"/>
              <a:lumOff val="60000"/>
            </a:schemeClr>
          </a:solidFill>
          <a:ln>
            <a:solidFill>
              <a:schemeClr val="accent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7" name="Picture 16" descr="D:\CMAD\Project docs\Presentation\Google_Compute_Engine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272" y="2103215"/>
            <a:ext cx="581418" cy="517218"/>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2243090" y="3176423"/>
            <a:ext cx="1830350" cy="727389"/>
            <a:chOff x="5661764" y="3608148"/>
            <a:chExt cx="2830883" cy="727389"/>
          </a:xfrm>
        </p:grpSpPr>
        <p:sp>
          <p:nvSpPr>
            <p:cNvPr id="13" name="Rounded Rectangle 12"/>
            <p:cNvSpPr/>
            <p:nvPr/>
          </p:nvSpPr>
          <p:spPr>
            <a:xfrm>
              <a:off x="5661764" y="3608148"/>
              <a:ext cx="2830883" cy="72738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BlogLife</a:t>
              </a:r>
              <a:r>
                <a:rPr lang="en-US" dirty="0" smtClean="0"/>
                <a:t> </a:t>
              </a:r>
            </a:p>
            <a:p>
              <a:pPr algn="ctr"/>
              <a:r>
                <a:rPr lang="en-US" sz="1000" dirty="0" smtClean="0"/>
                <a:t>(micro instance)</a:t>
              </a:r>
              <a:endParaRPr lang="en-US" sz="1000" dirty="0"/>
            </a:p>
          </p:txBody>
        </p:sp>
        <p:pic>
          <p:nvPicPr>
            <p:cNvPr id="12" name="Picture 12" descr="D:\CMAD\Project docs\Presentation\2000px-Tomcat-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0252" y="3719556"/>
              <a:ext cx="757045" cy="504571"/>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Rounded Rectangle 27"/>
          <p:cNvSpPr/>
          <p:nvPr/>
        </p:nvSpPr>
        <p:spPr>
          <a:xfrm>
            <a:off x="433601" y="3609218"/>
            <a:ext cx="1511424" cy="85176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smtClean="0"/>
          </a:p>
          <a:p>
            <a:pPr algn="ctr"/>
            <a:r>
              <a:rPr lang="en-US" sz="1000" dirty="0" smtClean="0"/>
              <a:t>(Small Instance)</a:t>
            </a:r>
            <a:endParaRPr lang="en-US" sz="1000" dirty="0"/>
          </a:p>
        </p:txBody>
      </p:sp>
      <p:pic>
        <p:nvPicPr>
          <p:cNvPr id="30" name="Picture 18" descr="D:\CMAD\Project docs\Presentation\MongoDB-Logo.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579" y="3720157"/>
            <a:ext cx="1196376" cy="427861"/>
          </a:xfrm>
          <a:prstGeom prst="rect">
            <a:avLst/>
          </a:prstGeom>
          <a:noFill/>
          <a:extLst>
            <a:ext uri="{909E8E84-426E-40DD-AFC4-6F175D3DCCD1}">
              <a14:hiddenFill xmlns:a14="http://schemas.microsoft.com/office/drawing/2010/main">
                <a:solidFill>
                  <a:srgbClr val="FFFFFF"/>
                </a:solidFill>
              </a14:hiddenFill>
            </a:ext>
          </a:extLst>
        </p:spPr>
      </p:pic>
      <p:cxnSp>
        <p:nvCxnSpPr>
          <p:cNvPr id="2049" name="Straight Arrow Connector 2048"/>
          <p:cNvCxnSpPr>
            <a:stCxn id="13" idx="3"/>
            <a:endCxn id="34" idx="1"/>
          </p:cNvCxnSpPr>
          <p:nvPr/>
        </p:nvCxnSpPr>
        <p:spPr>
          <a:xfrm>
            <a:off x="4073440" y="3540118"/>
            <a:ext cx="655490" cy="58726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2053" name="Picture 4" descr="Image result for github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2398" y="1539950"/>
            <a:ext cx="1447659" cy="481347"/>
          </a:xfrm>
          <a:prstGeom prst="rect">
            <a:avLst/>
          </a:prstGeom>
          <a:noFill/>
          <a:extLst>
            <a:ext uri="{909E8E84-426E-40DD-AFC4-6F175D3DCCD1}">
              <a14:hiddenFill xmlns:a14="http://schemas.microsoft.com/office/drawing/2010/main">
                <a:solidFill>
                  <a:srgbClr val="FFFFFF"/>
                </a:solidFill>
              </a14:hiddenFill>
            </a:ext>
          </a:extLst>
        </p:spPr>
      </p:pic>
      <p:cxnSp>
        <p:nvCxnSpPr>
          <p:cNvPr id="2055" name="Straight Arrow Connector 2054"/>
          <p:cNvCxnSpPr>
            <a:stCxn id="2053" idx="2"/>
          </p:cNvCxnSpPr>
          <p:nvPr/>
        </p:nvCxnSpPr>
        <p:spPr>
          <a:xfrm>
            <a:off x="3706228" y="2021297"/>
            <a:ext cx="0" cy="117848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41" name="Title 1"/>
          <p:cNvSpPr>
            <a:spLocks noGrp="1"/>
          </p:cNvSpPr>
          <p:nvPr>
            <p:ph type="title"/>
          </p:nvPr>
        </p:nvSpPr>
        <p:spPr>
          <a:xfrm>
            <a:off x="229713" y="381032"/>
            <a:ext cx="8588861" cy="889415"/>
          </a:xfrm>
        </p:spPr>
        <p:txBody>
          <a:bodyPr/>
          <a:lstStyle/>
          <a:p>
            <a:pPr algn="ctr"/>
            <a:r>
              <a:rPr lang="en-US" sz="4400" dirty="0" smtClean="0">
                <a:solidFill>
                  <a:srgbClr val="00A2BF"/>
                </a:solidFill>
              </a:rPr>
              <a:t>Deployment - 2</a:t>
            </a:r>
            <a:endParaRPr lang="en-US" sz="4400" dirty="0">
              <a:solidFill>
                <a:srgbClr val="00A2BF"/>
              </a:solidFill>
            </a:endParaRPr>
          </a:p>
        </p:txBody>
      </p:sp>
      <p:grpSp>
        <p:nvGrpSpPr>
          <p:cNvPr id="26" name="Group 25"/>
          <p:cNvGrpSpPr/>
          <p:nvPr/>
        </p:nvGrpSpPr>
        <p:grpSpPr>
          <a:xfrm>
            <a:off x="2274361" y="4256632"/>
            <a:ext cx="1830350" cy="727389"/>
            <a:chOff x="5399873" y="4156463"/>
            <a:chExt cx="2830883" cy="727389"/>
          </a:xfrm>
        </p:grpSpPr>
        <p:sp>
          <p:nvSpPr>
            <p:cNvPr id="27" name="Rounded Rectangle 26"/>
            <p:cNvSpPr/>
            <p:nvPr/>
          </p:nvSpPr>
          <p:spPr>
            <a:xfrm>
              <a:off x="5399873" y="4156463"/>
              <a:ext cx="2830883" cy="72738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BlogLife</a:t>
              </a:r>
              <a:endParaRPr lang="en-US" dirty="0" smtClean="0"/>
            </a:p>
            <a:p>
              <a:pPr algn="ctr"/>
              <a:r>
                <a:rPr lang="en-US" sz="1000" dirty="0"/>
                <a:t>(micro instance</a:t>
              </a:r>
              <a:r>
                <a:rPr lang="en-US" sz="1000" dirty="0" smtClean="0"/>
                <a:t>)</a:t>
              </a:r>
              <a:endParaRPr lang="en-US" sz="1000" dirty="0"/>
            </a:p>
          </p:txBody>
        </p:sp>
        <p:pic>
          <p:nvPicPr>
            <p:cNvPr id="29" name="Picture 12" descr="D:\CMAD\Project docs\Presentation\2000px-Tomcat-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6442" y="4267872"/>
              <a:ext cx="757045" cy="504571"/>
            </a:xfrm>
            <a:prstGeom prst="rect">
              <a:avLst/>
            </a:prstGeom>
            <a:extLst>
              <a:ext uri="{909E8E84-426E-40DD-AFC4-6F175D3DCCD1}">
                <a14:hiddenFill xmlns:a14="http://schemas.microsoft.com/office/drawing/2010/main">
                  <a:solidFill>
                    <a:srgbClr val="FFFFFF"/>
                  </a:solidFill>
                </a14:hiddenFill>
              </a:ext>
            </a:extLst>
          </p:spPr>
        </p:pic>
      </p:grpSp>
      <p:cxnSp>
        <p:nvCxnSpPr>
          <p:cNvPr id="31" name="Straight Arrow Connector 30"/>
          <p:cNvCxnSpPr>
            <a:stCxn id="27" idx="3"/>
            <a:endCxn id="34" idx="1"/>
          </p:cNvCxnSpPr>
          <p:nvPr/>
        </p:nvCxnSpPr>
        <p:spPr>
          <a:xfrm flipV="1">
            <a:off x="4104711" y="4127384"/>
            <a:ext cx="624219" cy="49294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728930" y="2332139"/>
            <a:ext cx="325677" cy="35904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LOAD</a:t>
            </a:r>
          </a:p>
          <a:p>
            <a:pPr algn="ctr"/>
            <a:endParaRPr lang="en-US" dirty="0" smtClean="0"/>
          </a:p>
          <a:p>
            <a:pPr algn="ctr"/>
            <a:r>
              <a:rPr lang="en-US" dirty="0" smtClean="0"/>
              <a:t>B</a:t>
            </a:r>
          </a:p>
          <a:p>
            <a:pPr algn="ctr"/>
            <a:r>
              <a:rPr lang="en-US" dirty="0" smtClean="0"/>
              <a:t>ALANCER</a:t>
            </a:r>
            <a:endParaRPr lang="en-US" dirty="0"/>
          </a:p>
        </p:txBody>
      </p:sp>
      <p:cxnSp>
        <p:nvCxnSpPr>
          <p:cNvPr id="50" name="Straight Arrow Connector 49"/>
          <p:cNvCxnSpPr/>
          <p:nvPr/>
        </p:nvCxnSpPr>
        <p:spPr>
          <a:xfrm>
            <a:off x="5054607" y="4127382"/>
            <a:ext cx="1354582"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54" name="Picture 20" descr="D:\CMAD\Project docs\Presentation\amazon-web-services-logo_0.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6350" y="2185629"/>
            <a:ext cx="1785709" cy="708573"/>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28" idx="3"/>
          </p:cNvCxnSpPr>
          <p:nvPr/>
        </p:nvCxnSpPr>
        <p:spPr>
          <a:xfrm flipV="1">
            <a:off x="1945025" y="3565426"/>
            <a:ext cx="298065" cy="46967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8" idx="3"/>
          </p:cNvCxnSpPr>
          <p:nvPr/>
        </p:nvCxnSpPr>
        <p:spPr>
          <a:xfrm>
            <a:off x="1945025" y="4035103"/>
            <a:ext cx="329336" cy="5852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8862414"/>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solidFill>
                  <a:srgbClr val="00A2BF"/>
                </a:solidFill>
              </a:rPr>
              <a:t>Technologies learnt</a:t>
            </a:r>
            <a:endParaRPr lang="en-US" sz="4400" dirty="0">
              <a:solidFill>
                <a:srgbClr val="00A2BF"/>
              </a:solidFill>
            </a:endParaRPr>
          </a:p>
        </p:txBody>
      </p:sp>
      <p:sp>
        <p:nvSpPr>
          <p:cNvPr id="3" name="AutoShape 2" descr="Embrace Qualit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Embrace Qualit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9" descr="Artifactor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descr="D:\CMAD\Project docs\Presentation\2000px-Tomcat-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509" y="1461008"/>
            <a:ext cx="1514092" cy="1009142"/>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D:\CMAD\Project docs\Presentation\Amazon-RDS-and-pt-online-schema-chan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9704" y="1428845"/>
            <a:ext cx="1024351" cy="102435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D:\CMAD\Project docs\Presentation\dock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4291" y="2394124"/>
            <a:ext cx="1993726" cy="1993726"/>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D:\CMAD\Project docs\Presentation\google cloud platfor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776" y="5503770"/>
            <a:ext cx="6928928" cy="135423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CMAD\Project docs\Presentation\Google_Compute_Engine_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2746" y="2839936"/>
            <a:ext cx="2041525" cy="1816100"/>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D:\CMAD\Project docs\Presentation\jenkins_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575" y="2592550"/>
            <a:ext cx="2987215" cy="96254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D:\CMAD\Project docs\Presentation\MongoDB-Logo.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158" y="1404938"/>
            <a:ext cx="2939662" cy="796924"/>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D:\CMAD\Project docs\Presentation\sonarqube_logo_720.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30759" y="4827134"/>
            <a:ext cx="2952750" cy="82020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D:\CMAD\Project docs\Presentation\amazon-web-services-logo_0.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40555" y="4609280"/>
            <a:ext cx="3165091" cy="125591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47538" y="3747986"/>
            <a:ext cx="104775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AutoShape 4" descr="Image result for aws lambd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5575" y="4656036"/>
            <a:ext cx="1590675"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5513170"/>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1"/>
          <p:cNvSpPr>
            <a:spLocks noGrp="1"/>
          </p:cNvSpPr>
          <p:nvPr>
            <p:ph type="title"/>
          </p:nvPr>
        </p:nvSpPr>
        <p:spPr>
          <a:xfrm>
            <a:off x="229713" y="381032"/>
            <a:ext cx="8588861" cy="889415"/>
          </a:xfrm>
        </p:spPr>
        <p:txBody>
          <a:bodyPr/>
          <a:lstStyle/>
          <a:p>
            <a:pPr algn="ctr"/>
            <a:r>
              <a:rPr lang="en-US" sz="4400" dirty="0" err="1" smtClean="0">
                <a:solidFill>
                  <a:srgbClr val="00A2BF"/>
                </a:solidFill>
              </a:rPr>
              <a:t>Serverless</a:t>
            </a:r>
            <a:r>
              <a:rPr lang="en-US" sz="4400" dirty="0" smtClean="0">
                <a:solidFill>
                  <a:srgbClr val="00A2BF"/>
                </a:solidFill>
              </a:rPr>
              <a:t> Architecture</a:t>
            </a:r>
            <a:endParaRPr lang="en-US" sz="4400" dirty="0">
              <a:solidFill>
                <a:srgbClr val="00A2BF"/>
              </a:solidFill>
            </a:endParaRPr>
          </a:p>
        </p:txBody>
      </p:sp>
      <p:sp>
        <p:nvSpPr>
          <p:cNvPr id="19" name="Text Placeholder 2"/>
          <p:cNvSpPr>
            <a:spLocks noGrp="1"/>
          </p:cNvSpPr>
          <p:nvPr>
            <p:ph type="body" sz="quarter" idx="10"/>
          </p:nvPr>
        </p:nvSpPr>
        <p:spPr>
          <a:xfrm>
            <a:off x="214112" y="1541594"/>
            <a:ext cx="8578850" cy="4946887"/>
          </a:xfrm>
        </p:spPr>
        <p:txBody>
          <a:bodyPr/>
          <a:lstStyle/>
          <a:p>
            <a:pPr marL="0" indent="0">
              <a:buNone/>
            </a:pPr>
            <a:r>
              <a:rPr lang="en-US" sz="1800" dirty="0" err="1">
                <a:solidFill>
                  <a:srgbClr val="000000"/>
                </a:solidFill>
              </a:rPr>
              <a:t>Serverless</a:t>
            </a:r>
            <a:r>
              <a:rPr lang="en-US" sz="1800" dirty="0">
                <a:solidFill>
                  <a:srgbClr val="000000"/>
                </a:solidFill>
              </a:rPr>
              <a:t> architecture is a new approach to writing and deploying application that allows developers to focus on code. Such an approach can reduce time to market, operational costs and system complexity. While </a:t>
            </a:r>
            <a:r>
              <a:rPr lang="en-US" sz="1800" dirty="0" err="1">
                <a:solidFill>
                  <a:srgbClr val="000000"/>
                </a:solidFill>
              </a:rPr>
              <a:t>serverless</a:t>
            </a:r>
            <a:r>
              <a:rPr lang="en-US" sz="1800" dirty="0">
                <a:solidFill>
                  <a:srgbClr val="000000"/>
                </a:solidFill>
              </a:rPr>
              <a:t> leverages third-party services such as AWS Lambda to eliminate the requirement to set up and configure physical servers or virtual machines, it also locks in the application and its architecture to the specific service provider</a:t>
            </a:r>
            <a:r>
              <a:rPr lang="en-US" sz="1800" dirty="0" smtClean="0">
                <a:solidFill>
                  <a:srgbClr val="000000"/>
                </a:solidFill>
              </a:rPr>
              <a:t>.</a:t>
            </a:r>
          </a:p>
          <a:p>
            <a:pPr marL="0" indent="0">
              <a:buNone/>
            </a:pPr>
            <a:r>
              <a:rPr lang="en-US" sz="1800" dirty="0" smtClean="0">
                <a:solidFill>
                  <a:srgbClr val="000000"/>
                </a:solidFill>
              </a:rPr>
              <a:t>Pros:</a:t>
            </a:r>
          </a:p>
          <a:p>
            <a:r>
              <a:rPr lang="en-US" sz="1600" dirty="0">
                <a:solidFill>
                  <a:srgbClr val="000000"/>
                </a:solidFill>
              </a:rPr>
              <a:t>Reduced time to market </a:t>
            </a:r>
            <a:r>
              <a:rPr lang="en-US" sz="1600" dirty="0" smtClean="0">
                <a:solidFill>
                  <a:srgbClr val="000000"/>
                </a:solidFill>
              </a:rPr>
              <a:t>(</a:t>
            </a:r>
            <a:r>
              <a:rPr lang="en-US" sz="1600" dirty="0">
                <a:solidFill>
                  <a:srgbClr val="000000"/>
                </a:solidFill>
              </a:rPr>
              <a:t>Simplifies packaging and deployment</a:t>
            </a:r>
            <a:r>
              <a:rPr lang="en-US" sz="1600" dirty="0" smtClean="0">
                <a:solidFill>
                  <a:srgbClr val="000000"/>
                </a:solidFill>
              </a:rPr>
              <a:t>).</a:t>
            </a:r>
            <a:endParaRPr lang="en-US" sz="1600" dirty="0">
              <a:solidFill>
                <a:srgbClr val="000000"/>
              </a:solidFill>
            </a:endParaRPr>
          </a:p>
          <a:p>
            <a:r>
              <a:rPr lang="en-US" sz="1600" dirty="0">
                <a:solidFill>
                  <a:srgbClr val="000000"/>
                </a:solidFill>
              </a:rPr>
              <a:t>Lower operational and development costs.</a:t>
            </a:r>
          </a:p>
          <a:p>
            <a:r>
              <a:rPr lang="en-US" sz="1600" dirty="0">
                <a:solidFill>
                  <a:srgbClr val="000000"/>
                </a:solidFill>
              </a:rPr>
              <a:t>A smaller cost to </a:t>
            </a:r>
            <a:r>
              <a:rPr lang="en-US" sz="1600" dirty="0" smtClean="0">
                <a:solidFill>
                  <a:srgbClr val="000000"/>
                </a:solidFill>
              </a:rPr>
              <a:t>scale</a:t>
            </a:r>
          </a:p>
          <a:p>
            <a:r>
              <a:rPr lang="en-US" sz="1600" dirty="0">
                <a:solidFill>
                  <a:srgbClr val="000000"/>
                </a:solidFill>
              </a:rPr>
              <a:t>Works with agile development and </a:t>
            </a:r>
            <a:r>
              <a:rPr lang="en-US" sz="1600" dirty="0" smtClean="0">
                <a:solidFill>
                  <a:srgbClr val="000000"/>
                </a:solidFill>
              </a:rPr>
              <a:t>to </a:t>
            </a:r>
            <a:r>
              <a:rPr lang="en-US" sz="1600" dirty="0">
                <a:solidFill>
                  <a:srgbClr val="000000"/>
                </a:solidFill>
              </a:rPr>
              <a:t>deliver faster.</a:t>
            </a:r>
          </a:p>
          <a:p>
            <a:r>
              <a:rPr lang="en-US" sz="1600" dirty="0">
                <a:solidFill>
                  <a:srgbClr val="000000"/>
                </a:solidFill>
              </a:rPr>
              <a:t>Fits with </a:t>
            </a:r>
            <a:r>
              <a:rPr lang="en-US" sz="1600" dirty="0" err="1">
                <a:solidFill>
                  <a:srgbClr val="000000"/>
                </a:solidFill>
              </a:rPr>
              <a:t>microservices</a:t>
            </a:r>
            <a:r>
              <a:rPr lang="en-US" sz="1600" dirty="0">
                <a:solidFill>
                  <a:srgbClr val="000000"/>
                </a:solidFill>
              </a:rPr>
              <a:t>, which can be implemented as functions.</a:t>
            </a:r>
          </a:p>
          <a:p>
            <a:pPr marL="0" indent="0">
              <a:buNone/>
            </a:pPr>
            <a:r>
              <a:rPr lang="en-US" sz="1800" dirty="0" smtClean="0">
                <a:solidFill>
                  <a:srgbClr val="000000"/>
                </a:solidFill>
              </a:rPr>
              <a:t>Cons:</a:t>
            </a:r>
          </a:p>
          <a:p>
            <a:r>
              <a:rPr lang="en-US" sz="1600" dirty="0">
                <a:solidFill>
                  <a:srgbClr val="000000"/>
                </a:solidFill>
              </a:rPr>
              <a:t>Vendor </a:t>
            </a:r>
            <a:r>
              <a:rPr lang="en-US" sz="1600" dirty="0" smtClean="0">
                <a:solidFill>
                  <a:srgbClr val="000000"/>
                </a:solidFill>
              </a:rPr>
              <a:t>lock-in</a:t>
            </a:r>
          </a:p>
          <a:p>
            <a:r>
              <a:rPr lang="en-US" sz="1600" dirty="0" err="1">
                <a:solidFill>
                  <a:srgbClr val="000000"/>
                </a:solidFill>
              </a:rPr>
              <a:t>Serverless</a:t>
            </a:r>
            <a:r>
              <a:rPr lang="en-US" sz="1600" dirty="0">
                <a:solidFill>
                  <a:srgbClr val="000000"/>
                </a:solidFill>
              </a:rPr>
              <a:t> is not efficient for long-running </a:t>
            </a:r>
            <a:r>
              <a:rPr lang="en-US" sz="1600" dirty="0" smtClean="0">
                <a:solidFill>
                  <a:srgbClr val="000000"/>
                </a:solidFill>
              </a:rPr>
              <a:t>applications</a:t>
            </a:r>
            <a:endParaRPr lang="en-US" sz="1600" dirty="0">
              <a:solidFill>
                <a:srgbClr val="000000"/>
              </a:solidFill>
            </a:endParaRPr>
          </a:p>
        </p:txBody>
      </p:sp>
    </p:spTree>
    <p:extLst>
      <p:ext uri="{BB962C8B-B14F-4D97-AF65-F5344CB8AC3E}">
        <p14:creationId xmlns:p14="http://schemas.microsoft.com/office/powerpoint/2010/main" val="2506670662"/>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1"/>
          <p:cNvSpPr>
            <a:spLocks noGrp="1"/>
          </p:cNvSpPr>
          <p:nvPr>
            <p:ph type="title"/>
          </p:nvPr>
        </p:nvSpPr>
        <p:spPr>
          <a:xfrm>
            <a:off x="229713" y="381032"/>
            <a:ext cx="8588861" cy="889415"/>
          </a:xfrm>
        </p:spPr>
        <p:txBody>
          <a:bodyPr/>
          <a:lstStyle/>
          <a:p>
            <a:pPr algn="ctr"/>
            <a:r>
              <a:rPr lang="en-US" sz="4400" dirty="0" smtClean="0">
                <a:solidFill>
                  <a:srgbClr val="00A2BF"/>
                </a:solidFill>
              </a:rPr>
              <a:t>Acknowledgement</a:t>
            </a:r>
            <a:endParaRPr lang="en-US" sz="4400" dirty="0">
              <a:solidFill>
                <a:srgbClr val="00A2BF"/>
              </a:solidFill>
            </a:endParaRPr>
          </a:p>
        </p:txBody>
      </p:sp>
      <p:sp>
        <p:nvSpPr>
          <p:cNvPr id="19" name="Text Placeholder 2"/>
          <p:cNvSpPr>
            <a:spLocks noGrp="1"/>
          </p:cNvSpPr>
          <p:nvPr>
            <p:ph type="body" sz="quarter" idx="10"/>
          </p:nvPr>
        </p:nvSpPr>
        <p:spPr>
          <a:xfrm>
            <a:off x="214112" y="1541594"/>
            <a:ext cx="8578850" cy="4946887"/>
          </a:xfrm>
        </p:spPr>
        <p:txBody>
          <a:bodyPr/>
          <a:lstStyle/>
          <a:p>
            <a:pPr marL="0" indent="0">
              <a:buNone/>
            </a:pPr>
            <a:r>
              <a:rPr lang="en-US" sz="2400" dirty="0">
                <a:solidFill>
                  <a:srgbClr val="000000"/>
                </a:solidFill>
              </a:rPr>
              <a:t>CMAD program was a great platform for us to learn full stack development with modern technologies. We consider </a:t>
            </a:r>
            <a:r>
              <a:rPr lang="en-US" sz="2400" dirty="0" smtClean="0">
                <a:solidFill>
                  <a:srgbClr val="000000"/>
                </a:solidFill>
              </a:rPr>
              <a:t>our self </a:t>
            </a:r>
            <a:r>
              <a:rPr lang="en-US" sz="2400" dirty="0">
                <a:solidFill>
                  <a:srgbClr val="000000"/>
                </a:solidFill>
              </a:rPr>
              <a:t>lucky to be part of this program</a:t>
            </a:r>
          </a:p>
          <a:p>
            <a:pPr marL="0" indent="0">
              <a:buNone/>
            </a:pPr>
            <a:r>
              <a:rPr lang="en-US" sz="2400" dirty="0" smtClean="0">
                <a:solidFill>
                  <a:srgbClr val="000000"/>
                </a:solidFill>
              </a:rPr>
              <a:t>We </a:t>
            </a:r>
            <a:r>
              <a:rPr lang="en-US" sz="2400" dirty="0">
                <a:solidFill>
                  <a:srgbClr val="000000"/>
                </a:solidFill>
              </a:rPr>
              <a:t>use this </a:t>
            </a:r>
            <a:r>
              <a:rPr lang="en-US" sz="2400" dirty="0" smtClean="0">
                <a:solidFill>
                  <a:srgbClr val="000000"/>
                </a:solidFill>
              </a:rPr>
              <a:t>opportunity </a:t>
            </a:r>
            <a:r>
              <a:rPr lang="en-US" sz="2400" dirty="0">
                <a:solidFill>
                  <a:srgbClr val="000000"/>
                </a:solidFill>
              </a:rPr>
              <a:t>to thank organizer Mr. </a:t>
            </a:r>
            <a:r>
              <a:rPr lang="en-US" sz="2400" dirty="0" smtClean="0">
                <a:solidFill>
                  <a:srgbClr val="000000"/>
                </a:solidFill>
              </a:rPr>
              <a:t>Santhosh</a:t>
            </a:r>
            <a:r>
              <a:rPr lang="en-US" sz="2400" dirty="0">
                <a:solidFill>
                  <a:srgbClr val="000000"/>
                </a:solidFill>
              </a:rPr>
              <a:t>, esteemed trainers (Mr. Krishna, Mr. </a:t>
            </a:r>
            <a:r>
              <a:rPr lang="en-US" sz="2400" dirty="0" err="1">
                <a:solidFill>
                  <a:srgbClr val="000000"/>
                </a:solidFill>
              </a:rPr>
              <a:t>Nirmallya</a:t>
            </a:r>
            <a:r>
              <a:rPr lang="en-US" sz="2400" dirty="0">
                <a:solidFill>
                  <a:srgbClr val="000000"/>
                </a:solidFill>
              </a:rPr>
              <a:t> and Mr. </a:t>
            </a:r>
            <a:r>
              <a:rPr lang="en-US" sz="2400" dirty="0" err="1">
                <a:solidFill>
                  <a:srgbClr val="000000"/>
                </a:solidFill>
              </a:rPr>
              <a:t>Gourav</a:t>
            </a:r>
            <a:r>
              <a:rPr lang="en-US" sz="2400" dirty="0">
                <a:solidFill>
                  <a:srgbClr val="000000"/>
                </a:solidFill>
              </a:rPr>
              <a:t>) and </a:t>
            </a:r>
            <a:r>
              <a:rPr lang="en-US" sz="2400">
                <a:solidFill>
                  <a:srgbClr val="000000"/>
                </a:solidFill>
              </a:rPr>
              <a:t>all </a:t>
            </a:r>
            <a:r>
              <a:rPr lang="en-US" sz="2400" smtClean="0">
                <a:solidFill>
                  <a:srgbClr val="000000"/>
                </a:solidFill>
              </a:rPr>
              <a:t>colleagues </a:t>
            </a:r>
            <a:r>
              <a:rPr lang="en-US" sz="2400" dirty="0">
                <a:solidFill>
                  <a:srgbClr val="000000"/>
                </a:solidFill>
              </a:rPr>
              <a:t>who are part of this wonderful journey</a:t>
            </a:r>
          </a:p>
          <a:p>
            <a:pPr marL="0" indent="0">
              <a:buNone/>
            </a:pPr>
            <a:endParaRPr lang="en-US" sz="2400" dirty="0">
              <a:solidFill>
                <a:srgbClr val="000000"/>
              </a:solidFill>
            </a:endParaRPr>
          </a:p>
          <a:p>
            <a:pPr marL="0" indent="0" algn="ctr">
              <a:buNone/>
            </a:pPr>
            <a:r>
              <a:rPr lang="en-US" sz="2400" dirty="0">
                <a:solidFill>
                  <a:srgbClr val="000000"/>
                </a:solidFill>
              </a:rPr>
              <a:t>Thanks </a:t>
            </a:r>
            <a:r>
              <a:rPr lang="en-US" sz="2400" dirty="0" smtClean="0">
                <a:solidFill>
                  <a:srgbClr val="000000"/>
                </a:solidFill>
              </a:rPr>
              <a:t>Everyone </a:t>
            </a:r>
            <a:r>
              <a:rPr lang="en-US" sz="2400" dirty="0" smtClean="0">
                <a:solidFill>
                  <a:srgbClr val="000000"/>
                </a:solidFill>
                <a:sym typeface="Wingdings" panose="05000000000000000000" pitchFamily="2" charset="2"/>
              </a:rPr>
              <a:t></a:t>
            </a:r>
            <a:endParaRPr lang="en-US" sz="2400" dirty="0">
              <a:solidFill>
                <a:srgbClr val="000000"/>
              </a:solidFill>
            </a:endParaRPr>
          </a:p>
        </p:txBody>
      </p:sp>
    </p:spTree>
    <p:extLst>
      <p:ext uri="{BB962C8B-B14F-4D97-AF65-F5344CB8AC3E}">
        <p14:creationId xmlns:p14="http://schemas.microsoft.com/office/powerpoint/2010/main" val="670381325"/>
      </p:ext>
    </p:extLst>
  </p:cSld>
  <p:clrMapOvr>
    <a:masterClrMapping/>
  </p:clrMapOvr>
  <p:transition>
    <p:wipe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453</TotalTime>
  <Words>421</Words>
  <Application>Microsoft Office PowerPoint</Application>
  <PresentationFormat>On-screen Show (4:3)</PresentationFormat>
  <Paragraphs>77</Paragraphs>
  <Slides>10</Slides>
  <Notes>6</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BlogLife</vt:lpstr>
      <vt:lpstr>Features</vt:lpstr>
      <vt:lpstr>Technology</vt:lpstr>
      <vt:lpstr>Software Architecture</vt:lpstr>
      <vt:lpstr>Deployment - 1</vt:lpstr>
      <vt:lpstr>Deployment - 2</vt:lpstr>
      <vt:lpstr>Technologies learnt</vt:lpstr>
      <vt:lpstr>Serverless Architecture</vt:lpstr>
      <vt:lpstr>Acknowledgement</vt:lpstr>
      <vt:lpstr>Thank you</vt:lpstr>
    </vt:vector>
  </TitlesOfParts>
  <Company>cisco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CmadBlog</dc:title>
  <dc:creator>Aswin Kuppusami</dc:creator>
  <cp:lastModifiedBy>Mohan Kumar Jayaraman</cp:lastModifiedBy>
  <cp:revision>24</cp:revision>
  <dcterms:created xsi:type="dcterms:W3CDTF">2017-01-31T12:46:24Z</dcterms:created>
  <dcterms:modified xsi:type="dcterms:W3CDTF">2017-09-14T10:15:00Z</dcterms:modified>
</cp:coreProperties>
</file>