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61" r:id="rId7"/>
    <p:sldId id="263" r:id="rId8"/>
    <p:sldId id="262" r:id="rId9"/>
    <p:sldId id="265" r:id="rId10"/>
    <p:sldId id="268" r:id="rId11"/>
    <p:sldId id="270" r:id="rId12"/>
    <p:sldId id="286" r:id="rId13"/>
    <p:sldId id="271" r:id="rId14"/>
    <p:sldId id="287" r:id="rId15"/>
    <p:sldId id="290" r:id="rId16"/>
    <p:sldId id="272" r:id="rId17"/>
    <p:sldId id="289" r:id="rId18"/>
    <p:sldId id="288" r:id="rId19"/>
    <p:sldId id="291" r:id="rId20"/>
    <p:sldId id="278" r:id="rId21"/>
    <p:sldId id="280" r:id="rId22"/>
    <p:sldId id="281" r:id="rId23"/>
    <p:sldId id="282" r:id="rId24"/>
    <p:sldId id="284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6687" y="451865"/>
            <a:ext cx="57706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44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F81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44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44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3A1C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0" y="228600"/>
            <a:ext cx="1143000" cy="1143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8600"/>
            <a:ext cx="1371599" cy="10088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3155" y="551815"/>
            <a:ext cx="43776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44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3106" y="1156461"/>
            <a:ext cx="6177787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F81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applthermaleng.2018.01.08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212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3A1C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228600"/>
            <a:ext cx="1143000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1371599" cy="1008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19400" y="4012728"/>
            <a:ext cx="4188206" cy="66075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81735">
              <a:lnSpc>
                <a:spcPct val="100000"/>
              </a:lnSpc>
              <a:spcBef>
                <a:spcPts val="310"/>
              </a:spcBef>
            </a:pPr>
            <a:r>
              <a:rPr lang="en-IN" sz="1800" b="1" spc="-60" dirty="0">
                <a:solidFill>
                  <a:srgbClr val="622422"/>
                </a:solidFill>
                <a:latin typeface="Tahoma"/>
                <a:cs typeface="Tahoma"/>
              </a:rPr>
              <a:t>Presente</a:t>
            </a:r>
            <a:r>
              <a:rPr lang="en-IN" sz="1800" b="1" spc="-65" dirty="0">
                <a:solidFill>
                  <a:srgbClr val="622422"/>
                </a:solidFill>
                <a:latin typeface="Tahoma"/>
                <a:cs typeface="Tahoma"/>
              </a:rPr>
              <a:t>d</a:t>
            </a:r>
            <a:r>
              <a:rPr lang="en-IN" sz="1800" b="1" spc="-50" dirty="0">
                <a:solidFill>
                  <a:srgbClr val="622422"/>
                </a:solidFill>
                <a:latin typeface="Tahoma"/>
                <a:cs typeface="Tahoma"/>
              </a:rPr>
              <a:t> </a:t>
            </a:r>
            <a:r>
              <a:rPr lang="en-IN" sz="1800" b="1" spc="25" dirty="0">
                <a:solidFill>
                  <a:srgbClr val="622422"/>
                </a:solidFill>
                <a:latin typeface="Tahoma"/>
                <a:cs typeface="Tahoma"/>
              </a:rPr>
              <a:t>by</a:t>
            </a:r>
            <a:r>
              <a:rPr lang="en-IN" sz="1800" b="1" spc="-25" dirty="0">
                <a:solidFill>
                  <a:srgbClr val="622422"/>
                </a:solidFill>
                <a:latin typeface="Tahoma"/>
                <a:cs typeface="Tahoma"/>
              </a:rPr>
              <a:t> </a:t>
            </a:r>
            <a:r>
              <a:rPr lang="en-IN" sz="1800" b="1" spc="-155" dirty="0">
                <a:solidFill>
                  <a:srgbClr val="622422"/>
                </a:solidFill>
                <a:latin typeface="Tahoma"/>
                <a:cs typeface="Tahoma"/>
              </a:rPr>
              <a:t>:</a:t>
            </a:r>
            <a:endParaRPr lang="en-IN" sz="1800" dirty="0">
              <a:latin typeface="Tahoma"/>
              <a:cs typeface="Tahoma"/>
            </a:endParaRPr>
          </a:p>
          <a:p>
            <a:pPr marL="12700" marR="1646555">
              <a:lnSpc>
                <a:spcPct val="163300"/>
              </a:lnSpc>
              <a:spcBef>
                <a:spcPts val="270"/>
              </a:spcBef>
            </a:pPr>
            <a:r>
              <a:rPr lang="en-US" sz="1400" b="1" dirty="0">
                <a:latin typeface="Times New Roman"/>
                <a:cs typeface="Times New Roman"/>
              </a:rPr>
              <a:t>GR PRADYUMNA MAIYA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3424" y="4445218"/>
            <a:ext cx="1038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Times New Roman"/>
                <a:cs typeface="Times New Roman"/>
              </a:rPr>
              <a:t>1JT2</a:t>
            </a:r>
            <a:r>
              <a:rPr lang="en-US" sz="1400" b="1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EC0</a:t>
            </a:r>
            <a:r>
              <a:rPr lang="en-US" sz="1400" b="1" dirty="0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4504" y="387807"/>
            <a:ext cx="60166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0" dirty="0">
                <a:solidFill>
                  <a:srgbClr val="1F487C"/>
                </a:solidFill>
              </a:rPr>
              <a:t>Jyothy</a:t>
            </a:r>
            <a:r>
              <a:rPr sz="3300" spc="-60" dirty="0">
                <a:solidFill>
                  <a:srgbClr val="1F487C"/>
                </a:solidFill>
              </a:rPr>
              <a:t> </a:t>
            </a:r>
            <a:r>
              <a:rPr sz="3300" spc="-360" dirty="0">
                <a:solidFill>
                  <a:srgbClr val="1F487C"/>
                </a:solidFill>
              </a:rPr>
              <a:t>Inst</a:t>
            </a:r>
            <a:r>
              <a:rPr sz="3300" spc="-220" dirty="0">
                <a:solidFill>
                  <a:srgbClr val="1F487C"/>
                </a:solidFill>
              </a:rPr>
              <a:t>i</a:t>
            </a:r>
            <a:r>
              <a:rPr sz="3300" spc="-325" dirty="0">
                <a:solidFill>
                  <a:srgbClr val="1F487C"/>
                </a:solidFill>
              </a:rPr>
              <a:t>tu</a:t>
            </a:r>
            <a:r>
              <a:rPr sz="3300" spc="-275" dirty="0">
                <a:solidFill>
                  <a:srgbClr val="1F487C"/>
                </a:solidFill>
              </a:rPr>
              <a:t>t</a:t>
            </a:r>
            <a:r>
              <a:rPr sz="3300" spc="150" dirty="0">
                <a:solidFill>
                  <a:srgbClr val="1F487C"/>
                </a:solidFill>
              </a:rPr>
              <a:t>e</a:t>
            </a:r>
            <a:r>
              <a:rPr sz="3300" spc="-45" dirty="0">
                <a:solidFill>
                  <a:srgbClr val="1F487C"/>
                </a:solidFill>
              </a:rPr>
              <a:t> </a:t>
            </a:r>
            <a:r>
              <a:rPr sz="3300" spc="-170" dirty="0">
                <a:solidFill>
                  <a:srgbClr val="1F487C"/>
                </a:solidFill>
              </a:rPr>
              <a:t>o</a:t>
            </a:r>
            <a:r>
              <a:rPr sz="3300" spc="-100" dirty="0">
                <a:solidFill>
                  <a:srgbClr val="1F487C"/>
                </a:solidFill>
              </a:rPr>
              <a:t>f</a:t>
            </a:r>
            <a:r>
              <a:rPr sz="3300" spc="-45" dirty="0">
                <a:solidFill>
                  <a:srgbClr val="1F487C"/>
                </a:solidFill>
              </a:rPr>
              <a:t> </a:t>
            </a:r>
            <a:r>
              <a:rPr sz="3300" spc="-650" dirty="0">
                <a:solidFill>
                  <a:srgbClr val="1F487C"/>
                </a:solidFill>
              </a:rPr>
              <a:t>T</a:t>
            </a:r>
            <a:r>
              <a:rPr sz="3300" spc="30" dirty="0">
                <a:solidFill>
                  <a:srgbClr val="1F487C"/>
                </a:solidFill>
              </a:rPr>
              <a:t>echnology</a:t>
            </a:r>
            <a:endParaRPr sz="33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796079" y="1202799"/>
            <a:ext cx="7010401" cy="2643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95"/>
              </a:spcBef>
            </a:pPr>
            <a:r>
              <a:rPr lang="en-US" spc="-50" dirty="0"/>
              <a:t>   </a:t>
            </a:r>
            <a:r>
              <a:rPr spc="-50" dirty="0"/>
              <a:t>Department</a:t>
            </a:r>
            <a:r>
              <a:rPr spc="5" dirty="0"/>
              <a:t> </a:t>
            </a:r>
            <a:r>
              <a:rPr spc="-70" dirty="0"/>
              <a:t>of</a:t>
            </a:r>
            <a:r>
              <a:rPr spc="-5" dirty="0"/>
              <a:t> </a:t>
            </a:r>
            <a:r>
              <a:rPr spc="-45" dirty="0"/>
              <a:t>Electronics</a:t>
            </a:r>
            <a:r>
              <a:rPr spc="10" dirty="0"/>
              <a:t>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-10" dirty="0"/>
              <a:t>Communication</a:t>
            </a:r>
            <a:r>
              <a:rPr spc="20" dirty="0"/>
              <a:t> </a:t>
            </a:r>
            <a:r>
              <a:rPr spc="-50" dirty="0"/>
              <a:t>Engineering</a:t>
            </a:r>
          </a:p>
          <a:p>
            <a:pPr marL="542925" algn="just">
              <a:lnSpc>
                <a:spcPct val="100000"/>
              </a:lnSpc>
            </a:pPr>
            <a:endParaRPr lang="en-US" sz="1550" dirty="0"/>
          </a:p>
          <a:p>
            <a:pPr marL="542925" algn="ctr">
              <a:lnSpc>
                <a:spcPct val="100000"/>
              </a:lnSpc>
            </a:pP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Internship Seminar(21INT68)</a:t>
            </a:r>
          </a:p>
          <a:p>
            <a:pPr marL="542925" algn="just">
              <a:lnSpc>
                <a:spcPct val="100000"/>
              </a:lnSpc>
            </a:pPr>
            <a:r>
              <a:rPr lang="en-US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</a:p>
          <a:p>
            <a:pPr marL="542925" algn="ctr">
              <a:lnSpc>
                <a:spcPct val="100000"/>
              </a:lnSpc>
            </a:pPr>
            <a:r>
              <a:rPr lang="en-US" spc="-5" dirty="0">
                <a:solidFill>
                  <a:srgbClr val="001F5F"/>
                </a:solidFill>
                <a:latin typeface="Times New Roman"/>
                <a:cs typeface="Times New Roman"/>
              </a:rPr>
              <a:t>TOPIC: THERMOELECTRIC PELTIER EFFECT</a:t>
            </a:r>
          </a:p>
          <a:p>
            <a:pPr marL="542925" algn="ctr">
              <a:lnSpc>
                <a:spcPct val="100000"/>
              </a:lnSpc>
            </a:pPr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42925" algn="ctr">
              <a:lnSpc>
                <a:spcPct val="100000"/>
              </a:lnSpc>
            </a:pPr>
            <a:r>
              <a:rPr lang="en-IN" dirty="0"/>
              <a:t>Portable Medical Cooling Solutions</a:t>
            </a:r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39115" algn="ctr">
              <a:lnSpc>
                <a:spcPct val="100000"/>
              </a:lnSpc>
            </a:pPr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539115" algn="ctr">
              <a:lnSpc>
                <a:spcPct val="100000"/>
              </a:lnSpc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YEAR:</a:t>
            </a:r>
            <a:r>
              <a:rPr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202</a:t>
            </a:r>
            <a:r>
              <a:rPr lang="en-US" spc="-5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-202</a:t>
            </a:r>
            <a:r>
              <a:rPr lang="en-US" spc="-5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7" y="235212"/>
            <a:ext cx="383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BLOCK </a:t>
            </a:r>
            <a:r>
              <a:rPr spc="-105" dirty="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BA8F91-58C2-35A2-0E58-DB916DB302F9}"/>
              </a:ext>
            </a:extLst>
          </p:cNvPr>
          <p:cNvSpPr/>
          <p:nvPr/>
        </p:nvSpPr>
        <p:spPr>
          <a:xfrm>
            <a:off x="97833" y="2549165"/>
            <a:ext cx="2133600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Supply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B73A4-7A92-8E01-24B0-8E703AA3AC59}"/>
              </a:ext>
            </a:extLst>
          </p:cNvPr>
          <p:cNvSpPr/>
          <p:nvPr/>
        </p:nvSpPr>
        <p:spPr>
          <a:xfrm>
            <a:off x="2769487" y="2556235"/>
            <a:ext cx="2259713" cy="1253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79CACD-2FD6-1E08-F795-BF9168AF1204}"/>
              </a:ext>
            </a:extLst>
          </p:cNvPr>
          <p:cNvSpPr/>
          <p:nvPr/>
        </p:nvSpPr>
        <p:spPr>
          <a:xfrm>
            <a:off x="5715000" y="1905000"/>
            <a:ext cx="2259713" cy="1253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Peltier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74AC0D-0AC4-CBA8-37E9-224A0341BF6E}"/>
              </a:ext>
            </a:extLst>
          </p:cNvPr>
          <p:cNvSpPr/>
          <p:nvPr/>
        </p:nvSpPr>
        <p:spPr>
          <a:xfrm>
            <a:off x="5715000" y="3352800"/>
            <a:ext cx="2259713" cy="1253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Heat sink And Fan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171133-379D-71BB-6D9D-7955A2DFB475}"/>
              </a:ext>
            </a:extLst>
          </p:cNvPr>
          <p:cNvSpPr/>
          <p:nvPr/>
        </p:nvSpPr>
        <p:spPr>
          <a:xfrm>
            <a:off x="3657600" y="52578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3B8A9D-6101-BC41-74CF-F222D4EF83ED}"/>
              </a:ext>
            </a:extLst>
          </p:cNvPr>
          <p:cNvCxnSpPr>
            <a:cxnSpLocks/>
          </p:cNvCxnSpPr>
          <p:nvPr/>
        </p:nvCxnSpPr>
        <p:spPr>
          <a:xfrm flipH="1">
            <a:off x="5410200" y="1447800"/>
            <a:ext cx="3001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11A303-1483-8887-287B-334EA6D29096}"/>
              </a:ext>
            </a:extLst>
          </p:cNvPr>
          <p:cNvCxnSpPr>
            <a:cxnSpLocks/>
          </p:cNvCxnSpPr>
          <p:nvPr/>
        </p:nvCxnSpPr>
        <p:spPr>
          <a:xfrm>
            <a:off x="5410200" y="1447800"/>
            <a:ext cx="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974C24-F644-DFE5-75F8-DA2D88638663}"/>
              </a:ext>
            </a:extLst>
          </p:cNvPr>
          <p:cNvCxnSpPr>
            <a:cxnSpLocks/>
          </p:cNvCxnSpPr>
          <p:nvPr/>
        </p:nvCxnSpPr>
        <p:spPr>
          <a:xfrm>
            <a:off x="8411718" y="1447800"/>
            <a:ext cx="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B2770-4957-887A-A2C6-5F68087ED7DE}"/>
              </a:ext>
            </a:extLst>
          </p:cNvPr>
          <p:cNvCxnSpPr>
            <a:cxnSpLocks/>
          </p:cNvCxnSpPr>
          <p:nvPr/>
        </p:nvCxnSpPr>
        <p:spPr>
          <a:xfrm>
            <a:off x="5410200" y="4953000"/>
            <a:ext cx="3001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7DD42A9-4512-E475-83E9-AEDDD69CEACD}"/>
              </a:ext>
            </a:extLst>
          </p:cNvPr>
          <p:cNvSpPr/>
          <p:nvPr/>
        </p:nvSpPr>
        <p:spPr>
          <a:xfrm>
            <a:off x="2231434" y="2895600"/>
            <a:ext cx="538054" cy="26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AB53A6E-EA9A-543D-D6DF-C581D144F156}"/>
              </a:ext>
            </a:extLst>
          </p:cNvPr>
          <p:cNvSpPr/>
          <p:nvPr/>
        </p:nvSpPr>
        <p:spPr>
          <a:xfrm>
            <a:off x="5029200" y="2895600"/>
            <a:ext cx="380998" cy="346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EC8E38-44D6-182F-2EF1-EC6A28A9A35E}"/>
              </a:ext>
            </a:extLst>
          </p:cNvPr>
          <p:cNvSpPr/>
          <p:nvPr/>
        </p:nvSpPr>
        <p:spPr>
          <a:xfrm>
            <a:off x="6858000" y="4953000"/>
            <a:ext cx="152388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393EB90-9AF4-C69D-9F21-20612E3F5803}"/>
              </a:ext>
            </a:extLst>
          </p:cNvPr>
          <p:cNvSpPr/>
          <p:nvPr/>
        </p:nvSpPr>
        <p:spPr>
          <a:xfrm rot="10800000">
            <a:off x="5887037" y="5628772"/>
            <a:ext cx="1142988" cy="2285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1A16CA-1E12-58FB-9C3B-A424B3EF1185}"/>
              </a:ext>
            </a:extLst>
          </p:cNvPr>
          <p:cNvSpPr/>
          <p:nvPr/>
        </p:nvSpPr>
        <p:spPr>
          <a:xfrm rot="16200000">
            <a:off x="3476708" y="4360686"/>
            <a:ext cx="1447796" cy="346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B730ECB-A01F-F160-23E0-F10E81614039}"/>
              </a:ext>
            </a:extLst>
          </p:cNvPr>
          <p:cNvSpPr/>
          <p:nvPr/>
        </p:nvSpPr>
        <p:spPr>
          <a:xfrm>
            <a:off x="4048207" y="4267197"/>
            <a:ext cx="304798" cy="990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877695-BCC3-2B42-FD78-FDC6936CC62B}"/>
              </a:ext>
            </a:extLst>
          </p:cNvPr>
          <p:cNvSpPr txBox="1"/>
          <p:nvPr/>
        </p:nvSpPr>
        <p:spPr>
          <a:xfrm>
            <a:off x="5887036" y="112554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Cooling Chamber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7" y="368934"/>
            <a:ext cx="404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HARDWARE</a:t>
            </a:r>
            <a:r>
              <a:rPr spc="-45" dirty="0"/>
              <a:t> </a:t>
            </a:r>
            <a:r>
              <a:rPr spc="-21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1526"/>
            <a:ext cx="3371215" cy="459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latin typeface="Times New Roman"/>
                <a:cs typeface="Times New Roman"/>
              </a:rPr>
              <a:t>HARDWARE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TEC12706</a:t>
            </a: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ESP32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Power Supply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Temperature Sensor</a:t>
            </a: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LCD Display</a:t>
            </a: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Heat Sink and Fan</a:t>
            </a: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Container</a:t>
            </a: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145" y="1502156"/>
            <a:ext cx="2172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ESP8266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HARDWARE</a:t>
            </a:r>
            <a:r>
              <a:rPr spc="-50" dirty="0"/>
              <a:t> </a:t>
            </a:r>
            <a:r>
              <a:rPr dirty="0"/>
              <a:t>COMPONENTS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496311"/>
            <a:ext cx="2685288" cy="21031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2948" y="1556003"/>
            <a:ext cx="5829300" cy="44424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12782"/>
            <a:ext cx="21723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3200" u="sng" dirty="0">
                <a:solidFill>
                  <a:srgbClr val="0070C0"/>
                </a:solidFill>
                <a:latin typeface="Times New Roman"/>
                <a:cs typeface="Times New Roman"/>
              </a:rPr>
              <a:t>TEC12706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HARDWARE</a:t>
            </a:r>
            <a:r>
              <a:rPr spc="-50" dirty="0"/>
              <a:t> </a:t>
            </a:r>
            <a:r>
              <a:rPr dirty="0"/>
              <a:t>COMPONENTS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274E14-6B11-6C48-FC8A-BC87C811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49449"/>
              </p:ext>
            </p:extLst>
          </p:nvPr>
        </p:nvGraphicFramePr>
        <p:xfrm>
          <a:off x="446051" y="1618690"/>
          <a:ext cx="82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949">
                  <a:extLst>
                    <a:ext uri="{9D8B030D-6E8A-4147-A177-3AD203B41FA5}">
                      <a16:colId xmlns:a16="http://schemas.microsoft.com/office/drawing/2014/main" val="1275172141"/>
                    </a:ext>
                  </a:extLst>
                </a:gridCol>
                <a:gridCol w="4125949">
                  <a:extLst>
                    <a:ext uri="{9D8B030D-6E8A-4147-A177-3AD203B41FA5}">
                      <a16:colId xmlns:a16="http://schemas.microsoft.com/office/drawing/2014/main" val="4266764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904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261FEA-E7F6-815C-8B38-53B1BE5E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4961"/>
              </p:ext>
            </p:extLst>
          </p:nvPr>
        </p:nvGraphicFramePr>
        <p:xfrm>
          <a:off x="446052" y="1989530"/>
          <a:ext cx="8251895" cy="14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632">
                  <a:extLst>
                    <a:ext uri="{9D8B030D-6E8A-4147-A177-3AD203B41FA5}">
                      <a16:colId xmlns:a16="http://schemas.microsoft.com/office/drawing/2014/main" val="4253152640"/>
                    </a:ext>
                  </a:extLst>
                </a:gridCol>
                <a:gridCol w="1336256">
                  <a:extLst>
                    <a:ext uri="{9D8B030D-6E8A-4147-A177-3AD203B41FA5}">
                      <a16:colId xmlns:a16="http://schemas.microsoft.com/office/drawing/2014/main" val="3188949805"/>
                    </a:ext>
                  </a:extLst>
                </a:gridCol>
                <a:gridCol w="4165007">
                  <a:extLst>
                    <a:ext uri="{9D8B030D-6E8A-4147-A177-3AD203B41FA5}">
                      <a16:colId xmlns:a16="http://schemas.microsoft.com/office/drawing/2014/main" val="861503590"/>
                    </a:ext>
                  </a:extLst>
                </a:gridCol>
              </a:tblGrid>
              <a:tr h="36983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Imax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T=30</a:t>
                      </a:r>
                      <a:r>
                        <a:rPr lang="en-US" baseline="30000" dirty="0"/>
                        <a:t>o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328753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Vmax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15.0V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T=30</a:t>
                      </a:r>
                      <a:r>
                        <a:rPr lang="en-US" baseline="30000" dirty="0"/>
                        <a:t>o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1573931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r>
                        <a:rPr lang="el-GR" dirty="0">
                          <a:latin typeface="Grotesque" panose="020F0502020204030204" pitchFamily="34" charset="0"/>
                        </a:rPr>
                        <a:t>Δ</a:t>
                      </a:r>
                      <a:r>
                        <a:rPr lang="en-IN" dirty="0" err="1">
                          <a:latin typeface="Grotesque" panose="020F0502020204030204" pitchFamily="34" charset="0"/>
                        </a:rPr>
                        <a:t>Tmax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&gt;=67</a:t>
                      </a:r>
                      <a:r>
                        <a:rPr lang="en-US" baseline="30000" dirty="0"/>
                        <a:t>o</a:t>
                      </a:r>
                      <a:r>
                        <a:rPr lang="en-US" baseline="0" dirty="0"/>
                        <a:t>C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Qc = 0, T=30</a:t>
                      </a:r>
                      <a:r>
                        <a:rPr lang="en-US" baseline="30000" dirty="0"/>
                        <a:t>o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558203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r>
                        <a:rPr lang="en-US" dirty="0" err="1"/>
                        <a:t>Qmax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51.4W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Δ</a:t>
                      </a:r>
                      <a:r>
                        <a:rPr lang="en-IN" dirty="0"/>
                        <a:t>T = 0, T =30</a:t>
                      </a:r>
                      <a:r>
                        <a:rPr lang="en-IN" baseline="30000" dirty="0"/>
                        <a:t>o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49517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3716F9-5AB8-95DB-FD33-04F4BB0B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01417"/>
              </p:ext>
            </p:extLst>
          </p:nvPr>
        </p:nvGraphicFramePr>
        <p:xfrm>
          <a:off x="446053" y="3464810"/>
          <a:ext cx="8251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633">
                  <a:extLst>
                    <a:ext uri="{9D8B030D-6E8A-4147-A177-3AD203B41FA5}">
                      <a16:colId xmlns:a16="http://schemas.microsoft.com/office/drawing/2014/main" val="3807529025"/>
                    </a:ext>
                  </a:extLst>
                </a:gridCol>
                <a:gridCol w="1496364">
                  <a:extLst>
                    <a:ext uri="{9D8B030D-6E8A-4147-A177-3AD203B41FA5}">
                      <a16:colId xmlns:a16="http://schemas.microsoft.com/office/drawing/2014/main" val="2759496263"/>
                    </a:ext>
                  </a:extLst>
                </a:gridCol>
                <a:gridCol w="4027898">
                  <a:extLst>
                    <a:ext uri="{9D8B030D-6E8A-4147-A177-3AD203B41FA5}">
                      <a16:colId xmlns:a16="http://schemas.microsoft.com/office/drawing/2014/main" val="310261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50~100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b="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969930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8C5785A-E54A-FBBD-465F-D58985C41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91125"/>
            <a:ext cx="2286000" cy="2286000"/>
          </a:xfrm>
          <a:prstGeom prst="rect">
            <a:avLst/>
          </a:prstGeom>
          <a:gradFill>
            <a:gsLst>
              <a:gs pos="43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28602-FCB5-89DE-879E-0FF481AB4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88329"/>
            <a:ext cx="4648200" cy="2285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7539-D95D-102E-8D7F-6DC447EE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551815"/>
            <a:ext cx="6477000" cy="1107996"/>
          </a:xfrm>
        </p:spPr>
        <p:txBody>
          <a:bodyPr/>
          <a:lstStyle/>
          <a:p>
            <a:r>
              <a:rPr lang="en-IN" spc="-45" dirty="0"/>
              <a:t>HARDWARE</a:t>
            </a:r>
            <a:r>
              <a:rPr lang="en-IN" spc="-50" dirty="0"/>
              <a:t> </a:t>
            </a:r>
            <a:r>
              <a:rPr lang="en-IN" dirty="0"/>
              <a:t>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4D05F-EEB6-926C-6D1A-48A40011C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386512" cy="43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8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ED9-B3F9-A6FF-0C48-D10EA8FF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551815"/>
            <a:ext cx="6781800" cy="1107996"/>
          </a:xfrm>
        </p:spPr>
        <p:txBody>
          <a:bodyPr/>
          <a:lstStyle/>
          <a:p>
            <a:r>
              <a:rPr lang="en-IN" spc="-45" dirty="0"/>
              <a:t>HARDWARE</a:t>
            </a:r>
            <a:r>
              <a:rPr lang="en-IN" spc="-50" dirty="0"/>
              <a:t> </a:t>
            </a:r>
            <a:r>
              <a:rPr lang="en-IN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EE08-3B5E-579C-313D-72FA14C5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0749"/>
            <a:ext cx="6177787" cy="30777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Heat Sink And 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4CF48-22C4-9147-0BC5-D31B39B8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1" y="2349464"/>
            <a:ext cx="4052887" cy="350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DD60E-E689-DF34-DD9F-455FD108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339558"/>
            <a:ext cx="4476750" cy="17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E6602-D659-A1D0-EB51-46749836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1" y="551815"/>
            <a:ext cx="6172200" cy="1107996"/>
          </a:xfrm>
        </p:spPr>
        <p:txBody>
          <a:bodyPr/>
          <a:lstStyle/>
          <a:p>
            <a:r>
              <a:rPr lang="en-IN" spc="-45" dirty="0"/>
              <a:t>HARDWARE</a:t>
            </a:r>
            <a:r>
              <a:rPr lang="en-IN" spc="-50" dirty="0"/>
              <a:t> </a:t>
            </a:r>
            <a:r>
              <a:rPr lang="en-IN" dirty="0"/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70B6B-6232-40E3-65E6-45EEB9713FA0}"/>
              </a:ext>
            </a:extLst>
          </p:cNvPr>
          <p:cNvSpPr txBox="1"/>
          <p:nvPr/>
        </p:nvSpPr>
        <p:spPr>
          <a:xfrm>
            <a:off x="304800" y="1752600"/>
            <a:ext cx="556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LM35- ANALOG SENSOR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E77BF-2BF0-C004-5EE0-9F61AD1B7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57150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1DB90-12AF-EF16-8725-90621550A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2895600"/>
            <a:ext cx="2933700" cy="1792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DCEE-6E0E-D3B2-98BC-A321888B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51815"/>
            <a:ext cx="6553199" cy="1107996"/>
          </a:xfrm>
        </p:spPr>
        <p:txBody>
          <a:bodyPr/>
          <a:lstStyle/>
          <a:p>
            <a:r>
              <a:rPr lang="en-IN" spc="-45" dirty="0"/>
              <a:t>HARDWARE</a:t>
            </a:r>
            <a:r>
              <a:rPr lang="en-IN" spc="-50" dirty="0"/>
              <a:t> </a:t>
            </a:r>
            <a:r>
              <a:rPr lang="en-IN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F171A-0CF3-E78D-47C8-68FB316D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581400"/>
            <a:ext cx="6177787" cy="30777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LCD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C45B8-276D-1664-9936-9245D636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277-86B4-A9A1-153B-36600A1B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551815"/>
            <a:ext cx="6781801" cy="1107996"/>
          </a:xfrm>
        </p:spPr>
        <p:txBody>
          <a:bodyPr/>
          <a:lstStyle/>
          <a:p>
            <a:r>
              <a:rPr lang="en-IN" spc="-45" dirty="0"/>
              <a:t>HARDWARE</a:t>
            </a:r>
            <a:r>
              <a:rPr lang="en-IN" spc="-50" dirty="0"/>
              <a:t> </a:t>
            </a:r>
            <a:r>
              <a:rPr lang="en-IN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FAE5-67EA-365F-E36B-1A8FD922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6210"/>
            <a:ext cx="6177787" cy="30777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CONTAINER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1F570-4A25-EE44-30DA-005F7458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9278"/>
            <a:ext cx="5181600" cy="37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10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2D87-5612-32B3-C7FD-902966E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4377689" cy="57404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2FABC-A68B-4C1C-26A1-3C2263E78485}"/>
              </a:ext>
            </a:extLst>
          </p:cNvPr>
          <p:cNvSpPr/>
          <p:nvPr/>
        </p:nvSpPr>
        <p:spPr>
          <a:xfrm>
            <a:off x="2950844" y="11430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 Monitor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749ACB-0759-474B-7727-EDCA71E616E7}"/>
              </a:ext>
            </a:extLst>
          </p:cNvPr>
          <p:cNvSpPr/>
          <p:nvPr/>
        </p:nvSpPr>
        <p:spPr>
          <a:xfrm>
            <a:off x="2962627" y="2540128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Temperature Control and Regulation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62B824-CF57-7D5E-09FE-44C567FC21BA}"/>
              </a:ext>
            </a:extLst>
          </p:cNvPr>
          <p:cNvSpPr/>
          <p:nvPr/>
        </p:nvSpPr>
        <p:spPr>
          <a:xfrm>
            <a:off x="2944559" y="3936872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Peltier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0EE95A-2A84-D406-F596-8B161BD781F7}"/>
              </a:ext>
            </a:extLst>
          </p:cNvPr>
          <p:cNvSpPr/>
          <p:nvPr/>
        </p:nvSpPr>
        <p:spPr>
          <a:xfrm>
            <a:off x="2962627" y="5498972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Cooling Chamber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EF2B60-9043-2E08-75C0-2C514E74F208}"/>
              </a:ext>
            </a:extLst>
          </p:cNvPr>
          <p:cNvSpPr/>
          <p:nvPr/>
        </p:nvSpPr>
        <p:spPr>
          <a:xfrm>
            <a:off x="3810000" y="1981200"/>
            <a:ext cx="304800" cy="587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9BB9921-39D3-6CDD-DBCE-A3E924CEB7BE}"/>
              </a:ext>
            </a:extLst>
          </p:cNvPr>
          <p:cNvSpPr/>
          <p:nvPr/>
        </p:nvSpPr>
        <p:spPr>
          <a:xfrm>
            <a:off x="3789044" y="3330609"/>
            <a:ext cx="304800" cy="587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D719763-93A3-BB3A-E883-5BE2A2DF49BA}"/>
              </a:ext>
            </a:extLst>
          </p:cNvPr>
          <p:cNvSpPr/>
          <p:nvPr/>
        </p:nvSpPr>
        <p:spPr>
          <a:xfrm>
            <a:off x="3780402" y="4793926"/>
            <a:ext cx="304800" cy="70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43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0C4-E3AD-AD0F-33EF-5E1F9D4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06" y="551815"/>
            <a:ext cx="6441693" cy="1107996"/>
          </a:xfrm>
        </p:spPr>
        <p:txBody>
          <a:bodyPr/>
          <a:lstStyle/>
          <a:p>
            <a:r>
              <a:rPr lang="en-US" dirty="0"/>
              <a:t>Institution Vision &amp; Mission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EC76-2DCA-D088-7AF5-55D6E277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4195"/>
            <a:ext cx="6177787" cy="4308872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of the Institution: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an institution of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excellence in Engineering edu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cation, Innovation and Research and work towards evolving great leaders for the country’s future and meeting global needs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60045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60045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Mission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Institution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Institution aims at providing a vibrant, intellectually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emotionally rich teaching learning environment with state of  art infrastructure and recognizing and nurturing the potential of each individual to evolve into one’s own self and contribute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welfare of all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88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845" y="457327"/>
            <a:ext cx="4233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5" dirty="0"/>
              <a:t>APPLICATIONS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4010"/>
            <a:ext cx="7657465" cy="38380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715" indent="-342900">
              <a:lnSpc>
                <a:spcPct val="2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Vaccine Transportation and Storage:</a:t>
            </a:r>
            <a:endParaRPr lang="en-US" sz="2200" spc="-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2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Emergency Medical Services (EMS):</a:t>
            </a:r>
            <a:endParaRPr sz="22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Clinics and Health Camps: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2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Research and Field Studies:</a:t>
            </a:r>
            <a:endParaRPr lang="en-IN" sz="2200" spc="-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20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Combat Medic Equipment</a:t>
            </a:r>
            <a:endParaRPr lang="en-IN" sz="22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085" y="457327"/>
            <a:ext cx="496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/>
              <a:t>EXPECT</a:t>
            </a:r>
            <a:r>
              <a:rPr sz="4800" spc="-305" dirty="0"/>
              <a:t>E</a:t>
            </a:r>
            <a:r>
              <a:rPr sz="4800" spc="-275" dirty="0"/>
              <a:t>D</a:t>
            </a:r>
            <a:r>
              <a:rPr sz="4800" spc="-70" dirty="0"/>
              <a:t> </a:t>
            </a:r>
            <a:r>
              <a:rPr sz="4800" spc="-630" dirty="0"/>
              <a:t>RESULT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8D3FB-D5D9-5361-F258-8F864433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3476625" cy="4342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819" y="487121"/>
            <a:ext cx="6458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CONCLUSION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&amp;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FUTURE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2672" y="6538976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1371600"/>
            <a:ext cx="7790815" cy="4841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dirty="0"/>
              <a:t>By leveraging the thermoelectric effect of Peltier modules, we have addressed several critical challenges in medical logistics and healthcare delivery: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Temperature Control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Portability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Efficiency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Reliability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Efficiency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latin typeface="Times New Roman"/>
                <a:cs typeface="Times New Roman"/>
              </a:rPr>
              <a:t>FUTURE</a:t>
            </a:r>
            <a:r>
              <a:rPr lang="en-IN" sz="1800" spc="-1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SCOPE</a:t>
            </a:r>
            <a:endParaRPr lang="en-IN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Advanced Temperature Monitoring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Enhanced Cooling Efficiency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latin typeface="Google Sans"/>
              </a:rPr>
              <a:t>Alternate source of Energy(Solar Energy)</a:t>
            </a:r>
            <a:endParaRPr lang="en-IN" i="0" dirty="0">
              <a:effectLst/>
              <a:latin typeface="Google Sans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i="0" dirty="0">
                <a:effectLst/>
                <a:latin typeface="Google Sans"/>
              </a:rPr>
              <a:t>Miniaturization and integration</a:t>
            </a:r>
            <a:endParaRPr lang="en-IN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393319"/>
            <a:ext cx="2150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1718" y="6527089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" y="1357376"/>
            <a:ext cx="8523605" cy="431733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5080" indent="-6350" algn="just">
              <a:lnSpc>
                <a:spcPct val="102899"/>
              </a:lnSpc>
              <a:spcBef>
                <a:spcPts val="55"/>
              </a:spcBef>
              <a:buSzPct val="92857"/>
              <a:buFont typeface="Arial MT"/>
              <a:buChar char="•"/>
              <a:tabLst>
                <a:tab pos="41275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[1]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spc="5" dirty="0" err="1">
                <a:latin typeface="Times New Roman"/>
                <a:cs typeface="Times New Roman"/>
              </a:rPr>
              <a:t>Chakib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spc="5" dirty="0" err="1">
                <a:latin typeface="Times New Roman"/>
                <a:cs typeface="Times New Roman"/>
              </a:rPr>
              <a:t>Alaoui</a:t>
            </a:r>
            <a:r>
              <a:rPr lang="en-IN" sz="1800" spc="5" dirty="0">
                <a:latin typeface="Times New Roman"/>
                <a:cs typeface="Times New Roman"/>
              </a:rPr>
              <a:t>,“Peltier Thermoelectric Modules </a:t>
            </a:r>
            <a:r>
              <a:rPr lang="en-IN" sz="1800" spc="5" dirty="0" err="1">
                <a:latin typeface="Times New Roman"/>
                <a:cs typeface="Times New Roman"/>
              </a:rPr>
              <a:t>Modeling</a:t>
            </a:r>
            <a:r>
              <a:rPr lang="en-IN" sz="1800" spc="5" dirty="0">
                <a:latin typeface="Times New Roman"/>
                <a:cs typeface="Times New Roman"/>
              </a:rPr>
              <a:t> and </a:t>
            </a:r>
            <a:r>
              <a:rPr lang="en-IN" sz="1800" spc="5" dirty="0" err="1">
                <a:latin typeface="Times New Roman"/>
                <a:cs typeface="Times New Roman"/>
              </a:rPr>
              <a:t>Evaluation”,International</a:t>
            </a:r>
            <a:r>
              <a:rPr lang="en-IN" sz="1800" spc="5" dirty="0">
                <a:latin typeface="Times New Roman"/>
                <a:cs typeface="Times New Roman"/>
              </a:rPr>
              <a:t> Journal Of Engineering, Vol-5, Issue-1, April 2011</a:t>
            </a:r>
          </a:p>
          <a:p>
            <a:pPr marL="355600" marR="5080" indent="-6350" algn="just">
              <a:lnSpc>
                <a:spcPct val="102899"/>
              </a:lnSpc>
              <a:spcBef>
                <a:spcPts val="55"/>
              </a:spcBef>
              <a:buSzPct val="92857"/>
              <a:buFont typeface="Arial MT"/>
              <a:buChar char="•"/>
              <a:tabLst>
                <a:tab pos="412750" algn="l"/>
              </a:tabLst>
            </a:pPr>
            <a:r>
              <a:rPr lang="en-IN" sz="1800" spc="5" dirty="0">
                <a:latin typeface="Times New Roman"/>
                <a:cs typeface="Times New Roman"/>
              </a:rPr>
              <a:t>[2] </a:t>
            </a:r>
            <a:r>
              <a:rPr lang="en-IN" sz="1800" dirty="0"/>
              <a:t>Witold </a:t>
            </a:r>
            <a:r>
              <a:rPr lang="en-IN" sz="1800" dirty="0" err="1"/>
              <a:t>Brostow</a:t>
            </a:r>
            <a:r>
              <a:rPr lang="en-IN" sz="1800" dirty="0"/>
              <a:t>  , Gregory </a:t>
            </a:r>
            <a:r>
              <a:rPr lang="en-IN" sz="1800" dirty="0" err="1"/>
              <a:t>Granowski</a:t>
            </a:r>
            <a:r>
              <a:rPr lang="en-IN" sz="1800" dirty="0"/>
              <a:t>  , Nathalie </a:t>
            </a:r>
            <a:r>
              <a:rPr lang="en-IN" sz="1800" dirty="0" err="1"/>
              <a:t>Hnatchuk</a:t>
            </a:r>
            <a:r>
              <a:rPr lang="en-IN" sz="1800" dirty="0"/>
              <a:t>  , Jeff Sharp  and John B. White ,” THERMOELECTRIC PHENOMENA”, Journal of Materials Education Vol. 36 (5-6): 175 - 186 (2014)</a:t>
            </a:r>
          </a:p>
          <a:p>
            <a:pPr marL="355600" marR="5080" indent="-6350" algn="just">
              <a:lnSpc>
                <a:spcPct val="102899"/>
              </a:lnSpc>
              <a:spcBef>
                <a:spcPts val="55"/>
              </a:spcBef>
              <a:buSzPct val="92857"/>
              <a:buFont typeface="Arial MT"/>
              <a:buChar char="•"/>
              <a:tabLst>
                <a:tab pos="412750" algn="l"/>
              </a:tabLst>
            </a:pPr>
            <a:r>
              <a:rPr lang="en-IN" sz="1800" spc="5" dirty="0">
                <a:latin typeface="Times New Roman"/>
                <a:cs typeface="Times New Roman"/>
              </a:rPr>
              <a:t>[3] </a:t>
            </a:r>
            <a:r>
              <a:rPr lang="en-IN" sz="1800" dirty="0" err="1"/>
              <a:t>Mingjian</a:t>
            </a:r>
            <a:r>
              <a:rPr lang="en-IN" sz="1800" dirty="0"/>
              <a:t> Liao, Zhu He, </a:t>
            </a:r>
            <a:r>
              <a:rPr lang="en-IN" sz="1800" dirty="0" err="1"/>
              <a:t>Chengpeng</a:t>
            </a:r>
            <a:r>
              <a:rPr lang="en-IN" sz="1800" dirty="0"/>
              <a:t> Jiang, Xi'an Fan , </a:t>
            </a:r>
            <a:r>
              <a:rPr lang="en-IN" sz="1800" dirty="0" err="1"/>
              <a:t>Yawei</a:t>
            </a:r>
            <a:r>
              <a:rPr lang="en-IN" sz="1800" dirty="0"/>
              <a:t> Li , </a:t>
            </a:r>
            <a:r>
              <a:rPr lang="en-IN" sz="1800" dirty="0" err="1"/>
              <a:t>Fengsheng</a:t>
            </a:r>
            <a:r>
              <a:rPr lang="en-IN" sz="1800" dirty="0"/>
              <a:t> Qi,” A three-dimensional model for thermoelectric generator and the influence of Peltier effect on the performance and heat transfer ”, </a:t>
            </a:r>
            <a:r>
              <a:rPr lang="en-IN" sz="1800" dirty="0">
                <a:hlinkClick r:id="rId2"/>
              </a:rPr>
              <a:t>https://doi.org/10.1016/j.applthermaleng.2018.01.080</a:t>
            </a:r>
            <a:endParaRPr lang="en-IN" sz="1800" dirty="0"/>
          </a:p>
          <a:p>
            <a:pPr marL="355600" marR="5080" indent="-6350" algn="just">
              <a:lnSpc>
                <a:spcPct val="102899"/>
              </a:lnSpc>
              <a:spcBef>
                <a:spcPts val="55"/>
              </a:spcBef>
              <a:buSzPct val="92857"/>
              <a:buFont typeface="Arial MT"/>
              <a:buChar char="•"/>
              <a:tabLst>
                <a:tab pos="412750" algn="l"/>
              </a:tabLst>
            </a:pPr>
            <a:r>
              <a:rPr lang="en-IN" sz="1800" spc="5" dirty="0">
                <a:latin typeface="Times New Roman"/>
                <a:cs typeface="Times New Roman"/>
              </a:rPr>
              <a:t>[4] </a:t>
            </a:r>
            <a:r>
              <a:rPr lang="en-IN" sz="1800" dirty="0"/>
              <a:t>Jun Wang , </a:t>
            </a:r>
            <a:r>
              <a:rPr lang="en-IN" sz="1800" dirty="0" err="1"/>
              <a:t>Peiguo</a:t>
            </a:r>
            <a:r>
              <a:rPr lang="en-IN" sz="1800" dirty="0"/>
              <a:t> Cao , </a:t>
            </a:r>
            <a:r>
              <a:rPr lang="en-IN" sz="1800" dirty="0" err="1"/>
              <a:t>Xingjun</a:t>
            </a:r>
            <a:r>
              <a:rPr lang="en-IN" sz="1800" dirty="0"/>
              <a:t> Li , </a:t>
            </a:r>
            <a:r>
              <a:rPr lang="en-IN" sz="1800" dirty="0" err="1"/>
              <a:t>Xiangxiang</a:t>
            </a:r>
            <a:r>
              <a:rPr lang="en-IN" sz="1800" dirty="0"/>
              <a:t> Song, Chuang Zhao , Lei Zhu,” Experimental study on the influence of Peltier effect on the output performance of thermoelectric generator and deviation of maximum power point”, https://doi.org/10.1016/j.enconman.2019.112074 </a:t>
            </a:r>
            <a:endParaRPr lang="en-IN" sz="1800" spc="5" dirty="0">
              <a:latin typeface="Times New Roman"/>
              <a:cs typeface="Times New Roman"/>
            </a:endParaRPr>
          </a:p>
          <a:p>
            <a:pPr marL="355600" marR="5080" indent="-6350" algn="just">
              <a:lnSpc>
                <a:spcPct val="102899"/>
              </a:lnSpc>
              <a:spcBef>
                <a:spcPts val="55"/>
              </a:spcBef>
              <a:buSzPct val="92857"/>
              <a:buFont typeface="Arial MT"/>
              <a:buChar char="•"/>
              <a:tabLst>
                <a:tab pos="412750" algn="l"/>
              </a:tabLst>
            </a:pPr>
            <a:r>
              <a:rPr lang="en-IN" sz="1800" spc="5" dirty="0">
                <a:latin typeface="Times New Roman"/>
                <a:cs typeface="Times New Roman"/>
              </a:rPr>
              <a:t>[5]</a:t>
            </a:r>
            <a:r>
              <a:rPr lang="en-IN" sz="1800" spc="-5" dirty="0">
                <a:latin typeface="Times New Roman"/>
                <a:cs typeface="Times New Roman"/>
              </a:rPr>
              <a:t> Nagesh </a:t>
            </a:r>
            <a:r>
              <a:rPr lang="en-IN" sz="1800" spc="-5" dirty="0" err="1">
                <a:latin typeface="Times New Roman"/>
                <a:cs typeface="Times New Roman"/>
              </a:rPr>
              <a:t>Kudva</a:t>
            </a:r>
            <a:r>
              <a:rPr lang="en-IN" sz="1800" spc="-5" dirty="0">
                <a:latin typeface="Times New Roman"/>
                <a:cs typeface="Times New Roman"/>
              </a:rPr>
              <a:t>, </a:t>
            </a:r>
            <a:r>
              <a:rPr lang="en-IN" sz="1800" spc="-5" dirty="0" err="1">
                <a:latin typeface="Times New Roman"/>
                <a:cs typeface="Times New Roman"/>
              </a:rPr>
              <a:t>Veeresha</a:t>
            </a:r>
            <a:r>
              <a:rPr lang="en-IN" sz="1800" spc="-5" dirty="0">
                <a:latin typeface="Times New Roman"/>
                <a:cs typeface="Times New Roman"/>
              </a:rPr>
              <a:t> R K, </a:t>
            </a:r>
            <a:r>
              <a:rPr lang="en-IN" sz="1800" spc="-5" dirty="0" err="1">
                <a:latin typeface="Times New Roman"/>
                <a:cs typeface="Times New Roman"/>
              </a:rPr>
              <a:t>Muralidhara“A</a:t>
            </a:r>
            <a:r>
              <a:rPr lang="en-IN" sz="1800" spc="-5" dirty="0">
                <a:latin typeface="Times New Roman"/>
                <a:cs typeface="Times New Roman"/>
              </a:rPr>
              <a:t> Review on Thermoelectric (Peltier) Module</a:t>
            </a:r>
            <a:r>
              <a:rPr lang="en-IN" sz="1800" dirty="0">
                <a:latin typeface="Times New Roman"/>
                <a:cs typeface="Times New Roman"/>
              </a:rPr>
              <a:t>,”</a:t>
            </a:r>
            <a:r>
              <a:rPr lang="en-IN" sz="1800" spc="-2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Mechanical,</a:t>
            </a:r>
            <a:r>
              <a:rPr lang="en-IN" sz="1800" spc="-45" dirty="0">
                <a:latin typeface="Times New Roman"/>
                <a:cs typeface="Times New Roman"/>
              </a:rPr>
              <a:t> Vol.</a:t>
            </a:r>
            <a:r>
              <a:rPr lang="en-IN" sz="1800" spc="-20" dirty="0">
                <a:latin typeface="Times New Roman"/>
                <a:cs typeface="Times New Roman"/>
              </a:rPr>
              <a:t> 1</a:t>
            </a:r>
            <a:r>
              <a:rPr lang="en-IN" sz="1800" dirty="0">
                <a:latin typeface="Times New Roman"/>
                <a:cs typeface="Times New Roman"/>
              </a:rPr>
              <a:t>Issue-4</a:t>
            </a:r>
            <a:r>
              <a:rPr lang="en-IN" sz="1800" spc="5" dirty="0">
                <a:latin typeface="Times New Roman"/>
                <a:cs typeface="Times New Roman"/>
              </a:rPr>
              <a:t>,</a:t>
            </a:r>
            <a:r>
              <a:rPr lang="en-IN" sz="1800" spc="-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Jul.</a:t>
            </a:r>
            <a:r>
              <a:rPr lang="en-IN" sz="1800" spc="-30" dirty="0">
                <a:latin typeface="Times New Roman"/>
                <a:cs typeface="Times New Roman"/>
              </a:rPr>
              <a:t> </a:t>
            </a:r>
            <a:r>
              <a:rPr lang="en-IN" sz="1800" spc="5" dirty="0">
                <a:latin typeface="Times New Roman"/>
                <a:cs typeface="Times New Roman"/>
              </a:rPr>
              <a:t>2020.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9952" y="6364198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71" y="2627757"/>
            <a:ext cx="65646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-500" dirty="0">
                <a:solidFill>
                  <a:srgbClr val="77923B"/>
                </a:solidFill>
                <a:latin typeface="Times New Roman"/>
                <a:cs typeface="Times New Roman"/>
              </a:rPr>
              <a:t>THANK</a:t>
            </a:r>
            <a:r>
              <a:rPr sz="9600" b="0" spc="-9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9600" b="0" spc="-944" dirty="0">
                <a:solidFill>
                  <a:srgbClr val="77923B"/>
                </a:solidFill>
                <a:latin typeface="Times New Roman"/>
                <a:cs typeface="Times New Roman"/>
              </a:rPr>
              <a:t>YOU</a:t>
            </a:r>
            <a:endParaRPr sz="9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FCC1-C383-27AF-5C75-FFF9D24C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0" y="304800"/>
            <a:ext cx="6553200" cy="1107996"/>
          </a:xfrm>
        </p:spPr>
        <p:txBody>
          <a:bodyPr/>
          <a:lstStyle/>
          <a:p>
            <a:r>
              <a:rPr lang="en-US" dirty="0"/>
              <a:t>Department of ECE </a:t>
            </a:r>
            <a:br>
              <a:rPr lang="en-US" dirty="0"/>
            </a:br>
            <a:r>
              <a:rPr lang="en-US" dirty="0"/>
              <a:t>Vision &amp; Mission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EBE67-9DC8-B20D-7BA5-75B6CB3C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600200"/>
            <a:ext cx="8083550" cy="5539978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 of the department: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a Department of excellence at a global level in Electronics and Communication Engineering education, incorporating Research &amp; Innovation and Leadership training components.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Mission of the department: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Department will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M1: Strive to provide state of Art infrastructure in classrooms and laboratories.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M2: Enable all-round development with individual attention and innovative teaching learning methodology.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04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M3: Impart leadership qualities into the students by exposing them to industry and research in global Electronics and Communication Engineering domain.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825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E486-EF13-654F-0E60-394057F9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551815"/>
            <a:ext cx="6579742" cy="1107996"/>
          </a:xfrm>
        </p:spPr>
        <p:txBody>
          <a:bodyPr/>
          <a:lstStyle/>
          <a:p>
            <a:r>
              <a:rPr lang="en-US" dirty="0"/>
              <a:t>Department of ECE </a:t>
            </a:r>
            <a:br>
              <a:rPr lang="en-US" dirty="0"/>
            </a:br>
            <a:r>
              <a:rPr lang="en-US" dirty="0"/>
              <a:t>PEO’s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06FD-00BB-B9A9-1318-25559FC2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610600" cy="5568235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Educational Objectives (PEOs)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 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 Knowledge)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Graduates of Electronics &amp; Communication Engineering will be able to utilize mathematics, science, engineering fundamentals, theoretical as well as laboratory based experiences to identify, formulate &amp; solve engineering problems and succeed in advanced engineering or other fields.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 2. (Professional Employment)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Graduates of Electronics &amp; Communication Engineering will succeed in entry-level engineering positions in VLSI, Communication and Fabrication industries in regional, national, or global industries.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 3. (Engineering Citizenship)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Graduates of Electronics &amp; Communication Engineering will be prepared to communicate and work effectively on individual &amp; team based engineering projects while practicing the ethics of their profession consistent with a sense of social responsibility.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 4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Lifelong Learning)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Graduates of Electronics &amp; Communication Engineering will be equipped to recognize the importance of, and have the skills for, continuous learning to become experts in their domain and enhance their professional attributes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014-BE2B-CDB8-ECA8-E9553453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4" y="304800"/>
            <a:ext cx="7494142" cy="1107996"/>
          </a:xfrm>
        </p:spPr>
        <p:txBody>
          <a:bodyPr/>
          <a:lstStyle/>
          <a:p>
            <a:r>
              <a:rPr lang="en-US" dirty="0"/>
              <a:t>Department of ECE </a:t>
            </a:r>
            <a:br>
              <a:rPr lang="en-US" dirty="0"/>
            </a:br>
            <a:r>
              <a:rPr lang="en-US" dirty="0"/>
              <a:t>PSO’s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FB8D-5752-6DCA-1F5C-9F77B9FD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42" y="1963102"/>
            <a:ext cx="8305800" cy="4590098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Specific Outcomes (PSOs)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 1. (Knowledge/ Skills)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emerging technologies in the field of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 &amp; Communication Engineering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the knowledge and skills gained.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 2. (Application/Analysis/Problem solving)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techniques in different domains to create innovative products and services in the Communication, VLSI, DSP, and Networking.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 3. (Value/ Attribute)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 on various platforms as an individual/ team member to develop useful and safe Circuits, PCB, Power Management Systems and Automation for the society and nation.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25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551815"/>
            <a:ext cx="233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97061" y="6432600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spc="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476" y="1611274"/>
            <a:ext cx="6446724" cy="350865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spcBef>
                <a:spcPts val="10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2000" b="1" spc="-5" dirty="0"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OBJECTIVES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LITERATURE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SURVEY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BLOCK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DIAGRAM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HARDWARE/SOFTWARE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TOOLS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APPLICATIONS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RESULT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REFERENCE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PAPERS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551815"/>
            <a:ext cx="334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5181600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Temperature-sensitive Medicines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Transportation and Storage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B6804-6220-DEE3-83F1-123FC15D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75751" cy="23757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041" y="551815"/>
            <a:ext cx="260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5675" y="6432600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spc="5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EC789-F320-F072-EC37-F99AF72F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26" y="1600200"/>
            <a:ext cx="8229600" cy="421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Control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  </a:t>
            </a:r>
          </a:p>
          <a:p>
            <a:pPr marL="457200" indent="-45720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Efficiency</a:t>
            </a:r>
          </a:p>
          <a:p>
            <a:pPr marL="457200" indent="-45720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69403-A63D-0B99-E69D-B9F11501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76" y="2209800"/>
            <a:ext cx="3524250" cy="3189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LITER</a:t>
            </a:r>
            <a:r>
              <a:rPr spc="-475" dirty="0"/>
              <a:t>A</a:t>
            </a:r>
            <a:r>
              <a:rPr spc="-480" dirty="0"/>
              <a:t>TURE</a:t>
            </a:r>
            <a:r>
              <a:rPr spc="-30" dirty="0"/>
              <a:t> </a:t>
            </a:r>
            <a:r>
              <a:rPr spc="-325" dirty="0"/>
              <a:t>SURV</a:t>
            </a:r>
            <a:r>
              <a:rPr spc="-275" dirty="0"/>
              <a:t>E</a:t>
            </a:r>
            <a:r>
              <a:rPr spc="-185"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1718" y="6432600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i="1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3E07B-5FB5-EBAA-C103-03142626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/>
          <a:stretch/>
        </p:blipFill>
        <p:spPr>
          <a:xfrm>
            <a:off x="762000" y="1480066"/>
            <a:ext cx="7957850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240E9-8C67-8DF5-28DC-252EEA40776E}"/>
              </a:ext>
            </a:extLst>
          </p:cNvPr>
          <p:cNvSpPr txBox="1"/>
          <p:nvPr/>
        </p:nvSpPr>
        <p:spPr>
          <a:xfrm>
            <a:off x="6934200" y="3211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ü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71FD5-8951-F320-AAE9-E58162F86662}"/>
              </a:ext>
            </a:extLst>
          </p:cNvPr>
          <p:cNvSpPr txBox="1"/>
          <p:nvPr/>
        </p:nvSpPr>
        <p:spPr>
          <a:xfrm>
            <a:off x="3276600" y="3810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ü</a:t>
            </a:r>
            <a:r>
              <a:rPr lang="en-I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956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MT</vt:lpstr>
      <vt:lpstr>Calibri</vt:lpstr>
      <vt:lpstr>Google Sans</vt:lpstr>
      <vt:lpstr>Grotesque</vt:lpstr>
      <vt:lpstr>Tahoma</vt:lpstr>
      <vt:lpstr>Times New Roman</vt:lpstr>
      <vt:lpstr>Verdana</vt:lpstr>
      <vt:lpstr>Wingdings</vt:lpstr>
      <vt:lpstr>Office Theme</vt:lpstr>
      <vt:lpstr>Jyothy Institute of Technology</vt:lpstr>
      <vt:lpstr>Institution Vision &amp; Mission </vt:lpstr>
      <vt:lpstr>Department of ECE  Vision &amp; Mission </vt:lpstr>
      <vt:lpstr>Department of ECE  PEO’s</vt:lpstr>
      <vt:lpstr>Department of ECE  PSO’s</vt:lpstr>
      <vt:lpstr>OVERVIEW</vt:lpstr>
      <vt:lpstr>INTRODUCTION</vt:lpstr>
      <vt:lpstr>OBJECTIVES</vt:lpstr>
      <vt:lpstr>LITERATURE SURVEY</vt:lpstr>
      <vt:lpstr>BLOCK DIAGRAM</vt:lpstr>
      <vt:lpstr>HARDWARE TOOLS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HARDWARE COMPONENTS</vt:lpstr>
      <vt:lpstr>Methodology</vt:lpstr>
      <vt:lpstr>APPLICATIONS</vt:lpstr>
      <vt:lpstr>EXPECTED RESULT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Yaro Obbaru</dc:creator>
  <cp:lastModifiedBy>Pradyumna Maiya</cp:lastModifiedBy>
  <cp:revision>22</cp:revision>
  <dcterms:created xsi:type="dcterms:W3CDTF">2024-02-26T03:12:46Z</dcterms:created>
  <dcterms:modified xsi:type="dcterms:W3CDTF">2024-06-14T08:34:39Z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2024-02-26T00:00:00Z</vt:filetime>
  </property>
</Properties>
</file>