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497" r:id="rId3"/>
    <p:sldId id="482" r:id="rId4"/>
    <p:sldId id="481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6" r:id="rId13"/>
    <p:sldId id="507" r:id="rId14"/>
    <p:sldId id="508" r:id="rId15"/>
    <p:sldId id="505" r:id="rId16"/>
    <p:sldId id="509" r:id="rId17"/>
    <p:sldId id="510" r:id="rId18"/>
    <p:sldId id="495" r:id="rId19"/>
    <p:sldId id="477" r:id="rId20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6B1DD361-98BD-479D-98BC-023CD09FC30D}">
          <p14:sldIdLst>
            <p14:sldId id="258"/>
            <p14:sldId id="497"/>
            <p14:sldId id="482"/>
            <p14:sldId id="481"/>
            <p14:sldId id="498"/>
            <p14:sldId id="499"/>
            <p14:sldId id="500"/>
            <p14:sldId id="501"/>
            <p14:sldId id="502"/>
            <p14:sldId id="503"/>
            <p14:sldId id="504"/>
            <p14:sldId id="506"/>
            <p14:sldId id="507"/>
            <p14:sldId id="508"/>
            <p14:sldId id="505"/>
            <p14:sldId id="509"/>
            <p14:sldId id="510"/>
            <p14:sldId id="495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90D"/>
    <a:srgbClr val="FFCC00"/>
    <a:srgbClr val="CCFF33"/>
    <a:srgbClr val="FFFF66"/>
    <a:srgbClr val="FFED9F"/>
    <a:srgbClr val="FF822D"/>
    <a:srgbClr val="80C674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2655" autoAdjust="0"/>
  </p:normalViewPr>
  <p:slideViewPr>
    <p:cSldViewPr>
      <p:cViewPr varScale="1">
        <p:scale>
          <a:sx n="79" d="100"/>
          <a:sy n="79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7479-3EF4-4AE1-A487-6601379666D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7F7A9-9565-4E6A-9286-D5EEE83D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ECCAD0C-5163-492D-8627-D1ADC15874C4}" type="datetimeFigureOut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B3FDA6-AD30-4F45-934D-A9F1C5058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1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2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8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22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7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2590800" y="1600200"/>
          <a:ext cx="4122738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" name="Picture" r:id="rId15" imgW="671028" imgH="602628" progId="Word.Picture.8">
                  <p:embed/>
                </p:oleObj>
              </mc:Choice>
              <mc:Fallback>
                <p:oleObj name="Picture" r:id="rId15" imgW="671028" imgH="60262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4122738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1" i="1"/>
          </a:p>
        </p:txBody>
      </p:sp>
      <p:pic>
        <p:nvPicPr>
          <p:cNvPr id="1669" name="Picture 2" descr="C:\Users\MAHE\AppData\Local\Microsoft\Windows\Temporary Internet Files\Content.Outlook\0WP1P4U8\MIT Logo New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6250" r="80894" b="25626"/>
          <a:stretch>
            <a:fillRect/>
          </a:stretch>
        </p:blipFill>
        <p:spPr bwMode="auto">
          <a:xfrm>
            <a:off x="140061" y="4763"/>
            <a:ext cx="817201" cy="6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88632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 smtClean="0">
              <a:latin typeface="Baskerville Old Face" pitchFamily="18" charset="0"/>
              <a:ea typeface="Verdana" pitchFamily="34" charset="0"/>
              <a:cs typeface="AngsanaUPC" pitchFamily="18" charset="-34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971600" y="908720"/>
            <a:ext cx="720080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Red Black Trees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63831"/>
              </p:ext>
            </p:extLst>
          </p:nvPr>
        </p:nvGraphicFramePr>
        <p:xfrm>
          <a:off x="226804" y="2569401"/>
          <a:ext cx="8579840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144960"/>
                <a:gridCol w="2144960"/>
                <a:gridCol w="2144960"/>
                <a:gridCol w="2144960"/>
              </a:tblGrid>
              <a:tr h="35929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Pradyot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Shagil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Siddiqui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r>
                        <a:rPr lang="en-US" baseline="0" dirty="0" smtClean="0"/>
                        <a:t> Pradhan</a:t>
                      </a:r>
                      <a:endParaRPr lang="en-US" dirty="0"/>
                    </a:p>
                  </a:txBody>
                  <a:tcPr/>
                </a:tc>
              </a:tr>
              <a:tr h="359292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592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5536" y="3933056"/>
            <a:ext cx="673889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M.Tech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CSIS </a:t>
            </a: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Program Lab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</a:t>
            </a:r>
          </a:p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CSE 5162 </a:t>
            </a:r>
            <a:r>
              <a:rPr lang="en-US" sz="3200" dirty="0"/>
              <a:t>	</a:t>
            </a: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11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br>
              <a:rPr lang="en-US" i="1" kern="0" dirty="0">
                <a:solidFill>
                  <a:schemeClr val="accent2"/>
                </a:solidFill>
              </a:rPr>
            </a:br>
            <a:r>
              <a:rPr lang="en-US" i="1" kern="0" dirty="0">
                <a:solidFill>
                  <a:schemeClr val="accent2"/>
                </a:solidFill>
              </a:rPr>
              <a:t>should it be?</a:t>
            </a: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836712"/>
            <a:ext cx="3888432" cy="29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7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11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r>
              <a:rPr lang="en-US" i="1" kern="0" dirty="0" smtClean="0">
                <a:solidFill>
                  <a:schemeClr val="accent2"/>
                </a:solidFill>
              </a:rPr>
              <a:t>should </a:t>
            </a:r>
            <a:r>
              <a:rPr lang="en-US" i="1" kern="0" dirty="0">
                <a:solidFill>
                  <a:schemeClr val="accent2"/>
                </a:solidFill>
              </a:rPr>
              <a:t>it be</a:t>
            </a:r>
            <a:r>
              <a:rPr lang="en-US" i="1" kern="0" dirty="0" smtClean="0">
                <a:solidFill>
                  <a:schemeClr val="accent2"/>
                </a:solidFill>
              </a:rPr>
              <a:t>?</a:t>
            </a:r>
          </a:p>
          <a:p>
            <a:pPr marL="1077913"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an’t </a:t>
            </a:r>
            <a:r>
              <a:rPr lang="en-US" dirty="0">
                <a:solidFill>
                  <a:srgbClr val="FF0000"/>
                </a:solidFill>
              </a:rPr>
              <a:t>be red! (#3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1077913"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Can’t be black! (#4)</a:t>
            </a:r>
          </a:p>
          <a:p>
            <a:pPr marL="1077913"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i="1" kern="0" dirty="0">
              <a:solidFill>
                <a:schemeClr val="accent2"/>
              </a:solidFill>
            </a:endParaRP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03" y="791353"/>
            <a:ext cx="3888432" cy="29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11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r>
              <a:rPr lang="en-US" i="1" kern="0" dirty="0" smtClean="0">
                <a:solidFill>
                  <a:schemeClr val="accent2"/>
                </a:solidFill>
              </a:rPr>
              <a:t>should </a:t>
            </a:r>
            <a:r>
              <a:rPr lang="en-US" i="1" kern="0" dirty="0">
                <a:solidFill>
                  <a:schemeClr val="accent2"/>
                </a:solidFill>
              </a:rPr>
              <a:t>it be</a:t>
            </a:r>
            <a:r>
              <a:rPr lang="en-US" i="1" kern="0" dirty="0" smtClean="0">
                <a:solidFill>
                  <a:schemeClr val="accent2"/>
                </a:solidFill>
              </a:rPr>
              <a:t>?</a:t>
            </a:r>
          </a:p>
          <a:p>
            <a:pPr lvl="2"/>
            <a:r>
              <a:rPr lang="en-US" dirty="0"/>
              <a:t>Solution: </a:t>
            </a:r>
            <a:br>
              <a:rPr lang="en-US" dirty="0"/>
            </a:br>
            <a:r>
              <a:rPr lang="en-US" dirty="0"/>
              <a:t>recolor the tree</a:t>
            </a:r>
          </a:p>
          <a:p>
            <a:pPr marL="1077913"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i="1" kern="0" dirty="0">
              <a:solidFill>
                <a:schemeClr val="accent2"/>
              </a:solidFill>
            </a:endParaRP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27540"/>
            <a:ext cx="3792700" cy="28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10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r>
              <a:rPr lang="en-US" i="1" kern="0" dirty="0" smtClean="0">
                <a:solidFill>
                  <a:schemeClr val="accent2"/>
                </a:solidFill>
              </a:rPr>
              <a:t>should </a:t>
            </a:r>
            <a:r>
              <a:rPr lang="en-US" i="1" kern="0" dirty="0">
                <a:solidFill>
                  <a:schemeClr val="accent2"/>
                </a:solidFill>
              </a:rPr>
              <a:t>it be</a:t>
            </a:r>
            <a:r>
              <a:rPr lang="en-US" i="1" kern="0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i="1" kern="0" dirty="0">
              <a:solidFill>
                <a:schemeClr val="accent2"/>
              </a:solidFill>
            </a:endParaRP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36712"/>
            <a:ext cx="3767336" cy="29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10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color?</a:t>
            </a:r>
          </a:p>
          <a:p>
            <a:pPr lvl="2"/>
            <a:r>
              <a:rPr lang="en-US" dirty="0"/>
              <a:t>A: no color! Tree </a:t>
            </a:r>
            <a:br>
              <a:rPr lang="en-US" dirty="0"/>
            </a:br>
            <a:r>
              <a:rPr lang="en-US" dirty="0"/>
              <a:t>is too imbalanced</a:t>
            </a:r>
          </a:p>
          <a:p>
            <a:pPr lvl="2"/>
            <a:r>
              <a:rPr lang="en-US" dirty="0"/>
              <a:t>Must change tree structure</a:t>
            </a:r>
            <a:br>
              <a:rPr lang="en-US" dirty="0"/>
            </a:br>
            <a:r>
              <a:rPr lang="en-US" dirty="0"/>
              <a:t>to allow recoloring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Goal: </a:t>
            </a:r>
            <a:r>
              <a:rPr lang="en-US" dirty="0"/>
              <a:t>restructure tree in </a:t>
            </a:r>
            <a:br>
              <a:rPr lang="en-US" dirty="0"/>
            </a:br>
            <a:r>
              <a:rPr lang="en-US" dirty="0"/>
              <a:t>O(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time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36712"/>
            <a:ext cx="3767336" cy="29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9906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RB Trees: Rotation</a:t>
            </a:r>
            <a:endParaRPr lang="en-US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836712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Our basic operation for changing tree structure is called </a:t>
            </a:r>
            <a:r>
              <a:rPr lang="en-US" i="1" kern="0" dirty="0" smtClean="0">
                <a:solidFill>
                  <a:schemeClr val="tx2"/>
                </a:solidFill>
              </a:rPr>
              <a:t>rotation</a:t>
            </a:r>
            <a:r>
              <a:rPr lang="en-US" kern="0" dirty="0" smtClean="0"/>
              <a:t>:</a:t>
            </a:r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551112" y="2284512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865312" y="2970312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9" name="AutoShape 6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1386012" y="2819500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236912" y="2970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11" name="AutoShape 8"/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2071812" y="281950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79512" y="36561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sz="2800" b="1">
              <a:latin typeface="Times New Roman" panose="02020603050405020304" pitchFamily="18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1551112" y="36561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14" name="AutoShape 11"/>
          <p:cNvCxnSpPr>
            <a:cxnSpLocks noChangeShapeType="1"/>
            <a:stCxn id="8" idx="3"/>
            <a:endCxn id="12" idx="7"/>
          </p:cNvCxnSpPr>
          <p:nvPr/>
        </p:nvCxnSpPr>
        <p:spPr bwMode="auto">
          <a:xfrm flipH="1">
            <a:off x="700212" y="350530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8" idx="5"/>
            <a:endCxn id="13" idx="1"/>
          </p:cNvCxnSpPr>
          <p:nvPr/>
        </p:nvCxnSpPr>
        <p:spPr bwMode="auto">
          <a:xfrm>
            <a:off x="1386012" y="350530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6351712" y="2284512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665912" y="2970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18" name="AutoShape 15"/>
          <p:cNvCxnSpPr>
            <a:cxnSpLocks noChangeShapeType="1"/>
            <a:stCxn id="16" idx="3"/>
            <a:endCxn id="17" idx="7"/>
          </p:cNvCxnSpPr>
          <p:nvPr/>
        </p:nvCxnSpPr>
        <p:spPr bwMode="auto">
          <a:xfrm flipH="1">
            <a:off x="6186612" y="281950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7037512" y="2970312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20" name="AutoShape 17"/>
          <p:cNvCxnSpPr>
            <a:cxnSpLocks noChangeShapeType="1"/>
            <a:stCxn id="16" idx="5"/>
            <a:endCxn id="19" idx="1"/>
          </p:cNvCxnSpPr>
          <p:nvPr/>
        </p:nvCxnSpPr>
        <p:spPr bwMode="auto">
          <a:xfrm>
            <a:off x="6872412" y="2819500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351712" y="36561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sz="2800" b="1">
              <a:latin typeface="Times New Roman" panose="02020603050405020304" pitchFamily="18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723312" y="36561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23" name="AutoShape 20"/>
          <p:cNvCxnSpPr>
            <a:cxnSpLocks noChangeShapeType="1"/>
            <a:stCxn id="19" idx="3"/>
            <a:endCxn id="21" idx="7"/>
          </p:cNvCxnSpPr>
          <p:nvPr/>
        </p:nvCxnSpPr>
        <p:spPr bwMode="auto">
          <a:xfrm flipH="1">
            <a:off x="6872412" y="350530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19" idx="5"/>
            <a:endCxn id="22" idx="1"/>
          </p:cNvCxnSpPr>
          <p:nvPr/>
        </p:nvCxnSpPr>
        <p:spPr bwMode="auto">
          <a:xfrm>
            <a:off x="7558212" y="350530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227512" y="2894112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135437" y="2497237"/>
            <a:ext cx="231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</a:rPr>
              <a:t>rightRotate(y)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227512" y="3427512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512" y="3411637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</a:rPr>
              <a:t>leftRotate(x)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1855912" y="197971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V="1">
            <a:off x="6656512" y="197971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David Luebke				         </a:t>
            </a:r>
            <a:fld id="{640DD54A-8C7D-431D-AC2E-025A0AA54E68}" type="slidenum">
              <a:rPr lang="en-US"/>
              <a:pPr/>
              <a:t>16</a:t>
            </a:fld>
            <a:r>
              <a:rPr lang="en-US"/>
              <a:t> 				            </a:t>
            </a:r>
            <a:fld id="{55261F01-2EA1-4D74-AF6F-E57AF0C41DAA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/>
              <a:t>Rotation Example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Rotate left about 9:</a:t>
            </a:r>
          </a:p>
        </p:txBody>
      </p:sp>
      <p:sp>
        <p:nvSpPr>
          <p:cNvPr id="1028100" name="Oval 4"/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28101" name="Oval 5"/>
          <p:cNvSpPr>
            <a:spLocks noChangeArrowheads="1"/>
          </p:cNvSpPr>
          <p:nvPr/>
        </p:nvSpPr>
        <p:spPr bwMode="auto">
          <a:xfrm>
            <a:off x="3581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28102" name="Oval 6"/>
          <p:cNvSpPr>
            <a:spLocks noChangeArrowheads="1"/>
          </p:cNvSpPr>
          <p:nvPr/>
        </p:nvSpPr>
        <p:spPr bwMode="auto">
          <a:xfrm>
            <a:off x="6477000" y="4724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028103" name="AutoShape 7"/>
          <p:cNvCxnSpPr>
            <a:cxnSpLocks noChangeShapeType="1"/>
            <a:stCxn id="1028100" idx="7"/>
            <a:endCxn id="1028112" idx="3"/>
          </p:cNvCxnSpPr>
          <p:nvPr/>
        </p:nvCxnSpPr>
        <p:spPr bwMode="auto">
          <a:xfrm flipV="1">
            <a:off x="270986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04" name="AutoShape 8"/>
          <p:cNvCxnSpPr>
            <a:cxnSpLocks noChangeShapeType="1"/>
            <a:stCxn id="1028112" idx="5"/>
            <a:endCxn id="1028101" idx="1"/>
          </p:cNvCxnSpPr>
          <p:nvPr/>
        </p:nvCxnSpPr>
        <p:spPr bwMode="auto">
          <a:xfrm>
            <a:off x="335121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05" name="AutoShape 9"/>
          <p:cNvCxnSpPr>
            <a:cxnSpLocks noChangeShapeType="1"/>
            <a:stCxn id="1028113" idx="3"/>
            <a:endCxn id="1028115" idx="7"/>
          </p:cNvCxnSpPr>
          <p:nvPr/>
        </p:nvCxnSpPr>
        <p:spPr bwMode="auto">
          <a:xfrm flipH="1">
            <a:off x="4722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06" name="AutoShape 10"/>
          <p:cNvCxnSpPr>
            <a:cxnSpLocks noChangeShapeType="1"/>
            <a:stCxn id="1028111" idx="3"/>
            <a:endCxn id="1028120" idx="0"/>
          </p:cNvCxnSpPr>
          <p:nvPr/>
        </p:nvCxnSpPr>
        <p:spPr bwMode="auto">
          <a:xfrm flipH="1">
            <a:off x="5676900" y="4513263"/>
            <a:ext cx="192088" cy="1920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07" name="AutoShape 11"/>
          <p:cNvCxnSpPr>
            <a:cxnSpLocks noChangeShapeType="1"/>
            <a:stCxn id="1028111" idx="5"/>
            <a:endCxn id="1028102" idx="1"/>
          </p:cNvCxnSpPr>
          <p:nvPr/>
        </p:nvCxnSpPr>
        <p:spPr bwMode="auto">
          <a:xfrm>
            <a:off x="6246813" y="45132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08" name="AutoShape 12"/>
          <p:cNvCxnSpPr>
            <a:cxnSpLocks noChangeShapeType="1"/>
            <a:stCxn id="1028113" idx="1"/>
            <a:endCxn id="1028114" idx="5"/>
          </p:cNvCxnSpPr>
          <p:nvPr/>
        </p:nvCxnSpPr>
        <p:spPr bwMode="auto">
          <a:xfrm flipH="1" flipV="1">
            <a:off x="44180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09" name="AutoShape 13"/>
          <p:cNvCxnSpPr>
            <a:cxnSpLocks noChangeShapeType="1"/>
            <a:stCxn id="1028114" idx="3"/>
            <a:endCxn id="1028112" idx="7"/>
          </p:cNvCxnSpPr>
          <p:nvPr/>
        </p:nvCxnSpPr>
        <p:spPr bwMode="auto">
          <a:xfrm flipH="1">
            <a:off x="33512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10" name="AutoShape 14"/>
          <p:cNvCxnSpPr>
            <a:cxnSpLocks noChangeShapeType="1"/>
            <a:stCxn id="1028113" idx="5"/>
            <a:endCxn id="1028111" idx="1"/>
          </p:cNvCxnSpPr>
          <p:nvPr/>
        </p:nvCxnSpPr>
        <p:spPr bwMode="auto">
          <a:xfrm>
            <a:off x="5484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111" name="Oval 15"/>
          <p:cNvSpPr>
            <a:spLocks noChangeArrowheads="1"/>
          </p:cNvSpPr>
          <p:nvPr/>
        </p:nvSpPr>
        <p:spPr bwMode="auto">
          <a:xfrm>
            <a:off x="5791200" y="40386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028112" name="Oval 16"/>
          <p:cNvSpPr>
            <a:spLocks noChangeArrowheads="1"/>
          </p:cNvSpPr>
          <p:nvPr/>
        </p:nvSpPr>
        <p:spPr bwMode="auto">
          <a:xfrm>
            <a:off x="28956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028113" name="Oval 17"/>
          <p:cNvSpPr>
            <a:spLocks noChangeArrowheads="1"/>
          </p:cNvSpPr>
          <p:nvPr/>
        </p:nvSpPr>
        <p:spPr bwMode="auto">
          <a:xfrm>
            <a:off x="50292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028114" name="Oval 18"/>
          <p:cNvSpPr>
            <a:spLocks noChangeArrowheads="1"/>
          </p:cNvSpPr>
          <p:nvPr/>
        </p:nvSpPr>
        <p:spPr bwMode="auto">
          <a:xfrm>
            <a:off x="3962400" y="2667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028115" name="Oval 19"/>
          <p:cNvSpPr>
            <a:spLocks noChangeArrowheads="1"/>
          </p:cNvSpPr>
          <p:nvPr/>
        </p:nvSpPr>
        <p:spPr bwMode="auto">
          <a:xfrm>
            <a:off x="4267200" y="4038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28116" name="Oval 20"/>
          <p:cNvSpPr>
            <a:spLocks noChangeArrowheads="1"/>
          </p:cNvSpPr>
          <p:nvPr/>
        </p:nvSpPr>
        <p:spPr bwMode="auto">
          <a:xfrm>
            <a:off x="3886200" y="4764088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28117" name="Oval 21"/>
          <p:cNvSpPr>
            <a:spLocks noChangeArrowheads="1"/>
          </p:cNvSpPr>
          <p:nvPr/>
        </p:nvSpPr>
        <p:spPr bwMode="auto">
          <a:xfrm>
            <a:off x="4953000" y="4764088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028118" name="AutoShape 22"/>
          <p:cNvCxnSpPr>
            <a:cxnSpLocks noChangeShapeType="1"/>
            <a:stCxn id="1028115" idx="3"/>
            <a:endCxn id="1028116" idx="7"/>
          </p:cNvCxnSpPr>
          <p:nvPr/>
        </p:nvCxnSpPr>
        <p:spPr bwMode="auto">
          <a:xfrm flipH="1">
            <a:off x="4081463" y="4513263"/>
            <a:ext cx="263525" cy="2651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19" name="AutoShape 23"/>
          <p:cNvCxnSpPr>
            <a:cxnSpLocks noChangeShapeType="1"/>
            <a:stCxn id="1028115" idx="5"/>
            <a:endCxn id="1028117" idx="1"/>
          </p:cNvCxnSpPr>
          <p:nvPr/>
        </p:nvCxnSpPr>
        <p:spPr bwMode="auto">
          <a:xfrm>
            <a:off x="4722813" y="4513263"/>
            <a:ext cx="263525" cy="2651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120" name="Oval 24"/>
          <p:cNvSpPr>
            <a:spLocks noChangeArrowheads="1"/>
          </p:cNvSpPr>
          <p:nvPr/>
        </p:nvSpPr>
        <p:spPr bwMode="auto">
          <a:xfrm>
            <a:off x="5410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028121" name="Oval 25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8122" name="AutoShape 26"/>
          <p:cNvCxnSpPr>
            <a:cxnSpLocks noChangeShapeType="1"/>
            <a:stCxn id="1028120" idx="3"/>
            <a:endCxn id="1028124" idx="7"/>
          </p:cNvCxnSpPr>
          <p:nvPr/>
        </p:nvCxnSpPr>
        <p:spPr bwMode="auto">
          <a:xfrm flipH="1">
            <a:off x="5224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123" name="AutoShape 27"/>
          <p:cNvCxnSpPr>
            <a:cxnSpLocks noChangeShapeType="1"/>
            <a:stCxn id="1028120" idx="5"/>
            <a:endCxn id="1028121" idx="1"/>
          </p:cNvCxnSpPr>
          <p:nvPr/>
        </p:nvCxnSpPr>
        <p:spPr bwMode="auto">
          <a:xfrm>
            <a:off x="5865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124" name="Oval 28"/>
          <p:cNvSpPr>
            <a:spLocks noChangeArrowheads="1"/>
          </p:cNvSpPr>
          <p:nvPr/>
        </p:nvSpPr>
        <p:spPr bwMode="auto">
          <a:xfrm>
            <a:off x="5029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David Luebke				         </a:t>
            </a:r>
            <a:fld id="{5B0CB05B-54E8-4FC9-8D1E-24EFB9CB5971}" type="slidenum">
              <a:rPr lang="en-US"/>
              <a:pPr/>
              <a:t>17</a:t>
            </a:fld>
            <a:r>
              <a:rPr lang="en-US"/>
              <a:t> 				            </a:t>
            </a:r>
            <a:fld id="{55261F01-2EA1-4D74-AF6F-E57AF0C41DAA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859"/>
            <a:ext cx="8229600" cy="1143000"/>
          </a:xfrm>
        </p:spPr>
        <p:txBody>
          <a:bodyPr/>
          <a:lstStyle/>
          <a:p>
            <a:r>
              <a:rPr lang="en-US" dirty="0"/>
              <a:t>Rotation Example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Rotate left about 9:</a:t>
            </a:r>
          </a:p>
        </p:txBody>
      </p:sp>
      <p:sp>
        <p:nvSpPr>
          <p:cNvPr id="1029124" name="Oval 4"/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29125" name="Oval 5"/>
          <p:cNvSpPr>
            <a:spLocks noChangeArrowheads="1"/>
          </p:cNvSpPr>
          <p:nvPr/>
        </p:nvSpPr>
        <p:spPr bwMode="auto">
          <a:xfrm>
            <a:off x="3581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29126" name="Oval 6"/>
          <p:cNvSpPr>
            <a:spLocks noChangeArrowheads="1"/>
          </p:cNvSpPr>
          <p:nvPr/>
        </p:nvSpPr>
        <p:spPr bwMode="auto">
          <a:xfrm>
            <a:off x="5867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029127" name="AutoShape 7"/>
          <p:cNvCxnSpPr>
            <a:cxnSpLocks noChangeShapeType="1"/>
            <a:stCxn id="1029124" idx="7"/>
            <a:endCxn id="1029133" idx="3"/>
          </p:cNvCxnSpPr>
          <p:nvPr/>
        </p:nvCxnSpPr>
        <p:spPr bwMode="auto">
          <a:xfrm flipV="1">
            <a:off x="270986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28" name="AutoShape 8"/>
          <p:cNvCxnSpPr>
            <a:cxnSpLocks noChangeShapeType="1"/>
            <a:stCxn id="1029133" idx="5"/>
            <a:endCxn id="1029125" idx="1"/>
          </p:cNvCxnSpPr>
          <p:nvPr/>
        </p:nvCxnSpPr>
        <p:spPr bwMode="auto">
          <a:xfrm>
            <a:off x="335121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29" name="AutoShape 9"/>
          <p:cNvCxnSpPr>
            <a:cxnSpLocks noChangeShapeType="1"/>
            <a:stCxn id="1029134" idx="3"/>
            <a:endCxn id="1029136" idx="7"/>
          </p:cNvCxnSpPr>
          <p:nvPr/>
        </p:nvCxnSpPr>
        <p:spPr bwMode="auto">
          <a:xfrm flipH="1">
            <a:off x="4722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30" name="AutoShape 10"/>
          <p:cNvCxnSpPr>
            <a:cxnSpLocks noChangeShapeType="1"/>
            <a:stCxn id="1029134" idx="1"/>
            <a:endCxn id="1029135" idx="5"/>
          </p:cNvCxnSpPr>
          <p:nvPr/>
        </p:nvCxnSpPr>
        <p:spPr bwMode="auto">
          <a:xfrm flipH="1" flipV="1">
            <a:off x="44180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31" name="AutoShape 11"/>
          <p:cNvCxnSpPr>
            <a:cxnSpLocks noChangeShapeType="1"/>
            <a:stCxn id="1029135" idx="3"/>
            <a:endCxn id="1029133" idx="7"/>
          </p:cNvCxnSpPr>
          <p:nvPr/>
        </p:nvCxnSpPr>
        <p:spPr bwMode="auto">
          <a:xfrm flipH="1">
            <a:off x="33512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32" name="AutoShape 12"/>
          <p:cNvCxnSpPr>
            <a:cxnSpLocks noChangeShapeType="1"/>
            <a:stCxn id="1029134" idx="5"/>
            <a:endCxn id="1029126" idx="1"/>
          </p:cNvCxnSpPr>
          <p:nvPr/>
        </p:nvCxnSpPr>
        <p:spPr bwMode="auto">
          <a:xfrm>
            <a:off x="5484813" y="3827463"/>
            <a:ext cx="415925" cy="2254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133" name="Oval 13"/>
          <p:cNvSpPr>
            <a:spLocks noChangeArrowheads="1"/>
          </p:cNvSpPr>
          <p:nvPr/>
        </p:nvSpPr>
        <p:spPr bwMode="auto">
          <a:xfrm>
            <a:off x="28956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029134" name="Oval 14"/>
          <p:cNvSpPr>
            <a:spLocks noChangeArrowheads="1"/>
          </p:cNvSpPr>
          <p:nvPr/>
        </p:nvSpPr>
        <p:spPr bwMode="auto">
          <a:xfrm>
            <a:off x="50292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1029135" name="Oval 15"/>
          <p:cNvSpPr>
            <a:spLocks noChangeArrowheads="1"/>
          </p:cNvSpPr>
          <p:nvPr/>
        </p:nvSpPr>
        <p:spPr bwMode="auto">
          <a:xfrm>
            <a:off x="3962400" y="2667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029136" name="Oval 16"/>
          <p:cNvSpPr>
            <a:spLocks noChangeArrowheads="1"/>
          </p:cNvSpPr>
          <p:nvPr/>
        </p:nvSpPr>
        <p:spPr bwMode="auto">
          <a:xfrm>
            <a:off x="4267200" y="4038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1029137" name="AutoShape 17"/>
          <p:cNvCxnSpPr>
            <a:cxnSpLocks noChangeShapeType="1"/>
            <a:stCxn id="1029136" idx="3"/>
            <a:endCxn id="1029144" idx="7"/>
          </p:cNvCxnSpPr>
          <p:nvPr/>
        </p:nvCxnSpPr>
        <p:spPr bwMode="auto">
          <a:xfrm flipH="1">
            <a:off x="3960813" y="45132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38" name="AutoShape 18"/>
          <p:cNvCxnSpPr>
            <a:cxnSpLocks noChangeShapeType="1"/>
            <a:stCxn id="1029136" idx="5"/>
            <a:endCxn id="1029139" idx="1"/>
          </p:cNvCxnSpPr>
          <p:nvPr/>
        </p:nvCxnSpPr>
        <p:spPr bwMode="auto">
          <a:xfrm>
            <a:off x="4722813" y="45132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139" name="Oval 19"/>
          <p:cNvSpPr>
            <a:spLocks noChangeArrowheads="1"/>
          </p:cNvSpPr>
          <p:nvPr/>
        </p:nvSpPr>
        <p:spPr bwMode="auto">
          <a:xfrm>
            <a:off x="5029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029140" name="Oval 20"/>
          <p:cNvSpPr>
            <a:spLocks noChangeArrowheads="1"/>
          </p:cNvSpPr>
          <p:nvPr/>
        </p:nvSpPr>
        <p:spPr bwMode="auto">
          <a:xfrm>
            <a:off x="5715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029141" name="AutoShape 21"/>
          <p:cNvCxnSpPr>
            <a:cxnSpLocks noChangeShapeType="1"/>
            <a:stCxn id="1029139" idx="3"/>
            <a:endCxn id="1029143" idx="7"/>
          </p:cNvCxnSpPr>
          <p:nvPr/>
        </p:nvCxnSpPr>
        <p:spPr bwMode="auto">
          <a:xfrm flipH="1">
            <a:off x="4843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42" name="AutoShape 22"/>
          <p:cNvCxnSpPr>
            <a:cxnSpLocks noChangeShapeType="1"/>
            <a:stCxn id="1029139" idx="5"/>
            <a:endCxn id="1029140" idx="1"/>
          </p:cNvCxnSpPr>
          <p:nvPr/>
        </p:nvCxnSpPr>
        <p:spPr bwMode="auto">
          <a:xfrm>
            <a:off x="5484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143" name="Oval 23"/>
          <p:cNvSpPr>
            <a:spLocks noChangeArrowheads="1"/>
          </p:cNvSpPr>
          <p:nvPr/>
        </p:nvSpPr>
        <p:spPr bwMode="auto">
          <a:xfrm>
            <a:off x="4648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29144" name="Oval 24"/>
          <p:cNvSpPr>
            <a:spLocks noChangeArrowheads="1"/>
          </p:cNvSpPr>
          <p:nvPr/>
        </p:nvSpPr>
        <p:spPr bwMode="auto">
          <a:xfrm>
            <a:off x="3505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29145" name="Oval 25"/>
          <p:cNvSpPr>
            <a:spLocks noChangeArrowheads="1"/>
          </p:cNvSpPr>
          <p:nvPr/>
        </p:nvSpPr>
        <p:spPr bwMode="auto">
          <a:xfrm>
            <a:off x="4191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029146" name="AutoShape 26"/>
          <p:cNvCxnSpPr>
            <a:cxnSpLocks noChangeShapeType="1"/>
            <a:stCxn id="1029144" idx="3"/>
            <a:endCxn id="1029148" idx="7"/>
          </p:cNvCxnSpPr>
          <p:nvPr/>
        </p:nvCxnSpPr>
        <p:spPr bwMode="auto">
          <a:xfrm flipH="1">
            <a:off x="3319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47" name="AutoShape 27"/>
          <p:cNvCxnSpPr>
            <a:cxnSpLocks noChangeShapeType="1"/>
            <a:stCxn id="1029144" idx="5"/>
            <a:endCxn id="1029145" idx="1"/>
          </p:cNvCxnSpPr>
          <p:nvPr/>
        </p:nvCxnSpPr>
        <p:spPr bwMode="auto">
          <a:xfrm>
            <a:off x="3960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148" name="Oval 28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Image result for any questions in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7386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5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63" y="-99392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dirty="0"/>
              <a:t>Red-black trees: Overview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Red-black trees are a variation of binary search trees to ensure that the tree is </a:t>
            </a:r>
            <a:r>
              <a:rPr lang="en-US" b="1" i="1" kern="0" dirty="0" smtClean="0">
                <a:solidFill>
                  <a:srgbClr val="CC3300"/>
                </a:solidFill>
              </a:rPr>
              <a:t>balanced</a:t>
            </a:r>
            <a:r>
              <a:rPr lang="en-US" kern="0" dirty="0" smtClean="0"/>
              <a:t>.</a:t>
            </a:r>
          </a:p>
          <a:p>
            <a:pPr lvl="1"/>
            <a:r>
              <a:rPr lang="en-US" kern="0" dirty="0" smtClean="0"/>
              <a:t>Height is </a:t>
            </a:r>
            <a:r>
              <a:rPr lang="en-US" i="1" kern="0" dirty="0" smtClean="0"/>
              <a:t>O</a:t>
            </a:r>
            <a:r>
              <a:rPr lang="en-US" kern="0" dirty="0" smtClean="0"/>
              <a:t>(</a:t>
            </a:r>
            <a:r>
              <a:rPr lang="en-US" kern="0" dirty="0" err="1" smtClean="0"/>
              <a:t>lg</a:t>
            </a:r>
            <a:r>
              <a:rPr lang="en-US" kern="0" dirty="0" smtClean="0"/>
              <a:t> </a:t>
            </a:r>
            <a:r>
              <a:rPr lang="en-US" i="1" kern="0" dirty="0" smtClean="0"/>
              <a:t>n</a:t>
            </a:r>
            <a:r>
              <a:rPr lang="en-US" kern="0" dirty="0" smtClean="0"/>
              <a:t>), where </a:t>
            </a:r>
            <a:r>
              <a:rPr lang="en-US" i="1" kern="0" dirty="0" smtClean="0"/>
              <a:t>n</a:t>
            </a:r>
            <a:r>
              <a:rPr lang="en-US" kern="0" dirty="0" smtClean="0"/>
              <a:t> is the number of nodes.</a:t>
            </a:r>
          </a:p>
          <a:p>
            <a:r>
              <a:rPr lang="en-US" kern="0" dirty="0" smtClean="0"/>
              <a:t>Operations take </a:t>
            </a:r>
            <a:r>
              <a:rPr lang="en-US" i="1" kern="0" dirty="0" smtClean="0">
                <a:solidFill>
                  <a:srgbClr val="CC3300"/>
                </a:solidFill>
              </a:rPr>
              <a:t>O</a:t>
            </a:r>
            <a:r>
              <a:rPr lang="en-US" kern="0" dirty="0" smtClean="0">
                <a:solidFill>
                  <a:srgbClr val="CC3300"/>
                </a:solidFill>
              </a:rPr>
              <a:t>(</a:t>
            </a:r>
            <a:r>
              <a:rPr lang="en-US" kern="0" dirty="0" err="1" smtClean="0">
                <a:solidFill>
                  <a:srgbClr val="CC3300"/>
                </a:solidFill>
              </a:rPr>
              <a:t>lg</a:t>
            </a:r>
            <a:r>
              <a:rPr lang="en-US" kern="0" dirty="0" smtClean="0">
                <a:solidFill>
                  <a:srgbClr val="CC3300"/>
                </a:solidFill>
              </a:rPr>
              <a:t> </a:t>
            </a:r>
            <a:r>
              <a:rPr lang="en-US" i="1" kern="0" dirty="0" smtClean="0">
                <a:solidFill>
                  <a:srgbClr val="CC3300"/>
                </a:solidFill>
              </a:rPr>
              <a:t>n</a:t>
            </a:r>
            <a:r>
              <a:rPr lang="en-US" kern="0" dirty="0" smtClean="0">
                <a:solidFill>
                  <a:srgbClr val="CC3300"/>
                </a:solidFill>
              </a:rPr>
              <a:t>)</a:t>
            </a:r>
            <a:r>
              <a:rPr lang="en-US" kern="0" dirty="0" smtClean="0"/>
              <a:t> time in the </a:t>
            </a:r>
            <a:r>
              <a:rPr lang="en-US" kern="0" dirty="0" smtClean="0">
                <a:solidFill>
                  <a:srgbClr val="CC3300"/>
                </a:solidFill>
              </a:rPr>
              <a:t>worst case</a:t>
            </a:r>
            <a:r>
              <a:rPr lang="en-US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8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2413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Red-Black Tree Properties</a:t>
            </a: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219200"/>
            <a:ext cx="84582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Every node is either </a:t>
            </a:r>
            <a:r>
              <a:rPr lang="en-US" kern="0" dirty="0" smtClean="0">
                <a:solidFill>
                  <a:srgbClr val="FF0000"/>
                </a:solidFill>
              </a:rPr>
              <a:t>red</a:t>
            </a:r>
            <a:r>
              <a:rPr lang="en-US" kern="0" dirty="0" smtClean="0"/>
              <a:t> or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The </a:t>
            </a:r>
            <a:r>
              <a:rPr lang="en-US" kern="0" dirty="0" smtClean="0">
                <a:solidFill>
                  <a:schemeClr val="hlink"/>
                </a:solidFill>
              </a:rPr>
              <a:t>root is 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Every </a:t>
            </a:r>
            <a:r>
              <a:rPr lang="en-US" kern="0" dirty="0" smtClean="0">
                <a:solidFill>
                  <a:schemeClr val="hlink"/>
                </a:solidFill>
              </a:rPr>
              <a:t>leaf (</a:t>
            </a:r>
            <a:r>
              <a:rPr lang="en-US" i="1" kern="0" dirty="0" smtClean="0">
                <a:solidFill>
                  <a:schemeClr val="hlink"/>
                </a:solidFill>
              </a:rPr>
              <a:t>nil</a:t>
            </a:r>
            <a:r>
              <a:rPr lang="en-US" kern="0" dirty="0" smtClean="0">
                <a:solidFill>
                  <a:schemeClr val="hlink"/>
                </a:solidFill>
              </a:rPr>
              <a:t>) is 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If a node is </a:t>
            </a:r>
            <a:r>
              <a:rPr lang="en-US" kern="0" dirty="0" smtClean="0">
                <a:solidFill>
                  <a:srgbClr val="CC3300"/>
                </a:solidFill>
              </a:rPr>
              <a:t>red</a:t>
            </a:r>
            <a:r>
              <a:rPr lang="en-US" kern="0" dirty="0" smtClean="0"/>
              <a:t>, then both its children are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For each node, all paths from the node to descendant leaves contain the same number of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 nodes.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757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9677" y="-8496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sz="2800" dirty="0" smtClean="0"/>
              <a:t>RED-BLACK-TREE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092" y="4221088"/>
            <a:ext cx="8543925" cy="21558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For convenience we use </a:t>
            </a:r>
            <a:r>
              <a:rPr lang="en-US" sz="2400" kern="0" dirty="0" smtClean="0">
                <a:solidFill>
                  <a:schemeClr val="hlink"/>
                </a:solidFill>
              </a:rPr>
              <a:t>NIL[T</a:t>
            </a:r>
            <a:r>
              <a:rPr lang="en-US" sz="2400" kern="0" dirty="0">
                <a:solidFill>
                  <a:schemeClr val="hlink"/>
                </a:solidFill>
              </a:rPr>
              <a:t>]</a:t>
            </a:r>
            <a:r>
              <a:rPr lang="en-US" sz="2800" kern="0" dirty="0">
                <a:solidFill>
                  <a:schemeClr val="hlink"/>
                </a:solidFill>
              </a:rPr>
              <a:t> </a:t>
            </a:r>
            <a:r>
              <a:rPr lang="en-US" sz="2400" kern="0" dirty="0" smtClean="0"/>
              <a:t>to represent all the </a:t>
            </a:r>
            <a:r>
              <a:rPr lang="en-US" sz="2400" kern="0" dirty="0" smtClean="0">
                <a:latin typeface="Comic Sans MS" panose="030F0702030302020204" pitchFamily="66" charset="0"/>
              </a:rPr>
              <a:t>NULL</a:t>
            </a:r>
            <a:r>
              <a:rPr lang="en-US" sz="2400" kern="0" dirty="0" smtClean="0"/>
              <a:t> nodes at the leafs</a:t>
            </a:r>
          </a:p>
          <a:p>
            <a:pPr lvl="1"/>
            <a:r>
              <a:rPr lang="en-US" sz="2000" kern="0" dirty="0" smtClean="0">
                <a:latin typeface="Comic Sans MS" panose="030F0702030302020204" pitchFamily="66" charset="0"/>
              </a:rPr>
              <a:t>NIL[T]</a:t>
            </a:r>
            <a:r>
              <a:rPr lang="en-US" sz="2000" kern="0" dirty="0" smtClean="0"/>
              <a:t> has the same fields as an ordinary node</a:t>
            </a:r>
          </a:p>
          <a:p>
            <a:pPr lvl="1"/>
            <a:r>
              <a:rPr lang="en-US" sz="2000" kern="0" dirty="0" smtClean="0">
                <a:latin typeface="Comic Sans MS" panose="030F0702030302020204" pitchFamily="66" charset="0"/>
              </a:rPr>
              <a:t>Color[NIL[T]] = BLACK</a:t>
            </a:r>
          </a:p>
          <a:p>
            <a:pPr lvl="1"/>
            <a:r>
              <a:rPr lang="en-US" sz="2000" kern="0" dirty="0" smtClean="0"/>
              <a:t>The other fields may be set to arbitrary values</a:t>
            </a:r>
            <a:endParaRPr lang="en-US" sz="20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5328323" cy="27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1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8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>
                <a:latin typeface="Times New Roman" panose="02020603050405020304" pitchFamily="18" charset="0"/>
              </a:rPr>
            </a:br>
            <a:r>
              <a:rPr 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84784"/>
            <a:ext cx="3816424" cy="21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5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8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br>
              <a:rPr lang="en-US" i="1" kern="0" dirty="0">
                <a:solidFill>
                  <a:schemeClr val="accent2"/>
                </a:solidFill>
              </a:rPr>
            </a:br>
            <a:r>
              <a:rPr lang="en-US" i="1" kern="0" dirty="0">
                <a:solidFill>
                  <a:schemeClr val="accent2"/>
                </a:solidFill>
              </a:rPr>
              <a:t>should it be?</a:t>
            </a: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54074"/>
            <a:ext cx="3749365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8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br>
              <a:rPr lang="en-US" i="1" kern="0" dirty="0">
                <a:solidFill>
                  <a:schemeClr val="accent2"/>
                </a:solidFill>
              </a:rPr>
            </a:br>
            <a:r>
              <a:rPr lang="en-US" i="1" kern="0" dirty="0">
                <a:solidFill>
                  <a:schemeClr val="accent2"/>
                </a:solidFill>
              </a:rPr>
              <a:t>should it be?</a:t>
            </a: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11" y="1151014"/>
            <a:ext cx="390177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11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>
                <a:latin typeface="Times New Roman" panose="02020603050405020304" pitchFamily="18" charset="0"/>
              </a:rPr>
            </a:br>
            <a:r>
              <a:rPr 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57" y="1124000"/>
            <a:ext cx="3909399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229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_Fin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Content_Final</Template>
  <TotalTime>93471</TotalTime>
  <Words>445</Words>
  <Application>Microsoft Office PowerPoint</Application>
  <PresentationFormat>On-screen Show (4:3)</PresentationFormat>
  <Paragraphs>170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AngsanaUPC</vt:lpstr>
      <vt:lpstr>Arial</vt:lpstr>
      <vt:lpstr>Baskerville Old Face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Content_Final</vt:lpstr>
      <vt:lpstr>Picture</vt:lpstr>
      <vt:lpstr>PowerPoint Presentation</vt:lpstr>
      <vt:lpstr>Agenda</vt:lpstr>
      <vt:lpstr>Red-black trees: Overview</vt:lpstr>
      <vt:lpstr>PowerPoint Presentation</vt:lpstr>
      <vt:lpstr>Example: RED-BLACK-TREE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PowerPoint Presentation</vt:lpstr>
      <vt:lpstr>Rotation Example</vt:lpstr>
      <vt:lpstr>Rotation Example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pradyot sn</cp:lastModifiedBy>
  <cp:revision>1136</cp:revision>
  <dcterms:created xsi:type="dcterms:W3CDTF">2012-12-11T12:35:05Z</dcterms:created>
  <dcterms:modified xsi:type="dcterms:W3CDTF">2019-11-02T03:34:30Z</dcterms:modified>
</cp:coreProperties>
</file>