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1945600" cy="32918400"/>
  <p:notesSz cx="6858000" cy="9144000"/>
  <p:defaultTextStyle>
    <a:defPPr>
      <a:defRPr lang="en-US"/>
    </a:defPPr>
    <a:lvl1pPr algn="l" defTabSz="3134593" rtl="0" fontAlgn="base">
      <a:spcBef>
        <a:spcPct val="0"/>
      </a:spcBef>
      <a:spcAft>
        <a:spcPct val="0"/>
      </a:spcAft>
      <a:defRPr sz="6170" kern="1200">
        <a:solidFill>
          <a:schemeClr val="tx1"/>
        </a:solidFill>
        <a:latin typeface="Arial" charset="0"/>
        <a:ea typeface="+mn-ea"/>
        <a:cs typeface="Arial" charset="0"/>
      </a:defRPr>
    </a:lvl1pPr>
    <a:lvl2pPr marL="1567296" indent="-1175472" algn="l" defTabSz="3134593" rtl="0" fontAlgn="base">
      <a:spcBef>
        <a:spcPct val="0"/>
      </a:spcBef>
      <a:spcAft>
        <a:spcPct val="0"/>
      </a:spcAft>
      <a:defRPr sz="617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134593" indent="-2350945" algn="l" defTabSz="3134593" rtl="0" fontAlgn="base">
      <a:spcBef>
        <a:spcPct val="0"/>
      </a:spcBef>
      <a:spcAft>
        <a:spcPct val="0"/>
      </a:spcAft>
      <a:defRPr sz="617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701889" indent="-3526417" algn="l" defTabSz="3134593" rtl="0" fontAlgn="base">
      <a:spcBef>
        <a:spcPct val="0"/>
      </a:spcBef>
      <a:spcAft>
        <a:spcPct val="0"/>
      </a:spcAft>
      <a:defRPr sz="6170" kern="1200">
        <a:solidFill>
          <a:schemeClr val="tx1"/>
        </a:solidFill>
        <a:latin typeface="Arial" charset="0"/>
        <a:ea typeface="+mn-ea"/>
        <a:cs typeface="Arial" charset="0"/>
      </a:defRPr>
    </a:lvl4pPr>
    <a:lvl5pPr marL="6269186" indent="-4701889" algn="l" defTabSz="3134593" rtl="0" fontAlgn="base">
      <a:spcBef>
        <a:spcPct val="0"/>
      </a:spcBef>
      <a:spcAft>
        <a:spcPct val="0"/>
      </a:spcAft>
      <a:defRPr sz="617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959121" algn="l" defTabSz="783648" rtl="0" eaLnBrk="1" latinLnBrk="0" hangingPunct="1">
      <a:defRPr sz="617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350945" algn="l" defTabSz="783648" rtl="0" eaLnBrk="1" latinLnBrk="0" hangingPunct="1">
      <a:defRPr sz="617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742769" algn="l" defTabSz="783648" rtl="0" eaLnBrk="1" latinLnBrk="0" hangingPunct="1">
      <a:defRPr sz="617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134593" algn="l" defTabSz="783648" rtl="0" eaLnBrk="1" latinLnBrk="0" hangingPunct="1">
      <a:defRPr sz="617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67384" autoAdjust="0"/>
  </p:normalViewPr>
  <p:slideViewPr>
    <p:cSldViewPr>
      <p:cViewPr varScale="1">
        <p:scale>
          <a:sx n="18" d="100"/>
          <a:sy n="18" d="100"/>
        </p:scale>
        <p:origin x="3077" y="221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3"/>
            <a:ext cx="1865376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73CA0-A3B3-43E8-BD8E-AFB4F6728CF2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A4652-07EE-490F-9672-CB42216B8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EF0FC-41F8-46C7-A04D-7484A86A01F3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89059-D8BA-4DAE-8E20-BE96A7252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910560" y="1318265"/>
            <a:ext cx="493776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318265"/>
            <a:ext cx="1444752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5CAE2-D48D-498A-B2D2-AFB7DD741E80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1A753-9428-46C9-A9C0-5B3D970925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41129-BFB2-44C2-8ECB-F1E5C1F7AECD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CD6FA-BFFC-421B-AE08-CE03421ABA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6"/>
            <a:ext cx="18653760" cy="7200897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ED968-59E5-43B8-8CC3-DA677CE919D5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E3840-1122-4FCC-84F7-CB2C96E4CD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7680963"/>
            <a:ext cx="9692640" cy="21724622"/>
          </a:xfrm>
        </p:spPr>
        <p:txBody>
          <a:bodyPr/>
          <a:lstStyle>
            <a:lvl1pPr>
              <a:defRPr sz="8960"/>
            </a:lvl1pPr>
            <a:lvl2pPr>
              <a:defRPr sz="7680"/>
            </a:lvl2pPr>
            <a:lvl3pPr>
              <a:defRPr sz="640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5680" y="7680963"/>
            <a:ext cx="9692640" cy="21724622"/>
          </a:xfrm>
        </p:spPr>
        <p:txBody>
          <a:bodyPr/>
          <a:lstStyle>
            <a:lvl1pPr>
              <a:defRPr sz="8960"/>
            </a:lvl1pPr>
            <a:lvl2pPr>
              <a:defRPr sz="7680"/>
            </a:lvl2pPr>
            <a:lvl3pPr>
              <a:defRPr sz="6400"/>
            </a:lvl3pPr>
            <a:lvl4pPr>
              <a:defRPr sz="5760"/>
            </a:lvl4pPr>
            <a:lvl5pPr>
              <a:defRPr sz="5760"/>
            </a:lvl5pPr>
            <a:lvl6pPr>
              <a:defRPr sz="5760"/>
            </a:lvl6pPr>
            <a:lvl7pPr>
              <a:defRPr sz="5760"/>
            </a:lvl7pPr>
            <a:lvl8pPr>
              <a:defRPr sz="5760"/>
            </a:lvl8pPr>
            <a:lvl9pPr>
              <a:defRPr sz="5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73356-BB6C-4E08-A3A0-5C0C3B5874ED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FECB-7A12-4B24-B8D1-17C8BFE8D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1" y="7368542"/>
            <a:ext cx="9696451" cy="307085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1" y="10439400"/>
            <a:ext cx="9696451" cy="18966182"/>
          </a:xfrm>
        </p:spPr>
        <p:txBody>
          <a:bodyPr/>
          <a:lstStyle>
            <a:lvl1pPr>
              <a:defRPr sz="7680"/>
            </a:lvl1pPr>
            <a:lvl2pPr>
              <a:defRPr sz="6400"/>
            </a:lvl2pPr>
            <a:lvl3pPr>
              <a:defRPr sz="5760"/>
            </a:lvl3pPr>
            <a:lvl4pPr>
              <a:defRPr sz="5120"/>
            </a:lvl4pPr>
            <a:lvl5pPr>
              <a:defRPr sz="5120"/>
            </a:lvl5pPr>
            <a:lvl6pPr>
              <a:defRPr sz="5120"/>
            </a:lvl6pPr>
            <a:lvl7pPr>
              <a:defRPr sz="5120"/>
            </a:lvl7pPr>
            <a:lvl8pPr>
              <a:defRPr sz="5120"/>
            </a:lvl8pPr>
            <a:lvl9pPr>
              <a:defRPr sz="5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3" y="7368542"/>
            <a:ext cx="9700260" cy="307085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3" y="10439400"/>
            <a:ext cx="9700260" cy="18966182"/>
          </a:xfrm>
        </p:spPr>
        <p:txBody>
          <a:bodyPr/>
          <a:lstStyle>
            <a:lvl1pPr>
              <a:defRPr sz="7680"/>
            </a:lvl1pPr>
            <a:lvl2pPr>
              <a:defRPr sz="6400"/>
            </a:lvl2pPr>
            <a:lvl3pPr>
              <a:defRPr sz="5760"/>
            </a:lvl3pPr>
            <a:lvl4pPr>
              <a:defRPr sz="5120"/>
            </a:lvl4pPr>
            <a:lvl5pPr>
              <a:defRPr sz="5120"/>
            </a:lvl5pPr>
            <a:lvl6pPr>
              <a:defRPr sz="5120"/>
            </a:lvl6pPr>
            <a:lvl7pPr>
              <a:defRPr sz="5120"/>
            </a:lvl7pPr>
            <a:lvl8pPr>
              <a:defRPr sz="5120"/>
            </a:lvl8pPr>
            <a:lvl9pPr>
              <a:defRPr sz="5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8B7E5-BFBC-4477-9F7A-05412B231F4E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BC1AB-276E-4409-A396-A836C7BB58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34D7A-35BF-4BD7-A8B4-FAD720C58FF7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76666-F2D8-42C3-98CE-AD73FBD3F4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339B6-C945-495D-B83B-4C9F359CC765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7D294-E500-4D6A-B37F-C32DEDF689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3" y="1310640"/>
            <a:ext cx="7219951" cy="557784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3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3" y="6888483"/>
            <a:ext cx="7219951" cy="22517103"/>
          </a:xfrm>
        </p:spPr>
        <p:txBody>
          <a:bodyPr/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3B2EF-B24E-42E9-B79D-526EE0422F6B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E5B1B-1115-4BFF-BAB2-205C2DB62F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1"/>
            <a:ext cx="13167360" cy="2720343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4"/>
            <a:ext cx="13167360" cy="3863337"/>
          </a:xfrm>
        </p:spPr>
        <p:txBody>
          <a:bodyPr/>
          <a:lstStyle>
            <a:lvl1pPr marL="0" indent="0">
              <a:buNone/>
              <a:defRPr sz="448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EFFD-FAFA-4867-BE16-78F85A22D842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C822F-16C1-4B02-A002-357E8466A2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97280" y="1318737"/>
            <a:ext cx="1975104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182880" rIns="365760" bIns="1828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7280" y="7680960"/>
            <a:ext cx="19751040" cy="21724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182880" rIns="365760" bIns="1828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30510957"/>
            <a:ext cx="5120640" cy="1751648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384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F492B3-F78D-4344-9E7C-E412924933A1}" type="datetimeFigureOut">
              <a:rPr lang="en-US"/>
              <a:pPr>
                <a:defRPr/>
              </a:pPr>
              <a:t>05-Sep-18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8080" y="30510957"/>
            <a:ext cx="6949440" cy="1751648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384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680" y="30510957"/>
            <a:ext cx="5120640" cy="1751648"/>
          </a:xfrm>
          <a:prstGeom prst="rect">
            <a:avLst/>
          </a:prstGeom>
        </p:spPr>
        <p:txBody>
          <a:bodyPr vert="horz" lIns="365760" tIns="182880" rIns="365760" bIns="18288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384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860D08-E22B-4FCA-9602-1C68DAD3AB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0" rtl="0" eaLnBrk="0" fontAlgn="base" hangingPunct="0">
        <a:spcBef>
          <a:spcPct val="0"/>
        </a:spcBef>
        <a:spcAft>
          <a:spcPct val="0"/>
        </a:spcAft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926080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1"/>
          </a:solidFill>
          <a:latin typeface="Arial" charset="0"/>
        </a:defRPr>
      </a:lvl2pPr>
      <a:lvl3pPr algn="ctr" defTabSz="2926080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1"/>
          </a:solidFill>
          <a:latin typeface="Arial" charset="0"/>
        </a:defRPr>
      </a:lvl3pPr>
      <a:lvl4pPr algn="ctr" defTabSz="2926080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1"/>
          </a:solidFill>
          <a:latin typeface="Arial" charset="0"/>
        </a:defRPr>
      </a:lvl4pPr>
      <a:lvl5pPr algn="ctr" defTabSz="2926080" rtl="0" eaLnBrk="0" fontAlgn="base" hangingPunct="0">
        <a:spcBef>
          <a:spcPct val="0"/>
        </a:spcBef>
        <a:spcAft>
          <a:spcPct val="0"/>
        </a:spcAft>
        <a:defRPr sz="14080">
          <a:solidFill>
            <a:schemeClr val="tx1"/>
          </a:solidFill>
          <a:latin typeface="Arial" charset="0"/>
        </a:defRPr>
      </a:lvl5pPr>
      <a:lvl6pPr marL="365760" algn="ctr" defTabSz="2926080" rtl="0" fontAlgn="base">
        <a:spcBef>
          <a:spcPct val="0"/>
        </a:spcBef>
        <a:spcAft>
          <a:spcPct val="0"/>
        </a:spcAft>
        <a:defRPr sz="14080">
          <a:solidFill>
            <a:schemeClr val="tx1"/>
          </a:solidFill>
          <a:latin typeface="Arial" charset="0"/>
        </a:defRPr>
      </a:lvl6pPr>
      <a:lvl7pPr marL="731520" algn="ctr" defTabSz="2926080" rtl="0" fontAlgn="base">
        <a:spcBef>
          <a:spcPct val="0"/>
        </a:spcBef>
        <a:spcAft>
          <a:spcPct val="0"/>
        </a:spcAft>
        <a:defRPr sz="14080">
          <a:solidFill>
            <a:schemeClr val="tx1"/>
          </a:solidFill>
          <a:latin typeface="Arial" charset="0"/>
        </a:defRPr>
      </a:lvl7pPr>
      <a:lvl8pPr marL="1097280" algn="ctr" defTabSz="2926080" rtl="0" fontAlgn="base">
        <a:spcBef>
          <a:spcPct val="0"/>
        </a:spcBef>
        <a:spcAft>
          <a:spcPct val="0"/>
        </a:spcAft>
        <a:defRPr sz="14080">
          <a:solidFill>
            <a:schemeClr val="tx1"/>
          </a:solidFill>
          <a:latin typeface="Arial" charset="0"/>
        </a:defRPr>
      </a:lvl8pPr>
      <a:lvl9pPr marL="1463040" algn="ctr" defTabSz="2926080" rtl="0" fontAlgn="base">
        <a:spcBef>
          <a:spcPct val="0"/>
        </a:spcBef>
        <a:spcAft>
          <a:spcPct val="0"/>
        </a:spcAft>
        <a:defRPr sz="14080">
          <a:solidFill>
            <a:schemeClr val="tx1"/>
          </a:solidFill>
          <a:latin typeface="Arial" charset="0"/>
        </a:defRPr>
      </a:lvl9pPr>
    </p:titleStyle>
    <p:bodyStyle>
      <a:lvl1pPr marL="1097280" indent="-1097280" algn="l" defTabSz="292608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24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292608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57258" y="304800"/>
            <a:ext cx="21945600" cy="261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365760" tIns="365760" rIns="365760" bIns="73152" anchor="ctr">
            <a:spAutoFit/>
          </a:bodyPr>
          <a:lstStyle/>
          <a:p>
            <a:pPr marL="38100" algn="ctr"/>
            <a:r>
              <a:rPr lang="en-US" sz="6400" b="1" dirty="0">
                <a:solidFill>
                  <a:schemeClr val="tx2"/>
                </a:solidFill>
              </a:rPr>
              <a:t>GPU Profiling for Deep Learning Frameworks</a:t>
            </a:r>
          </a:p>
          <a:p>
            <a:pPr marL="38100" algn="ctr"/>
            <a:r>
              <a:rPr lang="en-US" sz="3200" b="1" dirty="0">
                <a:solidFill>
                  <a:srgbClr val="C00000"/>
                </a:solidFill>
              </a:rPr>
              <a:t>CS744: Big Data Systems – Group 30</a:t>
            </a:r>
          </a:p>
          <a:p>
            <a:pPr algn="ctr">
              <a:spcBef>
                <a:spcPts val="1600"/>
              </a:spcBef>
            </a:pPr>
            <a:r>
              <a:rPr lang="en-US" sz="3200" dirty="0"/>
              <a:t>Pradyot Prakash, </a:t>
            </a:r>
            <a:r>
              <a:rPr lang="en-US" sz="3200"/>
              <a:t>Kausik Subramanian</a:t>
            </a:r>
            <a:endParaRPr lang="en-US" sz="2800" i="1" dirty="0">
              <a:latin typeface="+mj-lt"/>
            </a:endParaRPr>
          </a:p>
        </p:txBody>
      </p:sp>
      <p:pic>
        <p:nvPicPr>
          <p:cNvPr id="267" name="Picture 266" descr="uwlogo_web_sm_ct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55227" y="1834032"/>
            <a:ext cx="2879240" cy="1925852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1041314" y="31658968"/>
            <a:ext cx="19872960" cy="746395"/>
            <a:chOff x="1447800" y="35204400"/>
            <a:chExt cx="24841200" cy="932995"/>
          </a:xfrm>
        </p:grpSpPr>
        <p:sp>
          <p:nvSpPr>
            <p:cNvPr id="63" name="TextBox 227"/>
            <p:cNvSpPr txBox="1">
              <a:spLocks noChangeArrowheads="1"/>
            </p:cNvSpPr>
            <p:nvPr/>
          </p:nvSpPr>
          <p:spPr bwMode="auto">
            <a:xfrm>
              <a:off x="1447800" y="35204400"/>
              <a:ext cx="3048000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tIns="109728" bIns="109728">
              <a:spAutoFit/>
            </a:bodyPr>
            <a:lstStyle/>
            <a:p>
              <a:r>
                <a:rPr lang="en-US" sz="3200" b="1" dirty="0"/>
                <a:t>References</a:t>
              </a:r>
            </a:p>
          </p:txBody>
        </p:sp>
        <p:sp>
          <p:nvSpPr>
            <p:cNvPr id="64" name="TextBox 4"/>
            <p:cNvSpPr txBox="1">
              <a:spLocks noChangeArrowheads="1"/>
            </p:cNvSpPr>
            <p:nvPr/>
          </p:nvSpPr>
          <p:spPr bwMode="auto">
            <a:xfrm>
              <a:off x="4267200" y="35272414"/>
              <a:ext cx="22021800" cy="864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19456" tIns="36576" rIns="219456" bIns="36576">
              <a:spAutoFit/>
            </a:bodyPr>
            <a:lstStyle/>
            <a:p>
              <a:pPr marL="275590" indent="-275590">
                <a:spcBef>
                  <a:spcPts val="480"/>
                </a:spcBef>
              </a:pPr>
              <a:r>
                <a:rPr lang="en-US" sz="1760" dirty="0"/>
                <a:t>[1] </a:t>
              </a:r>
              <a:r>
                <a:rPr lang="en-US" sz="1800" b="1" dirty="0"/>
                <a:t>NNVM Compiler: Open Compiler for AI Frameworks: </a:t>
              </a:r>
              <a:r>
                <a:rPr lang="en-US" sz="1800" b="1" i="1" u="sng" dirty="0"/>
                <a:t>https://</a:t>
              </a:r>
              <a:r>
                <a:rPr lang="en-US" sz="1800" b="1" i="1" u="sng" dirty="0" err="1"/>
                <a:t>github.com</a:t>
              </a:r>
              <a:r>
                <a:rPr lang="en-US" sz="1800" b="1" i="1" u="sng" dirty="0"/>
                <a:t>/</a:t>
              </a:r>
              <a:r>
                <a:rPr lang="en-US" sz="1800" b="1" i="1" u="sng" dirty="0" err="1"/>
                <a:t>dmlc</a:t>
              </a:r>
              <a:r>
                <a:rPr lang="en-US" sz="1800" b="1" i="1" u="sng" dirty="0"/>
                <a:t>/</a:t>
              </a:r>
              <a:r>
                <a:rPr lang="en-US" sz="1800" b="1" i="1" u="sng" dirty="0" err="1"/>
                <a:t>nnvm</a:t>
              </a:r>
              <a:r>
                <a:rPr lang="en-US" sz="1760" i="1" u="sng" dirty="0"/>
                <a:t> </a:t>
              </a:r>
            </a:p>
            <a:p>
              <a:pPr marL="275590" indent="-275590">
                <a:spcBef>
                  <a:spcPts val="480"/>
                </a:spcBef>
              </a:pPr>
              <a:r>
                <a:rPr lang="en-US" sz="1760" dirty="0"/>
                <a:t>[2]</a:t>
              </a:r>
              <a:r>
                <a:rPr lang="en-US" sz="1800" dirty="0"/>
                <a:t> </a:t>
              </a:r>
              <a:r>
                <a:rPr lang="en-US" sz="1800" b="1" dirty="0"/>
                <a:t>Open Neural Network Exchange: </a:t>
              </a:r>
              <a:r>
                <a:rPr lang="en-US" sz="1800" b="1" i="1" u="sng" dirty="0"/>
                <a:t>https://</a:t>
              </a:r>
              <a:r>
                <a:rPr lang="en-US" sz="1800" b="1" i="1" u="sng" dirty="0" err="1"/>
                <a:t>onnx.ai</a:t>
              </a:r>
              <a:r>
                <a:rPr lang="en-US" sz="1800" b="1" i="1" u="sng" dirty="0"/>
                <a:t>/</a:t>
              </a:r>
              <a:endParaRPr lang="en-US" sz="1760" b="1" i="1" u="sng" dirty="0"/>
            </a:p>
          </p:txBody>
        </p:sp>
      </p:grpSp>
      <p:sp>
        <p:nvSpPr>
          <p:cNvPr id="2055" name="TextBox 227"/>
          <p:cNvSpPr txBox="1">
            <a:spLocks noChangeArrowheads="1"/>
          </p:cNvSpPr>
          <p:nvPr/>
        </p:nvSpPr>
        <p:spPr bwMode="auto">
          <a:xfrm>
            <a:off x="-831347" y="4038600"/>
            <a:ext cx="9700757" cy="83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2880" bIns="36576">
            <a:spAutoFit/>
          </a:bodyPr>
          <a:lstStyle/>
          <a:p>
            <a:pPr algn="ctr"/>
            <a:r>
              <a:rPr lang="en-US" sz="4000" b="1" dirty="0"/>
              <a:t>Motivation</a:t>
            </a:r>
          </a:p>
        </p:txBody>
      </p:sp>
      <p:sp>
        <p:nvSpPr>
          <p:cNvPr id="275" name="Rounded Rectangle 274"/>
          <p:cNvSpPr/>
          <p:nvPr/>
        </p:nvSpPr>
        <p:spPr>
          <a:xfrm>
            <a:off x="381001" y="4109341"/>
            <a:ext cx="7276062" cy="6862458"/>
          </a:xfrm>
          <a:prstGeom prst="roundRect">
            <a:avLst>
              <a:gd name="adj" fmla="val 6543"/>
            </a:avLst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30" name="Rounded Rectangle 629"/>
          <p:cNvSpPr/>
          <p:nvPr/>
        </p:nvSpPr>
        <p:spPr>
          <a:xfrm>
            <a:off x="423018" y="28727400"/>
            <a:ext cx="21214081" cy="2772473"/>
          </a:xfrm>
          <a:prstGeom prst="roundRect">
            <a:avLst>
              <a:gd name="adj" fmla="val 5035"/>
            </a:avLst>
          </a:prstGeom>
          <a:noFill/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631" name="TextBox 227"/>
          <p:cNvSpPr txBox="1">
            <a:spLocks noChangeArrowheads="1"/>
          </p:cNvSpPr>
          <p:nvPr/>
        </p:nvSpPr>
        <p:spPr bwMode="auto">
          <a:xfrm>
            <a:off x="7808177" y="28553822"/>
            <a:ext cx="6329245" cy="812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2880" bIns="36576">
            <a:spAutoFit/>
          </a:bodyPr>
          <a:lstStyle/>
          <a:p>
            <a:pPr algn="ctr"/>
            <a:r>
              <a:rPr lang="en-US" sz="3840" b="1" dirty="0"/>
              <a:t>Conclusion/Future Work</a:t>
            </a:r>
          </a:p>
        </p:txBody>
      </p:sp>
      <p:sp>
        <p:nvSpPr>
          <p:cNvPr id="350" name="TextBox 4">
            <a:extLst>
              <a:ext uri="{FF2B5EF4-FFF2-40B4-BE49-F238E27FC236}">
                <a16:creationId xmlns:a16="http://schemas.microsoft.com/office/drawing/2014/main" id="{0DCC7E68-ACF1-468D-BA55-A19E728FE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97" y="5029200"/>
            <a:ext cx="6971848" cy="668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219456" tIns="36576" rIns="219456" bIns="182880">
            <a:spAutoFit/>
          </a:bodyPr>
          <a:lstStyle>
            <a:defPPr>
              <a:defRPr lang="en-US"/>
            </a:defPPr>
            <a:lvl1pPr algn="l" defTabSz="3657600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1828800" indent="-1371600" algn="l" defTabSz="3657600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3657600" indent="-2743200" algn="l" defTabSz="3657600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5486400" indent="-4114800" algn="l" defTabSz="3657600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7315200" indent="-5486400" algn="l" defTabSz="3657600" rtl="0" fontAlgn="base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7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7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7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72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sz="3000" b="1" dirty="0"/>
              <a:t>Deep Learning </a:t>
            </a:r>
            <a:r>
              <a:rPr lang="en-US" sz="3000" dirty="0"/>
              <a:t>is all pervasive – Computer Vision, Speech Recognition, Natural Language Processing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/>
              <a:t>Deep Learning Frameworks – </a:t>
            </a:r>
            <a:r>
              <a:rPr lang="en-US" sz="3000" dirty="0" err="1"/>
              <a:t>MXNet</a:t>
            </a:r>
            <a:r>
              <a:rPr lang="en-US" sz="3000" dirty="0"/>
              <a:t>, Caffe2 and Tensorflow leverage </a:t>
            </a:r>
            <a:r>
              <a:rPr lang="en-US" sz="3000" b="1" dirty="0"/>
              <a:t>GPUs</a:t>
            </a:r>
            <a:r>
              <a:rPr lang="en-US" sz="3000" dirty="0"/>
              <a:t> for accelerating DL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/>
              <a:t>High-level Neural Network -&gt; Low-level framework-specific GPU Kernels (</a:t>
            </a:r>
            <a:r>
              <a:rPr lang="en-US" sz="3000" dirty="0" err="1"/>
              <a:t>CuDNN</a:t>
            </a:r>
            <a:r>
              <a:rPr lang="en-US" sz="3000" dirty="0"/>
              <a:t>, Tensorflow etc.)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/>
              <a:t>Important goal – GPU </a:t>
            </a:r>
            <a:r>
              <a:rPr lang="en-US" sz="3000" b="1" dirty="0"/>
              <a:t>interoperability</a:t>
            </a:r>
            <a:r>
              <a:rPr lang="en-US" sz="3000" dirty="0"/>
              <a:t> and </a:t>
            </a:r>
            <a:r>
              <a:rPr lang="en-US" sz="3000" b="1" dirty="0"/>
              <a:t>optimizations</a:t>
            </a:r>
          </a:p>
          <a:p>
            <a:pPr marL="457200" indent="-457200">
              <a:buFont typeface="Arial" charset="0"/>
              <a:buChar char="•"/>
            </a:pPr>
            <a:endParaRPr lang="en-US" sz="3000" dirty="0"/>
          </a:p>
          <a:p>
            <a:pPr marL="457200" indent="-457200">
              <a:buFont typeface="Arial" charset="0"/>
              <a:buChar char="•"/>
            </a:pPr>
            <a:endParaRPr lang="en-US" sz="30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65759" y="20274365"/>
            <a:ext cx="21214080" cy="8213014"/>
            <a:chOff x="398632" y="20286398"/>
            <a:chExt cx="21214080" cy="8213014"/>
          </a:xfrm>
        </p:grpSpPr>
        <p:sp>
          <p:nvSpPr>
            <p:cNvPr id="381" name="Rounded Rectangle 380"/>
            <p:cNvSpPr/>
            <p:nvPr/>
          </p:nvSpPr>
          <p:spPr>
            <a:xfrm>
              <a:off x="398632" y="20286398"/>
              <a:ext cx="21214080" cy="8213013"/>
            </a:xfrm>
            <a:prstGeom prst="roundRect">
              <a:avLst>
                <a:gd name="adj" fmla="val 5035"/>
              </a:avLst>
            </a:prstGeom>
            <a:noFill/>
            <a:ln w="762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F299C0-E7A2-4174-8A0E-FC031C43B45B}"/>
                </a:ext>
              </a:extLst>
            </p:cNvPr>
            <p:cNvSpPr txBox="1"/>
            <p:nvPr/>
          </p:nvSpPr>
          <p:spPr>
            <a:xfrm>
              <a:off x="7829657" y="20297736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/>
                <a:t>Tensorflow GPU Profiling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0" y="20934388"/>
              <a:ext cx="5522893" cy="457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6600" y="20934388"/>
              <a:ext cx="5428152" cy="45720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5000" y="20907182"/>
              <a:ext cx="5522892" cy="4572000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0882979"/>
              <a:ext cx="5522891" cy="45720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9270" y="25450800"/>
              <a:ext cx="209728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GPU Kernel + API times for varying batch sizes for training 1000 images for different models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98632" y="26114666"/>
              <a:ext cx="21214080" cy="0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33400" y="26289000"/>
              <a:ext cx="1030975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Trained deep convolution neural networks used in Image Recognition with different batch sizes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For most models, we observe fastest GPU execution for a batch size of around 25 (Total time shows similar trend)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V="1">
              <a:off x="10896600" y="26114666"/>
              <a:ext cx="0" cy="2384746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16230600" y="26114665"/>
              <a:ext cx="0" cy="2384746"/>
            </a:xfrm>
            <a:prstGeom prst="line">
              <a:avLst/>
            </a:prstGeom>
            <a:ln w="635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1005672" y="26268940"/>
              <a:ext cx="52249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lang="en-US" sz="3000" dirty="0"/>
                <a:t>Popular </a:t>
              </a:r>
              <a:r>
                <a:rPr lang="en-US" sz="3000" dirty="0" err="1"/>
                <a:t>CuDNN</a:t>
              </a:r>
              <a:r>
                <a:rPr lang="en-US" sz="3000" dirty="0"/>
                <a:t> Kernels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lang="en-US" sz="3000" dirty="0"/>
                <a:t>Wgrad_alg0_engine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lang="en-US" sz="3000" dirty="0" err="1"/>
                <a:t>Implicit_convolve_sgemm</a:t>
              </a:r>
              <a:endParaRPr lang="en-US" sz="3000" dirty="0"/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lang="en-US" sz="3000" dirty="0" err="1"/>
                <a:t>Dgrad_engine</a:t>
              </a:r>
              <a:endParaRPr lang="en-US" sz="3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6270071" y="26268940"/>
              <a:ext cx="522492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lang="en-US" sz="3000" dirty="0"/>
                <a:t>Popular Tensorflow Kernels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lang="en-US" sz="3000" dirty="0" err="1"/>
                <a:t>SwapDimensionTensor</a:t>
              </a:r>
              <a:endParaRPr lang="en-US" sz="3000" dirty="0"/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lang="en-US" sz="3000" dirty="0" err="1"/>
                <a:t>BiasNCHWKernel</a:t>
              </a:r>
              <a:endParaRPr lang="en-US" sz="3000" dirty="0"/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Char char="•"/>
                <a:tabLst/>
                <a:defRPr/>
              </a:pPr>
              <a:r>
                <a:rPr lang="en-US" sz="3000" dirty="0" err="1"/>
                <a:t>BiasGradNCHW_Shared</a:t>
              </a:r>
              <a:r>
                <a:rPr lang="en-US" sz="3000" dirty="0"/>
                <a:t>..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1000" y="11201400"/>
            <a:ext cx="21231712" cy="8755235"/>
            <a:chOff x="381000" y="11277600"/>
            <a:chExt cx="21231712" cy="8755235"/>
          </a:xfrm>
        </p:grpSpPr>
        <p:sp>
          <p:nvSpPr>
            <p:cNvPr id="53" name="Rounded Rectangle 52"/>
            <p:cNvSpPr/>
            <p:nvPr/>
          </p:nvSpPr>
          <p:spPr>
            <a:xfrm>
              <a:off x="398632" y="11310584"/>
              <a:ext cx="21214080" cy="8667840"/>
            </a:xfrm>
            <a:prstGeom prst="roundRect">
              <a:avLst>
                <a:gd name="adj" fmla="val 4975"/>
              </a:avLst>
            </a:prstGeom>
            <a:noFill/>
            <a:ln w="762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227"/>
            <p:cNvSpPr txBox="1">
              <a:spLocks noChangeArrowheads="1"/>
            </p:cNvSpPr>
            <p:nvPr/>
          </p:nvSpPr>
          <p:spPr bwMode="auto">
            <a:xfrm>
              <a:off x="6680832" y="11277600"/>
              <a:ext cx="8698451" cy="837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tIns="182880" bIns="36576">
              <a:spAutoFit/>
            </a:bodyPr>
            <a:lstStyle/>
            <a:p>
              <a:pPr algn="ctr"/>
              <a:r>
                <a:rPr lang="en-US" sz="4000" b="1" dirty="0"/>
                <a:t>Comparison across Frameworks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02BB200-515C-49F4-B911-1FFF91385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057" y="11426215"/>
              <a:ext cx="5250143" cy="438912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D168FF1-BEA7-485F-A999-C5F9F15A3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5617215"/>
              <a:ext cx="5435651" cy="4389120"/>
            </a:xfrm>
            <a:prstGeom prst="rect">
              <a:avLst/>
            </a:prstGeom>
          </p:spPr>
        </p:pic>
        <p:pic>
          <p:nvPicPr>
            <p:cNvPr id="57" name="Picture 56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FEAE5C3F-BB76-452B-BD85-F0E33D820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6379" y="11426215"/>
              <a:ext cx="5348221" cy="4389120"/>
            </a:xfrm>
            <a:prstGeom prst="rect">
              <a:avLst/>
            </a:prstGeom>
          </p:spPr>
        </p:pic>
        <p:pic>
          <p:nvPicPr>
            <p:cNvPr id="58" name="Picture 57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7F8C53F6-E331-4255-BD9D-F2B578E95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0791" y="15643715"/>
              <a:ext cx="5373809" cy="438912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9A4100-5B13-4B82-875E-022E34BE31D1}"/>
                </a:ext>
              </a:extLst>
            </p:cNvPr>
            <p:cNvSpPr txBox="1"/>
            <p:nvPr/>
          </p:nvSpPr>
          <p:spPr>
            <a:xfrm>
              <a:off x="5885430" y="13871306"/>
              <a:ext cx="10302089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For small # of test images, NNVM has lowest GPU time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 err="1"/>
                <a:t>MXNet</a:t>
              </a:r>
              <a:r>
                <a:rPr lang="en-US" sz="3000" dirty="0"/>
                <a:t> better for larger batch sizes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Hypothesis: </a:t>
              </a:r>
              <a:r>
                <a:rPr lang="en-US" sz="3000" dirty="0" err="1"/>
                <a:t>MXNet</a:t>
              </a:r>
              <a:r>
                <a:rPr lang="en-US" sz="3000" dirty="0"/>
                <a:t> spends more time preprocessing and utilizes concurrency well =&gt; explains the lower CPU time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# of kernel calls in </a:t>
              </a:r>
              <a:r>
                <a:rPr lang="en-US" sz="3000" dirty="0" err="1"/>
                <a:t>MXNet</a:t>
              </a:r>
              <a:r>
                <a:rPr lang="en-US" sz="3000" dirty="0"/>
                <a:t> much lower than Caffe2/NNVM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Caffe2 better optimized than NNVM to use GPU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Note: GPU time can be &gt; CPU time due to concurrency</a:t>
              </a:r>
            </a:p>
          </p:txBody>
        </p:sp>
        <p:sp>
          <p:nvSpPr>
            <p:cNvPr id="60" name="Rounded Rectangle 487">
              <a:extLst>
                <a:ext uri="{FF2B5EF4-FFF2-40B4-BE49-F238E27FC236}">
                  <a16:creationId xmlns:a16="http://schemas.microsoft.com/office/drawing/2014/main" id="{08C8747D-250D-4357-917D-239877FD9FEC}"/>
                </a:ext>
              </a:extLst>
            </p:cNvPr>
            <p:cNvSpPr/>
            <p:nvPr/>
          </p:nvSpPr>
          <p:spPr>
            <a:xfrm>
              <a:off x="5875220" y="12169163"/>
              <a:ext cx="10279182" cy="1496573"/>
            </a:xfrm>
            <a:prstGeom prst="roundRect">
              <a:avLst>
                <a:gd name="adj" fmla="val 4975"/>
              </a:avLst>
            </a:prstGeom>
            <a:noFill/>
            <a:ln w="762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487">
              <a:extLst>
                <a:ext uri="{FF2B5EF4-FFF2-40B4-BE49-F238E27FC236}">
                  <a16:creationId xmlns:a16="http://schemas.microsoft.com/office/drawing/2014/main" id="{A8003292-129E-4A57-B7BC-A4A440230036}"/>
                </a:ext>
              </a:extLst>
            </p:cNvPr>
            <p:cNvSpPr/>
            <p:nvPr/>
          </p:nvSpPr>
          <p:spPr>
            <a:xfrm>
              <a:off x="5925959" y="17378058"/>
              <a:ext cx="10202992" cy="2353957"/>
            </a:xfrm>
            <a:prstGeom prst="roundRect">
              <a:avLst>
                <a:gd name="adj" fmla="val 4975"/>
              </a:avLst>
            </a:prstGeom>
            <a:noFill/>
            <a:ln w="762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AD2DEF-4C67-4A14-8F83-D605431F1D81}"/>
                </a:ext>
              </a:extLst>
            </p:cNvPr>
            <p:cNvSpPr txBox="1"/>
            <p:nvPr/>
          </p:nvSpPr>
          <p:spPr>
            <a:xfrm>
              <a:off x="5943598" y="17392504"/>
              <a:ext cx="1019908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Caffe2 spends lot of time synchronizing =&gt; lower concurrency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Caffe2 uses </a:t>
              </a:r>
              <a:r>
                <a:rPr lang="en-US" sz="3000" dirty="0" err="1"/>
                <a:t>CuDNN</a:t>
              </a:r>
              <a:r>
                <a:rPr lang="en-US" sz="3000" dirty="0"/>
                <a:t> kernels heavily vs custom kernels in NNVM (needs more optimization) and </a:t>
              </a:r>
              <a:r>
                <a:rPr lang="en-US" sz="3000" dirty="0" err="1"/>
                <a:t>MXNet</a:t>
              </a:r>
              <a:r>
                <a:rPr lang="en-US" sz="3000" dirty="0"/>
                <a:t> (well optimized)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4FCEEE-0425-4E66-8335-32FF06CBC99F}"/>
                </a:ext>
              </a:extLst>
            </p:cNvPr>
            <p:cNvSpPr txBox="1"/>
            <p:nvPr/>
          </p:nvSpPr>
          <p:spPr>
            <a:xfrm>
              <a:off x="5933625" y="12215794"/>
              <a:ext cx="101953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Squeeze net: Neural net for image classification across 1000 classes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000" dirty="0"/>
                <a:t>Super resolution: Neural net to scale images</a:t>
              </a:r>
            </a:p>
          </p:txBody>
        </p:sp>
        <p:sp>
          <p:nvSpPr>
            <p:cNvPr id="66" name="Rounded Rectangle 487">
              <a:extLst>
                <a:ext uri="{FF2B5EF4-FFF2-40B4-BE49-F238E27FC236}">
                  <a16:creationId xmlns:a16="http://schemas.microsoft.com/office/drawing/2014/main" id="{76C34B6F-F132-4025-8F56-933B0A3A93E3}"/>
                </a:ext>
              </a:extLst>
            </p:cNvPr>
            <p:cNvSpPr/>
            <p:nvPr/>
          </p:nvSpPr>
          <p:spPr>
            <a:xfrm>
              <a:off x="5875219" y="13839314"/>
              <a:ext cx="10253732" cy="3325201"/>
            </a:xfrm>
            <a:prstGeom prst="roundRect">
              <a:avLst>
                <a:gd name="adj" fmla="val 4975"/>
              </a:avLst>
            </a:prstGeom>
            <a:noFill/>
            <a:ln w="762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07704" y="29366352"/>
            <a:ext cx="1046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/>
              <a:t>Using common IR ONNX – </a:t>
            </a:r>
            <a:r>
              <a:rPr lang="en-US" sz="3000" dirty="0" err="1"/>
              <a:t>MXNet</a:t>
            </a:r>
            <a:r>
              <a:rPr lang="en-US" sz="3000" dirty="0"/>
              <a:t> &gt; Caffe2 &gt; NNVM for model inference on GPUs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/>
              <a:t>CNN Model Training – many models optimal batch sizes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/>
              <a:t>For </a:t>
            </a:r>
            <a:r>
              <a:rPr lang="en-US" sz="3000" dirty="0" err="1"/>
              <a:t>Resnet</a:t>
            </a:r>
            <a:r>
              <a:rPr lang="en-US" sz="3000" dirty="0"/>
              <a:t>: Tensorflow &gt; Caffe2 [Optimized kernels]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10972799" y="29328670"/>
            <a:ext cx="0" cy="2171203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099504" y="29383631"/>
            <a:ext cx="1046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000" dirty="0"/>
              <a:t>ONNX/NNVM does not currently support operations for training convolutional neural networks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dirty="0"/>
              <a:t>ONNX support to Tensorflow still in progress, can be used to compare Tensorflow with other frameworks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847291" y="3991339"/>
            <a:ext cx="13765421" cy="6870776"/>
            <a:chOff x="7829657" y="4101022"/>
            <a:chExt cx="13765421" cy="6870776"/>
          </a:xfrm>
        </p:grpSpPr>
        <p:sp>
          <p:nvSpPr>
            <p:cNvPr id="71" name="Rounded Rectangle 70"/>
            <p:cNvSpPr/>
            <p:nvPr/>
          </p:nvSpPr>
          <p:spPr>
            <a:xfrm>
              <a:off x="7829657" y="4219024"/>
              <a:ext cx="13765421" cy="6752774"/>
            </a:xfrm>
            <a:prstGeom prst="roundRect">
              <a:avLst>
                <a:gd name="adj" fmla="val 5933"/>
              </a:avLst>
            </a:prstGeom>
            <a:noFill/>
            <a:ln w="762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227"/>
            <p:cNvSpPr txBox="1">
              <a:spLocks noChangeArrowheads="1"/>
            </p:cNvSpPr>
            <p:nvPr/>
          </p:nvSpPr>
          <p:spPr bwMode="auto">
            <a:xfrm>
              <a:off x="9562566" y="4101022"/>
              <a:ext cx="10231800" cy="846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tIns="182880">
              <a:spAutoFit/>
            </a:bodyPr>
            <a:lstStyle/>
            <a:p>
              <a:pPr algn="ctr"/>
              <a:r>
                <a:rPr lang="en-US" sz="4000" b="1" dirty="0"/>
                <a:t>Intermediate Representation - Overview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EF7FA82-825A-4973-BE0B-7CCEA894B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894" y="5257800"/>
              <a:ext cx="3178198" cy="817568"/>
            </a:xfrm>
            <a:prstGeom prst="rect">
              <a:avLst/>
            </a:prstGeom>
          </p:spPr>
        </p:pic>
        <p:sp>
          <p:nvSpPr>
            <p:cNvPr id="74" name="TextBox 4">
              <a:extLst>
                <a:ext uri="{FF2B5EF4-FFF2-40B4-BE49-F238E27FC236}">
                  <a16:creationId xmlns:a16="http://schemas.microsoft.com/office/drawing/2014/main" id="{4E776F04-8892-426F-97CB-C2F5A9E0F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32351" y="5196915"/>
              <a:ext cx="4458881" cy="914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19456" tIns="36576" rIns="219456" bIns="182880">
              <a:spAutoFit/>
            </a:bodyPr>
            <a:lstStyle>
              <a:defPPr>
                <a:defRPr lang="en-US"/>
              </a:defPPr>
              <a:lvl1pPr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28800" indent="-13716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657600" indent="-27432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486400" indent="-41148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315200" indent="-54864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4500" dirty="0">
                  <a:latin typeface="Cambria" charset="0"/>
                  <a:ea typeface="Cambria" charset="0"/>
                  <a:cs typeface="Cambria" charset="0"/>
                </a:rPr>
                <a:t>TVM &amp; NNVM</a:t>
              </a:r>
            </a:p>
          </p:txBody>
        </p:sp>
        <p:sp>
          <p:nvSpPr>
            <p:cNvPr id="75" name="TextBox 4">
              <a:extLst>
                <a:ext uri="{FF2B5EF4-FFF2-40B4-BE49-F238E27FC236}">
                  <a16:creationId xmlns:a16="http://schemas.microsoft.com/office/drawing/2014/main" id="{14A10729-63CA-434C-93A3-33EA0102E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9552" y="6019800"/>
              <a:ext cx="5368953" cy="4838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19456" tIns="36576" rIns="219456" bIns="182880">
              <a:spAutoFit/>
            </a:bodyPr>
            <a:lstStyle>
              <a:defPPr>
                <a:defRPr lang="en-US"/>
              </a:defPPr>
              <a:lvl1pPr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28800" indent="-13716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657600" indent="-27432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486400" indent="-41148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315200" indent="-54864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Open source format to represent neural networks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Operators represented as nodes of a graph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Attributes and properties stored in a JSON-like way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Inputs and outputs of a node define the edges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Built-in operators portable across frameworks</a:t>
              </a:r>
            </a:p>
          </p:txBody>
        </p:sp>
        <p:sp>
          <p:nvSpPr>
            <p:cNvPr id="76" name="Rounded Rectangle 274">
              <a:extLst>
                <a:ext uri="{FF2B5EF4-FFF2-40B4-BE49-F238E27FC236}">
                  <a16:creationId xmlns:a16="http://schemas.microsoft.com/office/drawing/2014/main" id="{922FE6D7-4980-4E4B-998C-04154FFE6907}"/>
                </a:ext>
              </a:extLst>
            </p:cNvPr>
            <p:cNvSpPr/>
            <p:nvPr/>
          </p:nvSpPr>
          <p:spPr>
            <a:xfrm>
              <a:off x="8077200" y="5185263"/>
              <a:ext cx="5451305" cy="5635137"/>
            </a:xfrm>
            <a:prstGeom prst="roundRect">
              <a:avLst>
                <a:gd name="adj" fmla="val 6543"/>
              </a:avLst>
            </a:prstGeom>
            <a:noFill/>
            <a:ln w="762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Rounded Rectangle 274">
              <a:extLst>
                <a:ext uri="{FF2B5EF4-FFF2-40B4-BE49-F238E27FC236}">
                  <a16:creationId xmlns:a16="http://schemas.microsoft.com/office/drawing/2014/main" id="{4B3A6C25-E07A-4609-BFEA-4A2B40711520}"/>
                </a:ext>
              </a:extLst>
            </p:cNvPr>
            <p:cNvSpPr/>
            <p:nvPr/>
          </p:nvSpPr>
          <p:spPr>
            <a:xfrm>
              <a:off x="13738161" y="5167997"/>
              <a:ext cx="7750239" cy="5635137"/>
            </a:xfrm>
            <a:prstGeom prst="roundRect">
              <a:avLst>
                <a:gd name="adj" fmla="val 6543"/>
              </a:avLst>
            </a:prstGeom>
            <a:noFill/>
            <a:ln w="762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TextBox 4">
              <a:extLst>
                <a:ext uri="{FF2B5EF4-FFF2-40B4-BE49-F238E27FC236}">
                  <a16:creationId xmlns:a16="http://schemas.microsoft.com/office/drawing/2014/main" id="{4CE73D35-DF04-43CB-8E3E-48957C507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57247" y="5977083"/>
              <a:ext cx="7731153" cy="4838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219456" tIns="36576" rIns="219456" bIns="182880">
              <a:spAutoFit/>
            </a:bodyPr>
            <a:lstStyle>
              <a:defPPr>
                <a:defRPr lang="en-US"/>
              </a:defPPr>
              <a:lvl1pPr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1828800" indent="-13716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3657600" indent="-27432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5486400" indent="-41148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7315200" indent="-5486400" algn="l" defTabSz="3657600" rtl="0" fontAlgn="base">
                <a:spcBef>
                  <a:spcPct val="0"/>
                </a:spcBef>
                <a:spcAft>
                  <a:spcPct val="0"/>
                </a:spcAft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sz="7200"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NNVM provides a graph-like network representation similar to ONNX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Provides interoperability across frameworks by supporting model imports from other frameworks (partially through ONNX)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TVM is the backend runtime (GPU/CPU)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Can be deployed on light-weight devices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3000" dirty="0"/>
                <a:t>Both modules jointly help optimize the execution graph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ISDOM">
      <a:dk1>
        <a:sysClr val="windowText" lastClr="000000"/>
      </a:dk1>
      <a:lt1>
        <a:sysClr val="window" lastClr="FFFFFF"/>
      </a:lt1>
      <a:dk2>
        <a:srgbClr val="C20027"/>
      </a:dk2>
      <a:lt2>
        <a:srgbClr val="D8D8D8"/>
      </a:lt2>
      <a:accent1>
        <a:srgbClr val="00206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465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Aaron Gember</dc:creator>
  <cp:lastModifiedBy>Pradyot Prakash</cp:lastModifiedBy>
  <cp:revision>232</cp:revision>
  <dcterms:created xsi:type="dcterms:W3CDTF">2012-11-06T04:00:40Z</dcterms:created>
  <dcterms:modified xsi:type="dcterms:W3CDTF">2018-09-05T23:02:25Z</dcterms:modified>
</cp:coreProperties>
</file>