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sldIdLst>
    <p:sldId id="256" r:id="rId3"/>
    <p:sldId id="257" r:id="rId4"/>
    <p:sldId id="259" r:id="rId5"/>
    <p:sldId id="271" r:id="rId6"/>
    <p:sldId id="264" r:id="rId7"/>
    <p:sldId id="269" r:id="rId8"/>
    <p:sldId id="268" r:id="rId9"/>
    <p:sldId id="270" r:id="rId10"/>
    <p:sldId id="26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8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1EFB7-F51D-465D-8AD4-D225F8CDD75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B1244-80E0-4697-B1B0-7328913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B1244-80E0-4697-B1B0-7328913AD1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1003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21" name="Picture 20" descr="Lines_blk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6477" b="30121"/>
          <a:stretch/>
        </p:blipFill>
        <p:spPr>
          <a:xfrm>
            <a:off x="873676" y="580571"/>
            <a:ext cx="8270323" cy="176198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6" y="580571"/>
            <a:ext cx="774095" cy="1749893"/>
            <a:chOff x="387046" y="580571"/>
            <a:chExt cx="774095" cy="1749893"/>
          </a:xfrm>
        </p:grpSpPr>
        <p:sp>
          <p:nvSpPr>
            <p:cNvPr id="24" name="Rectangle 23"/>
            <p:cNvSpPr/>
            <p:nvPr/>
          </p:nvSpPr>
          <p:spPr>
            <a:xfrm>
              <a:off x="387046" y="580571"/>
              <a:ext cx="774095" cy="1749892"/>
            </a:xfrm>
            <a:prstGeom prst="rect">
              <a:avLst/>
            </a:prstGeom>
            <a:solidFill>
              <a:srgbClr val="A379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5" name="Picture 24" descr="Lines_7404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206" b="65988"/>
            <a:stretch/>
          </p:blipFill>
          <p:spPr>
            <a:xfrm>
              <a:off x="387046" y="580572"/>
              <a:ext cx="774095" cy="1749892"/>
            </a:xfrm>
            <a:prstGeom prst="rect">
              <a:avLst/>
            </a:prstGeom>
          </p:spPr>
        </p:pic>
      </p:grp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73449" y="170155"/>
            <a:ext cx="8086640" cy="2263113"/>
          </a:xfrm>
        </p:spPr>
        <p:txBody>
          <a:bodyPr anchor="t">
            <a:noAutofit/>
          </a:bodyPr>
          <a:lstStyle>
            <a:lvl1pPr>
              <a:lnSpc>
                <a:spcPts val="9100"/>
              </a:lnSpc>
              <a:defRPr sz="6400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782982" y="5008928"/>
            <a:ext cx="5960717" cy="311740"/>
          </a:xfrm>
        </p:spPr>
        <p:txBody>
          <a:bodyPr>
            <a:normAutofit/>
          </a:bodyPr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782982" y="5287650"/>
            <a:ext cx="5960718" cy="501116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777546"/>
            <a:ext cx="9144000" cy="9290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7" name="Picture 16" descr="PU_sigtab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0" b="21359"/>
          <a:stretch/>
        </p:blipFill>
        <p:spPr>
          <a:xfrm>
            <a:off x="6935432" y="5962586"/>
            <a:ext cx="1942418" cy="63494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04260" y="5883552"/>
            <a:ext cx="1740657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Date Placeholder 6"/>
          <p:cNvSpPr>
            <a:spLocks noGrp="1"/>
          </p:cNvSpPr>
          <p:nvPr>
            <p:ph type="dt" sz="half" idx="10"/>
          </p:nvPr>
        </p:nvSpPr>
        <p:spPr>
          <a:xfrm>
            <a:off x="6935432" y="4908550"/>
            <a:ext cx="1941868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73113" y="2330450"/>
            <a:ext cx="8086725" cy="2411760"/>
          </a:xfrm>
        </p:spPr>
        <p:txBody>
          <a:bodyPr>
            <a:noAutofit/>
          </a:bodyPr>
          <a:lstStyle>
            <a:lvl1pPr>
              <a:lnSpc>
                <a:spcPts val="5000"/>
              </a:lnSpc>
              <a:spcBef>
                <a:spcPts val="0"/>
              </a:spcBef>
              <a:defRPr sz="5000" cap="all">
                <a:solidFill>
                  <a:srgbClr val="A3792C"/>
                </a:solidFill>
                <a:latin typeface="Impact"/>
              </a:defRPr>
            </a:lvl1pPr>
            <a:lvl2pPr marL="0" indent="0">
              <a:lnSpc>
                <a:spcPts val="8900"/>
              </a:lnSpc>
              <a:spcBef>
                <a:spcPts val="0"/>
              </a:spcBef>
              <a:buFontTx/>
              <a:buNone/>
              <a:defRPr sz="9800" cap="all" baseline="0">
                <a:solidFill>
                  <a:srgbClr val="A3792C"/>
                </a:solidFill>
                <a:latin typeface="Impact"/>
              </a:defRPr>
            </a:lvl2pPr>
            <a:lvl3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cap="all" baseline="0">
                <a:solidFill>
                  <a:schemeClr val="bg1">
                    <a:lumMod val="65000"/>
                  </a:schemeClr>
                </a:solidFill>
                <a:latin typeface="Impact"/>
              </a:defRPr>
            </a:lvl3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5432" y="6597527"/>
            <a:ext cx="194241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 Narrow"/>
                <a:ea typeface="+mn-ea"/>
                <a:cs typeface="Arial Narrow"/>
              </a:rPr>
              <a:t>FIRST-YEAR ENGINEERING</a:t>
            </a:r>
            <a:endParaRPr lang="en-US" sz="1200" b="1" dirty="0">
              <a:solidFill>
                <a:prstClr val="white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61744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8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1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60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1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6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4" hasCustomPrompt="1"/>
          </p:nvPr>
        </p:nvSpPr>
        <p:spPr>
          <a:xfrm>
            <a:off x="802968" y="2697208"/>
            <a:ext cx="8074882" cy="1397000"/>
          </a:xfrm>
        </p:spPr>
        <p:txBody>
          <a:bodyPr anchor="t">
            <a:normAutofit/>
          </a:bodyPr>
          <a:lstStyle>
            <a:lvl1pPr algn="l">
              <a:defRPr sz="3400" cap="all">
                <a:solidFill>
                  <a:srgbClr val="A3792C"/>
                </a:solidFill>
                <a:latin typeface="Impact"/>
                <a:cs typeface="Impact"/>
              </a:defRPr>
            </a:lvl1pPr>
            <a:lvl2pPr algn="l">
              <a:defRPr>
                <a:latin typeface="Impact"/>
                <a:cs typeface="Impact"/>
              </a:defRPr>
            </a:lvl2pPr>
            <a:lvl3pPr algn="l">
              <a:defRPr>
                <a:latin typeface="Impact"/>
                <a:cs typeface="Impact"/>
              </a:defRPr>
            </a:lvl3pPr>
            <a:lvl4pPr algn="l">
              <a:defRPr>
                <a:latin typeface="Impact"/>
                <a:cs typeface="Impact"/>
              </a:defRPr>
            </a:lvl4pPr>
            <a:lvl5pPr algn="l">
              <a:defRPr>
                <a:latin typeface="Impact"/>
                <a:cs typeface="Impact"/>
              </a:defRPr>
            </a:lvl5pPr>
          </a:lstStyle>
          <a:p>
            <a:pPr lvl="0"/>
            <a:r>
              <a:rPr lang="en-US" dirty="0" smtClean="0"/>
              <a:t>Second Line</a:t>
            </a:r>
          </a:p>
          <a:p>
            <a:pPr lvl="0"/>
            <a:r>
              <a:rPr lang="en-US" dirty="0" smtClean="0"/>
              <a:t>Third Line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777546"/>
            <a:ext cx="9144000" cy="92906"/>
          </a:xfrm>
          <a:prstGeom prst="rect">
            <a:avLst/>
          </a:prstGeom>
          <a:solidFill>
            <a:srgbClr val="E3AE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84258" y="944880"/>
            <a:ext cx="8259742" cy="1776549"/>
            <a:chOff x="884258" y="1833153"/>
            <a:chExt cx="8259742" cy="1776549"/>
          </a:xfrm>
        </p:grpSpPr>
        <p:sp>
          <p:nvSpPr>
            <p:cNvPr id="15" name="Rectangle 14"/>
            <p:cNvSpPr/>
            <p:nvPr userDrawn="1"/>
          </p:nvSpPr>
          <p:spPr>
            <a:xfrm>
              <a:off x="884258" y="1833153"/>
              <a:ext cx="8259742" cy="17765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 dirty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6" name="Picture 15" descr="Lines_7404.pdf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3" t="55006" r="23347"/>
            <a:stretch/>
          </p:blipFill>
          <p:spPr>
            <a:xfrm>
              <a:off x="884258" y="1833153"/>
              <a:ext cx="8259742" cy="1776549"/>
            </a:xfrm>
            <a:prstGeom prst="rect">
              <a:avLst/>
            </a:prstGeom>
          </p:spPr>
        </p:pic>
      </p:grpSp>
      <p:pic>
        <p:nvPicPr>
          <p:cNvPr id="17" name="Picture 16" descr="Lines_blk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7" t="19494" r="52631" b="43855"/>
          <a:stretch/>
        </p:blipFill>
        <p:spPr>
          <a:xfrm>
            <a:off x="0" y="944880"/>
            <a:ext cx="749905" cy="17765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802968" y="4090859"/>
            <a:ext cx="8074882" cy="13612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04260" y="5883552"/>
            <a:ext cx="1740657" cy="8702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686" y="785022"/>
            <a:ext cx="8100164" cy="1896894"/>
          </a:xfrm>
        </p:spPr>
        <p:txBody>
          <a:bodyPr/>
          <a:lstStyle>
            <a:lvl1pPr>
              <a:lnSpc>
                <a:spcPts val="8200"/>
              </a:lnSpc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9" name="Picture 18" descr="PU_sigtab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0" b="21359"/>
          <a:stretch/>
        </p:blipFill>
        <p:spPr>
          <a:xfrm>
            <a:off x="6935432" y="5957486"/>
            <a:ext cx="1942418" cy="6349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35432" y="6592427"/>
            <a:ext cx="1942418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prstClr val="white"/>
                </a:solidFill>
                <a:latin typeface="Arial Narrow"/>
                <a:ea typeface="+mn-ea"/>
                <a:cs typeface="Arial Narrow"/>
              </a:rPr>
              <a:t>FIRST-YEAR ENGINEERING</a:t>
            </a:r>
            <a:endParaRPr lang="en-US" sz="1200" b="1" dirty="0">
              <a:solidFill>
                <a:prstClr val="white"/>
              </a:solidFill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8042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4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4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1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>
          <a:xfrm>
            <a:off x="367130" y="1608139"/>
            <a:ext cx="8326019" cy="4459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98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71604" y="1600373"/>
            <a:ext cx="4015195" cy="452579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49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13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53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900" y="2174875"/>
            <a:ext cx="4040188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86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ntent pa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8" t="79529" r="7500"/>
          <a:stretch/>
        </p:blipFill>
        <p:spPr>
          <a:xfrm>
            <a:off x="457200" y="1168400"/>
            <a:ext cx="7416800" cy="300735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67130" y="1132795"/>
            <a:ext cx="8319670" cy="442912"/>
          </a:xfrm>
        </p:spPr>
        <p:txBody>
          <a:bodyPr anchor="t">
            <a:noAutofit/>
          </a:bodyPr>
          <a:lstStyle>
            <a:lvl1pPr marL="0" indent="0">
              <a:buNone/>
              <a:defRPr sz="1800" b="1" cap="all">
                <a:solidFill>
                  <a:srgbClr val="E3AE24"/>
                </a:solidFill>
                <a:latin typeface="Impact"/>
                <a:cs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55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"/>
            <a:ext cx="9144000" cy="13316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3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D5688612-FEC6-47BA-91DF-33F44ABAEDA3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ntent page.jpg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51"/>
          <a:stretch/>
        </p:blipFill>
        <p:spPr>
          <a:xfrm>
            <a:off x="0" y="0"/>
            <a:ext cx="9144000" cy="8043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7130" y="265631"/>
            <a:ext cx="8326020" cy="7487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30" y="1829392"/>
            <a:ext cx="8326020" cy="4293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95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7130" y="1535528"/>
            <a:ext cx="832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6417" y="6131506"/>
            <a:ext cx="22116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Impact"/>
                <a:ea typeface="+mn-ea"/>
                <a:cs typeface="Impact"/>
              </a:rPr>
              <a:t>PURDUE FIRST-YEAR ENGINEERING</a:t>
            </a:r>
            <a:endParaRPr lang="en-US" sz="1600" dirty="0">
              <a:solidFill>
                <a:srgbClr val="000000"/>
              </a:solidFill>
              <a:latin typeface="Impact"/>
              <a:ea typeface="+mn-ea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22416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800" kern="1200" cap="all">
          <a:solidFill>
            <a:srgbClr val="A3792C"/>
          </a:solidFill>
          <a:latin typeface="Impact"/>
          <a:ea typeface="+mj-ea"/>
          <a:cs typeface="Impac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1CF6C-4A99-47F9-835F-1B74452D2D0E}" type="datetimeFigureOut">
              <a:rPr lang="en-US" smtClean="0"/>
              <a:t>3/23/2015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6DF2-8B57-43FD-A385-FE528CD42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slide" Target="slide6.xml"/><Relationship Id="rId5" Type="http://schemas.openxmlformats.org/officeDocument/2006/relationships/oleObject" Target="../embeddings/oleObject1.bin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Design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Name:   		</a:t>
            </a:r>
            <a:r>
              <a:rPr lang="en-US" dirty="0" smtClean="0"/>
              <a:t>DMBP</a:t>
            </a:r>
            <a:endParaRPr lang="en-US" dirty="0" smtClean="0"/>
          </a:p>
          <a:p>
            <a:r>
              <a:rPr lang="en-US" dirty="0" smtClean="0"/>
              <a:t>Team Number:		</a:t>
            </a:r>
            <a:r>
              <a:rPr lang="en-US" dirty="0" smtClean="0"/>
              <a:t>18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Michael Keller</a:t>
            </a:r>
            <a:r>
              <a:rPr lang="en-US" dirty="0" smtClean="0"/>
              <a:t>		</a:t>
            </a:r>
            <a:r>
              <a:rPr lang="en-US" dirty="0" err="1" smtClean="0"/>
              <a:t>Devashish</a:t>
            </a:r>
            <a:r>
              <a:rPr lang="en-US" dirty="0" smtClean="0"/>
              <a:t> Chopra</a:t>
            </a:r>
            <a:endParaRPr lang="en-US" dirty="0" smtClean="0"/>
          </a:p>
          <a:p>
            <a:r>
              <a:rPr lang="en-US" dirty="0" smtClean="0"/>
              <a:t>Ben </a:t>
            </a:r>
            <a:r>
              <a:rPr lang="en-US" dirty="0" err="1" smtClean="0"/>
              <a:t>Staniewicz</a:t>
            </a:r>
            <a:r>
              <a:rPr lang="en-US" dirty="0" smtClean="0"/>
              <a:t>	</a:t>
            </a:r>
            <a:r>
              <a:rPr lang="en-US" dirty="0" err="1" smtClean="0"/>
              <a:t>Pradyuman</a:t>
            </a:r>
            <a:r>
              <a:rPr lang="en-US" dirty="0" smtClean="0"/>
              <a:t> </a:t>
            </a:r>
            <a:r>
              <a:rPr lang="en-US" dirty="0" err="1" smtClean="0"/>
              <a:t>Vig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Scoping</a:t>
            </a:r>
            <a:br>
              <a:rPr lang="en-US" dirty="0"/>
            </a:br>
            <a:r>
              <a:rPr lang="en-US" dirty="0"/>
              <a:t>Concept Generation and Reduction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u="sng" dirty="0" smtClean="0"/>
              <a:t>Summary</a:t>
            </a:r>
            <a:endParaRPr lang="en-US" sz="3100" b="1" u="sng" dirty="0" smtClean="0"/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 smtClean="0"/>
              <a:t>Our goal is to create a simulation suite designed around developing QD cells for NCN. </a:t>
            </a:r>
            <a:endParaRPr lang="en-US" dirty="0" smtClean="0"/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 smtClean="0"/>
              <a:t>Our simulation is designed for our direct user NCN to help them develop the quantum dot solar cells</a:t>
            </a:r>
            <a:r>
              <a:rPr lang="en-US" dirty="0" smtClean="0"/>
              <a:t>. </a:t>
            </a:r>
            <a:r>
              <a:rPr lang="en-US" dirty="0" smtClean="0"/>
              <a:t>NCN</a:t>
            </a:r>
            <a:r>
              <a:rPr lang="en-US" dirty="0" smtClean="0"/>
              <a:t> will then end up using </a:t>
            </a:r>
            <a:r>
              <a:rPr lang="en-US" dirty="0" smtClean="0"/>
              <a:t>the data from the simulation suite</a:t>
            </a:r>
            <a:r>
              <a:rPr lang="en-US" dirty="0" smtClean="0"/>
              <a:t> to work with individual companies.  </a:t>
            </a:r>
          </a:p>
          <a:p>
            <a:r>
              <a:rPr lang="en-US" sz="3100" b="1" u="sng" dirty="0" smtClean="0"/>
              <a:t>Concepts</a:t>
            </a:r>
            <a:endParaRPr lang="en-US" sz="3100" b="1" u="sng" dirty="0" smtClean="0"/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Solar panel Train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Since most trains are hybrids (76%),there would be a market for </a:t>
            </a:r>
            <a:r>
              <a:rPr lang="en-US" dirty="0" smtClean="0"/>
              <a:t>such products.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 smtClean="0"/>
              <a:t>This would be very easy to simulate and model as a train can run for hours with very little change in any conditions.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done correctly as it could make </a:t>
            </a:r>
            <a:r>
              <a:rPr lang="en-US" dirty="0" smtClean="0"/>
              <a:t>trains very profitable.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Solar panel street lights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Easily makeable mathematical </a:t>
            </a:r>
            <a:r>
              <a:rPr lang="en-US" dirty="0" smtClean="0"/>
              <a:t>model.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If implemented would be used </a:t>
            </a:r>
            <a:r>
              <a:rPr lang="en-US" dirty="0" smtClean="0"/>
              <a:t>many times over.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could thus be packaged with </a:t>
            </a:r>
            <a:r>
              <a:rPr lang="en-US" dirty="0" smtClean="0"/>
              <a:t>other models </a:t>
            </a:r>
            <a:r>
              <a:rPr lang="en-US" dirty="0"/>
              <a:t>of alternative uses of </a:t>
            </a:r>
            <a:r>
              <a:rPr lang="en-US" dirty="0" smtClean="0"/>
              <a:t>solar panels.</a:t>
            </a:r>
            <a:endParaRPr lang="en-US" dirty="0" smtClean="0">
              <a:solidFill>
                <a:srgbClr val="FF0000"/>
              </a:solidFill>
            </a:endParaRP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Rotating solar panels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Easy to implement in a </a:t>
            </a:r>
            <a:r>
              <a:rPr lang="en-US" dirty="0" smtClean="0"/>
              <a:t>simulation because </a:t>
            </a:r>
            <a:r>
              <a:rPr lang="en-US" dirty="0"/>
              <a:t>of abundance of sun </a:t>
            </a:r>
            <a:r>
              <a:rPr lang="en-US" dirty="0" smtClean="0"/>
              <a:t>position data.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Relevant idea in a real world </a:t>
            </a:r>
            <a:r>
              <a:rPr lang="en-US" dirty="0" smtClean="0"/>
              <a:t>context.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This could be used </a:t>
            </a:r>
            <a:r>
              <a:rPr lang="en-US" dirty="0" smtClean="0"/>
              <a:t>by virtually </a:t>
            </a:r>
            <a:r>
              <a:rPr lang="en-US" dirty="0"/>
              <a:t>every solar </a:t>
            </a:r>
            <a:r>
              <a:rPr lang="en-US" dirty="0" smtClean="0"/>
              <a:t>panel.</a:t>
            </a:r>
            <a:endParaRPr lang="en-US" dirty="0" smtClean="0">
              <a:solidFill>
                <a:srgbClr val="FF0000"/>
              </a:solidFill>
            </a:endParaRP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Solar roadways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This is a good mathematical model as </a:t>
            </a:r>
            <a:r>
              <a:rPr lang="en-US" dirty="0" smtClean="0"/>
              <a:t>it would </a:t>
            </a:r>
            <a:r>
              <a:rPr lang="en-US" dirty="0"/>
              <a:t>allow a user to assess the </a:t>
            </a:r>
            <a:r>
              <a:rPr lang="en-US" dirty="0" smtClean="0"/>
              <a:t>energy generation </a:t>
            </a:r>
            <a:r>
              <a:rPr lang="en-US" dirty="0"/>
              <a:t>of a </a:t>
            </a:r>
            <a:r>
              <a:rPr lang="en-US" dirty="0" smtClean="0"/>
              <a:t>system.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This applies to many users, </a:t>
            </a:r>
            <a:r>
              <a:rPr lang="en-US" dirty="0" smtClean="0"/>
              <a:t>both manufacturing </a:t>
            </a:r>
            <a:r>
              <a:rPr lang="en-US" dirty="0"/>
              <a:t>companies and </a:t>
            </a:r>
            <a:r>
              <a:rPr lang="en-US" dirty="0" smtClean="0"/>
              <a:t>cities looking </a:t>
            </a:r>
            <a:r>
              <a:rPr lang="en-US" dirty="0"/>
              <a:t>to invest in such roadways</a:t>
            </a:r>
            <a:r>
              <a:rPr lang="en-US" dirty="0" smtClean="0"/>
              <a:t>.</a:t>
            </a:r>
          </a:p>
          <a:p>
            <a:pPr marL="168275" indent="-168275">
              <a:buFont typeface="Arial" panose="020B0604020202020204" pitchFamily="34" charset="0"/>
              <a:buChar char="•"/>
            </a:pPr>
            <a:r>
              <a:rPr lang="en-US" dirty="0"/>
              <a:t>This is a newly emerging application </a:t>
            </a:r>
            <a:r>
              <a:rPr lang="en-US" dirty="0" smtClean="0"/>
              <a:t>of solar panels.</a:t>
            </a:r>
            <a:endParaRPr lang="en-US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8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7139238" cy="51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b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38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Screen</a:t>
            </a:r>
            <a:endParaRPr lang="en-US" dirty="0"/>
          </a:p>
        </p:txBody>
      </p:sp>
      <p:graphicFrame>
        <p:nvGraphicFramePr>
          <p:cNvPr id="10" name="Object 9">
            <a:hlinkClick r:id="rId4" action="ppaction://hlinksldjump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21996"/>
              </p:ext>
            </p:extLst>
          </p:nvPr>
        </p:nvGraphicFramePr>
        <p:xfrm>
          <a:off x="533400" y="2057400"/>
          <a:ext cx="1066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5" imgW="0" imgH="0" progId="Paint.Picture">
                  <p:embed/>
                </p:oleObj>
              </mc:Choice>
              <mc:Fallback>
                <p:oleObj name="Bitmap Image" r:id="rId5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533400" y="2057400"/>
                        <a:ext cx="10668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685800" y="2133600"/>
            <a:ext cx="838200" cy="4572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blurRad="40000" dist="23000" dir="5400000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685800" y="3048000"/>
            <a:ext cx="838200" cy="4572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hlinkClick r:id="rId7" action="ppaction://hlinksldjump"/>
          </p:cNvPr>
          <p:cNvSpPr/>
          <p:nvPr/>
        </p:nvSpPr>
        <p:spPr>
          <a:xfrm>
            <a:off x="685800" y="3962400"/>
            <a:ext cx="838200" cy="4572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Click r:id="rId8" action="ppaction://hlinksldjump"/>
          </p:cNvPr>
          <p:cNvSpPr/>
          <p:nvPr/>
        </p:nvSpPr>
        <p:spPr>
          <a:xfrm>
            <a:off x="685800" y="4800600"/>
            <a:ext cx="838200" cy="457200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-372" r="48438" b="36418"/>
          <a:stretch/>
        </p:blipFill>
        <p:spPr>
          <a:xfrm>
            <a:off x="533400" y="609600"/>
            <a:ext cx="8229600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76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1: Light pole solar panel</a:t>
            </a:r>
            <a:endParaRPr lang="en-US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8077200" y="685800"/>
            <a:ext cx="6096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11808" r="48332" b="24722"/>
          <a:stretch/>
        </p:blipFill>
        <p:spPr>
          <a:xfrm>
            <a:off x="381000" y="609600"/>
            <a:ext cx="8382000" cy="5558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15240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2: Solar Roadways</a:t>
            </a:r>
            <a:endParaRPr lang="en-US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8077200" y="685800"/>
            <a:ext cx="6096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999" t="4488" r="2355" b="5752"/>
          <a:stretch/>
        </p:blipFill>
        <p:spPr>
          <a:xfrm>
            <a:off x="381000" y="706210"/>
            <a:ext cx="8382000" cy="53135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81400" y="76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3: Rotating Solar Panels</a:t>
            </a:r>
            <a:endParaRPr lang="en-US" dirty="0"/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8382000" y="685800"/>
            <a:ext cx="304800" cy="228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slack-files.com/files-tmb/T03FEPCBF-F044JP3B5-228ef0c63d/screen_shot_2015-03-23_at_11.03.53_pm_1024.png"/>
          <p:cNvSpPr>
            <a:spLocks noChangeAspect="1" noChangeArrowheads="1"/>
          </p:cNvSpPr>
          <p:nvPr/>
        </p:nvSpPr>
        <p:spPr bwMode="auto">
          <a:xfrm>
            <a:off x="685800" y="990600"/>
            <a:ext cx="2286000" cy="22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461839" cy="48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5547" y="381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 4: Train Solar Panels</a:t>
            </a:r>
            <a:endParaRPr lang="en-US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8233239" y="990600"/>
            <a:ext cx="609600" cy="228600"/>
          </a:xfrm>
          <a:prstGeom prst="rect">
            <a:avLst/>
          </a:prstGeom>
          <a:solidFill>
            <a:schemeClr val="accent2">
              <a:lumMod val="75000"/>
              <a:alpha val="77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lang="en-US" sz="1200" dirty="0" err="1"/>
              <a:t>Cichon</a:t>
            </a:r>
            <a:r>
              <a:rPr lang="en-US" sz="1200" dirty="0"/>
              <a:t>, M. (2013, June 13). Solar Tracking Systems Gain Ground. Retrieved March 10, 2015,fromhttp://www.renewableenergyworld.com/rea/news/article/2013/06/on-track-to-succeed-with-solar-tracking-systems</a:t>
            </a:r>
          </a:p>
          <a:p>
            <a:r>
              <a:rPr lang="en-US" sz="1200" dirty="0"/>
              <a:t>Herron, D. (2014, June 28). Fuel efficiency &amp; hybrid drive train technologies in cars and </a:t>
            </a:r>
            <a:r>
              <a:rPr lang="en-US" sz="1200" dirty="0" err="1"/>
              <a:t>trucks.Retrieved</a:t>
            </a:r>
            <a:r>
              <a:rPr lang="en-US" sz="1200" dirty="0"/>
              <a:t> March 10, 2015, fromhttp://greentransportation.info/efficiency/efficient-cars.htmlJong, J. (2013). MODELS FOR ESTIMATING ENERGY CONSUMPTION OF ELECTRICTRAINS. </a:t>
            </a:r>
            <a:r>
              <a:rPr lang="en-US" sz="1200" i="1" dirty="0"/>
              <a:t>Journal of the Eastern Asia Society for Transportation Studies,</a:t>
            </a:r>
            <a:r>
              <a:rPr lang="en-US" sz="1200" dirty="0"/>
              <a:t> </a:t>
            </a:r>
            <a:r>
              <a:rPr lang="en-US" sz="1200" i="1" dirty="0"/>
              <a:t>6</a:t>
            </a:r>
            <a:r>
              <a:rPr lang="en-US" sz="1200" dirty="0"/>
              <a:t>, 278-291.Krebs, F. C., </a:t>
            </a:r>
            <a:r>
              <a:rPr lang="en-US" sz="1200" dirty="0" err="1"/>
              <a:t>Gevorgyan</a:t>
            </a:r>
            <a:r>
              <a:rPr lang="en-US" sz="1200" dirty="0"/>
              <a:t>, S. A., &amp; </a:t>
            </a:r>
            <a:r>
              <a:rPr lang="en-US" sz="1200" dirty="0" err="1"/>
              <a:t>Alstrup</a:t>
            </a:r>
            <a:r>
              <a:rPr lang="en-US" sz="1200" dirty="0"/>
              <a:t>, J. (2009). A roll-to-roll process to flexible </a:t>
            </a:r>
            <a:r>
              <a:rPr lang="en-US" sz="1200" dirty="0" err="1"/>
              <a:t>polymersolar</a:t>
            </a:r>
            <a:r>
              <a:rPr lang="en-US" sz="1200" dirty="0"/>
              <a:t> cells: model studies, manufacture and operational stability studies. </a:t>
            </a:r>
            <a:r>
              <a:rPr lang="en-US" sz="1200" i="1" dirty="0"/>
              <a:t>Journal </a:t>
            </a:r>
            <a:r>
              <a:rPr lang="en-US" sz="1200" i="1" dirty="0" err="1"/>
              <a:t>ofMaterials</a:t>
            </a:r>
            <a:r>
              <a:rPr lang="en-US" sz="1200" i="1" dirty="0"/>
              <a:t> Chemistry</a:t>
            </a:r>
            <a:r>
              <a:rPr lang="en-US" sz="1200" dirty="0"/>
              <a:t>, </a:t>
            </a:r>
            <a:r>
              <a:rPr lang="en-US" sz="1200" i="1" dirty="0"/>
              <a:t>19</a:t>
            </a:r>
            <a:r>
              <a:rPr lang="en-US" sz="1200" dirty="0"/>
              <a:t>(30), 5442-5451.</a:t>
            </a:r>
          </a:p>
          <a:p>
            <a:r>
              <a:rPr lang="en-US" sz="1200" dirty="0" err="1"/>
              <a:t>Küser</a:t>
            </a:r>
            <a:r>
              <a:rPr lang="en-US" sz="1200" dirty="0"/>
              <a:t>, D. (2014, December 18). Concentrating Solar Power (CSP): Outlook on Large </a:t>
            </a:r>
            <a:r>
              <a:rPr lang="en-US" sz="1200" dirty="0" err="1"/>
              <a:t>Potentialsand</a:t>
            </a:r>
            <a:r>
              <a:rPr lang="en-US" sz="1200" dirty="0"/>
              <a:t> the MENA Region. Retrieved March 10, 2015, fromhttp://www.solarserver.com/solar-magazine/solar-report/solar-report/concentrating-solar-power-csp.htmlLee, C. Y., Chou, P. C., Chiang, C. M., &amp; Lin, C. F. (2009). Sun tracking systems: a </a:t>
            </a:r>
            <a:r>
              <a:rPr lang="en-US" sz="1200" dirty="0" err="1"/>
              <a:t>review.</a:t>
            </a:r>
            <a:r>
              <a:rPr lang="en-US" sz="1200" i="1" dirty="0" err="1"/>
              <a:t>Sensors</a:t>
            </a:r>
            <a:r>
              <a:rPr lang="en-US" sz="1200" dirty="0"/>
              <a:t>, </a:t>
            </a:r>
            <a:r>
              <a:rPr lang="en-US" sz="1200" i="1" dirty="0"/>
              <a:t>9</a:t>
            </a:r>
            <a:r>
              <a:rPr lang="en-US" sz="1200" dirty="0"/>
              <a:t>(5), 3875-3890</a:t>
            </a:r>
            <a:r>
              <a:rPr lang="en-US" sz="1200" dirty="0" smtClean="0"/>
              <a:t>.</a:t>
            </a:r>
          </a:p>
          <a:p>
            <a:r>
              <a:rPr lang="en-US" sz="1200" dirty="0" err="1"/>
              <a:t>Linebaugh</a:t>
            </a:r>
            <a:r>
              <a:rPr lang="en-US" sz="1200" dirty="0"/>
              <a:t>, K. (2011, December 24). Cities, utilities are poles apart over streetlights. </a:t>
            </a:r>
            <a:r>
              <a:rPr lang="en-US" sz="1200" dirty="0" err="1"/>
              <a:t>RetrievedMarch</a:t>
            </a:r>
            <a:r>
              <a:rPr lang="en-US" sz="1200" dirty="0"/>
              <a:t> 10, 2015, fromhttp://www.wsj.com/articles/SB10001424052970204083204577078202836500244Mosteller, F., &amp; </a:t>
            </a:r>
            <a:r>
              <a:rPr lang="en-US" sz="1200" dirty="0" err="1"/>
              <a:t>Tukey</a:t>
            </a:r>
            <a:r>
              <a:rPr lang="en-US" sz="1200" dirty="0"/>
              <a:t>, J. W. (1977). Data analysis and regression: a second course in </a:t>
            </a:r>
            <a:r>
              <a:rPr lang="en-US" sz="1200" dirty="0" err="1"/>
              <a:t>statistics.</a:t>
            </a:r>
            <a:r>
              <a:rPr lang="en-US" sz="1200" i="1" dirty="0" err="1"/>
              <a:t>Addison</a:t>
            </a:r>
            <a:r>
              <a:rPr lang="en-US" sz="1200" i="1" dirty="0"/>
              <a:t>-Wesley Series in Behavioral Science: Quantitative Methods</a:t>
            </a:r>
            <a:r>
              <a:rPr lang="en-US" sz="1200" dirty="0"/>
              <a:t>.</a:t>
            </a:r>
          </a:p>
          <a:p>
            <a:r>
              <a:rPr lang="en-US" sz="1200" dirty="0"/>
              <a:t>Nguyen, T. (2013, December 27). This High-Speed Train Picks Up Passengers Without </a:t>
            </a:r>
            <a:r>
              <a:rPr lang="en-US" sz="1200" dirty="0" err="1"/>
              <a:t>Havingto</a:t>
            </a:r>
            <a:r>
              <a:rPr lang="en-US" sz="1200" dirty="0"/>
              <a:t> Stop. Retrieved March 10, 2015, fromhttp://www.smithsonianmag.com/innovation/this-high-speed-train-picks-up-passengers-without-having-to-stop-180948281/?no-istSepe, C. (2014, July 7). Concentrating Solar Power. Retrieved March 10, 2015, fromhttp://www.seia.org/policy/solar-technology/concentrating-solar-power</a:t>
            </a: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ica1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6197</TotalTime>
  <Words>574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Impact</vt:lpstr>
      <vt:lpstr>Lucida Grande</vt:lpstr>
      <vt:lpstr>Monica131</vt:lpstr>
      <vt:lpstr>Office Theme</vt:lpstr>
      <vt:lpstr>Paintbrush Picture</vt:lpstr>
      <vt:lpstr>Preliminary Design Review</vt:lpstr>
      <vt:lpstr>Problem Scoping Concept Generation and Reduction</vt:lpstr>
      <vt:lpstr>Navigation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Citations</vt:lpstr>
      <vt:lpstr>Questions &amp; Feedback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Design Review</dc:title>
  <dc:creator>hylton</dc:creator>
  <cp:lastModifiedBy>Michael Keller</cp:lastModifiedBy>
  <cp:revision>27</cp:revision>
  <dcterms:created xsi:type="dcterms:W3CDTF">2015-03-05T15:00:19Z</dcterms:created>
  <dcterms:modified xsi:type="dcterms:W3CDTF">2015-03-24T04:19:14Z</dcterms:modified>
</cp:coreProperties>
</file>