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7" r:id="rId3"/>
    <p:sldId id="258" r:id="rId4"/>
    <p:sldId id="261" r:id="rId5"/>
    <p:sldId id="260" r:id="rId6"/>
    <p:sldId id="270" r:id="rId7"/>
    <p:sldId id="292" r:id="rId8"/>
    <p:sldId id="263" r:id="rId9"/>
    <p:sldId id="264" r:id="rId10"/>
    <p:sldId id="291" r:id="rId11"/>
    <p:sldId id="293" r:id="rId12"/>
    <p:sldId id="271" r:id="rId13"/>
    <p:sldId id="294" r:id="rId14"/>
    <p:sldId id="308" r:id="rId15"/>
    <p:sldId id="274" r:id="rId16"/>
    <p:sldId id="309" r:id="rId17"/>
    <p:sldId id="276" r:id="rId18"/>
    <p:sldId id="310" r:id="rId19"/>
    <p:sldId id="278" r:id="rId20"/>
    <p:sldId id="311" r:id="rId21"/>
    <p:sldId id="300" r:id="rId22"/>
    <p:sldId id="312" r:id="rId23"/>
    <p:sldId id="280" r:id="rId24"/>
    <p:sldId id="313" r:id="rId25"/>
    <p:sldId id="282" r:id="rId26"/>
    <p:sldId id="314" r:id="rId27"/>
    <p:sldId id="295"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11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2AF7-C77F-6B03-25CF-CC7EF50AE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30512-CD7D-69E6-9DBE-390A41DD8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DEFAF9-47EC-6803-8047-9E2119B65E9A}"/>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5" name="Footer Placeholder 4">
            <a:extLst>
              <a:ext uri="{FF2B5EF4-FFF2-40B4-BE49-F238E27FC236}">
                <a16:creationId xmlns:a16="http://schemas.microsoft.com/office/drawing/2014/main" id="{0E955640-0AA0-D7C6-7B6C-7FEB3A53E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8987D-3FF8-84B8-524A-AB2E482A28E4}"/>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323552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C31C-974C-ED7C-1F07-5C6D7BBE56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D2724-4D8F-E61F-0A36-D46A247A3D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B4F54-7DA2-69C8-1EB8-FB71EFBDF831}"/>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5" name="Footer Placeholder 4">
            <a:extLst>
              <a:ext uri="{FF2B5EF4-FFF2-40B4-BE49-F238E27FC236}">
                <a16:creationId xmlns:a16="http://schemas.microsoft.com/office/drawing/2014/main" id="{5EE0F235-E51D-3A55-E70C-1A71EC95B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B8713-7899-6541-A346-71340DE2563C}"/>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87214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B6BB3-439E-EDF3-C691-228E94274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80E031-F86D-06DA-9FF6-47A7E2DB8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50C1D-D1C7-E5FA-E246-A98FACB66F55}"/>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5" name="Footer Placeholder 4">
            <a:extLst>
              <a:ext uri="{FF2B5EF4-FFF2-40B4-BE49-F238E27FC236}">
                <a16:creationId xmlns:a16="http://schemas.microsoft.com/office/drawing/2014/main" id="{3B97FE01-D048-67FE-E593-2724AB76D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D5629-5E1E-EAC3-5C19-8CE6900A02AE}"/>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98395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71B3-2234-1313-9924-2F6FAB46E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B6CEC5-E327-D658-3E93-AAD30C0B7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D5E24-2EE1-F103-0339-A4CACAE16275}"/>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5" name="Footer Placeholder 4">
            <a:extLst>
              <a:ext uri="{FF2B5EF4-FFF2-40B4-BE49-F238E27FC236}">
                <a16:creationId xmlns:a16="http://schemas.microsoft.com/office/drawing/2014/main" id="{CB4A4FFA-92DA-E4D8-44BD-31590C6B9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057BA-7BF3-72A7-B175-3EE9A79286AB}"/>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320309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7F77-E144-F259-F85C-7A72F596C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FE3FAE-6506-C1AB-DDFF-70DC70471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D8277-FF12-2A14-ECEB-5F1D0B47F0C8}"/>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5" name="Footer Placeholder 4">
            <a:extLst>
              <a:ext uri="{FF2B5EF4-FFF2-40B4-BE49-F238E27FC236}">
                <a16:creationId xmlns:a16="http://schemas.microsoft.com/office/drawing/2014/main" id="{9469583E-F690-3CEF-24E5-5EF66CB3B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90B45-B275-B790-A4D7-591E9B0D21AF}"/>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177017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AB07-9BE6-F934-2EF0-514B31C19E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AC574-24E3-F4B6-F688-4DCFC509A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1E9C3D-CF43-79C3-8CC5-D6EE7049F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CE1ADE-7C40-DC74-9793-BBAD23D3A18D}"/>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6" name="Footer Placeholder 5">
            <a:extLst>
              <a:ext uri="{FF2B5EF4-FFF2-40B4-BE49-F238E27FC236}">
                <a16:creationId xmlns:a16="http://schemas.microsoft.com/office/drawing/2014/main" id="{2381B4C3-F78C-DF62-CE63-7621FBF9EF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A2D94-C885-5751-BE2F-554D11A04C34}"/>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242000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8CE9-D5B5-B0C7-66D9-7C109521A6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AA5BE1-B503-AC97-068F-81D34A90F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2B442F-FCE9-FCC3-7D31-2E764EF3E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FB0FF2-DCD1-561D-4C91-E36730C67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8AB68-FF10-BAA7-C39C-C51DCD5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CEAD11-4D16-1FBC-89C0-AAE661CD3E35}"/>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8" name="Footer Placeholder 7">
            <a:extLst>
              <a:ext uri="{FF2B5EF4-FFF2-40B4-BE49-F238E27FC236}">
                <a16:creationId xmlns:a16="http://schemas.microsoft.com/office/drawing/2014/main" id="{C058EC74-8399-2340-9C1C-725FD4DFC3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E8892F-B97C-48E2-A80C-72EC75A5C74F}"/>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211445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88F4-8FE9-29C5-4DCA-32689A823A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15BD95-3C18-9C3F-4FD9-B1548C6F0DE2}"/>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4" name="Footer Placeholder 3">
            <a:extLst>
              <a:ext uri="{FF2B5EF4-FFF2-40B4-BE49-F238E27FC236}">
                <a16:creationId xmlns:a16="http://schemas.microsoft.com/office/drawing/2014/main" id="{05325283-032F-80E0-77B1-54E129951B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F70FD4-49ED-FEDE-0242-D5DB899238EC}"/>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67426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55234-5164-CA4C-582A-8E10F2E25936}"/>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3" name="Footer Placeholder 2">
            <a:extLst>
              <a:ext uri="{FF2B5EF4-FFF2-40B4-BE49-F238E27FC236}">
                <a16:creationId xmlns:a16="http://schemas.microsoft.com/office/drawing/2014/main" id="{CC794946-DDBA-27A5-6D01-B04BC0ABD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E3DA0-A2D6-CC6C-50CB-7646F78C6645}"/>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297651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7CA1-5432-3F6E-378A-EDE93D3AD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B7C2F8-CD7D-5B59-FCF9-353823085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2794F0-2676-80AC-7C57-A0E12E08D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02FEE-98AA-D042-B546-F5B7A802B367}"/>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6" name="Footer Placeholder 5">
            <a:extLst>
              <a:ext uri="{FF2B5EF4-FFF2-40B4-BE49-F238E27FC236}">
                <a16:creationId xmlns:a16="http://schemas.microsoft.com/office/drawing/2014/main" id="{1FF3ED57-A4B0-B379-462E-A2E39483D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29221-4321-27F6-91B8-E3CFAD125324}"/>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129890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CBFE-F38C-698B-67CD-79452DBAA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D1DEC2-997D-5676-F6A5-E2EBDA7EB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1DC1FE-30AA-D8EE-166E-4FBE4CFC7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74C08-07AB-885F-0B6A-80CD7D0C6C6C}"/>
              </a:ext>
            </a:extLst>
          </p:cNvPr>
          <p:cNvSpPr>
            <a:spLocks noGrp="1"/>
          </p:cNvSpPr>
          <p:nvPr>
            <p:ph type="dt" sz="half" idx="10"/>
          </p:nvPr>
        </p:nvSpPr>
        <p:spPr/>
        <p:txBody>
          <a:bodyPr/>
          <a:lstStyle/>
          <a:p>
            <a:fld id="{E1DEC6F4-3968-4295-A507-E05EA775978E}" type="datetimeFigureOut">
              <a:rPr lang="en-IN" smtClean="0"/>
              <a:t>10-08-2024</a:t>
            </a:fld>
            <a:endParaRPr lang="en-IN"/>
          </a:p>
        </p:txBody>
      </p:sp>
      <p:sp>
        <p:nvSpPr>
          <p:cNvPr id="6" name="Footer Placeholder 5">
            <a:extLst>
              <a:ext uri="{FF2B5EF4-FFF2-40B4-BE49-F238E27FC236}">
                <a16:creationId xmlns:a16="http://schemas.microsoft.com/office/drawing/2014/main" id="{B2C24697-1F4B-B87E-681D-D1461C8171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879616-F9B4-A600-8450-5E3460D0E81A}"/>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386443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extLst>
              <a:ext uri="{BEBA8EAE-BF5A-486C-A8C5-ECC9F3942E4B}">
                <a14:imgProps xmlns:a14="http://schemas.microsoft.com/office/drawing/2010/main">
                  <a14:imgLayer r:embed="rId14">
                    <a14:imgEffect>
                      <a14:sharpenSoften amount="-2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9270F-F5B1-D2E3-5744-FDCE822E4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2C7822-0BF7-130B-F32B-B0AFDD357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AD39E-D969-9736-7AE9-15C9B27E5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EC6F4-3968-4295-A507-E05EA775978E}" type="datetimeFigureOut">
              <a:rPr lang="en-IN" smtClean="0"/>
              <a:t>10-08-2024</a:t>
            </a:fld>
            <a:endParaRPr lang="en-IN"/>
          </a:p>
        </p:txBody>
      </p:sp>
      <p:sp>
        <p:nvSpPr>
          <p:cNvPr id="5" name="Footer Placeholder 4">
            <a:extLst>
              <a:ext uri="{FF2B5EF4-FFF2-40B4-BE49-F238E27FC236}">
                <a16:creationId xmlns:a16="http://schemas.microsoft.com/office/drawing/2014/main" id="{73E6E861-0BA4-260D-D9A5-8B282F429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04B2D-6E56-7F82-D36B-6C6AAE55C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FDC1-3D0B-41FA-99EF-FC0B4DE7014E}" type="slidenum">
              <a:rPr lang="en-IN" smtClean="0"/>
              <a:t>‹#›</a:t>
            </a:fld>
            <a:endParaRPr lang="en-IN"/>
          </a:p>
        </p:txBody>
      </p:sp>
    </p:spTree>
    <p:extLst>
      <p:ext uri="{BB962C8B-B14F-4D97-AF65-F5344CB8AC3E}">
        <p14:creationId xmlns:p14="http://schemas.microsoft.com/office/powerpoint/2010/main" val="185720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pngall.com/thank-you-png/download/4145"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jrzdp"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www.pngall.com/aim-png/"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Predicting Restaurant Ratings</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795986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4">
            <a:extLst>
              <a:ext uri="{FF2B5EF4-FFF2-40B4-BE49-F238E27FC236}">
                <a16:creationId xmlns:a16="http://schemas.microsoft.com/office/drawing/2014/main" id="{587C7F8B-DD54-234D-630E-AE4ACBB3A39A}"/>
              </a:ext>
            </a:extLst>
          </p:cNvPr>
          <p:cNvSpPr/>
          <p:nvPr/>
        </p:nvSpPr>
        <p:spPr>
          <a:xfrm>
            <a:off x="-2989101" y="-702031"/>
            <a:ext cx="13187460" cy="8262062"/>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1221184" y="202919"/>
            <a:ext cx="203358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FEATURE</a:t>
            </a:r>
          </a:p>
        </p:txBody>
      </p:sp>
      <p:sp>
        <p:nvSpPr>
          <p:cNvPr id="2" name="TextBox 1">
            <a:extLst>
              <a:ext uri="{FF2B5EF4-FFF2-40B4-BE49-F238E27FC236}">
                <a16:creationId xmlns:a16="http://schemas.microsoft.com/office/drawing/2014/main" id="{43C4AB13-9713-0B53-30D4-994EE53CA72E}"/>
              </a:ext>
            </a:extLst>
          </p:cNvPr>
          <p:cNvSpPr txBox="1"/>
          <p:nvPr/>
        </p:nvSpPr>
        <p:spPr>
          <a:xfrm>
            <a:off x="35525" y="674370"/>
            <a:ext cx="10353869"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Restaurant ID: Unique identifier for each restaurant.</a:t>
            </a:r>
          </a:p>
          <a:p>
            <a:r>
              <a:rPr lang="en-US" b="1" dirty="0">
                <a:latin typeface="Times New Roman" panose="02020603050405020304" pitchFamily="18" charset="0"/>
                <a:cs typeface="Times New Roman" panose="02020603050405020304" pitchFamily="18" charset="0"/>
              </a:rPr>
              <a:t>2. Restaurant Name: Name of the restaurant.</a:t>
            </a:r>
          </a:p>
          <a:p>
            <a:r>
              <a:rPr lang="en-US" b="1" dirty="0">
                <a:latin typeface="Times New Roman" panose="02020603050405020304" pitchFamily="18" charset="0"/>
                <a:cs typeface="Times New Roman" panose="02020603050405020304" pitchFamily="18" charset="0"/>
              </a:rPr>
              <a:t>3. Country Code: Numeric code representing the country where the restaurant is located.</a:t>
            </a:r>
          </a:p>
          <a:p>
            <a:r>
              <a:rPr lang="en-US" b="1" dirty="0">
                <a:latin typeface="Times New Roman" panose="02020603050405020304" pitchFamily="18" charset="0"/>
                <a:cs typeface="Times New Roman" panose="02020603050405020304" pitchFamily="18" charset="0"/>
              </a:rPr>
              <a:t>4. City: Name of the city where the restaurant is situated.</a:t>
            </a:r>
          </a:p>
          <a:p>
            <a:r>
              <a:rPr lang="en-US" b="1" dirty="0">
                <a:latin typeface="Times New Roman" panose="02020603050405020304" pitchFamily="18" charset="0"/>
                <a:cs typeface="Times New Roman" panose="02020603050405020304" pitchFamily="18" charset="0"/>
              </a:rPr>
              <a:t>5. Address: Physical address of the restaurant.</a:t>
            </a:r>
          </a:p>
          <a:p>
            <a:r>
              <a:rPr lang="en-US" b="1" dirty="0">
                <a:latin typeface="Times New Roman" panose="02020603050405020304" pitchFamily="18" charset="0"/>
                <a:cs typeface="Times New Roman" panose="02020603050405020304" pitchFamily="18" charset="0"/>
              </a:rPr>
              <a:t>6. Locality: Locality or neighborhood where the restaurant is located.</a:t>
            </a:r>
          </a:p>
          <a:p>
            <a:r>
              <a:rPr lang="en-US" b="1" dirty="0">
                <a:latin typeface="Times New Roman" panose="02020603050405020304" pitchFamily="18" charset="0"/>
                <a:cs typeface="Times New Roman" panose="02020603050405020304" pitchFamily="18" charset="0"/>
              </a:rPr>
              <a:t>7. Locality Verbose: Detailed description of the locality.</a:t>
            </a:r>
          </a:p>
          <a:p>
            <a:r>
              <a:rPr lang="en-US" b="1" dirty="0">
                <a:latin typeface="Times New Roman" panose="02020603050405020304" pitchFamily="18" charset="0"/>
                <a:cs typeface="Times New Roman" panose="02020603050405020304" pitchFamily="18" charset="0"/>
              </a:rPr>
              <a:t>8. Longitude: Geographical longitude of the restaurant's location.</a:t>
            </a:r>
          </a:p>
          <a:p>
            <a:r>
              <a:rPr lang="en-US" b="1" dirty="0">
                <a:latin typeface="Times New Roman" panose="02020603050405020304" pitchFamily="18" charset="0"/>
                <a:cs typeface="Times New Roman" panose="02020603050405020304" pitchFamily="18" charset="0"/>
              </a:rPr>
              <a:t>9. Latitude: Geographical latitude of the restaurant's location.</a:t>
            </a:r>
          </a:p>
          <a:p>
            <a:r>
              <a:rPr lang="en-US" b="1" dirty="0">
                <a:latin typeface="Times New Roman" panose="02020603050405020304" pitchFamily="18" charset="0"/>
                <a:cs typeface="Times New Roman" panose="02020603050405020304" pitchFamily="18" charset="0"/>
              </a:rPr>
              <a:t>10. Cuisines: Types of cuisines offered by the restaurant.</a:t>
            </a:r>
          </a:p>
          <a:p>
            <a:r>
              <a:rPr lang="en-US" b="1" dirty="0">
                <a:latin typeface="Times New Roman" panose="02020603050405020304" pitchFamily="18" charset="0"/>
                <a:cs typeface="Times New Roman" panose="02020603050405020304" pitchFamily="18" charset="0"/>
              </a:rPr>
              <a:t>11. Average Cost for Two: Average cost for a meal for two people.</a:t>
            </a:r>
          </a:p>
          <a:p>
            <a:r>
              <a:rPr lang="en-US" b="1" dirty="0">
                <a:latin typeface="Times New Roman" panose="02020603050405020304" pitchFamily="18" charset="0"/>
                <a:cs typeface="Times New Roman" panose="02020603050405020304" pitchFamily="18" charset="0"/>
              </a:rPr>
              <a:t>12. Currency: Currency used for transactions in the restaurant.</a:t>
            </a:r>
          </a:p>
          <a:p>
            <a:r>
              <a:rPr lang="en-US" b="1" dirty="0">
                <a:latin typeface="Times New Roman" panose="02020603050405020304" pitchFamily="18" charset="0"/>
                <a:cs typeface="Times New Roman" panose="02020603050405020304" pitchFamily="18" charset="0"/>
              </a:rPr>
              <a:t>13. Has Table Booking: Indicator of whether the restaurant accepts table bookings.</a:t>
            </a:r>
          </a:p>
          <a:p>
            <a:r>
              <a:rPr lang="en-US" b="1" dirty="0">
                <a:latin typeface="Times New Roman" panose="02020603050405020304" pitchFamily="18" charset="0"/>
                <a:cs typeface="Times New Roman" panose="02020603050405020304" pitchFamily="18" charset="0"/>
              </a:rPr>
              <a:t>14. Has Online Delivery: Indicator of whether the restaurant offers online delivery.</a:t>
            </a:r>
          </a:p>
          <a:p>
            <a:r>
              <a:rPr lang="en-US" b="1" dirty="0">
                <a:latin typeface="Times New Roman" panose="02020603050405020304" pitchFamily="18" charset="0"/>
                <a:cs typeface="Times New Roman" panose="02020603050405020304" pitchFamily="18" charset="0"/>
              </a:rPr>
              <a:t>15. Is Delivering Now: Indicator of whether the restaurant is currently delivering.</a:t>
            </a:r>
          </a:p>
          <a:p>
            <a:r>
              <a:rPr lang="en-US" b="1" dirty="0">
                <a:latin typeface="Times New Roman" panose="02020603050405020304" pitchFamily="18" charset="0"/>
                <a:cs typeface="Times New Roman" panose="02020603050405020304" pitchFamily="18" charset="0"/>
              </a:rPr>
              <a:t>16. Switch to Order Menu: Indicator of whether the restaurant has switched to an order menu.</a:t>
            </a:r>
          </a:p>
          <a:p>
            <a:r>
              <a:rPr lang="en-US" b="1" dirty="0">
                <a:latin typeface="Times New Roman" panose="02020603050405020304" pitchFamily="18" charset="0"/>
                <a:cs typeface="Times New Roman" panose="02020603050405020304" pitchFamily="18" charset="0"/>
              </a:rPr>
              <a:t>17. Price Range: Price range category of the restaurant.</a:t>
            </a:r>
          </a:p>
          <a:p>
            <a:r>
              <a:rPr lang="en-US" b="1" dirty="0">
                <a:latin typeface="Times New Roman" panose="02020603050405020304" pitchFamily="18" charset="0"/>
                <a:cs typeface="Times New Roman" panose="02020603050405020304" pitchFamily="18" charset="0"/>
              </a:rPr>
              <a:t>18. Aggregate Rating: Overall rating of the restaurant.</a:t>
            </a:r>
          </a:p>
          <a:p>
            <a:r>
              <a:rPr lang="en-US" b="1" dirty="0">
                <a:latin typeface="Times New Roman" panose="02020603050405020304" pitchFamily="18" charset="0"/>
                <a:cs typeface="Times New Roman" panose="02020603050405020304" pitchFamily="18" charset="0"/>
              </a:rPr>
              <a:t>19. Rating Color: Color code representing the rating.</a:t>
            </a:r>
          </a:p>
          <a:p>
            <a:r>
              <a:rPr lang="en-US" b="1" dirty="0">
                <a:latin typeface="Times New Roman" panose="02020603050405020304" pitchFamily="18" charset="0"/>
                <a:cs typeface="Times New Roman" panose="02020603050405020304" pitchFamily="18" charset="0"/>
              </a:rPr>
              <a:t>20. Rating Text: Text description of the rating.</a:t>
            </a:r>
          </a:p>
          <a:p>
            <a:r>
              <a:rPr lang="en-US" b="1" dirty="0">
                <a:latin typeface="Times New Roman" panose="02020603050405020304" pitchFamily="18" charset="0"/>
                <a:cs typeface="Times New Roman" panose="02020603050405020304" pitchFamily="18" charset="0"/>
              </a:rPr>
              <a:t>21. Votes: Number of votes received by the restaurant.</a:t>
            </a:r>
            <a:endParaRPr lang="en-IN" b="1" dirty="0">
              <a:latin typeface="Times New Roman" panose="02020603050405020304" pitchFamily="18" charset="0"/>
              <a:cs typeface="Times New Roman" panose="02020603050405020304" pitchFamily="18" charset="0"/>
            </a:endParaRPr>
          </a:p>
        </p:txBody>
      </p:sp>
      <p:sp>
        <p:nvSpPr>
          <p:cNvPr id="9" name="!!SHAPE5">
            <a:extLst>
              <a:ext uri="{FF2B5EF4-FFF2-40B4-BE49-F238E27FC236}">
                <a16:creationId xmlns:a16="http://schemas.microsoft.com/office/drawing/2014/main" id="{DBBACB3C-5346-92C3-7E4B-F7599AC468C3}"/>
              </a:ext>
            </a:extLst>
          </p:cNvPr>
          <p:cNvSpPr/>
          <p:nvPr/>
        </p:nvSpPr>
        <p:spPr>
          <a:xfrm>
            <a:off x="9795126" y="4658777"/>
            <a:ext cx="2471739" cy="239635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0AA12-8A3B-2B02-B0CE-12BDEEE9A064}"/>
              </a:ext>
            </a:extLst>
          </p:cNvPr>
          <p:cNvSpPr txBox="1"/>
          <p:nvPr/>
        </p:nvSpPr>
        <p:spPr>
          <a:xfrm>
            <a:off x="10088020" y="5626121"/>
            <a:ext cx="188595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2477189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Predicting Restaurant Ratings</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448181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6">
            <a:extLst>
              <a:ext uri="{FF2B5EF4-FFF2-40B4-BE49-F238E27FC236}">
                <a16:creationId xmlns:a16="http://schemas.microsoft.com/office/drawing/2014/main" id="{82D9D809-F0F5-2F0E-BA5B-C1BBD0D446F1}"/>
              </a:ext>
            </a:extLst>
          </p:cNvPr>
          <p:cNvSpPr/>
          <p:nvPr/>
        </p:nvSpPr>
        <p:spPr>
          <a:xfrm>
            <a:off x="-2950104" y="-556872"/>
            <a:ext cx="9046104" cy="7971743"/>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5195887" y="112545"/>
            <a:ext cx="18002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3BF14A0-F3FB-ACEA-671D-DAE1DA2B0B4A}"/>
              </a:ext>
            </a:extLst>
          </p:cNvPr>
          <p:cNvSpPr txBox="1"/>
          <p:nvPr/>
        </p:nvSpPr>
        <p:spPr>
          <a:xfrm>
            <a:off x="95250" y="635765"/>
            <a:ext cx="5305425"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dataset had missing values in the Cuisines column, which were filled with 'Unknown’.</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Insights: Cities and cuisines analysis provides clear indicators of where and what type of restaurant businesses might thrive. </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Preferences: Understanding the most popular cuisines and the general satisfaction level helps in tailoring offerings to meet customer expectations. </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Operational Strategies: Insights into online delivery adoption and pricing strategies can help restaurants align with current industry trends. </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Quality and Satisfaction: The distribution of ratings provides a benchmark for quality and customer satisfaction, which are crucial for sustained success in the restaurant industry.</a:t>
            </a:r>
            <a:endParaRPr lang="en-IN"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CF90DCAF-B894-D6CA-3C02-9C5D15E2E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675" y="3823070"/>
            <a:ext cx="3326973" cy="2863894"/>
          </a:xfrm>
          <a:prstGeom prst="rect">
            <a:avLst/>
          </a:prstGeom>
        </p:spPr>
      </p:pic>
      <p:pic>
        <p:nvPicPr>
          <p:cNvPr id="23" name="Picture 22">
            <a:extLst>
              <a:ext uri="{FF2B5EF4-FFF2-40B4-BE49-F238E27FC236}">
                <a16:creationId xmlns:a16="http://schemas.microsoft.com/office/drawing/2014/main" id="{1B8764E6-F988-6232-617D-854D37012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7826" y="3451920"/>
            <a:ext cx="3258924" cy="3236603"/>
          </a:xfrm>
          <a:prstGeom prst="rect">
            <a:avLst/>
          </a:prstGeom>
        </p:spPr>
      </p:pic>
      <p:pic>
        <p:nvPicPr>
          <p:cNvPr id="25" name="Picture 24">
            <a:extLst>
              <a:ext uri="{FF2B5EF4-FFF2-40B4-BE49-F238E27FC236}">
                <a16:creationId xmlns:a16="http://schemas.microsoft.com/office/drawing/2014/main" id="{EA1326D7-5414-7894-D85C-C8C547A35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857" y="678507"/>
            <a:ext cx="2297256" cy="2416656"/>
          </a:xfrm>
          <a:prstGeom prst="rect">
            <a:avLst/>
          </a:prstGeom>
        </p:spPr>
      </p:pic>
      <p:pic>
        <p:nvPicPr>
          <p:cNvPr id="27" name="Picture 26">
            <a:extLst>
              <a:ext uri="{FF2B5EF4-FFF2-40B4-BE49-F238E27FC236}">
                <a16:creationId xmlns:a16="http://schemas.microsoft.com/office/drawing/2014/main" id="{B4921068-C119-595C-AA5A-8D9ADF782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6078" y="635765"/>
            <a:ext cx="2820671" cy="2680447"/>
          </a:xfrm>
          <a:prstGeom prst="rect">
            <a:avLst/>
          </a:prstGeom>
        </p:spPr>
      </p:pic>
    </p:spTree>
    <p:extLst>
      <p:ext uri="{BB962C8B-B14F-4D97-AF65-F5344CB8AC3E}">
        <p14:creationId xmlns:p14="http://schemas.microsoft.com/office/powerpoint/2010/main" val="1222747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Predicting Restaurant Ratings</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352843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4213999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8">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766367" y="1163737"/>
            <a:ext cx="3260242" cy="67710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Linear Regression</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409258" y="1951672"/>
            <a:ext cx="514886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simple regression model that assumes a linear relationship between the input features and the target variable.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aims to find the best-fit line that minimizes the sum of squared errors.</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E4B2473-C32B-5DEF-E3EF-613F7EBBE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770" y="817380"/>
            <a:ext cx="4953691" cy="3553321"/>
          </a:xfrm>
          <a:prstGeom prst="rect">
            <a:avLst/>
          </a:prstGeom>
        </p:spPr>
      </p:pic>
    </p:spTree>
    <p:extLst>
      <p:ext uri="{BB962C8B-B14F-4D97-AF65-F5344CB8AC3E}">
        <p14:creationId xmlns:p14="http://schemas.microsoft.com/office/powerpoint/2010/main" val="2024529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1736793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9">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959118" y="852103"/>
            <a:ext cx="4149989" cy="104644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Support Vector Regression (SVR)</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64434" y="1883477"/>
            <a:ext cx="533935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SVR is based on the concept of Support Vector Machines (SVM).</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tries to fit the best line within a specified margin, ignoring errors as long as they are within the margin.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is effective for high-dimensional datasets.</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8F8894C-A445-EB46-8591-ACD5606B4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383" y="852103"/>
            <a:ext cx="5475968" cy="4921652"/>
          </a:xfrm>
          <a:prstGeom prst="rect">
            <a:avLst/>
          </a:prstGeom>
        </p:spPr>
      </p:pic>
    </p:spTree>
    <p:extLst>
      <p:ext uri="{BB962C8B-B14F-4D97-AF65-F5344CB8AC3E}">
        <p14:creationId xmlns:p14="http://schemas.microsoft.com/office/powerpoint/2010/main" val="1629857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1146329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0">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910516" y="1289060"/>
            <a:ext cx="3731808" cy="67710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Decision Tree Regressor</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498903" y="1966168"/>
            <a:ext cx="533935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tree-based model that splits the data into subsets based on the value of input features.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Each split aims to minimize the variance in the target variable within the subsets.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is easy to interpret but can overfit on the training data.</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BA66A2-8FC1-5DEB-69E3-49EDF5742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456" y="494289"/>
            <a:ext cx="4537535" cy="5637280"/>
          </a:xfrm>
          <a:prstGeom prst="rect">
            <a:avLst/>
          </a:prstGeom>
        </p:spPr>
      </p:pic>
    </p:spTree>
    <p:extLst>
      <p:ext uri="{BB962C8B-B14F-4D97-AF65-F5344CB8AC3E}">
        <p14:creationId xmlns:p14="http://schemas.microsoft.com/office/powerpoint/2010/main" val="86912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7948612" y="3000067"/>
            <a:ext cx="2486025" cy="231432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2">
            <a:extLst>
              <a:ext uri="{FF2B5EF4-FFF2-40B4-BE49-F238E27FC236}">
                <a16:creationId xmlns:a16="http://schemas.microsoft.com/office/drawing/2014/main" id="{4C4ABDD4-BE8F-C421-5B46-693C6E689E88}"/>
              </a:ext>
            </a:extLst>
          </p:cNvPr>
          <p:cNvSpPr/>
          <p:nvPr/>
        </p:nvSpPr>
        <p:spPr>
          <a:xfrm>
            <a:off x="6473826" y="604837"/>
            <a:ext cx="2486025" cy="231432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7" name="!!SHAPE1">
            <a:extLst>
              <a:ext uri="{FF2B5EF4-FFF2-40B4-BE49-F238E27FC236}">
                <a16:creationId xmlns:a16="http://schemas.microsoft.com/office/drawing/2014/main" id="{0BDACFED-CAF3-1FC9-C94D-9310FC1A3642}"/>
              </a:ext>
            </a:extLst>
          </p:cNvPr>
          <p:cNvSpPr/>
          <p:nvPr/>
        </p:nvSpPr>
        <p:spPr>
          <a:xfrm>
            <a:off x="838205" y="921543"/>
            <a:ext cx="4991095" cy="5014913"/>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2101854" y="1484740"/>
            <a:ext cx="27939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SIGNIFICANCE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02536" y="2095126"/>
            <a:ext cx="4262432" cy="224676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Predicting restaurant ratings is crucial for both customers and restaurant owners. It allows customers to make informed dining decisions, while restaurant owners can understand and improve their services based on expected ratings.</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6997704" y="1577073"/>
            <a:ext cx="21272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8128002" y="3834064"/>
            <a:ext cx="2127246"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222777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412698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X">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908005" y="1096144"/>
            <a:ext cx="3977759" cy="67710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Random Forest Regressor</a:t>
            </a:r>
          </a:p>
          <a:p>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0" y="1773252"/>
            <a:ext cx="533935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 ensemble method that combines multiple decision trees to improve prediction accuracy.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Each tree is trained on a random subset of the data, and the final prediction is the average of all tree predictions.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reduces overfitting compared to a single decision tree.</a:t>
            </a:r>
          </a:p>
          <a:p>
            <a:pPr algn="just"/>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DB18FA-AF2A-5BDA-77E6-3B50B7BE7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144" y="331384"/>
            <a:ext cx="5733068" cy="5546411"/>
          </a:xfrm>
          <a:prstGeom prst="rect">
            <a:avLst/>
          </a:prstGeom>
        </p:spPr>
      </p:pic>
    </p:spTree>
    <p:extLst>
      <p:ext uri="{BB962C8B-B14F-4D97-AF65-F5344CB8AC3E}">
        <p14:creationId xmlns:p14="http://schemas.microsoft.com/office/powerpoint/2010/main" val="3112092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640248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1">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791219" y="807528"/>
            <a:ext cx="4485788" cy="1138773"/>
          </a:xfrm>
          <a:prstGeom prst="rect">
            <a:avLst/>
          </a:prstGeom>
          <a:noFill/>
        </p:spPr>
        <p:txBody>
          <a:bodyPr wrap="square" rtlCol="0">
            <a:spAutoFit/>
          </a:bodyPr>
          <a:lstStyle/>
          <a:p>
            <a:r>
              <a:rPr lang="en-IN" sz="2400" b="1" i="0" dirty="0">
                <a:effectLst/>
                <a:latin typeface="Times New Roman" panose="02020603050405020304" pitchFamily="18" charset="0"/>
                <a:cs typeface="Times New Roman" panose="02020603050405020304" pitchFamily="18" charset="0"/>
              </a:rPr>
              <a:t>K-Nearest Neighbors Regressor (KNN)</a:t>
            </a:r>
          </a:p>
          <a:p>
            <a:pPr algn="ct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64433" y="1946301"/>
            <a:ext cx="533935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non-parametric method that predicts the target by averaging the values of the k-nearest neighbors.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is simple and intuitive but can be computationally expensive for large datasets.</a:t>
            </a:r>
          </a:p>
          <a:p>
            <a:pPr algn="just"/>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22DD7B-38F9-F114-6634-22A5235C9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376" y="375355"/>
            <a:ext cx="4877481" cy="4601217"/>
          </a:xfrm>
          <a:prstGeom prst="rect">
            <a:avLst/>
          </a:prstGeom>
        </p:spPr>
      </p:pic>
    </p:spTree>
    <p:extLst>
      <p:ext uri="{BB962C8B-B14F-4D97-AF65-F5344CB8AC3E}">
        <p14:creationId xmlns:p14="http://schemas.microsoft.com/office/powerpoint/2010/main" val="1853681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3977674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1">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268776" y="604536"/>
            <a:ext cx="3248290" cy="677108"/>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AdaBoost Regressor</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1" y="1220089"/>
            <a:ext cx="511076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 ensemble method that combines multiple weak learners (typically decision trees) to create a strong predictive model.</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adjusts the weights of weak learners based on their performance, focusing more on difficult-to-predict instances.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can handle various types of data and improve model robustness.</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AACABCA-AF14-176E-2C0E-1A6986F88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780" y="439751"/>
            <a:ext cx="4991797" cy="5153744"/>
          </a:xfrm>
          <a:prstGeom prst="rect">
            <a:avLst/>
          </a:prstGeom>
        </p:spPr>
      </p:pic>
    </p:spTree>
    <p:extLst>
      <p:ext uri="{BB962C8B-B14F-4D97-AF65-F5344CB8AC3E}">
        <p14:creationId xmlns:p14="http://schemas.microsoft.com/office/powerpoint/2010/main" val="75277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4754930"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 Vector Regression (SVR)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Decision Tree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K-Nearest Neighbors Regressor (KNN)</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AdaBoost Regressor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8961226" y="378686"/>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382703" y="2348939"/>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8829805" y="4391931"/>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Linear Regression</a:t>
            </a:r>
          </a:p>
        </p:txBody>
      </p:sp>
      <p:sp>
        <p:nvSpPr>
          <p:cNvPr id="18" name="TextBox 17">
            <a:extLst>
              <a:ext uri="{FF2B5EF4-FFF2-40B4-BE49-F238E27FC236}">
                <a16:creationId xmlns:a16="http://schemas.microsoft.com/office/drawing/2014/main" id="{9EA99C60-CD4B-7235-6FB8-CB2D2AA723B6}"/>
              </a:ext>
            </a:extLst>
          </p:cNvPr>
          <p:cNvSpPr txBox="1"/>
          <p:nvPr/>
        </p:nvSpPr>
        <p:spPr>
          <a:xfrm>
            <a:off x="9266466" y="1598918"/>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 Vector Regression (SVR)</a:t>
            </a: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7717576" y="3614769"/>
            <a:ext cx="1406692" cy="523220"/>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Decision Tree</a:t>
            </a:r>
          </a:p>
          <a:p>
            <a:pPr algn="ctr"/>
            <a:r>
              <a:rPr lang="en-IN" sz="1400" b="1" dirty="0">
                <a:latin typeface="Times New Roman" panose="02020603050405020304" pitchFamily="18" charset="0"/>
                <a:cs typeface="Times New Roman" panose="02020603050405020304" pitchFamily="18" charset="0"/>
              </a:rPr>
              <a:t>Regressor</a:t>
            </a:r>
            <a:endParaRPr lang="en-IN" sz="1400"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5" y="5589849"/>
            <a:ext cx="1406692" cy="1015663"/>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K-Nearest Neighbors Regressor</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124268" y="5654678"/>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AdaBoost Regressor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648262"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124159" y="2527661"/>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526552" y="4551217"/>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581961"/>
            <a:ext cx="593527" cy="1026143"/>
          </a:xfrm>
          <a:prstGeom prst="rect">
            <a:avLst/>
          </a:prstGeom>
        </p:spPr>
      </p:pic>
      <p:sp>
        <p:nvSpPr>
          <p:cNvPr id="4" name="!!SHAPEX">
            <a:extLst>
              <a:ext uri="{FF2B5EF4-FFF2-40B4-BE49-F238E27FC236}">
                <a16:creationId xmlns:a16="http://schemas.microsoft.com/office/drawing/2014/main" id="{ADE740D5-A465-A26F-044A-739DBE89D26F}"/>
              </a:ext>
            </a:extLst>
          </p:cNvPr>
          <p:cNvSpPr/>
          <p:nvPr/>
        </p:nvSpPr>
        <p:spPr>
          <a:xfrm>
            <a:off x="9865724" y="2390172"/>
            <a:ext cx="1987023" cy="198922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D3CCC-6DDD-D433-37CD-A9EA3415CD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10562471" y="2634358"/>
            <a:ext cx="593527" cy="1026143"/>
          </a:xfrm>
          <a:prstGeom prst="rect">
            <a:avLst/>
          </a:prstGeom>
        </p:spPr>
      </p:pic>
      <p:sp>
        <p:nvSpPr>
          <p:cNvPr id="6" name="TextBox 5">
            <a:extLst>
              <a:ext uri="{FF2B5EF4-FFF2-40B4-BE49-F238E27FC236}">
                <a16:creationId xmlns:a16="http://schemas.microsoft.com/office/drawing/2014/main" id="{75E6DB16-897A-F261-5394-DE76AD12C31B}"/>
              </a:ext>
            </a:extLst>
          </p:cNvPr>
          <p:cNvSpPr txBox="1"/>
          <p:nvPr/>
        </p:nvSpPr>
        <p:spPr>
          <a:xfrm>
            <a:off x="10229018" y="3740065"/>
            <a:ext cx="1406692"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Random Forest Regressor</a:t>
            </a:r>
          </a:p>
          <a:p>
            <a:pPr algn="ctr"/>
            <a:endParaRPr lang="en-IN" sz="1400" dirty="0"/>
          </a:p>
        </p:txBody>
      </p:sp>
    </p:spTree>
    <p:extLst>
      <p:ext uri="{BB962C8B-B14F-4D97-AF65-F5344CB8AC3E}">
        <p14:creationId xmlns:p14="http://schemas.microsoft.com/office/powerpoint/2010/main" val="3158215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Predicting Restaurant Ratings</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377582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3">
            <a:extLst>
              <a:ext uri="{FF2B5EF4-FFF2-40B4-BE49-F238E27FC236}">
                <a16:creationId xmlns:a16="http://schemas.microsoft.com/office/drawing/2014/main" id="{027EF29F-2CC0-06C6-2797-0C2608E8854D}"/>
              </a:ext>
            </a:extLst>
          </p:cNvPr>
          <p:cNvSpPr/>
          <p:nvPr/>
        </p:nvSpPr>
        <p:spPr>
          <a:xfrm>
            <a:off x="2529680" y="69555"/>
            <a:ext cx="7132640" cy="671888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4856029" y="877722"/>
            <a:ext cx="2479942"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CONCLUSION </a:t>
            </a:r>
          </a:p>
        </p:txBody>
      </p:sp>
      <p:sp>
        <p:nvSpPr>
          <p:cNvPr id="10" name="TextBox 9">
            <a:extLst>
              <a:ext uri="{FF2B5EF4-FFF2-40B4-BE49-F238E27FC236}">
                <a16:creationId xmlns:a16="http://schemas.microsoft.com/office/drawing/2014/main" id="{294BD259-78EB-558B-A80D-FCEB2797A24E}"/>
              </a:ext>
            </a:extLst>
          </p:cNvPr>
          <p:cNvSpPr txBox="1"/>
          <p:nvPr/>
        </p:nvSpPr>
        <p:spPr>
          <a:xfrm>
            <a:off x="3143250" y="2288231"/>
            <a:ext cx="5905500" cy="1938992"/>
          </a:xfrm>
          <a:prstGeom prst="rect">
            <a:avLst/>
          </a:prstGeom>
          <a:noFill/>
        </p:spPr>
        <p:txBody>
          <a:bodyPr wrap="square" rtlCol="0">
            <a:spAutoFit/>
          </a:bodyPr>
          <a:lstStyle/>
          <a:p>
            <a:pPr algn="ctr"/>
            <a:r>
              <a:rPr lang="en-US" sz="2400" dirty="0"/>
              <a:t>The </a:t>
            </a:r>
            <a:r>
              <a:rPr lang="en-US" sz="2400" b="1" dirty="0"/>
              <a:t>Random Forest Regressor</a:t>
            </a:r>
            <a:r>
              <a:rPr lang="en-US" sz="2400" dirty="0"/>
              <a:t> is recommended as the best model for predicting restaurant ratings, offering the lowest error rates among all the models tested.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134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3">
            <a:extLst>
              <a:ext uri="{FF2B5EF4-FFF2-40B4-BE49-F238E27FC236}">
                <a16:creationId xmlns:a16="http://schemas.microsoft.com/office/drawing/2014/main" id="{027EF29F-2CC0-06C6-2797-0C2608E8854D}"/>
              </a:ext>
            </a:extLst>
          </p:cNvPr>
          <p:cNvSpPr/>
          <p:nvPr/>
        </p:nvSpPr>
        <p:spPr>
          <a:xfrm>
            <a:off x="2529680" y="69555"/>
            <a:ext cx="7132640" cy="6718889"/>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C5AE1E-C7B1-D67B-1D14-DD61F6DF6F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19735" y="2240305"/>
            <a:ext cx="6152530" cy="2591783"/>
          </a:xfrm>
          <a:prstGeom prst="rect">
            <a:avLst/>
          </a:prstGeom>
        </p:spPr>
      </p:pic>
    </p:spTree>
    <p:extLst>
      <p:ext uri="{BB962C8B-B14F-4D97-AF65-F5344CB8AC3E}">
        <p14:creationId xmlns:p14="http://schemas.microsoft.com/office/powerpoint/2010/main" val="1046923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2">
            <a:extLst>
              <a:ext uri="{FF2B5EF4-FFF2-40B4-BE49-F238E27FC236}">
                <a16:creationId xmlns:a16="http://schemas.microsoft.com/office/drawing/2014/main" id="{89950A29-7889-D2F0-6B78-A0C5BBB4D141}"/>
              </a:ext>
            </a:extLst>
          </p:cNvPr>
          <p:cNvSpPr/>
          <p:nvPr/>
        </p:nvSpPr>
        <p:spPr>
          <a:xfrm>
            <a:off x="-2324101" y="-514350"/>
            <a:ext cx="8420101" cy="8191500"/>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1225553" y="862698"/>
            <a:ext cx="28797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4CC20A-639C-B9A9-265D-1B3FF7F75BD2}"/>
              </a:ext>
            </a:extLst>
          </p:cNvPr>
          <p:cNvSpPr txBox="1"/>
          <p:nvPr/>
        </p:nvSpPr>
        <p:spPr>
          <a:xfrm>
            <a:off x="314325" y="1997839"/>
            <a:ext cx="4723606" cy="1938992"/>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The primary objective of this project is to develop a machine learning model that can accurately predict the aggregate rating of a restaurant using various features related to the restaurant's characteristics and operations.</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309BB0F-7D1F-753A-03B3-3075F7ED54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1880" y="635764"/>
            <a:ext cx="3110385" cy="2724150"/>
          </a:xfrm>
          <a:prstGeom prst="rect">
            <a:avLst/>
          </a:prstGeom>
        </p:spPr>
      </p:pic>
      <p:pic>
        <p:nvPicPr>
          <p:cNvPr id="12" name="Picture 11">
            <a:extLst>
              <a:ext uri="{FF2B5EF4-FFF2-40B4-BE49-F238E27FC236}">
                <a16:creationId xmlns:a16="http://schemas.microsoft.com/office/drawing/2014/main" id="{933F5069-8007-3295-74E6-75D3C26A4D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72424" y="4921716"/>
            <a:ext cx="1148597" cy="1148597"/>
          </a:xfrm>
          <a:prstGeom prst="rect">
            <a:avLst/>
          </a:prstGeom>
        </p:spPr>
      </p:pic>
    </p:spTree>
    <p:extLst>
      <p:ext uri="{BB962C8B-B14F-4D97-AF65-F5344CB8AC3E}">
        <p14:creationId xmlns:p14="http://schemas.microsoft.com/office/powerpoint/2010/main" val="320191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7948612" y="3000067"/>
            <a:ext cx="2486025" cy="231432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2">
            <a:extLst>
              <a:ext uri="{FF2B5EF4-FFF2-40B4-BE49-F238E27FC236}">
                <a16:creationId xmlns:a16="http://schemas.microsoft.com/office/drawing/2014/main" id="{4C4ABDD4-BE8F-C421-5B46-693C6E689E88}"/>
              </a:ext>
            </a:extLst>
          </p:cNvPr>
          <p:cNvSpPr/>
          <p:nvPr/>
        </p:nvSpPr>
        <p:spPr>
          <a:xfrm>
            <a:off x="6473826" y="604837"/>
            <a:ext cx="2486025" cy="231432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7" name="!!SHAPE1">
            <a:extLst>
              <a:ext uri="{FF2B5EF4-FFF2-40B4-BE49-F238E27FC236}">
                <a16:creationId xmlns:a16="http://schemas.microsoft.com/office/drawing/2014/main" id="{0BDACFED-CAF3-1FC9-C94D-9310FC1A3642}"/>
              </a:ext>
            </a:extLst>
          </p:cNvPr>
          <p:cNvSpPr/>
          <p:nvPr/>
        </p:nvSpPr>
        <p:spPr>
          <a:xfrm>
            <a:off x="838205" y="921543"/>
            <a:ext cx="4991095" cy="5014913"/>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2101854" y="1484740"/>
            <a:ext cx="27939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SIGNIFICANCE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1946405"/>
            <a:ext cx="4262432" cy="224676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Predicting restaurant ratings is crucial for both customers and restaurant owners. It allows customers to make informed dining decisions, while restaurant owners can understand and improve their services based on expected ratings.</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6997704" y="1577073"/>
            <a:ext cx="21272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8128002" y="3834064"/>
            <a:ext cx="2127246"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59538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2096490" y="-550372"/>
            <a:ext cx="8191450" cy="7958743"/>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2233359"/>
            <a:ext cx="4262432" cy="163121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Develop a machine learning model to predict the aggregate rating of a restaurant based on various</a:t>
            </a:r>
          </a:p>
          <a:p>
            <a:pPr algn="ctr"/>
            <a:r>
              <a:rPr lang="en-US" sz="2000" b="1" dirty="0">
                <a:latin typeface="Times New Roman" panose="02020603050405020304" pitchFamily="18" charset="0"/>
                <a:cs typeface="Times New Roman" panose="02020603050405020304" pitchFamily="18" charset="0"/>
              </a:rPr>
              <a:t>features related to the restaurant's characteristics and operations.</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2290767" y="1119439"/>
            <a:ext cx="2127246"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PROBLEM STATEMENT</a:t>
            </a:r>
          </a:p>
        </p:txBody>
      </p:sp>
      <p:pic>
        <p:nvPicPr>
          <p:cNvPr id="16" name="Picture 15">
            <a:extLst>
              <a:ext uri="{FF2B5EF4-FFF2-40B4-BE49-F238E27FC236}">
                <a16:creationId xmlns:a16="http://schemas.microsoft.com/office/drawing/2014/main" id="{30F00856-66C2-3609-FEAD-3DD289C3E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294" y="3952467"/>
            <a:ext cx="2543381" cy="2526972"/>
          </a:xfrm>
          <a:prstGeom prst="rect">
            <a:avLst/>
          </a:prstGeom>
        </p:spPr>
      </p:pic>
      <p:pic>
        <p:nvPicPr>
          <p:cNvPr id="18" name="Picture 17">
            <a:extLst>
              <a:ext uri="{FF2B5EF4-FFF2-40B4-BE49-F238E27FC236}">
                <a16:creationId xmlns:a16="http://schemas.microsoft.com/office/drawing/2014/main" id="{A4D63998-0AF6-9F9D-41EC-EE838781A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60" y="530301"/>
            <a:ext cx="5420617" cy="3047591"/>
          </a:xfrm>
          <a:prstGeom prst="rect">
            <a:avLst/>
          </a:prstGeom>
        </p:spPr>
      </p:pic>
    </p:spTree>
    <p:extLst>
      <p:ext uri="{BB962C8B-B14F-4D97-AF65-F5344CB8AC3E}">
        <p14:creationId xmlns:p14="http://schemas.microsoft.com/office/powerpoint/2010/main" val="1148470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7948612" y="3000067"/>
            <a:ext cx="2486025" cy="231432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2">
            <a:extLst>
              <a:ext uri="{FF2B5EF4-FFF2-40B4-BE49-F238E27FC236}">
                <a16:creationId xmlns:a16="http://schemas.microsoft.com/office/drawing/2014/main" id="{4C4ABDD4-BE8F-C421-5B46-693C6E689E88}"/>
              </a:ext>
            </a:extLst>
          </p:cNvPr>
          <p:cNvSpPr/>
          <p:nvPr/>
        </p:nvSpPr>
        <p:spPr>
          <a:xfrm>
            <a:off x="6473826" y="604837"/>
            <a:ext cx="2486025" cy="231432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7" name="!!SHAPE1">
            <a:extLst>
              <a:ext uri="{FF2B5EF4-FFF2-40B4-BE49-F238E27FC236}">
                <a16:creationId xmlns:a16="http://schemas.microsoft.com/office/drawing/2014/main" id="{0BDACFED-CAF3-1FC9-C94D-9310FC1A3642}"/>
              </a:ext>
            </a:extLst>
          </p:cNvPr>
          <p:cNvSpPr/>
          <p:nvPr/>
        </p:nvSpPr>
        <p:spPr>
          <a:xfrm>
            <a:off x="838205" y="921543"/>
            <a:ext cx="4991095" cy="5014913"/>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2101854" y="1484740"/>
            <a:ext cx="27939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SIGNIFICANCE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1946405"/>
            <a:ext cx="4262432" cy="224676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Predicting restaurant ratings is crucial for both customers and restaurant owners. It allows customers to make informed dining decisions, while restaurant owners can understand and improve their services based on expected ratings.</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6997704" y="1577073"/>
            <a:ext cx="21272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8128002" y="3834064"/>
            <a:ext cx="2127246"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95860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Predicting Restaurant Ratings</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lumMod val="40000"/>
              <a:lumOff val="60000"/>
              <a:alpha val="50000"/>
            </a:schemeClr>
          </a:solid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83863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4">
            <a:extLst>
              <a:ext uri="{FF2B5EF4-FFF2-40B4-BE49-F238E27FC236}">
                <a16:creationId xmlns:a16="http://schemas.microsoft.com/office/drawing/2014/main" id="{587C7F8B-DD54-234D-630E-AE4ACBB3A39A}"/>
              </a:ext>
            </a:extLst>
          </p:cNvPr>
          <p:cNvSpPr/>
          <p:nvPr/>
        </p:nvSpPr>
        <p:spPr>
          <a:xfrm>
            <a:off x="-2989101" y="-702031"/>
            <a:ext cx="13187460" cy="8262062"/>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1221184" y="202919"/>
            <a:ext cx="203358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FEATURE</a:t>
            </a:r>
          </a:p>
        </p:txBody>
      </p:sp>
      <p:sp>
        <p:nvSpPr>
          <p:cNvPr id="2" name="TextBox 1">
            <a:extLst>
              <a:ext uri="{FF2B5EF4-FFF2-40B4-BE49-F238E27FC236}">
                <a16:creationId xmlns:a16="http://schemas.microsoft.com/office/drawing/2014/main" id="{43C4AB13-9713-0B53-30D4-994EE53CA72E}"/>
              </a:ext>
            </a:extLst>
          </p:cNvPr>
          <p:cNvSpPr txBox="1"/>
          <p:nvPr/>
        </p:nvSpPr>
        <p:spPr>
          <a:xfrm>
            <a:off x="35525" y="674370"/>
            <a:ext cx="10353869"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Restaurant ID: Unique identifier for each restaurant.</a:t>
            </a:r>
          </a:p>
          <a:p>
            <a:r>
              <a:rPr lang="en-US" b="1" dirty="0">
                <a:latin typeface="Times New Roman" panose="02020603050405020304" pitchFamily="18" charset="0"/>
                <a:cs typeface="Times New Roman" panose="02020603050405020304" pitchFamily="18" charset="0"/>
              </a:rPr>
              <a:t>2. Restaurant Name: Name of the restaurant.</a:t>
            </a:r>
          </a:p>
          <a:p>
            <a:r>
              <a:rPr lang="en-US" b="1" dirty="0">
                <a:latin typeface="Times New Roman" panose="02020603050405020304" pitchFamily="18" charset="0"/>
                <a:cs typeface="Times New Roman" panose="02020603050405020304" pitchFamily="18" charset="0"/>
              </a:rPr>
              <a:t>3. Country Code: Numeric code representing the country where the restaurant is located.</a:t>
            </a:r>
          </a:p>
          <a:p>
            <a:r>
              <a:rPr lang="en-US" b="1" dirty="0">
                <a:latin typeface="Times New Roman" panose="02020603050405020304" pitchFamily="18" charset="0"/>
                <a:cs typeface="Times New Roman" panose="02020603050405020304" pitchFamily="18" charset="0"/>
              </a:rPr>
              <a:t>4. City: Name of the city where the restaurant is situated.</a:t>
            </a:r>
          </a:p>
          <a:p>
            <a:r>
              <a:rPr lang="en-US" b="1" dirty="0">
                <a:latin typeface="Times New Roman" panose="02020603050405020304" pitchFamily="18" charset="0"/>
                <a:cs typeface="Times New Roman" panose="02020603050405020304" pitchFamily="18" charset="0"/>
              </a:rPr>
              <a:t>5. Address: Physical address of the restaurant.</a:t>
            </a:r>
          </a:p>
          <a:p>
            <a:r>
              <a:rPr lang="en-US" b="1" dirty="0">
                <a:latin typeface="Times New Roman" panose="02020603050405020304" pitchFamily="18" charset="0"/>
                <a:cs typeface="Times New Roman" panose="02020603050405020304" pitchFamily="18" charset="0"/>
              </a:rPr>
              <a:t>6. Locality: Locality or neighborhood where the restaurant is located.</a:t>
            </a:r>
          </a:p>
          <a:p>
            <a:r>
              <a:rPr lang="en-US" b="1" dirty="0">
                <a:latin typeface="Times New Roman" panose="02020603050405020304" pitchFamily="18" charset="0"/>
                <a:cs typeface="Times New Roman" panose="02020603050405020304" pitchFamily="18" charset="0"/>
              </a:rPr>
              <a:t>7. Locality Verbose: Detailed description of the locality.</a:t>
            </a:r>
          </a:p>
          <a:p>
            <a:r>
              <a:rPr lang="en-US" b="1" dirty="0">
                <a:latin typeface="Times New Roman" panose="02020603050405020304" pitchFamily="18" charset="0"/>
                <a:cs typeface="Times New Roman" panose="02020603050405020304" pitchFamily="18" charset="0"/>
              </a:rPr>
              <a:t>8. Longitude: Geographical longitude of the restaurant's location.</a:t>
            </a:r>
          </a:p>
          <a:p>
            <a:r>
              <a:rPr lang="en-US" b="1" dirty="0">
                <a:latin typeface="Times New Roman" panose="02020603050405020304" pitchFamily="18" charset="0"/>
                <a:cs typeface="Times New Roman" panose="02020603050405020304" pitchFamily="18" charset="0"/>
              </a:rPr>
              <a:t>9. Latitude: Geographical latitude of the restaurant's location.</a:t>
            </a:r>
          </a:p>
          <a:p>
            <a:r>
              <a:rPr lang="en-US" b="1" dirty="0">
                <a:latin typeface="Times New Roman" panose="02020603050405020304" pitchFamily="18" charset="0"/>
                <a:cs typeface="Times New Roman" panose="02020603050405020304" pitchFamily="18" charset="0"/>
              </a:rPr>
              <a:t>10. Cuisines: Types of cuisines offered by the restaurant.</a:t>
            </a:r>
          </a:p>
          <a:p>
            <a:r>
              <a:rPr lang="en-US" b="1" dirty="0">
                <a:latin typeface="Times New Roman" panose="02020603050405020304" pitchFamily="18" charset="0"/>
                <a:cs typeface="Times New Roman" panose="02020603050405020304" pitchFamily="18" charset="0"/>
              </a:rPr>
              <a:t>11. Average Cost for Two: Average cost for a meal for two people.</a:t>
            </a:r>
          </a:p>
          <a:p>
            <a:r>
              <a:rPr lang="en-US" b="1" dirty="0">
                <a:latin typeface="Times New Roman" panose="02020603050405020304" pitchFamily="18" charset="0"/>
                <a:cs typeface="Times New Roman" panose="02020603050405020304" pitchFamily="18" charset="0"/>
              </a:rPr>
              <a:t>12. Currency: Currency used for transactions in the restaurant.</a:t>
            </a:r>
          </a:p>
          <a:p>
            <a:r>
              <a:rPr lang="en-US" b="1" dirty="0">
                <a:latin typeface="Times New Roman" panose="02020603050405020304" pitchFamily="18" charset="0"/>
                <a:cs typeface="Times New Roman" panose="02020603050405020304" pitchFamily="18" charset="0"/>
              </a:rPr>
              <a:t>13. Has Table Booking: Indicator of whether the restaurant accepts table bookings.</a:t>
            </a:r>
          </a:p>
          <a:p>
            <a:r>
              <a:rPr lang="en-US" b="1" dirty="0">
                <a:latin typeface="Times New Roman" panose="02020603050405020304" pitchFamily="18" charset="0"/>
                <a:cs typeface="Times New Roman" panose="02020603050405020304" pitchFamily="18" charset="0"/>
              </a:rPr>
              <a:t>14. Has Online Delivery: Indicator of whether the restaurant offers online delivery.</a:t>
            </a:r>
          </a:p>
          <a:p>
            <a:r>
              <a:rPr lang="en-US" b="1" dirty="0">
                <a:latin typeface="Times New Roman" panose="02020603050405020304" pitchFamily="18" charset="0"/>
                <a:cs typeface="Times New Roman" panose="02020603050405020304" pitchFamily="18" charset="0"/>
              </a:rPr>
              <a:t>15. Is Delivering Now: Indicator of whether the restaurant is currently delivering.</a:t>
            </a:r>
          </a:p>
          <a:p>
            <a:r>
              <a:rPr lang="en-US" b="1" dirty="0">
                <a:latin typeface="Times New Roman" panose="02020603050405020304" pitchFamily="18" charset="0"/>
                <a:cs typeface="Times New Roman" panose="02020603050405020304" pitchFamily="18" charset="0"/>
              </a:rPr>
              <a:t>16. Switch to Order Menu: Indicator of whether the restaurant has switched to an order menu.</a:t>
            </a:r>
          </a:p>
          <a:p>
            <a:r>
              <a:rPr lang="en-US" b="1" dirty="0">
                <a:latin typeface="Times New Roman" panose="02020603050405020304" pitchFamily="18" charset="0"/>
                <a:cs typeface="Times New Roman" panose="02020603050405020304" pitchFamily="18" charset="0"/>
              </a:rPr>
              <a:t>17. Price Range: Price range category of the restaurant.</a:t>
            </a:r>
          </a:p>
          <a:p>
            <a:r>
              <a:rPr lang="en-US" b="1" dirty="0">
                <a:latin typeface="Times New Roman" panose="02020603050405020304" pitchFamily="18" charset="0"/>
                <a:cs typeface="Times New Roman" panose="02020603050405020304" pitchFamily="18" charset="0"/>
              </a:rPr>
              <a:t>18. Aggregate Rating: Overall rating of the restaurant.</a:t>
            </a:r>
          </a:p>
          <a:p>
            <a:r>
              <a:rPr lang="en-US" b="1" dirty="0">
                <a:latin typeface="Times New Roman" panose="02020603050405020304" pitchFamily="18" charset="0"/>
                <a:cs typeface="Times New Roman" panose="02020603050405020304" pitchFamily="18" charset="0"/>
              </a:rPr>
              <a:t>19. Rating Color: Color code representing the rating.</a:t>
            </a:r>
          </a:p>
          <a:p>
            <a:r>
              <a:rPr lang="en-US" b="1" dirty="0">
                <a:latin typeface="Times New Roman" panose="02020603050405020304" pitchFamily="18" charset="0"/>
                <a:cs typeface="Times New Roman" panose="02020603050405020304" pitchFamily="18" charset="0"/>
              </a:rPr>
              <a:t>20. Rating Text: Text description of the rating.</a:t>
            </a:r>
          </a:p>
          <a:p>
            <a:r>
              <a:rPr lang="en-US" b="1" dirty="0">
                <a:latin typeface="Times New Roman" panose="02020603050405020304" pitchFamily="18" charset="0"/>
                <a:cs typeface="Times New Roman" panose="02020603050405020304" pitchFamily="18" charset="0"/>
              </a:rPr>
              <a:t>21. Votes: Number of votes received by the restaurant.</a:t>
            </a:r>
            <a:endParaRPr lang="en-IN" b="1" dirty="0">
              <a:latin typeface="Times New Roman" panose="02020603050405020304" pitchFamily="18" charset="0"/>
              <a:cs typeface="Times New Roman" panose="02020603050405020304" pitchFamily="18" charset="0"/>
            </a:endParaRPr>
          </a:p>
        </p:txBody>
      </p:sp>
      <p:sp>
        <p:nvSpPr>
          <p:cNvPr id="9" name="!!SHAPE5">
            <a:extLst>
              <a:ext uri="{FF2B5EF4-FFF2-40B4-BE49-F238E27FC236}">
                <a16:creationId xmlns:a16="http://schemas.microsoft.com/office/drawing/2014/main" id="{DBBACB3C-5346-92C3-7E4B-F7599AC468C3}"/>
              </a:ext>
            </a:extLst>
          </p:cNvPr>
          <p:cNvSpPr/>
          <p:nvPr/>
        </p:nvSpPr>
        <p:spPr>
          <a:xfrm>
            <a:off x="9795126" y="4658777"/>
            <a:ext cx="2471739" cy="2396354"/>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0AA12-8A3B-2B02-B0CE-12BDEEE9A064}"/>
              </a:ext>
            </a:extLst>
          </p:cNvPr>
          <p:cNvSpPr txBox="1"/>
          <p:nvPr/>
        </p:nvSpPr>
        <p:spPr>
          <a:xfrm>
            <a:off x="10088020" y="5626121"/>
            <a:ext cx="188595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43433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5">
            <a:extLst>
              <a:ext uri="{FF2B5EF4-FFF2-40B4-BE49-F238E27FC236}">
                <a16:creationId xmlns:a16="http://schemas.microsoft.com/office/drawing/2014/main" id="{DBBACB3C-5346-92C3-7E4B-F7599AC468C3}"/>
              </a:ext>
            </a:extLst>
          </p:cNvPr>
          <p:cNvSpPr/>
          <p:nvPr/>
        </p:nvSpPr>
        <p:spPr>
          <a:xfrm>
            <a:off x="1981198" y="-184291"/>
            <a:ext cx="8229599" cy="8217181"/>
          </a:xfrm>
          <a:prstGeom prst="ellipse">
            <a:avLst/>
          </a:prstGeom>
          <a:solidFill>
            <a:schemeClr val="accent4">
              <a:lumMod val="40000"/>
              <a:lumOff val="60000"/>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0AA12-8A3B-2B02-B0CE-12BDEEE9A064}"/>
              </a:ext>
            </a:extLst>
          </p:cNvPr>
          <p:cNvSpPr txBox="1"/>
          <p:nvPr/>
        </p:nvSpPr>
        <p:spPr>
          <a:xfrm>
            <a:off x="5153022" y="56474"/>
            <a:ext cx="188595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Dataset Overview</a:t>
            </a:r>
            <a:endParaRPr lang="en-US" sz="2400"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EB301B-7E9B-3242-48BF-344E7FDE04FD}"/>
              </a:ext>
            </a:extLst>
          </p:cNvPr>
          <p:cNvPicPr>
            <a:picLocks noChangeAspect="1"/>
          </p:cNvPicPr>
          <p:nvPr/>
        </p:nvPicPr>
        <p:blipFill rotWithShape="1">
          <a:blip r:embed="rId2">
            <a:extLst>
              <a:ext uri="{28A0092B-C50C-407E-A947-70E740481C1C}">
                <a14:useLocalDpi xmlns:a14="http://schemas.microsoft.com/office/drawing/2010/main" val="0"/>
              </a:ext>
            </a:extLst>
          </a:blip>
          <a:srcRect r="2000"/>
          <a:stretch/>
        </p:blipFill>
        <p:spPr>
          <a:xfrm>
            <a:off x="1036752" y="2793147"/>
            <a:ext cx="10385194" cy="3652598"/>
          </a:xfrm>
          <a:prstGeom prst="rect">
            <a:avLst/>
          </a:prstGeom>
        </p:spPr>
      </p:pic>
      <p:sp>
        <p:nvSpPr>
          <p:cNvPr id="5" name="TextBox 4">
            <a:extLst>
              <a:ext uri="{FF2B5EF4-FFF2-40B4-BE49-F238E27FC236}">
                <a16:creationId xmlns:a16="http://schemas.microsoft.com/office/drawing/2014/main" id="{58F64A90-56BB-29C8-8C6E-75071C20CDE7}"/>
              </a:ext>
            </a:extLst>
          </p:cNvPr>
          <p:cNvSpPr txBox="1"/>
          <p:nvPr/>
        </p:nvSpPr>
        <p:spPr>
          <a:xfrm>
            <a:off x="3243261" y="1015502"/>
            <a:ext cx="6715125" cy="2308324"/>
          </a:xfrm>
          <a:prstGeom prst="rect">
            <a:avLst/>
          </a:prstGeom>
          <a:noFill/>
        </p:spPr>
        <p:txBody>
          <a:bodyPr wrap="square" numCol="2" rtlCol="0">
            <a:spAutoFit/>
          </a:bodyPr>
          <a:lstStyle/>
          <a:p>
            <a:r>
              <a:rPr lang="en-US" b="1" dirty="0">
                <a:latin typeface="Times New Roman" panose="02020603050405020304" pitchFamily="18" charset="0"/>
                <a:cs typeface="Times New Roman" panose="02020603050405020304" pitchFamily="18" charset="0"/>
              </a:rPr>
              <a:t>Shape of the Dataset: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Rows:</a:t>
            </a:r>
            <a:r>
              <a:rPr lang="en-US" dirty="0">
                <a:latin typeface="Times New Roman" panose="02020603050405020304" pitchFamily="18" charset="0"/>
                <a:cs typeface="Times New Roman" panose="02020603050405020304" pitchFamily="18" charset="0"/>
              </a:rPr>
              <a:t> 9,551</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 21</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Column Types: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Discrete:</a:t>
            </a:r>
            <a:r>
              <a:rPr lang="en-US" dirty="0">
                <a:latin typeface="Times New Roman" panose="02020603050405020304" pitchFamily="18" charset="0"/>
                <a:cs typeface="Times New Roman" panose="02020603050405020304" pitchFamily="18" charset="0"/>
              </a:rPr>
              <a:t> 5 columns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Continuous:</a:t>
            </a:r>
            <a:r>
              <a:rPr lang="en-US" dirty="0">
                <a:latin typeface="Times New Roman" panose="02020603050405020304" pitchFamily="18" charset="0"/>
                <a:cs typeface="Times New Roman" panose="02020603050405020304" pitchFamily="18" charset="0"/>
              </a:rPr>
              <a:t> 3 columns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Categorical:</a:t>
            </a:r>
            <a:r>
              <a:rPr lang="en-US" dirty="0">
                <a:latin typeface="Times New Roman" panose="02020603050405020304" pitchFamily="18" charset="0"/>
                <a:cs typeface="Times New Roman" panose="02020603050405020304" pitchFamily="18" charset="0"/>
              </a:rPr>
              <a:t> 13 columns</a:t>
            </a:r>
          </a:p>
        </p:txBody>
      </p:sp>
    </p:spTree>
    <p:extLst>
      <p:ext uri="{BB962C8B-B14F-4D97-AF65-F5344CB8AC3E}">
        <p14:creationId xmlns:p14="http://schemas.microsoft.com/office/powerpoint/2010/main" val="445545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1511</Words>
  <Application>Microsoft Office PowerPoint</Application>
  <PresentationFormat>Widescreen</PresentationFormat>
  <Paragraphs>238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Pradyumn Vibhandik</dc:creator>
  <cp:lastModifiedBy>Pradyumn Vibhandik</cp:lastModifiedBy>
  <cp:revision>7</cp:revision>
  <dcterms:created xsi:type="dcterms:W3CDTF">2024-07-31T14:24:25Z</dcterms:created>
  <dcterms:modified xsi:type="dcterms:W3CDTF">2024-08-10T10:37:49Z</dcterms:modified>
</cp:coreProperties>
</file>