
<file path=[Content_Types].xml><?xml version="1.0" encoding="utf-8"?>
<Types xmlns="http://schemas.openxmlformats.org/package/2006/content-types">
  <Default Extension="1" ContentType="image/jpeg"/>
  <Default Extension="jpeg" ContentType="image/jpeg"/>
  <Default Extension="jpg" ContentType="image/pn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2.jpg" ContentType="image/jpeg"/>
  <Override PartName="/ppt/media/image5.jpg" ContentType="image/jpeg"/>
  <Override PartName="/ppt/media/image6.jpg" ContentType="image/jpeg"/>
  <Override PartName="/ppt/media/image9.jpg" ContentType="image/jpeg"/>
  <Override PartName="/ppt/media/image10.jpg" ContentType="image/jpeg"/>
  <Override PartName="/ppt/media/image11.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0" r:id="rId2"/>
    <p:sldId id="257" r:id="rId3"/>
    <p:sldId id="258" r:id="rId4"/>
    <p:sldId id="261" r:id="rId5"/>
    <p:sldId id="260" r:id="rId6"/>
    <p:sldId id="270" r:id="rId7"/>
    <p:sldId id="289" r:id="rId8"/>
    <p:sldId id="263" r:id="rId9"/>
    <p:sldId id="264" r:id="rId10"/>
    <p:sldId id="265" r:id="rId11"/>
    <p:sldId id="288" r:id="rId12"/>
    <p:sldId id="271" r:id="rId13"/>
    <p:sldId id="287"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CF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p:scale>
          <a:sx n="75" d="100"/>
          <a:sy n="75" d="100"/>
        </p:scale>
        <p:origin x="1896" y="9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42AF7-C77F-6B03-25CF-CC7EF50AE4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E330512-CD7D-69E6-9DBE-390A41DD85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3DEFAF9-47EC-6803-8047-9E2119B65E9A}"/>
              </a:ext>
            </a:extLst>
          </p:cNvPr>
          <p:cNvSpPr>
            <a:spLocks noGrp="1"/>
          </p:cNvSpPr>
          <p:nvPr>
            <p:ph type="dt" sz="half" idx="10"/>
          </p:nvPr>
        </p:nvSpPr>
        <p:spPr/>
        <p:txBody>
          <a:bodyPr/>
          <a:lstStyle/>
          <a:p>
            <a:fld id="{E1DEC6F4-3968-4295-A507-E05EA775978E}" type="datetimeFigureOut">
              <a:rPr lang="en-IN" smtClean="0"/>
              <a:t>31-07-2024</a:t>
            </a:fld>
            <a:endParaRPr lang="en-IN"/>
          </a:p>
        </p:txBody>
      </p:sp>
      <p:sp>
        <p:nvSpPr>
          <p:cNvPr id="5" name="Footer Placeholder 4">
            <a:extLst>
              <a:ext uri="{FF2B5EF4-FFF2-40B4-BE49-F238E27FC236}">
                <a16:creationId xmlns:a16="http://schemas.microsoft.com/office/drawing/2014/main" id="{0E955640-0AA0-D7C6-7B6C-7FEB3A53E5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B8987D-3FF8-84B8-524A-AB2E482A28E4}"/>
              </a:ext>
            </a:extLst>
          </p:cNvPr>
          <p:cNvSpPr>
            <a:spLocks noGrp="1"/>
          </p:cNvSpPr>
          <p:nvPr>
            <p:ph type="sldNum" sz="quarter" idx="12"/>
          </p:nvPr>
        </p:nvSpPr>
        <p:spPr/>
        <p:txBody>
          <a:bodyPr/>
          <a:lstStyle/>
          <a:p>
            <a:fld id="{C116FDC1-3D0B-41FA-99EF-FC0B4DE7014E}" type="slidenum">
              <a:rPr lang="en-IN" smtClean="0"/>
              <a:t>‹#›</a:t>
            </a:fld>
            <a:endParaRPr lang="en-IN"/>
          </a:p>
        </p:txBody>
      </p:sp>
    </p:spTree>
    <p:extLst>
      <p:ext uri="{BB962C8B-B14F-4D97-AF65-F5344CB8AC3E}">
        <p14:creationId xmlns:p14="http://schemas.microsoft.com/office/powerpoint/2010/main" val="3235525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CC31C-974C-ED7C-1F07-5C6D7BBE562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E1D2724-4D8F-E61F-0A36-D46A247A3D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DB4F54-7DA2-69C8-1EB8-FB71EFBDF831}"/>
              </a:ext>
            </a:extLst>
          </p:cNvPr>
          <p:cNvSpPr>
            <a:spLocks noGrp="1"/>
          </p:cNvSpPr>
          <p:nvPr>
            <p:ph type="dt" sz="half" idx="10"/>
          </p:nvPr>
        </p:nvSpPr>
        <p:spPr/>
        <p:txBody>
          <a:bodyPr/>
          <a:lstStyle/>
          <a:p>
            <a:fld id="{E1DEC6F4-3968-4295-A507-E05EA775978E}" type="datetimeFigureOut">
              <a:rPr lang="en-IN" smtClean="0"/>
              <a:t>31-07-2024</a:t>
            </a:fld>
            <a:endParaRPr lang="en-IN"/>
          </a:p>
        </p:txBody>
      </p:sp>
      <p:sp>
        <p:nvSpPr>
          <p:cNvPr id="5" name="Footer Placeholder 4">
            <a:extLst>
              <a:ext uri="{FF2B5EF4-FFF2-40B4-BE49-F238E27FC236}">
                <a16:creationId xmlns:a16="http://schemas.microsoft.com/office/drawing/2014/main" id="{5EE0F235-E51D-3A55-E70C-1A71EC95BD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FB8713-7899-6541-A346-71340DE2563C}"/>
              </a:ext>
            </a:extLst>
          </p:cNvPr>
          <p:cNvSpPr>
            <a:spLocks noGrp="1"/>
          </p:cNvSpPr>
          <p:nvPr>
            <p:ph type="sldNum" sz="quarter" idx="12"/>
          </p:nvPr>
        </p:nvSpPr>
        <p:spPr/>
        <p:txBody>
          <a:bodyPr/>
          <a:lstStyle/>
          <a:p>
            <a:fld id="{C116FDC1-3D0B-41FA-99EF-FC0B4DE7014E}" type="slidenum">
              <a:rPr lang="en-IN" smtClean="0"/>
              <a:t>‹#›</a:t>
            </a:fld>
            <a:endParaRPr lang="en-IN"/>
          </a:p>
        </p:txBody>
      </p:sp>
    </p:spTree>
    <p:extLst>
      <p:ext uri="{BB962C8B-B14F-4D97-AF65-F5344CB8AC3E}">
        <p14:creationId xmlns:p14="http://schemas.microsoft.com/office/powerpoint/2010/main" val="872144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8B6BB3-439E-EDF3-C691-228E94274E9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880E031-F86D-06DA-9FF6-47A7E2DB8B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750C1D-D1C7-E5FA-E246-A98FACB66F55}"/>
              </a:ext>
            </a:extLst>
          </p:cNvPr>
          <p:cNvSpPr>
            <a:spLocks noGrp="1"/>
          </p:cNvSpPr>
          <p:nvPr>
            <p:ph type="dt" sz="half" idx="10"/>
          </p:nvPr>
        </p:nvSpPr>
        <p:spPr/>
        <p:txBody>
          <a:bodyPr/>
          <a:lstStyle/>
          <a:p>
            <a:fld id="{E1DEC6F4-3968-4295-A507-E05EA775978E}" type="datetimeFigureOut">
              <a:rPr lang="en-IN" smtClean="0"/>
              <a:t>31-07-2024</a:t>
            </a:fld>
            <a:endParaRPr lang="en-IN"/>
          </a:p>
        </p:txBody>
      </p:sp>
      <p:sp>
        <p:nvSpPr>
          <p:cNvPr id="5" name="Footer Placeholder 4">
            <a:extLst>
              <a:ext uri="{FF2B5EF4-FFF2-40B4-BE49-F238E27FC236}">
                <a16:creationId xmlns:a16="http://schemas.microsoft.com/office/drawing/2014/main" id="{3B97FE01-D048-67FE-E593-2724AB76DB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8D5629-5E1E-EAC3-5C19-8CE6900A02AE}"/>
              </a:ext>
            </a:extLst>
          </p:cNvPr>
          <p:cNvSpPr>
            <a:spLocks noGrp="1"/>
          </p:cNvSpPr>
          <p:nvPr>
            <p:ph type="sldNum" sz="quarter" idx="12"/>
          </p:nvPr>
        </p:nvSpPr>
        <p:spPr/>
        <p:txBody>
          <a:bodyPr/>
          <a:lstStyle/>
          <a:p>
            <a:fld id="{C116FDC1-3D0B-41FA-99EF-FC0B4DE7014E}" type="slidenum">
              <a:rPr lang="en-IN" smtClean="0"/>
              <a:t>‹#›</a:t>
            </a:fld>
            <a:endParaRPr lang="en-IN"/>
          </a:p>
        </p:txBody>
      </p:sp>
    </p:spTree>
    <p:extLst>
      <p:ext uri="{BB962C8B-B14F-4D97-AF65-F5344CB8AC3E}">
        <p14:creationId xmlns:p14="http://schemas.microsoft.com/office/powerpoint/2010/main" val="983958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071B3-2234-1313-9924-2F6FAB46EF4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7B6CEC5-E327-D658-3E93-AAD30C0B7A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0D5E24-2EE1-F103-0339-A4CACAE16275}"/>
              </a:ext>
            </a:extLst>
          </p:cNvPr>
          <p:cNvSpPr>
            <a:spLocks noGrp="1"/>
          </p:cNvSpPr>
          <p:nvPr>
            <p:ph type="dt" sz="half" idx="10"/>
          </p:nvPr>
        </p:nvSpPr>
        <p:spPr/>
        <p:txBody>
          <a:bodyPr/>
          <a:lstStyle/>
          <a:p>
            <a:fld id="{E1DEC6F4-3968-4295-A507-E05EA775978E}" type="datetimeFigureOut">
              <a:rPr lang="en-IN" smtClean="0"/>
              <a:t>31-07-2024</a:t>
            </a:fld>
            <a:endParaRPr lang="en-IN"/>
          </a:p>
        </p:txBody>
      </p:sp>
      <p:sp>
        <p:nvSpPr>
          <p:cNvPr id="5" name="Footer Placeholder 4">
            <a:extLst>
              <a:ext uri="{FF2B5EF4-FFF2-40B4-BE49-F238E27FC236}">
                <a16:creationId xmlns:a16="http://schemas.microsoft.com/office/drawing/2014/main" id="{CB4A4FFA-92DA-E4D8-44BD-31590C6B94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5057BA-7BF3-72A7-B175-3EE9A79286AB}"/>
              </a:ext>
            </a:extLst>
          </p:cNvPr>
          <p:cNvSpPr>
            <a:spLocks noGrp="1"/>
          </p:cNvSpPr>
          <p:nvPr>
            <p:ph type="sldNum" sz="quarter" idx="12"/>
          </p:nvPr>
        </p:nvSpPr>
        <p:spPr/>
        <p:txBody>
          <a:bodyPr/>
          <a:lstStyle/>
          <a:p>
            <a:fld id="{C116FDC1-3D0B-41FA-99EF-FC0B4DE7014E}" type="slidenum">
              <a:rPr lang="en-IN" smtClean="0"/>
              <a:t>‹#›</a:t>
            </a:fld>
            <a:endParaRPr lang="en-IN"/>
          </a:p>
        </p:txBody>
      </p:sp>
    </p:spTree>
    <p:extLst>
      <p:ext uri="{BB962C8B-B14F-4D97-AF65-F5344CB8AC3E}">
        <p14:creationId xmlns:p14="http://schemas.microsoft.com/office/powerpoint/2010/main" val="3203096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57F77-E144-F259-F85C-7A72F596C6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BFE3FAE-6506-C1AB-DDFF-70DC70471D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6ED8277-FF12-2A14-ECEB-5F1D0B47F0C8}"/>
              </a:ext>
            </a:extLst>
          </p:cNvPr>
          <p:cNvSpPr>
            <a:spLocks noGrp="1"/>
          </p:cNvSpPr>
          <p:nvPr>
            <p:ph type="dt" sz="half" idx="10"/>
          </p:nvPr>
        </p:nvSpPr>
        <p:spPr/>
        <p:txBody>
          <a:bodyPr/>
          <a:lstStyle/>
          <a:p>
            <a:fld id="{E1DEC6F4-3968-4295-A507-E05EA775978E}" type="datetimeFigureOut">
              <a:rPr lang="en-IN" smtClean="0"/>
              <a:t>31-07-2024</a:t>
            </a:fld>
            <a:endParaRPr lang="en-IN"/>
          </a:p>
        </p:txBody>
      </p:sp>
      <p:sp>
        <p:nvSpPr>
          <p:cNvPr id="5" name="Footer Placeholder 4">
            <a:extLst>
              <a:ext uri="{FF2B5EF4-FFF2-40B4-BE49-F238E27FC236}">
                <a16:creationId xmlns:a16="http://schemas.microsoft.com/office/drawing/2014/main" id="{9469583E-F690-3CEF-24E5-5EF66CB3BF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390B45-B275-B790-A4D7-591E9B0D21AF}"/>
              </a:ext>
            </a:extLst>
          </p:cNvPr>
          <p:cNvSpPr>
            <a:spLocks noGrp="1"/>
          </p:cNvSpPr>
          <p:nvPr>
            <p:ph type="sldNum" sz="quarter" idx="12"/>
          </p:nvPr>
        </p:nvSpPr>
        <p:spPr/>
        <p:txBody>
          <a:bodyPr/>
          <a:lstStyle/>
          <a:p>
            <a:fld id="{C116FDC1-3D0B-41FA-99EF-FC0B4DE7014E}" type="slidenum">
              <a:rPr lang="en-IN" smtClean="0"/>
              <a:t>‹#›</a:t>
            </a:fld>
            <a:endParaRPr lang="en-IN"/>
          </a:p>
        </p:txBody>
      </p:sp>
    </p:spTree>
    <p:extLst>
      <p:ext uri="{BB962C8B-B14F-4D97-AF65-F5344CB8AC3E}">
        <p14:creationId xmlns:p14="http://schemas.microsoft.com/office/powerpoint/2010/main" val="1770170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AAB07-9BE6-F934-2EF0-514B31C19EF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63AC574-24E3-F4B6-F688-4DCFC509A13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81E9C3D-CF43-79C3-8CC5-D6EE7049F1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ECE1ADE-7C40-DC74-9793-BBAD23D3A18D}"/>
              </a:ext>
            </a:extLst>
          </p:cNvPr>
          <p:cNvSpPr>
            <a:spLocks noGrp="1"/>
          </p:cNvSpPr>
          <p:nvPr>
            <p:ph type="dt" sz="half" idx="10"/>
          </p:nvPr>
        </p:nvSpPr>
        <p:spPr/>
        <p:txBody>
          <a:bodyPr/>
          <a:lstStyle/>
          <a:p>
            <a:fld id="{E1DEC6F4-3968-4295-A507-E05EA775978E}" type="datetimeFigureOut">
              <a:rPr lang="en-IN" smtClean="0"/>
              <a:t>31-07-2024</a:t>
            </a:fld>
            <a:endParaRPr lang="en-IN"/>
          </a:p>
        </p:txBody>
      </p:sp>
      <p:sp>
        <p:nvSpPr>
          <p:cNvPr id="6" name="Footer Placeholder 5">
            <a:extLst>
              <a:ext uri="{FF2B5EF4-FFF2-40B4-BE49-F238E27FC236}">
                <a16:creationId xmlns:a16="http://schemas.microsoft.com/office/drawing/2014/main" id="{2381B4C3-F78C-DF62-CE63-7621FBF9EFC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F9A2D94-C885-5751-BE2F-554D11A04C34}"/>
              </a:ext>
            </a:extLst>
          </p:cNvPr>
          <p:cNvSpPr>
            <a:spLocks noGrp="1"/>
          </p:cNvSpPr>
          <p:nvPr>
            <p:ph type="sldNum" sz="quarter" idx="12"/>
          </p:nvPr>
        </p:nvSpPr>
        <p:spPr/>
        <p:txBody>
          <a:bodyPr/>
          <a:lstStyle/>
          <a:p>
            <a:fld id="{C116FDC1-3D0B-41FA-99EF-FC0B4DE7014E}" type="slidenum">
              <a:rPr lang="en-IN" smtClean="0"/>
              <a:t>‹#›</a:t>
            </a:fld>
            <a:endParaRPr lang="en-IN"/>
          </a:p>
        </p:txBody>
      </p:sp>
    </p:spTree>
    <p:extLst>
      <p:ext uri="{BB962C8B-B14F-4D97-AF65-F5344CB8AC3E}">
        <p14:creationId xmlns:p14="http://schemas.microsoft.com/office/powerpoint/2010/main" val="2420003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38CE9-D5B5-B0C7-66D9-7C109521A65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7AA5BE1-B503-AC97-068F-81D34A90F8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2B442F-FCE9-FCC3-7D31-2E764EF3EF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BFB0FF2-DCD1-561D-4C91-E36730C678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288AB68-FF10-BAA7-C39C-C51DCD540B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3CEAD11-4D16-1FBC-89C0-AAE661CD3E35}"/>
              </a:ext>
            </a:extLst>
          </p:cNvPr>
          <p:cNvSpPr>
            <a:spLocks noGrp="1"/>
          </p:cNvSpPr>
          <p:nvPr>
            <p:ph type="dt" sz="half" idx="10"/>
          </p:nvPr>
        </p:nvSpPr>
        <p:spPr/>
        <p:txBody>
          <a:bodyPr/>
          <a:lstStyle/>
          <a:p>
            <a:fld id="{E1DEC6F4-3968-4295-A507-E05EA775978E}" type="datetimeFigureOut">
              <a:rPr lang="en-IN" smtClean="0"/>
              <a:t>31-07-2024</a:t>
            </a:fld>
            <a:endParaRPr lang="en-IN"/>
          </a:p>
        </p:txBody>
      </p:sp>
      <p:sp>
        <p:nvSpPr>
          <p:cNvPr id="8" name="Footer Placeholder 7">
            <a:extLst>
              <a:ext uri="{FF2B5EF4-FFF2-40B4-BE49-F238E27FC236}">
                <a16:creationId xmlns:a16="http://schemas.microsoft.com/office/drawing/2014/main" id="{C058EC74-8399-2340-9C1C-725FD4DFC32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6E8892F-B97C-48E2-A80C-72EC75A5C74F}"/>
              </a:ext>
            </a:extLst>
          </p:cNvPr>
          <p:cNvSpPr>
            <a:spLocks noGrp="1"/>
          </p:cNvSpPr>
          <p:nvPr>
            <p:ph type="sldNum" sz="quarter" idx="12"/>
          </p:nvPr>
        </p:nvSpPr>
        <p:spPr/>
        <p:txBody>
          <a:bodyPr/>
          <a:lstStyle/>
          <a:p>
            <a:fld id="{C116FDC1-3D0B-41FA-99EF-FC0B4DE7014E}" type="slidenum">
              <a:rPr lang="en-IN" smtClean="0"/>
              <a:t>‹#›</a:t>
            </a:fld>
            <a:endParaRPr lang="en-IN"/>
          </a:p>
        </p:txBody>
      </p:sp>
    </p:spTree>
    <p:extLst>
      <p:ext uri="{BB962C8B-B14F-4D97-AF65-F5344CB8AC3E}">
        <p14:creationId xmlns:p14="http://schemas.microsoft.com/office/powerpoint/2010/main" val="2114455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288F4-8FE9-29C5-4DCA-32689A823AA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115BD95-3C18-9C3F-4FD9-B1548C6F0DE2}"/>
              </a:ext>
            </a:extLst>
          </p:cNvPr>
          <p:cNvSpPr>
            <a:spLocks noGrp="1"/>
          </p:cNvSpPr>
          <p:nvPr>
            <p:ph type="dt" sz="half" idx="10"/>
          </p:nvPr>
        </p:nvSpPr>
        <p:spPr/>
        <p:txBody>
          <a:bodyPr/>
          <a:lstStyle/>
          <a:p>
            <a:fld id="{E1DEC6F4-3968-4295-A507-E05EA775978E}" type="datetimeFigureOut">
              <a:rPr lang="en-IN" smtClean="0"/>
              <a:t>31-07-2024</a:t>
            </a:fld>
            <a:endParaRPr lang="en-IN"/>
          </a:p>
        </p:txBody>
      </p:sp>
      <p:sp>
        <p:nvSpPr>
          <p:cNvPr id="4" name="Footer Placeholder 3">
            <a:extLst>
              <a:ext uri="{FF2B5EF4-FFF2-40B4-BE49-F238E27FC236}">
                <a16:creationId xmlns:a16="http://schemas.microsoft.com/office/drawing/2014/main" id="{05325283-032F-80E0-77B1-54E129951BA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EF70FD4-49ED-FEDE-0242-D5DB899238EC}"/>
              </a:ext>
            </a:extLst>
          </p:cNvPr>
          <p:cNvSpPr>
            <a:spLocks noGrp="1"/>
          </p:cNvSpPr>
          <p:nvPr>
            <p:ph type="sldNum" sz="quarter" idx="12"/>
          </p:nvPr>
        </p:nvSpPr>
        <p:spPr/>
        <p:txBody>
          <a:bodyPr/>
          <a:lstStyle/>
          <a:p>
            <a:fld id="{C116FDC1-3D0B-41FA-99EF-FC0B4DE7014E}" type="slidenum">
              <a:rPr lang="en-IN" smtClean="0"/>
              <a:t>‹#›</a:t>
            </a:fld>
            <a:endParaRPr lang="en-IN"/>
          </a:p>
        </p:txBody>
      </p:sp>
    </p:spTree>
    <p:extLst>
      <p:ext uri="{BB962C8B-B14F-4D97-AF65-F5344CB8AC3E}">
        <p14:creationId xmlns:p14="http://schemas.microsoft.com/office/powerpoint/2010/main" val="674261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055234-5164-CA4C-582A-8E10F2E25936}"/>
              </a:ext>
            </a:extLst>
          </p:cNvPr>
          <p:cNvSpPr>
            <a:spLocks noGrp="1"/>
          </p:cNvSpPr>
          <p:nvPr>
            <p:ph type="dt" sz="half" idx="10"/>
          </p:nvPr>
        </p:nvSpPr>
        <p:spPr/>
        <p:txBody>
          <a:bodyPr/>
          <a:lstStyle/>
          <a:p>
            <a:fld id="{E1DEC6F4-3968-4295-A507-E05EA775978E}" type="datetimeFigureOut">
              <a:rPr lang="en-IN" smtClean="0"/>
              <a:t>31-07-2024</a:t>
            </a:fld>
            <a:endParaRPr lang="en-IN"/>
          </a:p>
        </p:txBody>
      </p:sp>
      <p:sp>
        <p:nvSpPr>
          <p:cNvPr id="3" name="Footer Placeholder 2">
            <a:extLst>
              <a:ext uri="{FF2B5EF4-FFF2-40B4-BE49-F238E27FC236}">
                <a16:creationId xmlns:a16="http://schemas.microsoft.com/office/drawing/2014/main" id="{CC794946-DDBA-27A5-6D01-B04BC0ABD09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0FE3DA0-A2D6-CC6C-50CB-7646F78C6645}"/>
              </a:ext>
            </a:extLst>
          </p:cNvPr>
          <p:cNvSpPr>
            <a:spLocks noGrp="1"/>
          </p:cNvSpPr>
          <p:nvPr>
            <p:ph type="sldNum" sz="quarter" idx="12"/>
          </p:nvPr>
        </p:nvSpPr>
        <p:spPr/>
        <p:txBody>
          <a:bodyPr/>
          <a:lstStyle/>
          <a:p>
            <a:fld id="{C116FDC1-3D0B-41FA-99EF-FC0B4DE7014E}" type="slidenum">
              <a:rPr lang="en-IN" smtClean="0"/>
              <a:t>‹#›</a:t>
            </a:fld>
            <a:endParaRPr lang="en-IN"/>
          </a:p>
        </p:txBody>
      </p:sp>
    </p:spTree>
    <p:extLst>
      <p:ext uri="{BB962C8B-B14F-4D97-AF65-F5344CB8AC3E}">
        <p14:creationId xmlns:p14="http://schemas.microsoft.com/office/powerpoint/2010/main" val="2976513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D7CA1-5432-3F6E-378A-EDE93D3ADE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DB7C2F8-CD7D-5B59-FCF9-3538230850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E2794F0-2676-80AC-7C57-A0E12E08D9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D02FEE-98AA-D042-B546-F5B7A802B367}"/>
              </a:ext>
            </a:extLst>
          </p:cNvPr>
          <p:cNvSpPr>
            <a:spLocks noGrp="1"/>
          </p:cNvSpPr>
          <p:nvPr>
            <p:ph type="dt" sz="half" idx="10"/>
          </p:nvPr>
        </p:nvSpPr>
        <p:spPr/>
        <p:txBody>
          <a:bodyPr/>
          <a:lstStyle/>
          <a:p>
            <a:fld id="{E1DEC6F4-3968-4295-A507-E05EA775978E}" type="datetimeFigureOut">
              <a:rPr lang="en-IN" smtClean="0"/>
              <a:t>31-07-2024</a:t>
            </a:fld>
            <a:endParaRPr lang="en-IN"/>
          </a:p>
        </p:txBody>
      </p:sp>
      <p:sp>
        <p:nvSpPr>
          <p:cNvPr id="6" name="Footer Placeholder 5">
            <a:extLst>
              <a:ext uri="{FF2B5EF4-FFF2-40B4-BE49-F238E27FC236}">
                <a16:creationId xmlns:a16="http://schemas.microsoft.com/office/drawing/2014/main" id="{1FF3ED57-A4B0-B379-462E-A2E39483D02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7D29221-4321-27F6-91B8-E3CFAD125324}"/>
              </a:ext>
            </a:extLst>
          </p:cNvPr>
          <p:cNvSpPr>
            <a:spLocks noGrp="1"/>
          </p:cNvSpPr>
          <p:nvPr>
            <p:ph type="sldNum" sz="quarter" idx="12"/>
          </p:nvPr>
        </p:nvSpPr>
        <p:spPr/>
        <p:txBody>
          <a:bodyPr/>
          <a:lstStyle/>
          <a:p>
            <a:fld id="{C116FDC1-3D0B-41FA-99EF-FC0B4DE7014E}" type="slidenum">
              <a:rPr lang="en-IN" smtClean="0"/>
              <a:t>‹#›</a:t>
            </a:fld>
            <a:endParaRPr lang="en-IN"/>
          </a:p>
        </p:txBody>
      </p:sp>
    </p:spTree>
    <p:extLst>
      <p:ext uri="{BB962C8B-B14F-4D97-AF65-F5344CB8AC3E}">
        <p14:creationId xmlns:p14="http://schemas.microsoft.com/office/powerpoint/2010/main" val="1298909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6CBFE-F38C-698B-67CD-79452DBAA0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3D1DEC2-997D-5676-F6A5-E2EBDA7EB4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71DC1FE-30AA-D8EE-166E-4FBE4CFC7A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474C08-07AB-885F-0B6A-80CD7D0C6C6C}"/>
              </a:ext>
            </a:extLst>
          </p:cNvPr>
          <p:cNvSpPr>
            <a:spLocks noGrp="1"/>
          </p:cNvSpPr>
          <p:nvPr>
            <p:ph type="dt" sz="half" idx="10"/>
          </p:nvPr>
        </p:nvSpPr>
        <p:spPr/>
        <p:txBody>
          <a:bodyPr/>
          <a:lstStyle/>
          <a:p>
            <a:fld id="{E1DEC6F4-3968-4295-A507-E05EA775978E}" type="datetimeFigureOut">
              <a:rPr lang="en-IN" smtClean="0"/>
              <a:t>31-07-2024</a:t>
            </a:fld>
            <a:endParaRPr lang="en-IN"/>
          </a:p>
        </p:txBody>
      </p:sp>
      <p:sp>
        <p:nvSpPr>
          <p:cNvPr id="6" name="Footer Placeholder 5">
            <a:extLst>
              <a:ext uri="{FF2B5EF4-FFF2-40B4-BE49-F238E27FC236}">
                <a16:creationId xmlns:a16="http://schemas.microsoft.com/office/drawing/2014/main" id="{B2C24697-1F4B-B87E-681D-D1461C81717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A879616-F9B4-A600-8450-5E3460D0E81A}"/>
              </a:ext>
            </a:extLst>
          </p:cNvPr>
          <p:cNvSpPr>
            <a:spLocks noGrp="1"/>
          </p:cNvSpPr>
          <p:nvPr>
            <p:ph type="sldNum" sz="quarter" idx="12"/>
          </p:nvPr>
        </p:nvSpPr>
        <p:spPr/>
        <p:txBody>
          <a:bodyPr/>
          <a:lstStyle/>
          <a:p>
            <a:fld id="{C116FDC1-3D0B-41FA-99EF-FC0B4DE7014E}" type="slidenum">
              <a:rPr lang="en-IN" smtClean="0"/>
              <a:t>‹#›</a:t>
            </a:fld>
            <a:endParaRPr lang="en-IN"/>
          </a:p>
        </p:txBody>
      </p:sp>
    </p:spTree>
    <p:extLst>
      <p:ext uri="{BB962C8B-B14F-4D97-AF65-F5344CB8AC3E}">
        <p14:creationId xmlns:p14="http://schemas.microsoft.com/office/powerpoint/2010/main" val="3864437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5000" b="-5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B9270F-F5B1-D2E3-5744-FDCE822E4B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12C7822-0BF7-130B-F32B-B0AFDD3571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EAD39E-D969-9736-7AE9-15C9B27E54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DEC6F4-3968-4295-A507-E05EA775978E}" type="datetimeFigureOut">
              <a:rPr lang="en-IN" smtClean="0"/>
              <a:t>31-07-2024</a:t>
            </a:fld>
            <a:endParaRPr lang="en-IN"/>
          </a:p>
        </p:txBody>
      </p:sp>
      <p:sp>
        <p:nvSpPr>
          <p:cNvPr id="5" name="Footer Placeholder 4">
            <a:extLst>
              <a:ext uri="{FF2B5EF4-FFF2-40B4-BE49-F238E27FC236}">
                <a16:creationId xmlns:a16="http://schemas.microsoft.com/office/drawing/2014/main" id="{73E6E861-0BA4-260D-D9A5-8B282F4299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7804B2D-6E56-7F82-D36B-6C6AAE55C4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16FDC1-3D0B-41FA-99EF-FC0B4DE7014E}" type="slidenum">
              <a:rPr lang="en-IN" smtClean="0"/>
              <a:t>‹#›</a:t>
            </a:fld>
            <a:endParaRPr lang="en-IN"/>
          </a:p>
        </p:txBody>
      </p:sp>
    </p:spTree>
    <p:extLst>
      <p:ext uri="{BB962C8B-B14F-4D97-AF65-F5344CB8AC3E}">
        <p14:creationId xmlns:p14="http://schemas.microsoft.com/office/powerpoint/2010/main" val="18572020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medicalnewstoday.com/articles/323451" TargetMode="External"/><Relationship Id="rId2" Type="http://schemas.openxmlformats.org/officeDocument/2006/relationships/image" Target="../media/image6.jpg"/><Relationship Id="rId1" Type="http://schemas.openxmlformats.org/officeDocument/2006/relationships/slideLayout" Target="../slideLayouts/slideLayout1.xml"/><Relationship Id="rId5" Type="http://schemas.openxmlformats.org/officeDocument/2006/relationships/hyperlink" Target="https://www.rawpixel.com/search/cardiology" TargetMode="External"/><Relationship Id="rId4" Type="http://schemas.openxmlformats.org/officeDocument/2006/relationships/image" Target="../media/image7.1"/></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hyperlink" Target="https://www.pngall.com/thank-you-png/download/4145" TargetMode="External"/><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pxfuel.com/en/free-photo-jrzdp" TargetMode="External"/><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hyperlink" Target="https://www.pngall.com/aim-png/" TargetMode="Externa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www.medicalnewstoday.com/articles/323451" TargetMode="External"/><Relationship Id="rId2" Type="http://schemas.openxmlformats.org/officeDocument/2006/relationships/image" Target="../media/image6.jpg"/><Relationship Id="rId1" Type="http://schemas.openxmlformats.org/officeDocument/2006/relationships/slideLayout" Target="../slideLayouts/slideLayout1.xml"/><Relationship Id="rId5" Type="http://schemas.openxmlformats.org/officeDocument/2006/relationships/hyperlink" Target="https://www.rawpixel.com/search/cardiology" TargetMode="External"/><Relationship Id="rId4" Type="http://schemas.openxmlformats.org/officeDocument/2006/relationships/image" Target="../media/image7.1"/></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BDD7657-7602-2E94-B372-2226FFDC35EF}"/>
              </a:ext>
            </a:extLst>
          </p:cNvPr>
          <p:cNvSpPr txBox="1"/>
          <p:nvPr/>
        </p:nvSpPr>
        <p:spPr>
          <a:xfrm>
            <a:off x="711200" y="1642533"/>
            <a:ext cx="4258734" cy="1077218"/>
          </a:xfrm>
          <a:prstGeom prst="rect">
            <a:avLst/>
          </a:prstGeom>
          <a:solidFill>
            <a:schemeClr val="accent3">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IN" sz="3200" b="1" dirty="0">
                <a:solidFill>
                  <a:schemeClr val="tx1"/>
                </a:solidFill>
              </a:rPr>
              <a:t>Prediction of Heart Attack</a:t>
            </a:r>
          </a:p>
        </p:txBody>
      </p:sp>
      <p:sp>
        <p:nvSpPr>
          <p:cNvPr id="7" name="!!SHAPE1">
            <a:extLst>
              <a:ext uri="{FF2B5EF4-FFF2-40B4-BE49-F238E27FC236}">
                <a16:creationId xmlns:a16="http://schemas.microsoft.com/office/drawing/2014/main" id="{0BDACFED-CAF3-1FC9-C94D-9310FC1A3642}"/>
              </a:ext>
            </a:extLst>
          </p:cNvPr>
          <p:cNvSpPr/>
          <p:nvPr/>
        </p:nvSpPr>
        <p:spPr>
          <a:xfrm>
            <a:off x="6653213" y="453941"/>
            <a:ext cx="1987023" cy="1989221"/>
          </a:xfrm>
          <a:prstGeom prst="ellipse">
            <a:avLst/>
          </a:prstGeom>
          <a:solidFill>
            <a:schemeClr val="accent4">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C66AF218-2486-789F-49FE-A4D906490A29}"/>
              </a:ext>
            </a:extLst>
          </p:cNvPr>
          <p:cNvSpPr txBox="1"/>
          <p:nvPr/>
        </p:nvSpPr>
        <p:spPr>
          <a:xfrm>
            <a:off x="6873879" y="1302279"/>
            <a:ext cx="1800225" cy="307777"/>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INTRODUCTION</a:t>
            </a:r>
            <a:endParaRPr lang="en-IN" sz="1400" b="1" dirty="0">
              <a:latin typeface="Times New Roman" panose="02020603050405020304" pitchFamily="18" charset="0"/>
              <a:cs typeface="Times New Roman" panose="02020603050405020304" pitchFamily="18" charset="0"/>
            </a:endParaRPr>
          </a:p>
        </p:txBody>
      </p:sp>
      <p:sp>
        <p:nvSpPr>
          <p:cNvPr id="14" name="!!SHAPE4">
            <a:extLst>
              <a:ext uri="{FF2B5EF4-FFF2-40B4-BE49-F238E27FC236}">
                <a16:creationId xmlns:a16="http://schemas.microsoft.com/office/drawing/2014/main" id="{587C7F8B-DD54-234D-630E-AE4ACBB3A39A}"/>
              </a:ext>
            </a:extLst>
          </p:cNvPr>
          <p:cNvSpPr/>
          <p:nvPr/>
        </p:nvSpPr>
        <p:spPr>
          <a:xfrm>
            <a:off x="9034461" y="453940"/>
            <a:ext cx="1987023" cy="1989221"/>
          </a:xfrm>
          <a:prstGeom prst="ellipse">
            <a:avLst/>
          </a:prstGeom>
          <a:solidFill>
            <a:schemeClr val="accent4">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372BEC39-0D00-2C6E-7036-CEA01C7AFA2A}"/>
              </a:ext>
            </a:extLst>
          </p:cNvPr>
          <p:cNvSpPr txBox="1"/>
          <p:nvPr/>
        </p:nvSpPr>
        <p:spPr>
          <a:xfrm>
            <a:off x="9127861" y="1079219"/>
            <a:ext cx="1800225" cy="738664"/>
          </a:xfrm>
          <a:prstGeom prst="rect">
            <a:avLst/>
          </a:prstGeom>
          <a:noFill/>
        </p:spPr>
        <p:txBody>
          <a:bodyPr wrap="square" rtlCol="0">
            <a:spAutoFit/>
          </a:bodyPr>
          <a:lstStyle/>
          <a:p>
            <a:pPr algn="ctr"/>
            <a:r>
              <a:rPr lang="en-IN" sz="1400" b="1" dirty="0">
                <a:latin typeface="Times New Roman" panose="02020603050405020304" pitchFamily="18" charset="0"/>
                <a:cs typeface="Times New Roman" panose="02020603050405020304" pitchFamily="18" charset="0"/>
              </a:rPr>
              <a:t>FEATURE SELECTION AND DATASET</a:t>
            </a:r>
          </a:p>
        </p:txBody>
      </p:sp>
      <p:sp>
        <p:nvSpPr>
          <p:cNvPr id="4" name="!!SHAPE6">
            <a:extLst>
              <a:ext uri="{FF2B5EF4-FFF2-40B4-BE49-F238E27FC236}">
                <a16:creationId xmlns:a16="http://schemas.microsoft.com/office/drawing/2014/main" id="{82D9D809-F0F5-2F0E-BA5B-C1BBD0D446F1}"/>
              </a:ext>
            </a:extLst>
          </p:cNvPr>
          <p:cNvSpPr/>
          <p:nvPr/>
        </p:nvSpPr>
        <p:spPr>
          <a:xfrm>
            <a:off x="7860771" y="2296888"/>
            <a:ext cx="1987023" cy="1989221"/>
          </a:xfrm>
          <a:prstGeom prst="ellipse">
            <a:avLst/>
          </a:prstGeom>
          <a:solidFill>
            <a:schemeClr val="accent4">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8CF0EBB-6A88-E976-5FC1-544D03869592}"/>
              </a:ext>
            </a:extLst>
          </p:cNvPr>
          <p:cNvSpPr txBox="1"/>
          <p:nvPr/>
        </p:nvSpPr>
        <p:spPr>
          <a:xfrm>
            <a:off x="7954169" y="3122445"/>
            <a:ext cx="1800225" cy="307777"/>
          </a:xfrm>
          <a:prstGeom prst="rect">
            <a:avLst/>
          </a:prstGeom>
          <a:noFill/>
        </p:spPr>
        <p:txBody>
          <a:bodyPr wrap="square" rtlCol="0">
            <a:spAutoFit/>
          </a:bodyPr>
          <a:lstStyle/>
          <a:p>
            <a:pPr algn="ctr"/>
            <a:r>
              <a:rPr lang="en-US" sz="1400" b="1" dirty="0">
                <a:latin typeface="Times New Roman" panose="02020603050405020304" pitchFamily="18" charset="0"/>
                <a:cs typeface="Times New Roman" panose="02020603050405020304" pitchFamily="18" charset="0"/>
              </a:rPr>
              <a:t>EDA</a:t>
            </a:r>
            <a:endParaRPr lang="en-IN" sz="1400" b="1" dirty="0">
              <a:latin typeface="Times New Roman" panose="02020603050405020304" pitchFamily="18" charset="0"/>
              <a:cs typeface="Times New Roman" panose="02020603050405020304" pitchFamily="18" charset="0"/>
            </a:endParaRPr>
          </a:p>
        </p:txBody>
      </p:sp>
      <p:sp>
        <p:nvSpPr>
          <p:cNvPr id="2" name="!!SHAPE7">
            <a:extLst>
              <a:ext uri="{FF2B5EF4-FFF2-40B4-BE49-F238E27FC236}">
                <a16:creationId xmlns:a16="http://schemas.microsoft.com/office/drawing/2014/main" id="{1B009936-C506-C7E4-0CF2-10E91FC1489F}"/>
              </a:ext>
            </a:extLst>
          </p:cNvPr>
          <p:cNvSpPr/>
          <p:nvPr/>
        </p:nvSpPr>
        <p:spPr>
          <a:xfrm>
            <a:off x="6653212" y="4139836"/>
            <a:ext cx="1987023" cy="1989221"/>
          </a:xfrm>
          <a:prstGeom prst="ellipse">
            <a:avLst/>
          </a:prstGeom>
          <a:solidFill>
            <a:schemeClr val="accent4">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3B4116D-DEDA-E6D6-07A8-CF6B1C274C75}"/>
              </a:ext>
            </a:extLst>
          </p:cNvPr>
          <p:cNvSpPr txBox="1"/>
          <p:nvPr/>
        </p:nvSpPr>
        <p:spPr>
          <a:xfrm>
            <a:off x="6746610" y="4742334"/>
            <a:ext cx="1800225" cy="738664"/>
          </a:xfrm>
          <a:prstGeom prst="rect">
            <a:avLst/>
          </a:prstGeom>
          <a:noFill/>
        </p:spPr>
        <p:txBody>
          <a:bodyPr wrap="square" rtlCol="0">
            <a:spAutoFit/>
          </a:bodyPr>
          <a:lstStyle/>
          <a:p>
            <a:pPr algn="ctr"/>
            <a:r>
              <a:rPr lang="en-IN" sz="1400" b="1" dirty="0">
                <a:latin typeface="Times New Roman" panose="02020603050405020304" pitchFamily="18" charset="0"/>
                <a:cs typeface="Times New Roman" panose="02020603050405020304" pitchFamily="18" charset="0"/>
              </a:rPr>
              <a:t>METHODOLOGY AND ALGORITHMS</a:t>
            </a:r>
          </a:p>
        </p:txBody>
      </p:sp>
      <p:sp>
        <p:nvSpPr>
          <p:cNvPr id="8" name="!!SHAPE13">
            <a:extLst>
              <a:ext uri="{FF2B5EF4-FFF2-40B4-BE49-F238E27FC236}">
                <a16:creationId xmlns:a16="http://schemas.microsoft.com/office/drawing/2014/main" id="{027EF29F-2CC0-06C6-2797-0C2608E8854D}"/>
              </a:ext>
            </a:extLst>
          </p:cNvPr>
          <p:cNvSpPr/>
          <p:nvPr/>
        </p:nvSpPr>
        <p:spPr>
          <a:xfrm>
            <a:off x="9034460" y="4139836"/>
            <a:ext cx="1987023" cy="1989221"/>
          </a:xfrm>
          <a:prstGeom prst="ellipse">
            <a:avLst/>
          </a:prstGeom>
          <a:solidFill>
            <a:schemeClr val="accent4">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EC408E05-81A8-5A22-D9C5-0C81854257AE}"/>
              </a:ext>
            </a:extLst>
          </p:cNvPr>
          <p:cNvSpPr txBox="1"/>
          <p:nvPr/>
        </p:nvSpPr>
        <p:spPr>
          <a:xfrm>
            <a:off x="9127861" y="4957926"/>
            <a:ext cx="1800225" cy="307777"/>
          </a:xfrm>
          <a:prstGeom prst="rect">
            <a:avLst/>
          </a:prstGeom>
          <a:noFill/>
        </p:spPr>
        <p:txBody>
          <a:bodyPr wrap="square" rtlCol="0">
            <a:spAutoFit/>
          </a:bodyPr>
          <a:lstStyle/>
          <a:p>
            <a:pPr algn="ctr"/>
            <a:r>
              <a:rPr lang="en-IN" sz="1400" b="1" dirty="0">
                <a:latin typeface="Times New Roman" panose="02020603050405020304" pitchFamily="18" charset="0"/>
                <a:cs typeface="Times New Roman" panose="02020603050405020304" pitchFamily="18" charset="0"/>
              </a:rPr>
              <a:t>CONCLUSION </a:t>
            </a:r>
          </a:p>
        </p:txBody>
      </p:sp>
    </p:spTree>
    <p:extLst>
      <p:ext uri="{BB962C8B-B14F-4D97-AF65-F5344CB8AC3E}">
        <p14:creationId xmlns:p14="http://schemas.microsoft.com/office/powerpoint/2010/main" val="379598690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HAPE4">
            <a:extLst>
              <a:ext uri="{FF2B5EF4-FFF2-40B4-BE49-F238E27FC236}">
                <a16:creationId xmlns:a16="http://schemas.microsoft.com/office/drawing/2014/main" id="{587C7F8B-DD54-234D-630E-AE4ACBB3A39A}"/>
              </a:ext>
            </a:extLst>
          </p:cNvPr>
          <p:cNvSpPr/>
          <p:nvPr/>
        </p:nvSpPr>
        <p:spPr>
          <a:xfrm>
            <a:off x="-2905125" y="-496931"/>
            <a:ext cx="9001125" cy="8488405"/>
          </a:xfrm>
          <a:prstGeom prst="ellipse">
            <a:avLst/>
          </a:prstGeom>
          <a:solidFill>
            <a:schemeClr val="accent4">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372BEC39-0D00-2C6E-7036-CEA01C7AFA2A}"/>
              </a:ext>
            </a:extLst>
          </p:cNvPr>
          <p:cNvSpPr txBox="1"/>
          <p:nvPr/>
        </p:nvSpPr>
        <p:spPr>
          <a:xfrm>
            <a:off x="1221184" y="202919"/>
            <a:ext cx="2033588" cy="523220"/>
          </a:xfrm>
          <a:prstGeom prst="rect">
            <a:avLst/>
          </a:prstGeom>
          <a:noFill/>
        </p:spPr>
        <p:txBody>
          <a:bodyPr wrap="square" rtlCol="0">
            <a:spAutoFit/>
          </a:bodyPr>
          <a:lstStyle/>
          <a:p>
            <a:pPr algn="ctr"/>
            <a:r>
              <a:rPr lang="en-IN" sz="2800" b="1" dirty="0">
                <a:latin typeface="Times New Roman" panose="02020603050405020304" pitchFamily="18" charset="0"/>
                <a:cs typeface="Times New Roman" panose="02020603050405020304" pitchFamily="18" charset="0"/>
              </a:rPr>
              <a:t>FEATURE</a:t>
            </a:r>
          </a:p>
        </p:txBody>
      </p:sp>
      <p:sp>
        <p:nvSpPr>
          <p:cNvPr id="2" name="TextBox 1">
            <a:extLst>
              <a:ext uri="{FF2B5EF4-FFF2-40B4-BE49-F238E27FC236}">
                <a16:creationId xmlns:a16="http://schemas.microsoft.com/office/drawing/2014/main" id="{43C4AB13-9713-0B53-30D4-994EE53CA72E}"/>
              </a:ext>
            </a:extLst>
          </p:cNvPr>
          <p:cNvSpPr txBox="1"/>
          <p:nvPr/>
        </p:nvSpPr>
        <p:spPr>
          <a:xfrm>
            <a:off x="152400" y="803695"/>
            <a:ext cx="5276056" cy="5632311"/>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 age: Age of the patient</a:t>
            </a:r>
          </a:p>
          <a:p>
            <a:r>
              <a:rPr lang="en-IN" b="1" dirty="0">
                <a:latin typeface="Times New Roman" panose="02020603050405020304" pitchFamily="18" charset="0"/>
                <a:cs typeface="Times New Roman" panose="02020603050405020304" pitchFamily="18" charset="0"/>
              </a:rPr>
              <a:t>• sex: Sex of the patient (1 = male, 0 = female)</a:t>
            </a:r>
          </a:p>
          <a:p>
            <a:r>
              <a:rPr lang="en-IN" b="1" dirty="0">
                <a:latin typeface="Times New Roman" panose="02020603050405020304" pitchFamily="18" charset="0"/>
                <a:cs typeface="Times New Roman" panose="02020603050405020304" pitchFamily="18" charset="0"/>
              </a:rPr>
              <a:t>• cp: Chest pain type</a:t>
            </a:r>
          </a:p>
          <a:p>
            <a:r>
              <a:rPr lang="en-IN" b="1" dirty="0">
                <a:latin typeface="Times New Roman" panose="02020603050405020304" pitchFamily="18" charset="0"/>
                <a:cs typeface="Times New Roman" panose="02020603050405020304" pitchFamily="18" charset="0"/>
              </a:rPr>
              <a:t>• trestbps: Resting blood pressure (in mm Hg)</a:t>
            </a:r>
          </a:p>
          <a:p>
            <a:r>
              <a:rPr lang="en-IN" b="1" dirty="0">
                <a:latin typeface="Times New Roman" panose="02020603050405020304" pitchFamily="18" charset="0"/>
                <a:cs typeface="Times New Roman" panose="02020603050405020304" pitchFamily="18" charset="0"/>
              </a:rPr>
              <a:t>• chol: Serum cholesterol (in mg/dl)</a:t>
            </a:r>
          </a:p>
          <a:p>
            <a:r>
              <a:rPr lang="en-IN" b="1" dirty="0">
                <a:latin typeface="Times New Roman" panose="02020603050405020304" pitchFamily="18" charset="0"/>
                <a:cs typeface="Times New Roman" panose="02020603050405020304" pitchFamily="18" charset="0"/>
              </a:rPr>
              <a:t>• fbs: Fasting blood sugar (1 = fasting blood sugar &gt; 120 mg/dl, 0 = otherwise)</a:t>
            </a:r>
          </a:p>
          <a:p>
            <a:r>
              <a:rPr lang="en-IN" b="1" dirty="0">
                <a:latin typeface="Times New Roman" panose="02020603050405020304" pitchFamily="18" charset="0"/>
                <a:cs typeface="Times New Roman" panose="02020603050405020304" pitchFamily="18" charset="0"/>
              </a:rPr>
              <a:t>• restecg: Resting electrocardiographic results</a:t>
            </a:r>
          </a:p>
          <a:p>
            <a:r>
              <a:rPr lang="en-IN" b="1" dirty="0">
                <a:latin typeface="Times New Roman" panose="02020603050405020304" pitchFamily="18" charset="0"/>
                <a:cs typeface="Times New Roman" panose="02020603050405020304" pitchFamily="18" charset="0"/>
              </a:rPr>
              <a:t>• thalach: Maximum heart rate achieved</a:t>
            </a:r>
          </a:p>
          <a:p>
            <a:r>
              <a:rPr lang="en-IN" b="1" dirty="0">
                <a:latin typeface="Times New Roman" panose="02020603050405020304" pitchFamily="18" charset="0"/>
                <a:cs typeface="Times New Roman" panose="02020603050405020304" pitchFamily="18" charset="0"/>
              </a:rPr>
              <a:t>• exang: Exercise-induced angina (1 = yes, 0 = no)</a:t>
            </a:r>
          </a:p>
          <a:p>
            <a:r>
              <a:rPr lang="en-IN" b="1" dirty="0">
                <a:latin typeface="Times New Roman" panose="02020603050405020304" pitchFamily="18" charset="0"/>
                <a:cs typeface="Times New Roman" panose="02020603050405020304" pitchFamily="18" charset="0"/>
              </a:rPr>
              <a:t>• oldpeak: ST depression induced by exercise relative to rest</a:t>
            </a:r>
          </a:p>
          <a:p>
            <a:r>
              <a:rPr lang="en-IN" b="1" dirty="0">
                <a:latin typeface="Times New Roman" panose="02020603050405020304" pitchFamily="18" charset="0"/>
                <a:cs typeface="Times New Roman" panose="02020603050405020304" pitchFamily="18" charset="0"/>
              </a:rPr>
              <a:t>• slope: Slope of the peak exercise ST segment </a:t>
            </a:r>
          </a:p>
          <a:p>
            <a:r>
              <a:rPr lang="en-IN" b="1" dirty="0">
                <a:latin typeface="Times New Roman" panose="02020603050405020304" pitchFamily="18" charset="0"/>
                <a:cs typeface="Times New Roman" panose="02020603050405020304" pitchFamily="18" charset="0"/>
              </a:rPr>
              <a:t>(0 = upsloping, 1 = flat, 2 = downsloping)</a:t>
            </a:r>
          </a:p>
          <a:p>
            <a:r>
              <a:rPr lang="en-IN" b="1" dirty="0">
                <a:latin typeface="Times New Roman" panose="02020603050405020304" pitchFamily="18" charset="0"/>
                <a:cs typeface="Times New Roman" panose="02020603050405020304" pitchFamily="18" charset="0"/>
              </a:rPr>
              <a:t>• ca: Number of major vessels (0-3) colored by fluoroscopy</a:t>
            </a:r>
          </a:p>
          <a:p>
            <a:r>
              <a:rPr lang="en-IN" b="1" dirty="0">
                <a:latin typeface="Times New Roman" panose="02020603050405020304" pitchFamily="18" charset="0"/>
                <a:cs typeface="Times New Roman" panose="02020603050405020304" pitchFamily="18" charset="0"/>
              </a:rPr>
              <a:t>• thal: Thalassemia </a:t>
            </a:r>
          </a:p>
          <a:p>
            <a:r>
              <a:rPr lang="en-IN" b="1" dirty="0">
                <a:latin typeface="Times New Roman" panose="02020603050405020304" pitchFamily="18" charset="0"/>
                <a:cs typeface="Times New Roman" panose="02020603050405020304" pitchFamily="18" charset="0"/>
              </a:rPr>
              <a:t>(3 = normal, 6 = fixed defect, 7= reversible defect)</a:t>
            </a:r>
          </a:p>
          <a:p>
            <a:r>
              <a:rPr lang="en-IN" b="1" dirty="0">
                <a:latin typeface="Times New Roman" panose="02020603050405020304" pitchFamily="18" charset="0"/>
                <a:cs typeface="Times New Roman" panose="02020603050405020304" pitchFamily="18" charset="0"/>
              </a:rPr>
              <a:t>• target: Target variable </a:t>
            </a:r>
          </a:p>
          <a:p>
            <a:r>
              <a:rPr lang="en-IN" b="1" dirty="0">
                <a:latin typeface="Times New Roman" panose="02020603050405020304" pitchFamily="18" charset="0"/>
                <a:cs typeface="Times New Roman" panose="02020603050405020304" pitchFamily="18" charset="0"/>
              </a:rPr>
              <a:t>(1 = heart attack risk, 0 = no risk)</a:t>
            </a:r>
          </a:p>
        </p:txBody>
      </p:sp>
      <p:pic>
        <p:nvPicPr>
          <p:cNvPr id="8" name="Picture 7">
            <a:extLst>
              <a:ext uri="{FF2B5EF4-FFF2-40B4-BE49-F238E27FC236}">
                <a16:creationId xmlns:a16="http://schemas.microsoft.com/office/drawing/2014/main" id="{F308473E-A3D8-BA75-226F-84792FD819B2}"/>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019800" y="202919"/>
            <a:ext cx="3924714" cy="2625991"/>
          </a:xfrm>
          <a:prstGeom prst="rect">
            <a:avLst/>
          </a:prstGeom>
        </p:spPr>
      </p:pic>
      <p:sp>
        <p:nvSpPr>
          <p:cNvPr id="9" name="!!SHAPE5">
            <a:extLst>
              <a:ext uri="{FF2B5EF4-FFF2-40B4-BE49-F238E27FC236}">
                <a16:creationId xmlns:a16="http://schemas.microsoft.com/office/drawing/2014/main" id="{DBBACB3C-5346-92C3-7E4B-F7599AC468C3}"/>
              </a:ext>
            </a:extLst>
          </p:cNvPr>
          <p:cNvSpPr/>
          <p:nvPr/>
        </p:nvSpPr>
        <p:spPr>
          <a:xfrm>
            <a:off x="9153525" y="4039652"/>
            <a:ext cx="2471739" cy="2396354"/>
          </a:xfrm>
          <a:prstGeom prst="ellipse">
            <a:avLst/>
          </a:prstGeom>
          <a:solidFill>
            <a:schemeClr val="accent4">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A4D0AA12-8A3B-2B02-B0CE-12BDEEE9A064}"/>
              </a:ext>
            </a:extLst>
          </p:cNvPr>
          <p:cNvSpPr txBox="1"/>
          <p:nvPr/>
        </p:nvSpPr>
        <p:spPr>
          <a:xfrm>
            <a:off x="9446419" y="4822330"/>
            <a:ext cx="1885950" cy="830997"/>
          </a:xfrm>
          <a:prstGeom prst="rect">
            <a:avLst/>
          </a:prstGeom>
          <a:no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Dataset Screenshot</a:t>
            </a:r>
          </a:p>
        </p:txBody>
      </p:sp>
      <p:pic>
        <p:nvPicPr>
          <p:cNvPr id="12" name="Picture 11">
            <a:extLst>
              <a:ext uri="{FF2B5EF4-FFF2-40B4-BE49-F238E27FC236}">
                <a16:creationId xmlns:a16="http://schemas.microsoft.com/office/drawing/2014/main" id="{56B8885B-E1B8-F3D5-AB77-299A3513198B}"/>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019800" y="4922520"/>
            <a:ext cx="2438400" cy="1661160"/>
          </a:xfrm>
          <a:prstGeom prst="rect">
            <a:avLst/>
          </a:prstGeom>
        </p:spPr>
      </p:pic>
    </p:spTree>
    <p:extLst>
      <p:ext uri="{BB962C8B-B14F-4D97-AF65-F5344CB8AC3E}">
        <p14:creationId xmlns:p14="http://schemas.microsoft.com/office/powerpoint/2010/main" val="23970727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BDD7657-7602-2E94-B372-2226FFDC35EF}"/>
              </a:ext>
            </a:extLst>
          </p:cNvPr>
          <p:cNvSpPr txBox="1"/>
          <p:nvPr/>
        </p:nvSpPr>
        <p:spPr>
          <a:xfrm>
            <a:off x="711200" y="1642533"/>
            <a:ext cx="4258734" cy="1077218"/>
          </a:xfrm>
          <a:prstGeom prst="rect">
            <a:avLst/>
          </a:prstGeom>
          <a:solidFill>
            <a:schemeClr val="accent3">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IN" sz="3200" b="1" dirty="0">
                <a:solidFill>
                  <a:schemeClr val="tx1"/>
                </a:solidFill>
              </a:rPr>
              <a:t>Prediction of Heart Attack</a:t>
            </a:r>
          </a:p>
        </p:txBody>
      </p:sp>
      <p:sp>
        <p:nvSpPr>
          <p:cNvPr id="7" name="!!SHAPE1">
            <a:extLst>
              <a:ext uri="{FF2B5EF4-FFF2-40B4-BE49-F238E27FC236}">
                <a16:creationId xmlns:a16="http://schemas.microsoft.com/office/drawing/2014/main" id="{0BDACFED-CAF3-1FC9-C94D-9310FC1A3642}"/>
              </a:ext>
            </a:extLst>
          </p:cNvPr>
          <p:cNvSpPr/>
          <p:nvPr/>
        </p:nvSpPr>
        <p:spPr>
          <a:xfrm>
            <a:off x="6653213" y="453941"/>
            <a:ext cx="1987023" cy="1989221"/>
          </a:xfrm>
          <a:prstGeom prst="ellipse">
            <a:avLst/>
          </a:prstGeom>
          <a:solidFill>
            <a:schemeClr val="accent4">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C66AF218-2486-789F-49FE-A4D906490A29}"/>
              </a:ext>
            </a:extLst>
          </p:cNvPr>
          <p:cNvSpPr txBox="1"/>
          <p:nvPr/>
        </p:nvSpPr>
        <p:spPr>
          <a:xfrm>
            <a:off x="6873879" y="1302279"/>
            <a:ext cx="1800225" cy="307777"/>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INTRODUCTION</a:t>
            </a:r>
            <a:endParaRPr lang="en-IN" sz="1400" b="1" dirty="0">
              <a:latin typeface="Times New Roman" panose="02020603050405020304" pitchFamily="18" charset="0"/>
              <a:cs typeface="Times New Roman" panose="02020603050405020304" pitchFamily="18" charset="0"/>
            </a:endParaRPr>
          </a:p>
        </p:txBody>
      </p:sp>
      <p:sp>
        <p:nvSpPr>
          <p:cNvPr id="14" name="!!SHAPE4">
            <a:extLst>
              <a:ext uri="{FF2B5EF4-FFF2-40B4-BE49-F238E27FC236}">
                <a16:creationId xmlns:a16="http://schemas.microsoft.com/office/drawing/2014/main" id="{587C7F8B-DD54-234D-630E-AE4ACBB3A39A}"/>
              </a:ext>
            </a:extLst>
          </p:cNvPr>
          <p:cNvSpPr/>
          <p:nvPr/>
        </p:nvSpPr>
        <p:spPr>
          <a:xfrm>
            <a:off x="9034461" y="453940"/>
            <a:ext cx="1987023" cy="1989221"/>
          </a:xfrm>
          <a:prstGeom prst="ellipse">
            <a:avLst/>
          </a:prstGeom>
          <a:solidFill>
            <a:schemeClr val="accent4">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372BEC39-0D00-2C6E-7036-CEA01C7AFA2A}"/>
              </a:ext>
            </a:extLst>
          </p:cNvPr>
          <p:cNvSpPr txBox="1"/>
          <p:nvPr/>
        </p:nvSpPr>
        <p:spPr>
          <a:xfrm>
            <a:off x="9127861" y="1079219"/>
            <a:ext cx="1800225" cy="738664"/>
          </a:xfrm>
          <a:prstGeom prst="rect">
            <a:avLst/>
          </a:prstGeom>
          <a:noFill/>
        </p:spPr>
        <p:txBody>
          <a:bodyPr wrap="square" rtlCol="0">
            <a:spAutoFit/>
          </a:bodyPr>
          <a:lstStyle/>
          <a:p>
            <a:pPr algn="ctr"/>
            <a:r>
              <a:rPr lang="en-IN" sz="1400" b="1" dirty="0">
                <a:latin typeface="Times New Roman" panose="02020603050405020304" pitchFamily="18" charset="0"/>
                <a:cs typeface="Times New Roman" panose="02020603050405020304" pitchFamily="18" charset="0"/>
              </a:rPr>
              <a:t>FEATURE SELECTION AND DATASET</a:t>
            </a:r>
          </a:p>
        </p:txBody>
      </p:sp>
      <p:sp>
        <p:nvSpPr>
          <p:cNvPr id="4" name="!!SHAPE6">
            <a:extLst>
              <a:ext uri="{FF2B5EF4-FFF2-40B4-BE49-F238E27FC236}">
                <a16:creationId xmlns:a16="http://schemas.microsoft.com/office/drawing/2014/main" id="{82D9D809-F0F5-2F0E-BA5B-C1BBD0D446F1}"/>
              </a:ext>
            </a:extLst>
          </p:cNvPr>
          <p:cNvSpPr/>
          <p:nvPr/>
        </p:nvSpPr>
        <p:spPr>
          <a:xfrm>
            <a:off x="7860771" y="2296888"/>
            <a:ext cx="1987023" cy="1989221"/>
          </a:xfrm>
          <a:prstGeom prst="ellipse">
            <a:avLst/>
          </a:prstGeom>
          <a:solidFill>
            <a:schemeClr val="accent4">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8CF0EBB-6A88-E976-5FC1-544D03869592}"/>
              </a:ext>
            </a:extLst>
          </p:cNvPr>
          <p:cNvSpPr txBox="1"/>
          <p:nvPr/>
        </p:nvSpPr>
        <p:spPr>
          <a:xfrm>
            <a:off x="7954169" y="3122445"/>
            <a:ext cx="1800225" cy="307777"/>
          </a:xfrm>
          <a:prstGeom prst="rect">
            <a:avLst/>
          </a:prstGeom>
          <a:noFill/>
        </p:spPr>
        <p:txBody>
          <a:bodyPr wrap="square" rtlCol="0">
            <a:spAutoFit/>
          </a:bodyPr>
          <a:lstStyle/>
          <a:p>
            <a:pPr algn="ctr"/>
            <a:r>
              <a:rPr lang="en-US" sz="1400" b="1" dirty="0">
                <a:latin typeface="Times New Roman" panose="02020603050405020304" pitchFamily="18" charset="0"/>
                <a:cs typeface="Times New Roman" panose="02020603050405020304" pitchFamily="18" charset="0"/>
              </a:rPr>
              <a:t>EDA</a:t>
            </a:r>
            <a:endParaRPr lang="en-IN" sz="1400" b="1" dirty="0">
              <a:latin typeface="Times New Roman" panose="02020603050405020304" pitchFamily="18" charset="0"/>
              <a:cs typeface="Times New Roman" panose="02020603050405020304" pitchFamily="18" charset="0"/>
            </a:endParaRPr>
          </a:p>
        </p:txBody>
      </p:sp>
      <p:sp>
        <p:nvSpPr>
          <p:cNvPr id="2" name="!!SHAPE7">
            <a:extLst>
              <a:ext uri="{FF2B5EF4-FFF2-40B4-BE49-F238E27FC236}">
                <a16:creationId xmlns:a16="http://schemas.microsoft.com/office/drawing/2014/main" id="{1B009936-C506-C7E4-0CF2-10E91FC1489F}"/>
              </a:ext>
            </a:extLst>
          </p:cNvPr>
          <p:cNvSpPr/>
          <p:nvPr/>
        </p:nvSpPr>
        <p:spPr>
          <a:xfrm>
            <a:off x="6653212" y="4139836"/>
            <a:ext cx="1987023" cy="1989221"/>
          </a:xfrm>
          <a:prstGeom prst="ellipse">
            <a:avLst/>
          </a:prstGeom>
          <a:solidFill>
            <a:schemeClr val="accent4">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3B4116D-DEDA-E6D6-07A8-CF6B1C274C75}"/>
              </a:ext>
            </a:extLst>
          </p:cNvPr>
          <p:cNvSpPr txBox="1"/>
          <p:nvPr/>
        </p:nvSpPr>
        <p:spPr>
          <a:xfrm>
            <a:off x="6746610" y="4742334"/>
            <a:ext cx="1800225" cy="738664"/>
          </a:xfrm>
          <a:prstGeom prst="rect">
            <a:avLst/>
          </a:prstGeom>
          <a:noFill/>
        </p:spPr>
        <p:txBody>
          <a:bodyPr wrap="square" rtlCol="0">
            <a:spAutoFit/>
          </a:bodyPr>
          <a:lstStyle/>
          <a:p>
            <a:pPr algn="ctr"/>
            <a:r>
              <a:rPr lang="en-IN" sz="1400" b="1" dirty="0">
                <a:latin typeface="Times New Roman" panose="02020603050405020304" pitchFamily="18" charset="0"/>
                <a:cs typeface="Times New Roman" panose="02020603050405020304" pitchFamily="18" charset="0"/>
              </a:rPr>
              <a:t>METHODOLOGY AND ALGORITHMS</a:t>
            </a:r>
          </a:p>
        </p:txBody>
      </p:sp>
      <p:sp>
        <p:nvSpPr>
          <p:cNvPr id="8" name="!!SHAPE13">
            <a:extLst>
              <a:ext uri="{FF2B5EF4-FFF2-40B4-BE49-F238E27FC236}">
                <a16:creationId xmlns:a16="http://schemas.microsoft.com/office/drawing/2014/main" id="{027EF29F-2CC0-06C6-2797-0C2608E8854D}"/>
              </a:ext>
            </a:extLst>
          </p:cNvPr>
          <p:cNvSpPr/>
          <p:nvPr/>
        </p:nvSpPr>
        <p:spPr>
          <a:xfrm>
            <a:off x="9034460" y="4139836"/>
            <a:ext cx="1987023" cy="1989221"/>
          </a:xfrm>
          <a:prstGeom prst="ellipse">
            <a:avLst/>
          </a:prstGeom>
          <a:solidFill>
            <a:schemeClr val="accent4">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EC408E05-81A8-5A22-D9C5-0C81854257AE}"/>
              </a:ext>
            </a:extLst>
          </p:cNvPr>
          <p:cNvSpPr txBox="1"/>
          <p:nvPr/>
        </p:nvSpPr>
        <p:spPr>
          <a:xfrm>
            <a:off x="9127861" y="4957926"/>
            <a:ext cx="1800225" cy="307777"/>
          </a:xfrm>
          <a:prstGeom prst="rect">
            <a:avLst/>
          </a:prstGeom>
          <a:noFill/>
        </p:spPr>
        <p:txBody>
          <a:bodyPr wrap="square" rtlCol="0">
            <a:spAutoFit/>
          </a:bodyPr>
          <a:lstStyle/>
          <a:p>
            <a:pPr algn="ctr"/>
            <a:r>
              <a:rPr lang="en-IN" sz="1400" b="1" dirty="0">
                <a:latin typeface="Times New Roman" panose="02020603050405020304" pitchFamily="18" charset="0"/>
                <a:cs typeface="Times New Roman" panose="02020603050405020304" pitchFamily="18" charset="0"/>
              </a:rPr>
              <a:t>CONCLUSION </a:t>
            </a:r>
          </a:p>
        </p:txBody>
      </p:sp>
    </p:spTree>
    <p:extLst>
      <p:ext uri="{BB962C8B-B14F-4D97-AF65-F5344CB8AC3E}">
        <p14:creationId xmlns:p14="http://schemas.microsoft.com/office/powerpoint/2010/main" val="269935075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6">
            <a:extLst>
              <a:ext uri="{FF2B5EF4-FFF2-40B4-BE49-F238E27FC236}">
                <a16:creationId xmlns:a16="http://schemas.microsoft.com/office/drawing/2014/main" id="{82D9D809-F0F5-2F0E-BA5B-C1BBD0D446F1}"/>
              </a:ext>
            </a:extLst>
          </p:cNvPr>
          <p:cNvSpPr/>
          <p:nvPr/>
        </p:nvSpPr>
        <p:spPr>
          <a:xfrm>
            <a:off x="-2950104" y="-556872"/>
            <a:ext cx="9046104" cy="7971743"/>
          </a:xfrm>
          <a:prstGeom prst="ellipse">
            <a:avLst/>
          </a:prstGeom>
          <a:solidFill>
            <a:schemeClr val="accent4">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8CF0EBB-6A88-E976-5FC1-544D03869592}"/>
              </a:ext>
            </a:extLst>
          </p:cNvPr>
          <p:cNvSpPr txBox="1"/>
          <p:nvPr/>
        </p:nvSpPr>
        <p:spPr>
          <a:xfrm>
            <a:off x="5195887" y="112545"/>
            <a:ext cx="1800225"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EDA</a:t>
            </a:r>
            <a:endParaRPr lang="en-IN" sz="1400" b="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E7098607-85B1-47EF-7DEC-DAD07A794E56}"/>
              </a:ext>
            </a:extLst>
          </p:cNvPr>
          <p:cNvPicPr>
            <a:picLocks noChangeAspect="1"/>
          </p:cNvPicPr>
          <p:nvPr/>
        </p:nvPicPr>
        <p:blipFill rotWithShape="1">
          <a:blip r:embed="rId2">
            <a:extLst>
              <a:ext uri="{28A0092B-C50C-407E-A947-70E740481C1C}">
                <a14:useLocalDpi xmlns:a14="http://schemas.microsoft.com/office/drawing/2010/main" val="0"/>
              </a:ext>
            </a:extLst>
          </a:blip>
          <a:srcRect l="9720" t="8195" r="8450" b="6945"/>
          <a:stretch/>
        </p:blipFill>
        <p:spPr>
          <a:xfrm>
            <a:off x="8991601" y="3705226"/>
            <a:ext cx="3028950" cy="2617665"/>
          </a:xfrm>
          <a:prstGeom prst="rect">
            <a:avLst/>
          </a:prstGeom>
        </p:spPr>
      </p:pic>
      <p:pic>
        <p:nvPicPr>
          <p:cNvPr id="9" name="Picture 8">
            <a:extLst>
              <a:ext uri="{FF2B5EF4-FFF2-40B4-BE49-F238E27FC236}">
                <a16:creationId xmlns:a16="http://schemas.microsoft.com/office/drawing/2014/main" id="{BF317000-5596-91EC-E57D-B49B7C61D692}"/>
              </a:ext>
            </a:extLst>
          </p:cNvPr>
          <p:cNvPicPr>
            <a:picLocks noChangeAspect="1"/>
          </p:cNvPicPr>
          <p:nvPr/>
        </p:nvPicPr>
        <p:blipFill rotWithShape="1">
          <a:blip r:embed="rId3">
            <a:extLst>
              <a:ext uri="{28A0092B-C50C-407E-A947-70E740481C1C}">
                <a14:useLocalDpi xmlns:a14="http://schemas.microsoft.com/office/drawing/2010/main" val="0"/>
              </a:ext>
            </a:extLst>
          </a:blip>
          <a:srcRect l="17223" t="10417" r="7916" b="9263"/>
          <a:stretch/>
        </p:blipFill>
        <p:spPr>
          <a:xfrm>
            <a:off x="9134476" y="485775"/>
            <a:ext cx="2743200" cy="2943225"/>
          </a:xfrm>
          <a:prstGeom prst="rect">
            <a:avLst/>
          </a:prstGeom>
        </p:spPr>
      </p:pic>
      <p:sp>
        <p:nvSpPr>
          <p:cNvPr id="10" name="TextBox 9">
            <a:extLst>
              <a:ext uri="{FF2B5EF4-FFF2-40B4-BE49-F238E27FC236}">
                <a16:creationId xmlns:a16="http://schemas.microsoft.com/office/drawing/2014/main" id="{C3067128-F0DE-A294-CFB7-9EBF58B64047}"/>
              </a:ext>
            </a:extLst>
          </p:cNvPr>
          <p:cNvSpPr txBox="1"/>
          <p:nvPr/>
        </p:nvSpPr>
        <p:spPr>
          <a:xfrm>
            <a:off x="133350" y="1016139"/>
            <a:ext cx="5276056" cy="5632311"/>
          </a:xfrm>
          <a:prstGeom prst="rect">
            <a:avLst/>
          </a:prstGeom>
          <a:noFill/>
        </p:spPr>
        <p:txBody>
          <a:bodyPr wrap="square" rtlCol="0">
            <a:spAutoFit/>
          </a:bodyPr>
          <a:lstStyle/>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There are no NaN values in the data.</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There are certain outliers in all the continuous features.</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The data consists of more than twice the number of people with sex = 1 than sex = 0.</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There is no apparent linear correlation between continuous variable according to the heatmap.</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The scatterplot heatmap matrix suggests that there might be some correlation between output and cp, thalach and slope.</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It is intuitive that elder people might have higher chances of heart attack but according to the distribution plot of age wrt output, it is evident that this isn't the case.</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According to the distribution plot of thalach wrt output, people with higher maximum heart rate achieved have higher chances of heart attack.</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According to the distribution plot of oldpeak wrt output, people with lower previous peak achieved have higher chances of heart attack.</a:t>
            </a:r>
            <a:endParaRPr lang="en-IN" b="1" dirty="0">
              <a:latin typeface="Times New Roman" panose="02020603050405020304" pitchFamily="18" charset="0"/>
              <a:cs typeface="Times New Roman" panose="02020603050405020304" pitchFamily="18" charset="0"/>
            </a:endParaRPr>
          </a:p>
        </p:txBody>
      </p:sp>
      <p:pic>
        <p:nvPicPr>
          <p:cNvPr id="16" name="Picture 15">
            <a:extLst>
              <a:ext uri="{FF2B5EF4-FFF2-40B4-BE49-F238E27FC236}">
                <a16:creationId xmlns:a16="http://schemas.microsoft.com/office/drawing/2014/main" id="{FEB59795-3F35-ABE9-383D-9BD81997D361}"/>
              </a:ext>
            </a:extLst>
          </p:cNvPr>
          <p:cNvPicPr>
            <a:picLocks noChangeAspect="1"/>
          </p:cNvPicPr>
          <p:nvPr/>
        </p:nvPicPr>
        <p:blipFill rotWithShape="1">
          <a:blip r:embed="rId4">
            <a:extLst>
              <a:ext uri="{28A0092B-C50C-407E-A947-70E740481C1C}">
                <a14:useLocalDpi xmlns:a14="http://schemas.microsoft.com/office/drawing/2010/main" val="0"/>
              </a:ext>
            </a:extLst>
          </a:blip>
          <a:srcRect l="19906" t="10972" r="7717" b="7803"/>
          <a:stretch/>
        </p:blipFill>
        <p:spPr>
          <a:xfrm>
            <a:off x="6545542" y="485775"/>
            <a:ext cx="2360334" cy="2943224"/>
          </a:xfrm>
          <a:prstGeom prst="rect">
            <a:avLst/>
          </a:prstGeom>
        </p:spPr>
      </p:pic>
      <p:pic>
        <p:nvPicPr>
          <p:cNvPr id="18" name="Picture 17">
            <a:extLst>
              <a:ext uri="{FF2B5EF4-FFF2-40B4-BE49-F238E27FC236}">
                <a16:creationId xmlns:a16="http://schemas.microsoft.com/office/drawing/2014/main" id="{BCAB9DA7-07FA-45A6-36B7-1A723A140502}"/>
              </a:ext>
            </a:extLst>
          </p:cNvPr>
          <p:cNvPicPr>
            <a:picLocks noChangeAspect="1"/>
          </p:cNvPicPr>
          <p:nvPr/>
        </p:nvPicPr>
        <p:blipFill rotWithShape="1">
          <a:blip r:embed="rId5">
            <a:extLst>
              <a:ext uri="{28A0092B-C50C-407E-A947-70E740481C1C}">
                <a14:useLocalDpi xmlns:a14="http://schemas.microsoft.com/office/drawing/2010/main" val="0"/>
              </a:ext>
            </a:extLst>
          </a:blip>
          <a:srcRect l="8556" t="9270" r="9111" b="10417"/>
          <a:stretch/>
        </p:blipFill>
        <p:spPr>
          <a:xfrm>
            <a:off x="5551479" y="3705226"/>
            <a:ext cx="3354397" cy="2617665"/>
          </a:xfrm>
          <a:prstGeom prst="rect">
            <a:avLst/>
          </a:prstGeom>
        </p:spPr>
      </p:pic>
    </p:spTree>
    <p:extLst>
      <p:ext uri="{BB962C8B-B14F-4D97-AF65-F5344CB8AC3E}">
        <p14:creationId xmlns:p14="http://schemas.microsoft.com/office/powerpoint/2010/main" val="122274770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BDD7657-7602-2E94-B372-2226FFDC35EF}"/>
              </a:ext>
            </a:extLst>
          </p:cNvPr>
          <p:cNvSpPr txBox="1"/>
          <p:nvPr/>
        </p:nvSpPr>
        <p:spPr>
          <a:xfrm>
            <a:off x="711200" y="1642533"/>
            <a:ext cx="4258734" cy="1077218"/>
          </a:xfrm>
          <a:prstGeom prst="rect">
            <a:avLst/>
          </a:prstGeom>
          <a:solidFill>
            <a:schemeClr val="accent3">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IN" sz="3200" b="1" dirty="0">
                <a:solidFill>
                  <a:schemeClr val="tx1"/>
                </a:solidFill>
              </a:rPr>
              <a:t>Prediction of Heart Attack</a:t>
            </a:r>
          </a:p>
        </p:txBody>
      </p:sp>
      <p:sp>
        <p:nvSpPr>
          <p:cNvPr id="7" name="!!SHAPE1">
            <a:extLst>
              <a:ext uri="{FF2B5EF4-FFF2-40B4-BE49-F238E27FC236}">
                <a16:creationId xmlns:a16="http://schemas.microsoft.com/office/drawing/2014/main" id="{0BDACFED-CAF3-1FC9-C94D-9310FC1A3642}"/>
              </a:ext>
            </a:extLst>
          </p:cNvPr>
          <p:cNvSpPr/>
          <p:nvPr/>
        </p:nvSpPr>
        <p:spPr>
          <a:xfrm>
            <a:off x="6653213" y="453941"/>
            <a:ext cx="1987023" cy="1989221"/>
          </a:xfrm>
          <a:prstGeom prst="ellipse">
            <a:avLst/>
          </a:prstGeom>
          <a:solidFill>
            <a:schemeClr val="accent4">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C66AF218-2486-789F-49FE-A4D906490A29}"/>
              </a:ext>
            </a:extLst>
          </p:cNvPr>
          <p:cNvSpPr txBox="1"/>
          <p:nvPr/>
        </p:nvSpPr>
        <p:spPr>
          <a:xfrm>
            <a:off x="6873879" y="1302279"/>
            <a:ext cx="1800225" cy="307777"/>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INTRODUCTION</a:t>
            </a:r>
            <a:endParaRPr lang="en-IN" sz="1400" b="1" dirty="0">
              <a:latin typeface="Times New Roman" panose="02020603050405020304" pitchFamily="18" charset="0"/>
              <a:cs typeface="Times New Roman" panose="02020603050405020304" pitchFamily="18" charset="0"/>
            </a:endParaRPr>
          </a:p>
        </p:txBody>
      </p:sp>
      <p:sp>
        <p:nvSpPr>
          <p:cNvPr id="14" name="!!SHAPE4">
            <a:extLst>
              <a:ext uri="{FF2B5EF4-FFF2-40B4-BE49-F238E27FC236}">
                <a16:creationId xmlns:a16="http://schemas.microsoft.com/office/drawing/2014/main" id="{587C7F8B-DD54-234D-630E-AE4ACBB3A39A}"/>
              </a:ext>
            </a:extLst>
          </p:cNvPr>
          <p:cNvSpPr/>
          <p:nvPr/>
        </p:nvSpPr>
        <p:spPr>
          <a:xfrm>
            <a:off x="9034461" y="453940"/>
            <a:ext cx="1987023" cy="1989221"/>
          </a:xfrm>
          <a:prstGeom prst="ellipse">
            <a:avLst/>
          </a:prstGeom>
          <a:solidFill>
            <a:schemeClr val="accent4">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372BEC39-0D00-2C6E-7036-CEA01C7AFA2A}"/>
              </a:ext>
            </a:extLst>
          </p:cNvPr>
          <p:cNvSpPr txBox="1"/>
          <p:nvPr/>
        </p:nvSpPr>
        <p:spPr>
          <a:xfrm>
            <a:off x="9127861" y="1079219"/>
            <a:ext cx="1800225" cy="738664"/>
          </a:xfrm>
          <a:prstGeom prst="rect">
            <a:avLst/>
          </a:prstGeom>
          <a:noFill/>
        </p:spPr>
        <p:txBody>
          <a:bodyPr wrap="square" rtlCol="0">
            <a:spAutoFit/>
          </a:bodyPr>
          <a:lstStyle/>
          <a:p>
            <a:pPr algn="ctr"/>
            <a:r>
              <a:rPr lang="en-IN" sz="1400" b="1" dirty="0">
                <a:latin typeface="Times New Roman" panose="02020603050405020304" pitchFamily="18" charset="0"/>
                <a:cs typeface="Times New Roman" panose="02020603050405020304" pitchFamily="18" charset="0"/>
              </a:rPr>
              <a:t>FEATURE SELECTION AND DATASET</a:t>
            </a:r>
          </a:p>
        </p:txBody>
      </p:sp>
      <p:sp>
        <p:nvSpPr>
          <p:cNvPr id="4" name="!!SHAPE6">
            <a:extLst>
              <a:ext uri="{FF2B5EF4-FFF2-40B4-BE49-F238E27FC236}">
                <a16:creationId xmlns:a16="http://schemas.microsoft.com/office/drawing/2014/main" id="{82D9D809-F0F5-2F0E-BA5B-C1BBD0D446F1}"/>
              </a:ext>
            </a:extLst>
          </p:cNvPr>
          <p:cNvSpPr/>
          <p:nvPr/>
        </p:nvSpPr>
        <p:spPr>
          <a:xfrm>
            <a:off x="7860771" y="2296888"/>
            <a:ext cx="1987023" cy="1989221"/>
          </a:xfrm>
          <a:prstGeom prst="ellipse">
            <a:avLst/>
          </a:prstGeom>
          <a:solidFill>
            <a:schemeClr val="accent4">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8CF0EBB-6A88-E976-5FC1-544D03869592}"/>
              </a:ext>
            </a:extLst>
          </p:cNvPr>
          <p:cNvSpPr txBox="1"/>
          <p:nvPr/>
        </p:nvSpPr>
        <p:spPr>
          <a:xfrm>
            <a:off x="7954169" y="3122445"/>
            <a:ext cx="1800225" cy="307777"/>
          </a:xfrm>
          <a:prstGeom prst="rect">
            <a:avLst/>
          </a:prstGeom>
          <a:noFill/>
        </p:spPr>
        <p:txBody>
          <a:bodyPr wrap="square" rtlCol="0">
            <a:spAutoFit/>
          </a:bodyPr>
          <a:lstStyle/>
          <a:p>
            <a:pPr algn="ctr"/>
            <a:r>
              <a:rPr lang="en-US" sz="1400" b="1" dirty="0">
                <a:latin typeface="Times New Roman" panose="02020603050405020304" pitchFamily="18" charset="0"/>
                <a:cs typeface="Times New Roman" panose="02020603050405020304" pitchFamily="18" charset="0"/>
              </a:rPr>
              <a:t>EDA</a:t>
            </a:r>
            <a:endParaRPr lang="en-IN" sz="1400" b="1" dirty="0">
              <a:latin typeface="Times New Roman" panose="02020603050405020304" pitchFamily="18" charset="0"/>
              <a:cs typeface="Times New Roman" panose="02020603050405020304" pitchFamily="18" charset="0"/>
            </a:endParaRPr>
          </a:p>
        </p:txBody>
      </p:sp>
      <p:sp>
        <p:nvSpPr>
          <p:cNvPr id="2" name="!!SHAPE7">
            <a:extLst>
              <a:ext uri="{FF2B5EF4-FFF2-40B4-BE49-F238E27FC236}">
                <a16:creationId xmlns:a16="http://schemas.microsoft.com/office/drawing/2014/main" id="{1B009936-C506-C7E4-0CF2-10E91FC1489F}"/>
              </a:ext>
            </a:extLst>
          </p:cNvPr>
          <p:cNvSpPr/>
          <p:nvPr/>
        </p:nvSpPr>
        <p:spPr>
          <a:xfrm>
            <a:off x="6653212" y="4139836"/>
            <a:ext cx="1987023" cy="1989221"/>
          </a:xfrm>
          <a:prstGeom prst="ellipse">
            <a:avLst/>
          </a:prstGeom>
          <a:solidFill>
            <a:schemeClr val="accent4">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3B4116D-DEDA-E6D6-07A8-CF6B1C274C75}"/>
              </a:ext>
            </a:extLst>
          </p:cNvPr>
          <p:cNvSpPr txBox="1"/>
          <p:nvPr/>
        </p:nvSpPr>
        <p:spPr>
          <a:xfrm>
            <a:off x="6746610" y="4742334"/>
            <a:ext cx="1800225" cy="738664"/>
          </a:xfrm>
          <a:prstGeom prst="rect">
            <a:avLst/>
          </a:prstGeom>
          <a:noFill/>
        </p:spPr>
        <p:txBody>
          <a:bodyPr wrap="square" rtlCol="0">
            <a:spAutoFit/>
          </a:bodyPr>
          <a:lstStyle/>
          <a:p>
            <a:pPr algn="ctr"/>
            <a:r>
              <a:rPr lang="en-IN" sz="1400" b="1" dirty="0">
                <a:latin typeface="Times New Roman" panose="02020603050405020304" pitchFamily="18" charset="0"/>
                <a:cs typeface="Times New Roman" panose="02020603050405020304" pitchFamily="18" charset="0"/>
              </a:rPr>
              <a:t>METHODOLOGY AND ALGORITHMS</a:t>
            </a:r>
          </a:p>
        </p:txBody>
      </p:sp>
      <p:sp>
        <p:nvSpPr>
          <p:cNvPr id="8" name="!!SHAPE13">
            <a:extLst>
              <a:ext uri="{FF2B5EF4-FFF2-40B4-BE49-F238E27FC236}">
                <a16:creationId xmlns:a16="http://schemas.microsoft.com/office/drawing/2014/main" id="{027EF29F-2CC0-06C6-2797-0C2608E8854D}"/>
              </a:ext>
            </a:extLst>
          </p:cNvPr>
          <p:cNvSpPr/>
          <p:nvPr/>
        </p:nvSpPr>
        <p:spPr>
          <a:xfrm>
            <a:off x="9034460" y="4139836"/>
            <a:ext cx="1987023" cy="1989221"/>
          </a:xfrm>
          <a:prstGeom prst="ellipse">
            <a:avLst/>
          </a:prstGeom>
          <a:solidFill>
            <a:schemeClr val="accent4">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EC408E05-81A8-5A22-D9C5-0C81854257AE}"/>
              </a:ext>
            </a:extLst>
          </p:cNvPr>
          <p:cNvSpPr txBox="1"/>
          <p:nvPr/>
        </p:nvSpPr>
        <p:spPr>
          <a:xfrm>
            <a:off x="9127861" y="4957926"/>
            <a:ext cx="1800225" cy="307777"/>
          </a:xfrm>
          <a:prstGeom prst="rect">
            <a:avLst/>
          </a:prstGeom>
          <a:noFill/>
        </p:spPr>
        <p:txBody>
          <a:bodyPr wrap="square" rtlCol="0">
            <a:spAutoFit/>
          </a:bodyPr>
          <a:lstStyle/>
          <a:p>
            <a:pPr algn="ctr"/>
            <a:r>
              <a:rPr lang="en-IN" sz="1400" b="1" dirty="0">
                <a:latin typeface="Times New Roman" panose="02020603050405020304" pitchFamily="18" charset="0"/>
                <a:cs typeface="Times New Roman" panose="02020603050405020304" pitchFamily="18" charset="0"/>
              </a:rPr>
              <a:t>CONCLUSION </a:t>
            </a:r>
          </a:p>
        </p:txBody>
      </p:sp>
    </p:spTree>
    <p:extLst>
      <p:ext uri="{BB962C8B-B14F-4D97-AF65-F5344CB8AC3E}">
        <p14:creationId xmlns:p14="http://schemas.microsoft.com/office/powerpoint/2010/main" val="339013284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7">
            <a:extLst>
              <a:ext uri="{FF2B5EF4-FFF2-40B4-BE49-F238E27FC236}">
                <a16:creationId xmlns:a16="http://schemas.microsoft.com/office/drawing/2014/main" id="{1B009936-C506-C7E4-0CF2-10E91FC1489F}"/>
              </a:ext>
            </a:extLst>
          </p:cNvPr>
          <p:cNvSpPr/>
          <p:nvPr/>
        </p:nvSpPr>
        <p:spPr>
          <a:xfrm>
            <a:off x="-2624138" y="-784590"/>
            <a:ext cx="8720138" cy="8195039"/>
          </a:xfrm>
          <a:prstGeom prst="ellipse">
            <a:avLst/>
          </a:prstGeom>
          <a:solidFill>
            <a:schemeClr val="accent4">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3B4116D-DEDA-E6D6-07A8-CF6B1C274C75}"/>
              </a:ext>
            </a:extLst>
          </p:cNvPr>
          <p:cNvSpPr txBox="1"/>
          <p:nvPr/>
        </p:nvSpPr>
        <p:spPr>
          <a:xfrm>
            <a:off x="1488810" y="370360"/>
            <a:ext cx="2502165" cy="461665"/>
          </a:xfrm>
          <a:prstGeom prst="rect">
            <a:avLst/>
          </a:prstGeom>
          <a:no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ALGORITHMS</a:t>
            </a:r>
            <a:endParaRPr lang="en-IN" sz="14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6C6390F3-5ECF-CB28-024F-BF98F2D01929}"/>
              </a:ext>
            </a:extLst>
          </p:cNvPr>
          <p:cNvSpPr txBox="1"/>
          <p:nvPr/>
        </p:nvSpPr>
        <p:spPr>
          <a:xfrm>
            <a:off x="991062" y="1171367"/>
            <a:ext cx="3991902" cy="1631216"/>
          </a:xfrm>
          <a:prstGeom prst="rect">
            <a:avLst/>
          </a:prstGeom>
          <a:noFill/>
        </p:spPr>
        <p:txBody>
          <a:bodyPr wrap="square" rtlCol="0">
            <a:spAutoFit/>
          </a:bodyPr>
          <a:lstStyle/>
          <a:p>
            <a:pPr marL="285750" indent="-28575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Support</a:t>
            </a:r>
            <a:r>
              <a:rPr lang="en-IN" sz="2000" b="1" i="0" dirty="0">
                <a:effectLst/>
                <a:latin typeface="Times New Roman" panose="02020603050405020304" pitchFamily="18" charset="0"/>
                <a:cs typeface="Times New Roman" panose="02020603050405020304" pitchFamily="18" charset="0"/>
              </a:rPr>
              <a:t> Vector Machines</a:t>
            </a:r>
          </a:p>
          <a:p>
            <a:pPr marL="285750" indent="-28575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Logistic Regression</a:t>
            </a:r>
            <a:endParaRPr lang="en-IN" sz="2000" b="1" i="0" dirty="0">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b="1" i="0" dirty="0">
                <a:effectLst/>
                <a:latin typeface="Times New Roman" panose="02020603050405020304" pitchFamily="18" charset="0"/>
                <a:cs typeface="Times New Roman" panose="02020603050405020304" pitchFamily="18" charset="0"/>
              </a:rPr>
              <a:t>Decision Tree</a:t>
            </a:r>
          </a:p>
          <a:p>
            <a:pPr marL="285750" indent="-285750">
              <a:buFont typeface="Arial" panose="020B0604020202020204" pitchFamily="34" charset="0"/>
              <a:buChar char="•"/>
            </a:pPr>
            <a:r>
              <a:rPr lang="en-IN" sz="2000" b="1" i="0" dirty="0">
                <a:effectLst/>
                <a:latin typeface="Times New Roman" panose="02020603050405020304" pitchFamily="18" charset="0"/>
                <a:cs typeface="Times New Roman" panose="02020603050405020304" pitchFamily="18" charset="0"/>
              </a:rPr>
              <a:t>Random Forest</a:t>
            </a:r>
          </a:p>
          <a:p>
            <a:pPr marL="285750" indent="-285750">
              <a:buFont typeface="Arial" panose="020B0604020202020204" pitchFamily="34" charset="0"/>
              <a:buChar char="•"/>
            </a:pPr>
            <a:r>
              <a:rPr lang="en-IN" sz="2000" b="1" i="0" dirty="0">
                <a:effectLst/>
                <a:latin typeface="Times New Roman" panose="02020603050405020304" pitchFamily="18" charset="0"/>
                <a:cs typeface="Times New Roman" panose="02020603050405020304" pitchFamily="18" charset="0"/>
              </a:rPr>
              <a:t>Gradient </a:t>
            </a:r>
            <a:r>
              <a:rPr lang="en-IN" sz="2000" b="1" dirty="0">
                <a:latin typeface="Times New Roman" panose="02020603050405020304" pitchFamily="18" charset="0"/>
                <a:cs typeface="Times New Roman" panose="02020603050405020304" pitchFamily="18" charset="0"/>
              </a:rPr>
              <a:t>Boosting</a:t>
            </a:r>
            <a:r>
              <a:rPr lang="en-IN" sz="2000" b="1" i="0" dirty="0">
                <a:effectLst/>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Classifier</a:t>
            </a:r>
          </a:p>
        </p:txBody>
      </p:sp>
      <p:sp>
        <p:nvSpPr>
          <p:cNvPr id="9" name="!!SHAPE8">
            <a:extLst>
              <a:ext uri="{FF2B5EF4-FFF2-40B4-BE49-F238E27FC236}">
                <a16:creationId xmlns:a16="http://schemas.microsoft.com/office/drawing/2014/main" id="{93CF16AC-DBCE-D6BB-A833-02B7405D6E19}"/>
              </a:ext>
            </a:extLst>
          </p:cNvPr>
          <p:cNvSpPr/>
          <p:nvPr/>
        </p:nvSpPr>
        <p:spPr>
          <a:xfrm>
            <a:off x="6155001" y="370360"/>
            <a:ext cx="1987023" cy="1989221"/>
          </a:xfrm>
          <a:prstGeom prst="ellipse">
            <a:avLst/>
          </a:prstGeom>
          <a:solidFill>
            <a:schemeClr val="accent4">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10" name="!!SHAPE9">
            <a:extLst>
              <a:ext uri="{FF2B5EF4-FFF2-40B4-BE49-F238E27FC236}">
                <a16:creationId xmlns:a16="http://schemas.microsoft.com/office/drawing/2014/main" id="{43BAEEA7-9ABF-6879-EBCE-45A9A4DEDF22}"/>
              </a:ext>
            </a:extLst>
          </p:cNvPr>
          <p:cNvSpPr/>
          <p:nvPr/>
        </p:nvSpPr>
        <p:spPr>
          <a:xfrm>
            <a:off x="9213915" y="370360"/>
            <a:ext cx="1987023" cy="1989221"/>
          </a:xfrm>
          <a:prstGeom prst="ellipse">
            <a:avLst/>
          </a:prstGeom>
          <a:solidFill>
            <a:schemeClr val="accent4">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11" name="!!SHAPE10">
            <a:extLst>
              <a:ext uri="{FF2B5EF4-FFF2-40B4-BE49-F238E27FC236}">
                <a16:creationId xmlns:a16="http://schemas.microsoft.com/office/drawing/2014/main" id="{1E0A8B7B-61E9-2FFB-1907-A764E70A963B}"/>
              </a:ext>
            </a:extLst>
          </p:cNvPr>
          <p:cNvSpPr/>
          <p:nvPr/>
        </p:nvSpPr>
        <p:spPr>
          <a:xfrm>
            <a:off x="7724177" y="2359581"/>
            <a:ext cx="1987023" cy="1989221"/>
          </a:xfrm>
          <a:prstGeom prst="ellipse">
            <a:avLst/>
          </a:prstGeom>
          <a:solidFill>
            <a:schemeClr val="accent4">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12" name="!!SHAPE11">
            <a:extLst>
              <a:ext uri="{FF2B5EF4-FFF2-40B4-BE49-F238E27FC236}">
                <a16:creationId xmlns:a16="http://schemas.microsoft.com/office/drawing/2014/main" id="{F2805B96-A120-BF54-7579-D11FF08AE0FF}"/>
              </a:ext>
            </a:extLst>
          </p:cNvPr>
          <p:cNvSpPr/>
          <p:nvPr/>
        </p:nvSpPr>
        <p:spPr>
          <a:xfrm>
            <a:off x="6155000" y="4348802"/>
            <a:ext cx="1987023" cy="1989221"/>
          </a:xfrm>
          <a:prstGeom prst="ellipse">
            <a:avLst/>
          </a:prstGeom>
          <a:solidFill>
            <a:schemeClr val="accent4">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16" name="!!SHAPE12">
            <a:extLst>
              <a:ext uri="{FF2B5EF4-FFF2-40B4-BE49-F238E27FC236}">
                <a16:creationId xmlns:a16="http://schemas.microsoft.com/office/drawing/2014/main" id="{15285ACD-064A-2913-2561-B2543ABA80D9}"/>
              </a:ext>
            </a:extLst>
          </p:cNvPr>
          <p:cNvSpPr/>
          <p:nvPr/>
        </p:nvSpPr>
        <p:spPr>
          <a:xfrm>
            <a:off x="9213915" y="4348801"/>
            <a:ext cx="1987023" cy="1989221"/>
          </a:xfrm>
          <a:prstGeom prst="ellipse">
            <a:avLst/>
          </a:prstGeom>
          <a:solidFill>
            <a:schemeClr val="accent4">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3EC72CE7-AD27-0B29-9BA6-367DCDC60A67}"/>
              </a:ext>
            </a:extLst>
          </p:cNvPr>
          <p:cNvSpPr txBox="1"/>
          <p:nvPr/>
        </p:nvSpPr>
        <p:spPr>
          <a:xfrm>
            <a:off x="6445165" y="1586865"/>
            <a:ext cx="1406692" cy="800219"/>
          </a:xfrm>
          <a:prstGeom prst="rect">
            <a:avLst/>
          </a:prstGeom>
          <a:noFill/>
        </p:spPr>
        <p:txBody>
          <a:bodyPr wrap="square" rtlCol="0">
            <a:spAutoFit/>
          </a:bodyPr>
          <a:lstStyle/>
          <a:p>
            <a:pPr algn="ctr"/>
            <a:r>
              <a:rPr lang="en-IN" sz="1400" b="1" dirty="0">
                <a:latin typeface="Times New Roman" panose="02020603050405020304" pitchFamily="18" charset="0"/>
                <a:cs typeface="Times New Roman" panose="02020603050405020304" pitchFamily="18" charset="0"/>
              </a:rPr>
              <a:t>Support</a:t>
            </a:r>
            <a:r>
              <a:rPr lang="en-IN" sz="1400" b="1" i="0" dirty="0">
                <a:effectLst/>
                <a:latin typeface="Times New Roman" panose="02020603050405020304" pitchFamily="18" charset="0"/>
                <a:cs typeface="Times New Roman" panose="02020603050405020304" pitchFamily="18" charset="0"/>
              </a:rPr>
              <a:t> Vector Machines</a:t>
            </a:r>
          </a:p>
          <a:p>
            <a:endParaRPr lang="en-IN" dirty="0"/>
          </a:p>
        </p:txBody>
      </p:sp>
      <p:sp>
        <p:nvSpPr>
          <p:cNvPr id="18" name="TextBox 17">
            <a:extLst>
              <a:ext uri="{FF2B5EF4-FFF2-40B4-BE49-F238E27FC236}">
                <a16:creationId xmlns:a16="http://schemas.microsoft.com/office/drawing/2014/main" id="{9EA99C60-CD4B-7235-6FB8-CB2D2AA723B6}"/>
              </a:ext>
            </a:extLst>
          </p:cNvPr>
          <p:cNvSpPr txBox="1"/>
          <p:nvPr/>
        </p:nvSpPr>
        <p:spPr>
          <a:xfrm>
            <a:off x="9504080" y="1573114"/>
            <a:ext cx="1406692" cy="800219"/>
          </a:xfrm>
          <a:prstGeom prst="rect">
            <a:avLst/>
          </a:prstGeom>
          <a:noFill/>
        </p:spPr>
        <p:txBody>
          <a:bodyPr wrap="square" rtlCol="0">
            <a:spAutoFit/>
          </a:bodyPr>
          <a:lstStyle/>
          <a:p>
            <a:pPr algn="ctr"/>
            <a:r>
              <a:rPr lang="en-IN" sz="1400" b="1" dirty="0">
                <a:latin typeface="Times New Roman" panose="02020603050405020304" pitchFamily="18" charset="0"/>
                <a:cs typeface="Times New Roman" panose="02020603050405020304" pitchFamily="18" charset="0"/>
              </a:rPr>
              <a:t>Logistic Regression</a:t>
            </a:r>
            <a:endParaRPr lang="en-IN" sz="1400" b="1" i="0" dirty="0">
              <a:effectLst/>
              <a:latin typeface="Times New Roman" panose="02020603050405020304" pitchFamily="18" charset="0"/>
              <a:cs typeface="Times New Roman" panose="02020603050405020304" pitchFamily="18" charset="0"/>
            </a:endParaRPr>
          </a:p>
          <a:p>
            <a:endParaRPr lang="en-IN" dirty="0"/>
          </a:p>
        </p:txBody>
      </p:sp>
      <p:sp>
        <p:nvSpPr>
          <p:cNvPr id="21" name="TextBox 20">
            <a:extLst>
              <a:ext uri="{FF2B5EF4-FFF2-40B4-BE49-F238E27FC236}">
                <a16:creationId xmlns:a16="http://schemas.microsoft.com/office/drawing/2014/main" id="{E68876BD-5C83-C995-A6A1-B81FC3DBB7BF}"/>
              </a:ext>
            </a:extLst>
          </p:cNvPr>
          <p:cNvSpPr txBox="1"/>
          <p:nvPr/>
        </p:nvSpPr>
        <p:spPr>
          <a:xfrm>
            <a:off x="8097388" y="3717666"/>
            <a:ext cx="1406692" cy="584775"/>
          </a:xfrm>
          <a:prstGeom prst="rect">
            <a:avLst/>
          </a:prstGeom>
          <a:noFill/>
        </p:spPr>
        <p:txBody>
          <a:bodyPr wrap="square" rtlCol="0">
            <a:spAutoFit/>
          </a:bodyPr>
          <a:lstStyle/>
          <a:p>
            <a:r>
              <a:rPr lang="en-IN" sz="1400" b="1" i="0" dirty="0">
                <a:effectLst/>
                <a:latin typeface="Times New Roman" panose="02020603050405020304" pitchFamily="18" charset="0"/>
                <a:cs typeface="Times New Roman" panose="02020603050405020304" pitchFamily="18" charset="0"/>
              </a:rPr>
              <a:t>Decision Tree</a:t>
            </a:r>
          </a:p>
          <a:p>
            <a:endParaRPr lang="en-IN" dirty="0"/>
          </a:p>
        </p:txBody>
      </p:sp>
      <p:sp>
        <p:nvSpPr>
          <p:cNvPr id="22" name="TextBox 21">
            <a:extLst>
              <a:ext uri="{FF2B5EF4-FFF2-40B4-BE49-F238E27FC236}">
                <a16:creationId xmlns:a16="http://schemas.microsoft.com/office/drawing/2014/main" id="{C109760E-CCAA-9496-91FF-B1C1479018AE}"/>
              </a:ext>
            </a:extLst>
          </p:cNvPr>
          <p:cNvSpPr txBox="1"/>
          <p:nvPr/>
        </p:nvSpPr>
        <p:spPr>
          <a:xfrm>
            <a:off x="6464546" y="5659278"/>
            <a:ext cx="1406692" cy="584775"/>
          </a:xfrm>
          <a:prstGeom prst="rect">
            <a:avLst/>
          </a:prstGeom>
          <a:noFill/>
        </p:spPr>
        <p:txBody>
          <a:bodyPr wrap="square" rtlCol="0">
            <a:spAutoFit/>
          </a:bodyPr>
          <a:lstStyle/>
          <a:p>
            <a:r>
              <a:rPr lang="en-IN" sz="1400" b="1" i="0" dirty="0">
                <a:effectLst/>
                <a:latin typeface="Times New Roman" panose="02020603050405020304" pitchFamily="18" charset="0"/>
                <a:cs typeface="Times New Roman" panose="02020603050405020304" pitchFamily="18" charset="0"/>
              </a:rPr>
              <a:t>Random Forest</a:t>
            </a:r>
          </a:p>
          <a:p>
            <a:endParaRPr lang="en-IN" dirty="0"/>
          </a:p>
        </p:txBody>
      </p:sp>
      <p:sp>
        <p:nvSpPr>
          <p:cNvPr id="23" name="TextBox 22">
            <a:extLst>
              <a:ext uri="{FF2B5EF4-FFF2-40B4-BE49-F238E27FC236}">
                <a16:creationId xmlns:a16="http://schemas.microsoft.com/office/drawing/2014/main" id="{307670B5-5AE4-CEB2-F677-CC41EA89D395}"/>
              </a:ext>
            </a:extLst>
          </p:cNvPr>
          <p:cNvSpPr txBox="1"/>
          <p:nvPr/>
        </p:nvSpPr>
        <p:spPr>
          <a:xfrm>
            <a:off x="9504080" y="5554038"/>
            <a:ext cx="1406692" cy="1015663"/>
          </a:xfrm>
          <a:prstGeom prst="rect">
            <a:avLst/>
          </a:prstGeom>
          <a:noFill/>
        </p:spPr>
        <p:txBody>
          <a:bodyPr wrap="square" rtlCol="0">
            <a:spAutoFit/>
          </a:bodyPr>
          <a:lstStyle/>
          <a:p>
            <a:pPr algn="ctr"/>
            <a:r>
              <a:rPr lang="en-IN" sz="1400" b="1" i="0" dirty="0">
                <a:effectLst/>
                <a:latin typeface="Times New Roman" panose="02020603050405020304" pitchFamily="18" charset="0"/>
                <a:cs typeface="Times New Roman" panose="02020603050405020304" pitchFamily="18" charset="0"/>
              </a:rPr>
              <a:t>Gradient </a:t>
            </a:r>
            <a:r>
              <a:rPr lang="en-IN" sz="1400" b="1" dirty="0">
                <a:latin typeface="Times New Roman" panose="02020603050405020304" pitchFamily="18" charset="0"/>
                <a:cs typeface="Times New Roman" panose="02020603050405020304" pitchFamily="18" charset="0"/>
              </a:rPr>
              <a:t>Boosting</a:t>
            </a:r>
            <a:r>
              <a:rPr lang="en-IN" sz="1400" b="1" i="0" dirty="0">
                <a:effectLst/>
                <a:latin typeface="Times New Roman" panose="02020603050405020304" pitchFamily="18" charset="0"/>
                <a:cs typeface="Times New Roman" panose="02020603050405020304" pitchFamily="18" charset="0"/>
              </a:rPr>
              <a:t> </a:t>
            </a:r>
            <a:r>
              <a:rPr lang="en-IN" sz="1400" b="1" dirty="0">
                <a:latin typeface="Times New Roman" panose="02020603050405020304" pitchFamily="18" charset="0"/>
                <a:cs typeface="Times New Roman" panose="02020603050405020304" pitchFamily="18" charset="0"/>
              </a:rPr>
              <a:t>Classifier</a:t>
            </a:r>
          </a:p>
          <a:p>
            <a:endParaRPr lang="en-IN" dirty="0"/>
          </a:p>
        </p:txBody>
      </p:sp>
      <p:pic>
        <p:nvPicPr>
          <p:cNvPr id="27" name="Picture 26">
            <a:extLst>
              <a:ext uri="{FF2B5EF4-FFF2-40B4-BE49-F238E27FC236}">
                <a16:creationId xmlns:a16="http://schemas.microsoft.com/office/drawing/2014/main" id="{6ECD5EE9-FD23-BAD3-6117-CAEA93076712}"/>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635" b="98458" l="2333" r="96556">
                        <a14:foregroundMark x1="29333" y1="77378" x2="44889" y2="76799"/>
                        <a14:foregroundMark x1="44889" y1="76799" x2="68778" y2="77249"/>
                        <a14:foregroundMark x1="27667" y1="91003" x2="70222" y2="83997"/>
                        <a14:foregroundMark x1="41556" y1="94473" x2="71556" y2="89589"/>
                        <a14:foregroundMark x1="42111" y1="98907" x2="55889" y2="98329"/>
                        <a14:foregroundMark x1="55889" y1="98329" x2="57667" y2="98458"/>
                        <a14:foregroundMark x1="87889" y1="44859" x2="94556" y2="37275"/>
                        <a14:foregroundMark x1="94556" y1="37275" x2="96556" y2="26928"/>
                        <a14:foregroundMark x1="12778" y1="46080" x2="6444" y2="39653"/>
                        <a14:foregroundMark x1="6444" y1="39653" x2="2444" y2="26542"/>
                        <a14:foregroundMark x1="19000" y1="7905" x2="30667" y2="4113"/>
                        <a14:foregroundMark x1="30667" y1="4113" x2="43111" y2="2635"/>
                        <a14:foregroundMark x1="43111" y1="2635" x2="43000" y2="2635"/>
                        <a14:backgroundMark x1="36778" y1="37532" x2="47889" y2="22108"/>
                        <a14:backgroundMark x1="25000" y1="78728" x2="24333" y2="80013"/>
                        <a14:backgroundMark x1="24333" y1="80013" x2="39000" y2="79692"/>
                        <a14:backgroundMark x1="39000" y1="79692" x2="39000" y2="79692"/>
                        <a14:backgroundMark x1="57000" y1="257" x2="43000" y2="0"/>
                        <a14:backgroundMark x1="0" y1="26350" x2="0" y2="31877"/>
                        <a14:backgroundMark x1="51000" y1="78920" x2="55111" y2="78663"/>
                      </a14:backgroundRemoval>
                    </a14:imgEffect>
                  </a14:imgLayer>
                </a14:imgProps>
              </a:ext>
              <a:ext uri="{28A0092B-C50C-407E-A947-70E740481C1C}">
                <a14:useLocalDpi xmlns:a14="http://schemas.microsoft.com/office/drawing/2010/main" val="0"/>
              </a:ext>
            </a:extLst>
          </a:blip>
          <a:stretch>
            <a:fillRect/>
          </a:stretch>
        </p:blipFill>
        <p:spPr>
          <a:xfrm>
            <a:off x="6851747" y="560722"/>
            <a:ext cx="593527" cy="1026143"/>
          </a:xfrm>
          <a:prstGeom prst="rect">
            <a:avLst/>
          </a:prstGeom>
        </p:spPr>
      </p:pic>
      <p:pic>
        <p:nvPicPr>
          <p:cNvPr id="28" name="Picture 27">
            <a:extLst>
              <a:ext uri="{FF2B5EF4-FFF2-40B4-BE49-F238E27FC236}">
                <a16:creationId xmlns:a16="http://schemas.microsoft.com/office/drawing/2014/main" id="{E092DC5E-3371-AEC2-9C09-8043B8BE1440}"/>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635" b="98458" l="2333" r="96556">
                        <a14:foregroundMark x1="29333" y1="77378" x2="44889" y2="76799"/>
                        <a14:foregroundMark x1="44889" y1="76799" x2="68778" y2="77249"/>
                        <a14:foregroundMark x1="27667" y1="91003" x2="70222" y2="83997"/>
                        <a14:foregroundMark x1="41556" y1="94473" x2="71556" y2="89589"/>
                        <a14:foregroundMark x1="42111" y1="98907" x2="55889" y2="98329"/>
                        <a14:foregroundMark x1="55889" y1="98329" x2="57667" y2="98458"/>
                        <a14:foregroundMark x1="87889" y1="44859" x2="94556" y2="37275"/>
                        <a14:foregroundMark x1="94556" y1="37275" x2="96556" y2="26928"/>
                        <a14:foregroundMark x1="12778" y1="46080" x2="6444" y2="39653"/>
                        <a14:foregroundMark x1="6444" y1="39653" x2="2444" y2="26542"/>
                        <a14:foregroundMark x1="19000" y1="7905" x2="30667" y2="4113"/>
                        <a14:foregroundMark x1="30667" y1="4113" x2="43111" y2="2635"/>
                        <a14:foregroundMark x1="43111" y1="2635" x2="43000" y2="2635"/>
                        <a14:backgroundMark x1="36778" y1="37532" x2="47889" y2="22108"/>
                        <a14:backgroundMark x1="25000" y1="78728" x2="24333" y2="80013"/>
                        <a14:backgroundMark x1="24333" y1="80013" x2="39000" y2="79692"/>
                        <a14:backgroundMark x1="39000" y1="79692" x2="39000" y2="79692"/>
                        <a14:backgroundMark x1="57000" y1="257" x2="43000" y2="0"/>
                        <a14:backgroundMark x1="0" y1="26350" x2="0" y2="31877"/>
                        <a14:backgroundMark x1="51000" y1="78920" x2="55111" y2="78663"/>
                      </a14:backgroundRemoval>
                    </a14:imgEffect>
                  </a14:imgLayer>
                </a14:imgProps>
              </a:ext>
              <a:ext uri="{28A0092B-C50C-407E-A947-70E740481C1C}">
                <a14:useLocalDpi xmlns:a14="http://schemas.microsoft.com/office/drawing/2010/main" val="0"/>
              </a:ext>
            </a:extLst>
          </a:blip>
          <a:stretch>
            <a:fillRect/>
          </a:stretch>
        </p:blipFill>
        <p:spPr>
          <a:xfrm>
            <a:off x="9908238" y="533219"/>
            <a:ext cx="593527" cy="1026143"/>
          </a:xfrm>
          <a:prstGeom prst="rect">
            <a:avLst/>
          </a:prstGeom>
        </p:spPr>
      </p:pic>
      <p:pic>
        <p:nvPicPr>
          <p:cNvPr id="29" name="Picture 28">
            <a:extLst>
              <a:ext uri="{FF2B5EF4-FFF2-40B4-BE49-F238E27FC236}">
                <a16:creationId xmlns:a16="http://schemas.microsoft.com/office/drawing/2014/main" id="{E304AA26-E383-EA71-ADD9-B2B92E98C950}"/>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635" b="98458" l="2333" r="96556">
                        <a14:foregroundMark x1="29333" y1="77378" x2="44889" y2="76799"/>
                        <a14:foregroundMark x1="44889" y1="76799" x2="68778" y2="77249"/>
                        <a14:foregroundMark x1="27667" y1="91003" x2="70222" y2="83997"/>
                        <a14:foregroundMark x1="41556" y1="94473" x2="71556" y2="89589"/>
                        <a14:foregroundMark x1="42111" y1="98907" x2="55889" y2="98329"/>
                        <a14:foregroundMark x1="55889" y1="98329" x2="57667" y2="98458"/>
                        <a14:foregroundMark x1="87889" y1="44859" x2="94556" y2="37275"/>
                        <a14:foregroundMark x1="94556" y1="37275" x2="96556" y2="26928"/>
                        <a14:foregroundMark x1="12778" y1="46080" x2="6444" y2="39653"/>
                        <a14:foregroundMark x1="6444" y1="39653" x2="2444" y2="26542"/>
                        <a14:foregroundMark x1="19000" y1="7905" x2="30667" y2="4113"/>
                        <a14:foregroundMark x1="30667" y1="4113" x2="43111" y2="2635"/>
                        <a14:foregroundMark x1="43111" y1="2635" x2="43000" y2="2635"/>
                        <a14:backgroundMark x1="36778" y1="37532" x2="47889" y2="22108"/>
                        <a14:backgroundMark x1="25000" y1="78728" x2="24333" y2="80013"/>
                        <a14:backgroundMark x1="24333" y1="80013" x2="39000" y2="79692"/>
                        <a14:backgroundMark x1="39000" y1="79692" x2="39000" y2="79692"/>
                        <a14:backgroundMark x1="57000" y1="257" x2="43000" y2="0"/>
                        <a14:backgroundMark x1="0" y1="26350" x2="0" y2="31877"/>
                        <a14:backgroundMark x1="51000" y1="78920" x2="55111" y2="78663"/>
                      </a14:backgroundRemoval>
                    </a14:imgEffect>
                  </a14:imgLayer>
                </a14:imgProps>
              </a:ext>
              <a:ext uri="{28A0092B-C50C-407E-A947-70E740481C1C}">
                <a14:useLocalDpi xmlns:a14="http://schemas.microsoft.com/office/drawing/2010/main" val="0"/>
              </a:ext>
            </a:extLst>
          </a:blip>
          <a:stretch>
            <a:fillRect/>
          </a:stretch>
        </p:blipFill>
        <p:spPr>
          <a:xfrm>
            <a:off x="8420924" y="2645162"/>
            <a:ext cx="593527" cy="1026143"/>
          </a:xfrm>
          <a:prstGeom prst="rect">
            <a:avLst/>
          </a:prstGeom>
        </p:spPr>
      </p:pic>
      <p:pic>
        <p:nvPicPr>
          <p:cNvPr id="30" name="Picture 29">
            <a:extLst>
              <a:ext uri="{FF2B5EF4-FFF2-40B4-BE49-F238E27FC236}">
                <a16:creationId xmlns:a16="http://schemas.microsoft.com/office/drawing/2014/main" id="{EFC28EED-FD02-5F03-0468-B93B3B98FFA0}"/>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635" b="98458" l="2333" r="96556">
                        <a14:foregroundMark x1="29333" y1="77378" x2="44889" y2="76799"/>
                        <a14:foregroundMark x1="44889" y1="76799" x2="68778" y2="77249"/>
                        <a14:foregroundMark x1="27667" y1="91003" x2="70222" y2="83997"/>
                        <a14:foregroundMark x1="41556" y1="94473" x2="71556" y2="89589"/>
                        <a14:foregroundMark x1="42111" y1="98907" x2="55889" y2="98329"/>
                        <a14:foregroundMark x1="55889" y1="98329" x2="57667" y2="98458"/>
                        <a14:foregroundMark x1="87889" y1="44859" x2="94556" y2="37275"/>
                        <a14:foregroundMark x1="94556" y1="37275" x2="96556" y2="26928"/>
                        <a14:foregroundMark x1="12778" y1="46080" x2="6444" y2="39653"/>
                        <a14:foregroundMark x1="6444" y1="39653" x2="2444" y2="26542"/>
                        <a14:foregroundMark x1="19000" y1="7905" x2="30667" y2="4113"/>
                        <a14:foregroundMark x1="30667" y1="4113" x2="43111" y2="2635"/>
                        <a14:foregroundMark x1="43111" y1="2635" x2="43000" y2="2635"/>
                        <a14:backgroundMark x1="36778" y1="37532" x2="47889" y2="22108"/>
                        <a14:backgroundMark x1="25000" y1="78728" x2="24333" y2="80013"/>
                        <a14:backgroundMark x1="24333" y1="80013" x2="39000" y2="79692"/>
                        <a14:backgroundMark x1="39000" y1="79692" x2="39000" y2="79692"/>
                        <a14:backgroundMark x1="57000" y1="257" x2="43000" y2="0"/>
                        <a14:backgroundMark x1="0" y1="26350" x2="0" y2="31877"/>
                        <a14:backgroundMark x1="51000" y1="78920" x2="55111" y2="78663"/>
                      </a14:backgroundRemoval>
                    </a14:imgEffect>
                  </a14:imgLayer>
                </a14:imgProps>
              </a:ext>
              <a:ext uri="{28A0092B-C50C-407E-A947-70E740481C1C}">
                <a14:useLocalDpi xmlns:a14="http://schemas.microsoft.com/office/drawing/2010/main" val="0"/>
              </a:ext>
            </a:extLst>
          </a:blip>
          <a:stretch>
            <a:fillRect/>
          </a:stretch>
        </p:blipFill>
        <p:spPr>
          <a:xfrm>
            <a:off x="9910662" y="4527895"/>
            <a:ext cx="593527" cy="1026143"/>
          </a:xfrm>
          <a:prstGeom prst="rect">
            <a:avLst/>
          </a:prstGeom>
        </p:spPr>
      </p:pic>
      <p:pic>
        <p:nvPicPr>
          <p:cNvPr id="31" name="Picture 30">
            <a:extLst>
              <a:ext uri="{FF2B5EF4-FFF2-40B4-BE49-F238E27FC236}">
                <a16:creationId xmlns:a16="http://schemas.microsoft.com/office/drawing/2014/main" id="{1006AB2E-3FBD-1AEA-3CF1-9F72835BAC30}"/>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635" b="98458" l="2333" r="96556">
                        <a14:foregroundMark x1="29333" y1="77378" x2="44889" y2="76799"/>
                        <a14:foregroundMark x1="44889" y1="76799" x2="68778" y2="77249"/>
                        <a14:foregroundMark x1="27667" y1="91003" x2="70222" y2="83997"/>
                        <a14:foregroundMark x1="41556" y1="94473" x2="71556" y2="89589"/>
                        <a14:foregroundMark x1="42111" y1="98907" x2="55889" y2="98329"/>
                        <a14:foregroundMark x1="55889" y1="98329" x2="57667" y2="98458"/>
                        <a14:foregroundMark x1="87889" y1="44859" x2="94556" y2="37275"/>
                        <a14:foregroundMark x1="94556" y1="37275" x2="96556" y2="26928"/>
                        <a14:foregroundMark x1="12778" y1="46080" x2="6444" y2="39653"/>
                        <a14:foregroundMark x1="6444" y1="39653" x2="2444" y2="26542"/>
                        <a14:foregroundMark x1="19000" y1="7905" x2="30667" y2="4113"/>
                        <a14:foregroundMark x1="30667" y1="4113" x2="43111" y2="2635"/>
                        <a14:foregroundMark x1="43111" y1="2635" x2="43000" y2="2635"/>
                        <a14:backgroundMark x1="36778" y1="37532" x2="47889" y2="22108"/>
                        <a14:backgroundMark x1="25000" y1="78728" x2="24333" y2="80013"/>
                        <a14:backgroundMark x1="24333" y1="80013" x2="39000" y2="79692"/>
                        <a14:backgroundMark x1="39000" y1="79692" x2="39000" y2="79692"/>
                        <a14:backgroundMark x1="57000" y1="257" x2="43000" y2="0"/>
                        <a14:backgroundMark x1="0" y1="26350" x2="0" y2="31877"/>
                        <a14:backgroundMark x1="51000" y1="78920" x2="55111" y2="78663"/>
                      </a14:backgroundRemoval>
                    </a14:imgEffect>
                  </a14:imgLayer>
                </a14:imgProps>
              </a:ext>
              <a:ext uri="{28A0092B-C50C-407E-A947-70E740481C1C}">
                <a14:useLocalDpi xmlns:a14="http://schemas.microsoft.com/office/drawing/2010/main" val="0"/>
              </a:ext>
            </a:extLst>
          </a:blip>
          <a:stretch>
            <a:fillRect/>
          </a:stretch>
        </p:blipFill>
        <p:spPr>
          <a:xfrm>
            <a:off x="6871128" y="4609954"/>
            <a:ext cx="593527" cy="1026143"/>
          </a:xfrm>
          <a:prstGeom prst="rect">
            <a:avLst/>
          </a:prstGeom>
        </p:spPr>
      </p:pic>
    </p:spTree>
    <p:extLst>
      <p:ext uri="{BB962C8B-B14F-4D97-AF65-F5344CB8AC3E}">
        <p14:creationId xmlns:p14="http://schemas.microsoft.com/office/powerpoint/2010/main" val="416492959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8">
            <a:extLst>
              <a:ext uri="{FF2B5EF4-FFF2-40B4-BE49-F238E27FC236}">
                <a16:creationId xmlns:a16="http://schemas.microsoft.com/office/drawing/2014/main" id="{1B009936-C506-C7E4-0CF2-10E91FC1489F}"/>
              </a:ext>
            </a:extLst>
          </p:cNvPr>
          <p:cNvSpPr/>
          <p:nvPr/>
        </p:nvSpPr>
        <p:spPr>
          <a:xfrm>
            <a:off x="-2624138" y="-784590"/>
            <a:ext cx="8720138" cy="8195039"/>
          </a:xfrm>
          <a:prstGeom prst="ellipse">
            <a:avLst/>
          </a:prstGeom>
          <a:solidFill>
            <a:schemeClr val="accent4">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3B4116D-DEDA-E6D6-07A8-CF6B1C274C75}"/>
              </a:ext>
            </a:extLst>
          </p:cNvPr>
          <p:cNvSpPr txBox="1"/>
          <p:nvPr/>
        </p:nvSpPr>
        <p:spPr>
          <a:xfrm>
            <a:off x="1526910" y="294160"/>
            <a:ext cx="2502165" cy="1046440"/>
          </a:xfrm>
          <a:prstGeom prst="rect">
            <a:avLst/>
          </a:prstGeom>
          <a:no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Support</a:t>
            </a:r>
            <a:r>
              <a:rPr lang="en-IN" sz="2400" b="1" i="0" dirty="0">
                <a:effectLst/>
                <a:latin typeface="Times New Roman" panose="02020603050405020304" pitchFamily="18" charset="0"/>
                <a:cs typeface="Times New Roman" panose="02020603050405020304" pitchFamily="18" charset="0"/>
              </a:rPr>
              <a:t> Vector Machines</a:t>
            </a:r>
          </a:p>
          <a:p>
            <a:pPr algn="ctr"/>
            <a:endParaRPr lang="en-IN" sz="14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6C6390F3-5ECF-CB28-024F-BF98F2D01929}"/>
              </a:ext>
            </a:extLst>
          </p:cNvPr>
          <p:cNvSpPr txBox="1"/>
          <p:nvPr/>
        </p:nvSpPr>
        <p:spPr>
          <a:xfrm>
            <a:off x="337540" y="1220089"/>
            <a:ext cx="5339359" cy="3416320"/>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Support Vector Machines (SVM) are supervised learning models used for classification and regression tasks. They work by finding the optimal hyperplane that separates data into different classes. SVM aims to maximize the margin, which is the distance between the hyperplane and the closest data points from each class, known as support vectors. For non-linearly separable data, SVM uses kernel functions to map data into a higher-dimensional space where it can be separated linearly. The model is effective for high-dimensional spaces and versatile due to various kernel options.</a:t>
            </a:r>
            <a:endParaRPr lang="en-IN" b="1" dirty="0">
              <a:latin typeface="Times New Roman" panose="02020603050405020304" pitchFamily="18" charset="0"/>
              <a:cs typeface="Times New Roman" panose="02020603050405020304" pitchFamily="18" charset="0"/>
            </a:endParaRPr>
          </a:p>
        </p:txBody>
      </p:sp>
      <p:pic>
        <p:nvPicPr>
          <p:cNvPr id="14" name="Picture 13">
            <a:extLst>
              <a:ext uri="{FF2B5EF4-FFF2-40B4-BE49-F238E27FC236}">
                <a16:creationId xmlns:a16="http://schemas.microsoft.com/office/drawing/2014/main" id="{AB171EE8-4397-FBAB-143F-127292A9CA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5412" y="428387"/>
            <a:ext cx="5020376" cy="3410426"/>
          </a:xfrm>
          <a:prstGeom prst="rect">
            <a:avLst/>
          </a:prstGeom>
        </p:spPr>
      </p:pic>
      <p:sp>
        <p:nvSpPr>
          <p:cNvPr id="15" name="TextBox 14">
            <a:extLst>
              <a:ext uri="{FF2B5EF4-FFF2-40B4-BE49-F238E27FC236}">
                <a16:creationId xmlns:a16="http://schemas.microsoft.com/office/drawing/2014/main" id="{3D31DEFC-9920-733D-5E21-5EA8868F53B9}"/>
              </a:ext>
            </a:extLst>
          </p:cNvPr>
          <p:cNvSpPr txBox="1"/>
          <p:nvPr/>
        </p:nvSpPr>
        <p:spPr>
          <a:xfrm>
            <a:off x="7391400" y="3942834"/>
            <a:ext cx="3708400"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SVM Result</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452943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7">
            <a:extLst>
              <a:ext uri="{FF2B5EF4-FFF2-40B4-BE49-F238E27FC236}">
                <a16:creationId xmlns:a16="http://schemas.microsoft.com/office/drawing/2014/main" id="{1B009936-C506-C7E4-0CF2-10E91FC1489F}"/>
              </a:ext>
            </a:extLst>
          </p:cNvPr>
          <p:cNvSpPr/>
          <p:nvPr/>
        </p:nvSpPr>
        <p:spPr>
          <a:xfrm>
            <a:off x="-2624138" y="-784590"/>
            <a:ext cx="8720138" cy="8195039"/>
          </a:xfrm>
          <a:prstGeom prst="ellipse">
            <a:avLst/>
          </a:prstGeom>
          <a:solidFill>
            <a:schemeClr val="accent4">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3B4116D-DEDA-E6D6-07A8-CF6B1C274C75}"/>
              </a:ext>
            </a:extLst>
          </p:cNvPr>
          <p:cNvSpPr txBox="1"/>
          <p:nvPr/>
        </p:nvSpPr>
        <p:spPr>
          <a:xfrm>
            <a:off x="1488810" y="370360"/>
            <a:ext cx="2502165" cy="461665"/>
          </a:xfrm>
          <a:prstGeom prst="rect">
            <a:avLst/>
          </a:prstGeom>
          <a:no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ALGORITHMS</a:t>
            </a:r>
            <a:endParaRPr lang="en-IN" sz="14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6C6390F3-5ECF-CB28-024F-BF98F2D01929}"/>
              </a:ext>
            </a:extLst>
          </p:cNvPr>
          <p:cNvSpPr txBox="1"/>
          <p:nvPr/>
        </p:nvSpPr>
        <p:spPr>
          <a:xfrm>
            <a:off x="991062" y="1171367"/>
            <a:ext cx="3991902" cy="1631216"/>
          </a:xfrm>
          <a:prstGeom prst="rect">
            <a:avLst/>
          </a:prstGeom>
          <a:noFill/>
        </p:spPr>
        <p:txBody>
          <a:bodyPr wrap="square" rtlCol="0">
            <a:spAutoFit/>
          </a:bodyPr>
          <a:lstStyle/>
          <a:p>
            <a:pPr marL="285750" indent="-28575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Support</a:t>
            </a:r>
            <a:r>
              <a:rPr lang="en-IN" sz="2000" b="1" i="0" dirty="0">
                <a:effectLst/>
                <a:latin typeface="Times New Roman" panose="02020603050405020304" pitchFamily="18" charset="0"/>
                <a:cs typeface="Times New Roman" panose="02020603050405020304" pitchFamily="18" charset="0"/>
              </a:rPr>
              <a:t> Vector Machines</a:t>
            </a:r>
          </a:p>
          <a:p>
            <a:pPr marL="285750" indent="-28575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Logistic Regression</a:t>
            </a:r>
            <a:endParaRPr lang="en-IN" sz="2000" b="1" i="0" dirty="0">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b="1" i="0" dirty="0">
                <a:effectLst/>
                <a:latin typeface="Times New Roman" panose="02020603050405020304" pitchFamily="18" charset="0"/>
                <a:cs typeface="Times New Roman" panose="02020603050405020304" pitchFamily="18" charset="0"/>
              </a:rPr>
              <a:t>Decision Tree</a:t>
            </a:r>
          </a:p>
          <a:p>
            <a:pPr marL="285750" indent="-285750">
              <a:buFont typeface="Arial" panose="020B0604020202020204" pitchFamily="34" charset="0"/>
              <a:buChar char="•"/>
            </a:pPr>
            <a:r>
              <a:rPr lang="en-IN" sz="2000" b="1" i="0" dirty="0">
                <a:effectLst/>
                <a:latin typeface="Times New Roman" panose="02020603050405020304" pitchFamily="18" charset="0"/>
                <a:cs typeface="Times New Roman" panose="02020603050405020304" pitchFamily="18" charset="0"/>
              </a:rPr>
              <a:t>Random Forest</a:t>
            </a:r>
          </a:p>
          <a:p>
            <a:pPr marL="285750" indent="-285750">
              <a:buFont typeface="Arial" panose="020B0604020202020204" pitchFamily="34" charset="0"/>
              <a:buChar char="•"/>
            </a:pPr>
            <a:r>
              <a:rPr lang="en-IN" sz="2000" b="1" i="0" dirty="0">
                <a:effectLst/>
                <a:latin typeface="Times New Roman" panose="02020603050405020304" pitchFamily="18" charset="0"/>
                <a:cs typeface="Times New Roman" panose="02020603050405020304" pitchFamily="18" charset="0"/>
              </a:rPr>
              <a:t>Gradient </a:t>
            </a:r>
            <a:r>
              <a:rPr lang="en-IN" sz="2000" b="1" dirty="0">
                <a:latin typeface="Times New Roman" panose="02020603050405020304" pitchFamily="18" charset="0"/>
                <a:cs typeface="Times New Roman" panose="02020603050405020304" pitchFamily="18" charset="0"/>
              </a:rPr>
              <a:t>Boosting</a:t>
            </a:r>
            <a:r>
              <a:rPr lang="en-IN" sz="2000" b="1" i="0" dirty="0">
                <a:effectLst/>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Classifier</a:t>
            </a:r>
          </a:p>
        </p:txBody>
      </p:sp>
      <p:sp>
        <p:nvSpPr>
          <p:cNvPr id="9" name="!!SHAPE8">
            <a:extLst>
              <a:ext uri="{FF2B5EF4-FFF2-40B4-BE49-F238E27FC236}">
                <a16:creationId xmlns:a16="http://schemas.microsoft.com/office/drawing/2014/main" id="{93CF16AC-DBCE-D6BB-A833-02B7405D6E19}"/>
              </a:ext>
            </a:extLst>
          </p:cNvPr>
          <p:cNvSpPr/>
          <p:nvPr/>
        </p:nvSpPr>
        <p:spPr>
          <a:xfrm>
            <a:off x="6155001" y="370360"/>
            <a:ext cx="1987023" cy="1989221"/>
          </a:xfrm>
          <a:prstGeom prst="ellipse">
            <a:avLst/>
          </a:prstGeom>
          <a:solidFill>
            <a:schemeClr val="accent4">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10" name="!!SHAPE9">
            <a:extLst>
              <a:ext uri="{FF2B5EF4-FFF2-40B4-BE49-F238E27FC236}">
                <a16:creationId xmlns:a16="http://schemas.microsoft.com/office/drawing/2014/main" id="{43BAEEA7-9ABF-6879-EBCE-45A9A4DEDF22}"/>
              </a:ext>
            </a:extLst>
          </p:cNvPr>
          <p:cNvSpPr/>
          <p:nvPr/>
        </p:nvSpPr>
        <p:spPr>
          <a:xfrm>
            <a:off x="9213915" y="370360"/>
            <a:ext cx="1987023" cy="1989221"/>
          </a:xfrm>
          <a:prstGeom prst="ellipse">
            <a:avLst/>
          </a:prstGeom>
          <a:solidFill>
            <a:schemeClr val="accent4">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11" name="!!SHAPE10">
            <a:extLst>
              <a:ext uri="{FF2B5EF4-FFF2-40B4-BE49-F238E27FC236}">
                <a16:creationId xmlns:a16="http://schemas.microsoft.com/office/drawing/2014/main" id="{1E0A8B7B-61E9-2FFB-1907-A764E70A963B}"/>
              </a:ext>
            </a:extLst>
          </p:cNvPr>
          <p:cNvSpPr/>
          <p:nvPr/>
        </p:nvSpPr>
        <p:spPr>
          <a:xfrm>
            <a:off x="7724177" y="2359581"/>
            <a:ext cx="1987023" cy="1989221"/>
          </a:xfrm>
          <a:prstGeom prst="ellipse">
            <a:avLst/>
          </a:prstGeom>
          <a:solidFill>
            <a:schemeClr val="accent4">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12" name="!!SHAPE11">
            <a:extLst>
              <a:ext uri="{FF2B5EF4-FFF2-40B4-BE49-F238E27FC236}">
                <a16:creationId xmlns:a16="http://schemas.microsoft.com/office/drawing/2014/main" id="{F2805B96-A120-BF54-7579-D11FF08AE0FF}"/>
              </a:ext>
            </a:extLst>
          </p:cNvPr>
          <p:cNvSpPr/>
          <p:nvPr/>
        </p:nvSpPr>
        <p:spPr>
          <a:xfrm>
            <a:off x="6155000" y="4348802"/>
            <a:ext cx="1987023" cy="1989221"/>
          </a:xfrm>
          <a:prstGeom prst="ellipse">
            <a:avLst/>
          </a:prstGeom>
          <a:solidFill>
            <a:schemeClr val="accent4">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16" name="!!SHAPE12">
            <a:extLst>
              <a:ext uri="{FF2B5EF4-FFF2-40B4-BE49-F238E27FC236}">
                <a16:creationId xmlns:a16="http://schemas.microsoft.com/office/drawing/2014/main" id="{15285ACD-064A-2913-2561-B2543ABA80D9}"/>
              </a:ext>
            </a:extLst>
          </p:cNvPr>
          <p:cNvSpPr/>
          <p:nvPr/>
        </p:nvSpPr>
        <p:spPr>
          <a:xfrm>
            <a:off x="9213915" y="4348801"/>
            <a:ext cx="1987023" cy="1989221"/>
          </a:xfrm>
          <a:prstGeom prst="ellipse">
            <a:avLst/>
          </a:prstGeom>
          <a:solidFill>
            <a:schemeClr val="accent4">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3EC72CE7-AD27-0B29-9BA6-367DCDC60A67}"/>
              </a:ext>
            </a:extLst>
          </p:cNvPr>
          <p:cNvSpPr txBox="1"/>
          <p:nvPr/>
        </p:nvSpPr>
        <p:spPr>
          <a:xfrm>
            <a:off x="6445165" y="1586865"/>
            <a:ext cx="1406692" cy="800219"/>
          </a:xfrm>
          <a:prstGeom prst="rect">
            <a:avLst/>
          </a:prstGeom>
          <a:noFill/>
        </p:spPr>
        <p:txBody>
          <a:bodyPr wrap="square" rtlCol="0">
            <a:spAutoFit/>
          </a:bodyPr>
          <a:lstStyle/>
          <a:p>
            <a:pPr algn="ctr"/>
            <a:r>
              <a:rPr lang="en-IN" sz="1400" b="1" dirty="0">
                <a:latin typeface="Times New Roman" panose="02020603050405020304" pitchFamily="18" charset="0"/>
                <a:cs typeface="Times New Roman" panose="02020603050405020304" pitchFamily="18" charset="0"/>
              </a:rPr>
              <a:t>Support</a:t>
            </a:r>
            <a:r>
              <a:rPr lang="en-IN" sz="1400" b="1" i="0" dirty="0">
                <a:effectLst/>
                <a:latin typeface="Times New Roman" panose="02020603050405020304" pitchFamily="18" charset="0"/>
                <a:cs typeface="Times New Roman" panose="02020603050405020304" pitchFamily="18" charset="0"/>
              </a:rPr>
              <a:t> Vector Machines</a:t>
            </a:r>
          </a:p>
          <a:p>
            <a:endParaRPr lang="en-IN" dirty="0"/>
          </a:p>
        </p:txBody>
      </p:sp>
      <p:sp>
        <p:nvSpPr>
          <p:cNvPr id="18" name="TextBox 17">
            <a:extLst>
              <a:ext uri="{FF2B5EF4-FFF2-40B4-BE49-F238E27FC236}">
                <a16:creationId xmlns:a16="http://schemas.microsoft.com/office/drawing/2014/main" id="{9EA99C60-CD4B-7235-6FB8-CB2D2AA723B6}"/>
              </a:ext>
            </a:extLst>
          </p:cNvPr>
          <p:cNvSpPr txBox="1"/>
          <p:nvPr/>
        </p:nvSpPr>
        <p:spPr>
          <a:xfrm>
            <a:off x="9504080" y="1573114"/>
            <a:ext cx="1406692" cy="800219"/>
          </a:xfrm>
          <a:prstGeom prst="rect">
            <a:avLst/>
          </a:prstGeom>
          <a:noFill/>
        </p:spPr>
        <p:txBody>
          <a:bodyPr wrap="square" rtlCol="0">
            <a:spAutoFit/>
          </a:bodyPr>
          <a:lstStyle/>
          <a:p>
            <a:pPr algn="ctr"/>
            <a:r>
              <a:rPr lang="en-IN" sz="1400" b="1" dirty="0">
                <a:latin typeface="Times New Roman" panose="02020603050405020304" pitchFamily="18" charset="0"/>
                <a:cs typeface="Times New Roman" panose="02020603050405020304" pitchFamily="18" charset="0"/>
              </a:rPr>
              <a:t>Logistic Regression</a:t>
            </a:r>
            <a:endParaRPr lang="en-IN" sz="1400" b="1" i="0" dirty="0">
              <a:effectLst/>
              <a:latin typeface="Times New Roman" panose="02020603050405020304" pitchFamily="18" charset="0"/>
              <a:cs typeface="Times New Roman" panose="02020603050405020304" pitchFamily="18" charset="0"/>
            </a:endParaRPr>
          </a:p>
          <a:p>
            <a:endParaRPr lang="en-IN" dirty="0"/>
          </a:p>
        </p:txBody>
      </p:sp>
      <p:sp>
        <p:nvSpPr>
          <p:cNvPr id="21" name="TextBox 20">
            <a:extLst>
              <a:ext uri="{FF2B5EF4-FFF2-40B4-BE49-F238E27FC236}">
                <a16:creationId xmlns:a16="http://schemas.microsoft.com/office/drawing/2014/main" id="{E68876BD-5C83-C995-A6A1-B81FC3DBB7BF}"/>
              </a:ext>
            </a:extLst>
          </p:cNvPr>
          <p:cNvSpPr txBox="1"/>
          <p:nvPr/>
        </p:nvSpPr>
        <p:spPr>
          <a:xfrm>
            <a:off x="8097388" y="3717666"/>
            <a:ext cx="1406692" cy="584775"/>
          </a:xfrm>
          <a:prstGeom prst="rect">
            <a:avLst/>
          </a:prstGeom>
          <a:noFill/>
        </p:spPr>
        <p:txBody>
          <a:bodyPr wrap="square" rtlCol="0">
            <a:spAutoFit/>
          </a:bodyPr>
          <a:lstStyle/>
          <a:p>
            <a:r>
              <a:rPr lang="en-IN" sz="1400" b="1" i="0" dirty="0">
                <a:effectLst/>
                <a:latin typeface="Times New Roman" panose="02020603050405020304" pitchFamily="18" charset="0"/>
                <a:cs typeface="Times New Roman" panose="02020603050405020304" pitchFamily="18" charset="0"/>
              </a:rPr>
              <a:t>Decision Tree</a:t>
            </a:r>
          </a:p>
          <a:p>
            <a:endParaRPr lang="en-IN" dirty="0"/>
          </a:p>
        </p:txBody>
      </p:sp>
      <p:sp>
        <p:nvSpPr>
          <p:cNvPr id="22" name="TextBox 21">
            <a:extLst>
              <a:ext uri="{FF2B5EF4-FFF2-40B4-BE49-F238E27FC236}">
                <a16:creationId xmlns:a16="http://schemas.microsoft.com/office/drawing/2014/main" id="{C109760E-CCAA-9496-91FF-B1C1479018AE}"/>
              </a:ext>
            </a:extLst>
          </p:cNvPr>
          <p:cNvSpPr txBox="1"/>
          <p:nvPr/>
        </p:nvSpPr>
        <p:spPr>
          <a:xfrm>
            <a:off x="6464546" y="5659278"/>
            <a:ext cx="1406692" cy="584775"/>
          </a:xfrm>
          <a:prstGeom prst="rect">
            <a:avLst/>
          </a:prstGeom>
          <a:noFill/>
        </p:spPr>
        <p:txBody>
          <a:bodyPr wrap="square" rtlCol="0">
            <a:spAutoFit/>
          </a:bodyPr>
          <a:lstStyle/>
          <a:p>
            <a:r>
              <a:rPr lang="en-IN" sz="1400" b="1" i="0" dirty="0">
                <a:effectLst/>
                <a:latin typeface="Times New Roman" panose="02020603050405020304" pitchFamily="18" charset="0"/>
                <a:cs typeface="Times New Roman" panose="02020603050405020304" pitchFamily="18" charset="0"/>
              </a:rPr>
              <a:t>Random Forest</a:t>
            </a:r>
          </a:p>
          <a:p>
            <a:endParaRPr lang="en-IN" dirty="0"/>
          </a:p>
        </p:txBody>
      </p:sp>
      <p:sp>
        <p:nvSpPr>
          <p:cNvPr id="23" name="TextBox 22">
            <a:extLst>
              <a:ext uri="{FF2B5EF4-FFF2-40B4-BE49-F238E27FC236}">
                <a16:creationId xmlns:a16="http://schemas.microsoft.com/office/drawing/2014/main" id="{307670B5-5AE4-CEB2-F677-CC41EA89D395}"/>
              </a:ext>
            </a:extLst>
          </p:cNvPr>
          <p:cNvSpPr txBox="1"/>
          <p:nvPr/>
        </p:nvSpPr>
        <p:spPr>
          <a:xfrm>
            <a:off x="9504080" y="5554038"/>
            <a:ext cx="1406692" cy="1015663"/>
          </a:xfrm>
          <a:prstGeom prst="rect">
            <a:avLst/>
          </a:prstGeom>
          <a:noFill/>
        </p:spPr>
        <p:txBody>
          <a:bodyPr wrap="square" rtlCol="0">
            <a:spAutoFit/>
          </a:bodyPr>
          <a:lstStyle/>
          <a:p>
            <a:pPr algn="ctr"/>
            <a:r>
              <a:rPr lang="en-IN" sz="1400" b="1" i="0" dirty="0">
                <a:effectLst/>
                <a:latin typeface="Times New Roman" panose="02020603050405020304" pitchFamily="18" charset="0"/>
                <a:cs typeface="Times New Roman" panose="02020603050405020304" pitchFamily="18" charset="0"/>
              </a:rPr>
              <a:t>Gradient </a:t>
            </a:r>
            <a:r>
              <a:rPr lang="en-IN" sz="1400" b="1" dirty="0">
                <a:latin typeface="Times New Roman" panose="02020603050405020304" pitchFamily="18" charset="0"/>
                <a:cs typeface="Times New Roman" panose="02020603050405020304" pitchFamily="18" charset="0"/>
              </a:rPr>
              <a:t>Boosting</a:t>
            </a:r>
            <a:r>
              <a:rPr lang="en-IN" sz="1400" b="1" i="0" dirty="0">
                <a:effectLst/>
                <a:latin typeface="Times New Roman" panose="02020603050405020304" pitchFamily="18" charset="0"/>
                <a:cs typeface="Times New Roman" panose="02020603050405020304" pitchFamily="18" charset="0"/>
              </a:rPr>
              <a:t> </a:t>
            </a:r>
            <a:r>
              <a:rPr lang="en-IN" sz="1400" b="1" dirty="0">
                <a:latin typeface="Times New Roman" panose="02020603050405020304" pitchFamily="18" charset="0"/>
                <a:cs typeface="Times New Roman" panose="02020603050405020304" pitchFamily="18" charset="0"/>
              </a:rPr>
              <a:t>Classifier</a:t>
            </a:r>
          </a:p>
          <a:p>
            <a:endParaRPr lang="en-IN" dirty="0"/>
          </a:p>
        </p:txBody>
      </p:sp>
      <p:pic>
        <p:nvPicPr>
          <p:cNvPr id="27" name="Picture 26">
            <a:extLst>
              <a:ext uri="{FF2B5EF4-FFF2-40B4-BE49-F238E27FC236}">
                <a16:creationId xmlns:a16="http://schemas.microsoft.com/office/drawing/2014/main" id="{6ECD5EE9-FD23-BAD3-6117-CAEA93076712}"/>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635" b="98458" l="2333" r="96556">
                        <a14:foregroundMark x1="29333" y1="77378" x2="44889" y2="76799"/>
                        <a14:foregroundMark x1="44889" y1="76799" x2="68778" y2="77249"/>
                        <a14:foregroundMark x1="27667" y1="91003" x2="70222" y2="83997"/>
                        <a14:foregroundMark x1="41556" y1="94473" x2="71556" y2="89589"/>
                        <a14:foregroundMark x1="42111" y1="98907" x2="55889" y2="98329"/>
                        <a14:foregroundMark x1="55889" y1="98329" x2="57667" y2="98458"/>
                        <a14:foregroundMark x1="87889" y1="44859" x2="94556" y2="37275"/>
                        <a14:foregroundMark x1="94556" y1="37275" x2="96556" y2="26928"/>
                        <a14:foregroundMark x1="12778" y1="46080" x2="6444" y2="39653"/>
                        <a14:foregroundMark x1="6444" y1="39653" x2="2444" y2="26542"/>
                        <a14:foregroundMark x1="19000" y1="7905" x2="30667" y2="4113"/>
                        <a14:foregroundMark x1="30667" y1="4113" x2="43111" y2="2635"/>
                        <a14:foregroundMark x1="43111" y1="2635" x2="43000" y2="2635"/>
                        <a14:backgroundMark x1="36778" y1="37532" x2="47889" y2="22108"/>
                        <a14:backgroundMark x1="25000" y1="78728" x2="24333" y2="80013"/>
                        <a14:backgroundMark x1="24333" y1="80013" x2="39000" y2="79692"/>
                        <a14:backgroundMark x1="39000" y1="79692" x2="39000" y2="79692"/>
                        <a14:backgroundMark x1="57000" y1="257" x2="43000" y2="0"/>
                        <a14:backgroundMark x1="0" y1="26350" x2="0" y2="31877"/>
                        <a14:backgroundMark x1="51000" y1="78920" x2="55111" y2="78663"/>
                      </a14:backgroundRemoval>
                    </a14:imgEffect>
                  </a14:imgLayer>
                </a14:imgProps>
              </a:ext>
              <a:ext uri="{28A0092B-C50C-407E-A947-70E740481C1C}">
                <a14:useLocalDpi xmlns:a14="http://schemas.microsoft.com/office/drawing/2010/main" val="0"/>
              </a:ext>
            </a:extLst>
          </a:blip>
          <a:stretch>
            <a:fillRect/>
          </a:stretch>
        </p:blipFill>
        <p:spPr>
          <a:xfrm>
            <a:off x="6851747" y="560722"/>
            <a:ext cx="593527" cy="1026143"/>
          </a:xfrm>
          <a:prstGeom prst="rect">
            <a:avLst/>
          </a:prstGeom>
        </p:spPr>
      </p:pic>
      <p:pic>
        <p:nvPicPr>
          <p:cNvPr id="28" name="Picture 27">
            <a:extLst>
              <a:ext uri="{FF2B5EF4-FFF2-40B4-BE49-F238E27FC236}">
                <a16:creationId xmlns:a16="http://schemas.microsoft.com/office/drawing/2014/main" id="{E092DC5E-3371-AEC2-9C09-8043B8BE1440}"/>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635" b="98458" l="2333" r="96556">
                        <a14:foregroundMark x1="29333" y1="77378" x2="44889" y2="76799"/>
                        <a14:foregroundMark x1="44889" y1="76799" x2="68778" y2="77249"/>
                        <a14:foregroundMark x1="27667" y1="91003" x2="70222" y2="83997"/>
                        <a14:foregroundMark x1="41556" y1="94473" x2="71556" y2="89589"/>
                        <a14:foregroundMark x1="42111" y1="98907" x2="55889" y2="98329"/>
                        <a14:foregroundMark x1="55889" y1="98329" x2="57667" y2="98458"/>
                        <a14:foregroundMark x1="87889" y1="44859" x2="94556" y2="37275"/>
                        <a14:foregroundMark x1="94556" y1="37275" x2="96556" y2="26928"/>
                        <a14:foregroundMark x1="12778" y1="46080" x2="6444" y2="39653"/>
                        <a14:foregroundMark x1="6444" y1="39653" x2="2444" y2="26542"/>
                        <a14:foregroundMark x1="19000" y1="7905" x2="30667" y2="4113"/>
                        <a14:foregroundMark x1="30667" y1="4113" x2="43111" y2="2635"/>
                        <a14:foregroundMark x1="43111" y1="2635" x2="43000" y2="2635"/>
                        <a14:backgroundMark x1="36778" y1="37532" x2="47889" y2="22108"/>
                        <a14:backgroundMark x1="25000" y1="78728" x2="24333" y2="80013"/>
                        <a14:backgroundMark x1="24333" y1="80013" x2="39000" y2="79692"/>
                        <a14:backgroundMark x1="39000" y1="79692" x2="39000" y2="79692"/>
                        <a14:backgroundMark x1="57000" y1="257" x2="43000" y2="0"/>
                        <a14:backgroundMark x1="0" y1="26350" x2="0" y2="31877"/>
                        <a14:backgroundMark x1="51000" y1="78920" x2="55111" y2="78663"/>
                      </a14:backgroundRemoval>
                    </a14:imgEffect>
                  </a14:imgLayer>
                </a14:imgProps>
              </a:ext>
              <a:ext uri="{28A0092B-C50C-407E-A947-70E740481C1C}">
                <a14:useLocalDpi xmlns:a14="http://schemas.microsoft.com/office/drawing/2010/main" val="0"/>
              </a:ext>
            </a:extLst>
          </a:blip>
          <a:stretch>
            <a:fillRect/>
          </a:stretch>
        </p:blipFill>
        <p:spPr>
          <a:xfrm>
            <a:off x="9908238" y="533219"/>
            <a:ext cx="593527" cy="1026143"/>
          </a:xfrm>
          <a:prstGeom prst="rect">
            <a:avLst/>
          </a:prstGeom>
        </p:spPr>
      </p:pic>
      <p:pic>
        <p:nvPicPr>
          <p:cNvPr id="29" name="Picture 28">
            <a:extLst>
              <a:ext uri="{FF2B5EF4-FFF2-40B4-BE49-F238E27FC236}">
                <a16:creationId xmlns:a16="http://schemas.microsoft.com/office/drawing/2014/main" id="{E304AA26-E383-EA71-ADD9-B2B92E98C950}"/>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635" b="98458" l="2333" r="96556">
                        <a14:foregroundMark x1="29333" y1="77378" x2="44889" y2="76799"/>
                        <a14:foregroundMark x1="44889" y1="76799" x2="68778" y2="77249"/>
                        <a14:foregroundMark x1="27667" y1="91003" x2="70222" y2="83997"/>
                        <a14:foregroundMark x1="41556" y1="94473" x2="71556" y2="89589"/>
                        <a14:foregroundMark x1="42111" y1="98907" x2="55889" y2="98329"/>
                        <a14:foregroundMark x1="55889" y1="98329" x2="57667" y2="98458"/>
                        <a14:foregroundMark x1="87889" y1="44859" x2="94556" y2="37275"/>
                        <a14:foregroundMark x1="94556" y1="37275" x2="96556" y2="26928"/>
                        <a14:foregroundMark x1="12778" y1="46080" x2="6444" y2="39653"/>
                        <a14:foregroundMark x1="6444" y1="39653" x2="2444" y2="26542"/>
                        <a14:foregroundMark x1="19000" y1="7905" x2="30667" y2="4113"/>
                        <a14:foregroundMark x1="30667" y1="4113" x2="43111" y2="2635"/>
                        <a14:foregroundMark x1="43111" y1="2635" x2="43000" y2="2635"/>
                        <a14:backgroundMark x1="36778" y1="37532" x2="47889" y2="22108"/>
                        <a14:backgroundMark x1="25000" y1="78728" x2="24333" y2="80013"/>
                        <a14:backgroundMark x1="24333" y1="80013" x2="39000" y2="79692"/>
                        <a14:backgroundMark x1="39000" y1="79692" x2="39000" y2="79692"/>
                        <a14:backgroundMark x1="57000" y1="257" x2="43000" y2="0"/>
                        <a14:backgroundMark x1="0" y1="26350" x2="0" y2="31877"/>
                        <a14:backgroundMark x1="51000" y1="78920" x2="55111" y2="78663"/>
                      </a14:backgroundRemoval>
                    </a14:imgEffect>
                  </a14:imgLayer>
                </a14:imgProps>
              </a:ext>
              <a:ext uri="{28A0092B-C50C-407E-A947-70E740481C1C}">
                <a14:useLocalDpi xmlns:a14="http://schemas.microsoft.com/office/drawing/2010/main" val="0"/>
              </a:ext>
            </a:extLst>
          </a:blip>
          <a:stretch>
            <a:fillRect/>
          </a:stretch>
        </p:blipFill>
        <p:spPr>
          <a:xfrm>
            <a:off x="8420924" y="2645162"/>
            <a:ext cx="593527" cy="1026143"/>
          </a:xfrm>
          <a:prstGeom prst="rect">
            <a:avLst/>
          </a:prstGeom>
        </p:spPr>
      </p:pic>
      <p:pic>
        <p:nvPicPr>
          <p:cNvPr id="30" name="Picture 29">
            <a:extLst>
              <a:ext uri="{FF2B5EF4-FFF2-40B4-BE49-F238E27FC236}">
                <a16:creationId xmlns:a16="http://schemas.microsoft.com/office/drawing/2014/main" id="{EFC28EED-FD02-5F03-0468-B93B3B98FFA0}"/>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635" b="98458" l="2333" r="96556">
                        <a14:foregroundMark x1="29333" y1="77378" x2="44889" y2="76799"/>
                        <a14:foregroundMark x1="44889" y1="76799" x2="68778" y2="77249"/>
                        <a14:foregroundMark x1="27667" y1="91003" x2="70222" y2="83997"/>
                        <a14:foregroundMark x1="41556" y1="94473" x2="71556" y2="89589"/>
                        <a14:foregroundMark x1="42111" y1="98907" x2="55889" y2="98329"/>
                        <a14:foregroundMark x1="55889" y1="98329" x2="57667" y2="98458"/>
                        <a14:foregroundMark x1="87889" y1="44859" x2="94556" y2="37275"/>
                        <a14:foregroundMark x1="94556" y1="37275" x2="96556" y2="26928"/>
                        <a14:foregroundMark x1="12778" y1="46080" x2="6444" y2="39653"/>
                        <a14:foregroundMark x1="6444" y1="39653" x2="2444" y2="26542"/>
                        <a14:foregroundMark x1="19000" y1="7905" x2="30667" y2="4113"/>
                        <a14:foregroundMark x1="30667" y1="4113" x2="43111" y2="2635"/>
                        <a14:foregroundMark x1="43111" y1="2635" x2="43000" y2="2635"/>
                        <a14:backgroundMark x1="36778" y1="37532" x2="47889" y2="22108"/>
                        <a14:backgroundMark x1="25000" y1="78728" x2="24333" y2="80013"/>
                        <a14:backgroundMark x1="24333" y1="80013" x2="39000" y2="79692"/>
                        <a14:backgroundMark x1="39000" y1="79692" x2="39000" y2="79692"/>
                        <a14:backgroundMark x1="57000" y1="257" x2="43000" y2="0"/>
                        <a14:backgroundMark x1="0" y1="26350" x2="0" y2="31877"/>
                        <a14:backgroundMark x1="51000" y1="78920" x2="55111" y2="78663"/>
                      </a14:backgroundRemoval>
                    </a14:imgEffect>
                  </a14:imgLayer>
                </a14:imgProps>
              </a:ext>
              <a:ext uri="{28A0092B-C50C-407E-A947-70E740481C1C}">
                <a14:useLocalDpi xmlns:a14="http://schemas.microsoft.com/office/drawing/2010/main" val="0"/>
              </a:ext>
            </a:extLst>
          </a:blip>
          <a:stretch>
            <a:fillRect/>
          </a:stretch>
        </p:blipFill>
        <p:spPr>
          <a:xfrm>
            <a:off x="9910662" y="4527895"/>
            <a:ext cx="593527" cy="1026143"/>
          </a:xfrm>
          <a:prstGeom prst="rect">
            <a:avLst/>
          </a:prstGeom>
        </p:spPr>
      </p:pic>
      <p:pic>
        <p:nvPicPr>
          <p:cNvPr id="31" name="Picture 30">
            <a:extLst>
              <a:ext uri="{FF2B5EF4-FFF2-40B4-BE49-F238E27FC236}">
                <a16:creationId xmlns:a16="http://schemas.microsoft.com/office/drawing/2014/main" id="{1006AB2E-3FBD-1AEA-3CF1-9F72835BAC30}"/>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635" b="98458" l="2333" r="96556">
                        <a14:foregroundMark x1="29333" y1="77378" x2="44889" y2="76799"/>
                        <a14:foregroundMark x1="44889" y1="76799" x2="68778" y2="77249"/>
                        <a14:foregroundMark x1="27667" y1="91003" x2="70222" y2="83997"/>
                        <a14:foregroundMark x1="41556" y1="94473" x2="71556" y2="89589"/>
                        <a14:foregroundMark x1="42111" y1="98907" x2="55889" y2="98329"/>
                        <a14:foregroundMark x1="55889" y1="98329" x2="57667" y2="98458"/>
                        <a14:foregroundMark x1="87889" y1="44859" x2="94556" y2="37275"/>
                        <a14:foregroundMark x1="94556" y1="37275" x2="96556" y2="26928"/>
                        <a14:foregroundMark x1="12778" y1="46080" x2="6444" y2="39653"/>
                        <a14:foregroundMark x1="6444" y1="39653" x2="2444" y2="26542"/>
                        <a14:foregroundMark x1="19000" y1="7905" x2="30667" y2="4113"/>
                        <a14:foregroundMark x1="30667" y1="4113" x2="43111" y2="2635"/>
                        <a14:foregroundMark x1="43111" y1="2635" x2="43000" y2="2635"/>
                        <a14:backgroundMark x1="36778" y1="37532" x2="47889" y2="22108"/>
                        <a14:backgroundMark x1="25000" y1="78728" x2="24333" y2="80013"/>
                        <a14:backgroundMark x1="24333" y1="80013" x2="39000" y2="79692"/>
                        <a14:backgroundMark x1="39000" y1="79692" x2="39000" y2="79692"/>
                        <a14:backgroundMark x1="57000" y1="257" x2="43000" y2="0"/>
                        <a14:backgroundMark x1="0" y1="26350" x2="0" y2="31877"/>
                        <a14:backgroundMark x1="51000" y1="78920" x2="55111" y2="78663"/>
                      </a14:backgroundRemoval>
                    </a14:imgEffect>
                  </a14:imgLayer>
                </a14:imgProps>
              </a:ext>
              <a:ext uri="{28A0092B-C50C-407E-A947-70E740481C1C}">
                <a14:useLocalDpi xmlns:a14="http://schemas.microsoft.com/office/drawing/2010/main" val="0"/>
              </a:ext>
            </a:extLst>
          </a:blip>
          <a:stretch>
            <a:fillRect/>
          </a:stretch>
        </p:blipFill>
        <p:spPr>
          <a:xfrm>
            <a:off x="6871128" y="4609954"/>
            <a:ext cx="593527" cy="1026143"/>
          </a:xfrm>
          <a:prstGeom prst="rect">
            <a:avLst/>
          </a:prstGeom>
        </p:spPr>
      </p:pic>
    </p:spTree>
    <p:extLst>
      <p:ext uri="{BB962C8B-B14F-4D97-AF65-F5344CB8AC3E}">
        <p14:creationId xmlns:p14="http://schemas.microsoft.com/office/powerpoint/2010/main" val="16557811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9">
            <a:extLst>
              <a:ext uri="{FF2B5EF4-FFF2-40B4-BE49-F238E27FC236}">
                <a16:creationId xmlns:a16="http://schemas.microsoft.com/office/drawing/2014/main" id="{1B009936-C506-C7E4-0CF2-10E91FC1489F}"/>
              </a:ext>
            </a:extLst>
          </p:cNvPr>
          <p:cNvSpPr/>
          <p:nvPr/>
        </p:nvSpPr>
        <p:spPr>
          <a:xfrm>
            <a:off x="-2624138" y="-784590"/>
            <a:ext cx="8720138" cy="8195039"/>
          </a:xfrm>
          <a:prstGeom prst="ellipse">
            <a:avLst/>
          </a:prstGeom>
          <a:solidFill>
            <a:schemeClr val="accent4">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3B4116D-DEDA-E6D6-07A8-CF6B1C274C75}"/>
              </a:ext>
            </a:extLst>
          </p:cNvPr>
          <p:cNvSpPr txBox="1"/>
          <p:nvPr/>
        </p:nvSpPr>
        <p:spPr>
          <a:xfrm>
            <a:off x="1526910" y="294160"/>
            <a:ext cx="2502165" cy="1046440"/>
          </a:xfrm>
          <a:prstGeom prst="rect">
            <a:avLst/>
          </a:prstGeom>
          <a:no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Logistic Regression</a:t>
            </a:r>
            <a:endParaRPr lang="en-IN" sz="2400" b="1" i="0" dirty="0">
              <a:effectLst/>
              <a:latin typeface="Times New Roman" panose="02020603050405020304" pitchFamily="18" charset="0"/>
              <a:cs typeface="Times New Roman" panose="02020603050405020304" pitchFamily="18" charset="0"/>
            </a:endParaRPr>
          </a:p>
          <a:p>
            <a:pPr algn="ctr"/>
            <a:endParaRPr lang="en-IN" sz="14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6C6390F3-5ECF-CB28-024F-BF98F2D01929}"/>
              </a:ext>
            </a:extLst>
          </p:cNvPr>
          <p:cNvSpPr txBox="1"/>
          <p:nvPr/>
        </p:nvSpPr>
        <p:spPr>
          <a:xfrm>
            <a:off x="337540" y="1220089"/>
            <a:ext cx="5339359" cy="1477328"/>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Logistic regression is a one of the machine learning classification algorithm for analyzing a dataset in which there are one or more independent variables (IVs) that determine an outcome and also categorical dependent variable (DV). </a:t>
            </a:r>
            <a:endParaRPr lang="en-IN" b="1"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3D31DEFC-9920-733D-5E21-5EA8868F53B9}"/>
              </a:ext>
            </a:extLst>
          </p:cNvPr>
          <p:cNvSpPr txBox="1"/>
          <p:nvPr/>
        </p:nvSpPr>
        <p:spPr>
          <a:xfrm>
            <a:off x="7160651" y="3951742"/>
            <a:ext cx="3708400" cy="369332"/>
          </a:xfrm>
          <a:prstGeom prst="rect">
            <a:avLst/>
          </a:prstGeom>
          <a:noFill/>
        </p:spPr>
        <p:txBody>
          <a:bodyPr wrap="square" rtlCol="0">
            <a:spAutoFit/>
          </a:bodyPr>
          <a:lstStyle/>
          <a:p>
            <a:pPr marL="0" algn="ctr" rtl="0" eaLnBrk="1" latinLnBrk="0" hangingPunct="1">
              <a:spcBef>
                <a:spcPts val="0"/>
              </a:spcBef>
              <a:spcAft>
                <a:spcPts val="0"/>
              </a:spcAft>
            </a:pPr>
            <a:r>
              <a:rPr lang="en-IN" sz="1800" b="1" kern="1200" dirty="0">
                <a:solidFill>
                  <a:srgbClr val="000000"/>
                </a:solidFill>
                <a:effectLst/>
                <a:latin typeface="Times New Roman" panose="02020603050405020304" pitchFamily="18" charset="0"/>
                <a:ea typeface="+mn-ea"/>
                <a:cs typeface="Times New Roman" panose="02020603050405020304" pitchFamily="18" charset="0"/>
              </a:rPr>
              <a:t>Logistic Regression Result</a:t>
            </a:r>
            <a:endParaRPr lang="en-IN" dirty="0">
              <a:effectLst/>
            </a:endParaRPr>
          </a:p>
        </p:txBody>
      </p:sp>
      <p:pic>
        <p:nvPicPr>
          <p:cNvPr id="5" name="Picture 4">
            <a:extLst>
              <a:ext uri="{FF2B5EF4-FFF2-40B4-BE49-F238E27FC236}">
                <a16:creationId xmlns:a16="http://schemas.microsoft.com/office/drawing/2014/main" id="{43C59D87-2F2B-7886-67D4-275CEF3886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7603" y="294160"/>
            <a:ext cx="5414497" cy="3657582"/>
          </a:xfrm>
          <a:prstGeom prst="rect">
            <a:avLst/>
          </a:prstGeom>
        </p:spPr>
      </p:pic>
    </p:spTree>
    <p:extLst>
      <p:ext uri="{BB962C8B-B14F-4D97-AF65-F5344CB8AC3E}">
        <p14:creationId xmlns:p14="http://schemas.microsoft.com/office/powerpoint/2010/main" val="162985764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7">
            <a:extLst>
              <a:ext uri="{FF2B5EF4-FFF2-40B4-BE49-F238E27FC236}">
                <a16:creationId xmlns:a16="http://schemas.microsoft.com/office/drawing/2014/main" id="{1B009936-C506-C7E4-0CF2-10E91FC1489F}"/>
              </a:ext>
            </a:extLst>
          </p:cNvPr>
          <p:cNvSpPr/>
          <p:nvPr/>
        </p:nvSpPr>
        <p:spPr>
          <a:xfrm>
            <a:off x="-2624138" y="-784590"/>
            <a:ext cx="8720138" cy="8195039"/>
          </a:xfrm>
          <a:prstGeom prst="ellipse">
            <a:avLst/>
          </a:prstGeom>
          <a:solidFill>
            <a:schemeClr val="accent4">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3B4116D-DEDA-E6D6-07A8-CF6B1C274C75}"/>
              </a:ext>
            </a:extLst>
          </p:cNvPr>
          <p:cNvSpPr txBox="1"/>
          <p:nvPr/>
        </p:nvSpPr>
        <p:spPr>
          <a:xfrm>
            <a:off x="1488810" y="370360"/>
            <a:ext cx="2502165" cy="461665"/>
          </a:xfrm>
          <a:prstGeom prst="rect">
            <a:avLst/>
          </a:prstGeom>
          <a:no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ALGORITHMS</a:t>
            </a:r>
            <a:endParaRPr lang="en-IN" sz="14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6C6390F3-5ECF-CB28-024F-BF98F2D01929}"/>
              </a:ext>
            </a:extLst>
          </p:cNvPr>
          <p:cNvSpPr txBox="1"/>
          <p:nvPr/>
        </p:nvSpPr>
        <p:spPr>
          <a:xfrm>
            <a:off x="991062" y="1171367"/>
            <a:ext cx="3991902" cy="1631216"/>
          </a:xfrm>
          <a:prstGeom prst="rect">
            <a:avLst/>
          </a:prstGeom>
          <a:noFill/>
        </p:spPr>
        <p:txBody>
          <a:bodyPr wrap="square" rtlCol="0">
            <a:spAutoFit/>
          </a:bodyPr>
          <a:lstStyle/>
          <a:p>
            <a:pPr marL="285750" indent="-28575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Support</a:t>
            </a:r>
            <a:r>
              <a:rPr lang="en-IN" sz="2000" b="1" i="0" dirty="0">
                <a:effectLst/>
                <a:latin typeface="Times New Roman" panose="02020603050405020304" pitchFamily="18" charset="0"/>
                <a:cs typeface="Times New Roman" panose="02020603050405020304" pitchFamily="18" charset="0"/>
              </a:rPr>
              <a:t> Vector Machines</a:t>
            </a:r>
          </a:p>
          <a:p>
            <a:pPr marL="285750" indent="-28575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Logistic Regression</a:t>
            </a:r>
            <a:endParaRPr lang="en-IN" sz="2000" b="1" i="0" dirty="0">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b="1" i="0" dirty="0">
                <a:effectLst/>
                <a:latin typeface="Times New Roman" panose="02020603050405020304" pitchFamily="18" charset="0"/>
                <a:cs typeface="Times New Roman" panose="02020603050405020304" pitchFamily="18" charset="0"/>
              </a:rPr>
              <a:t>Decision Tree</a:t>
            </a:r>
          </a:p>
          <a:p>
            <a:pPr marL="285750" indent="-285750">
              <a:buFont typeface="Arial" panose="020B0604020202020204" pitchFamily="34" charset="0"/>
              <a:buChar char="•"/>
            </a:pPr>
            <a:r>
              <a:rPr lang="en-IN" sz="2000" b="1" i="0" dirty="0">
                <a:effectLst/>
                <a:latin typeface="Times New Roman" panose="02020603050405020304" pitchFamily="18" charset="0"/>
                <a:cs typeface="Times New Roman" panose="02020603050405020304" pitchFamily="18" charset="0"/>
              </a:rPr>
              <a:t>Random Forest</a:t>
            </a:r>
          </a:p>
          <a:p>
            <a:pPr marL="285750" indent="-285750">
              <a:buFont typeface="Arial" panose="020B0604020202020204" pitchFamily="34" charset="0"/>
              <a:buChar char="•"/>
            </a:pPr>
            <a:r>
              <a:rPr lang="en-IN" sz="2000" b="1" i="0" dirty="0">
                <a:effectLst/>
                <a:latin typeface="Times New Roman" panose="02020603050405020304" pitchFamily="18" charset="0"/>
                <a:cs typeface="Times New Roman" panose="02020603050405020304" pitchFamily="18" charset="0"/>
              </a:rPr>
              <a:t>Gradient </a:t>
            </a:r>
            <a:r>
              <a:rPr lang="en-IN" sz="2000" b="1" dirty="0">
                <a:latin typeface="Times New Roman" panose="02020603050405020304" pitchFamily="18" charset="0"/>
                <a:cs typeface="Times New Roman" panose="02020603050405020304" pitchFamily="18" charset="0"/>
              </a:rPr>
              <a:t>Boosting</a:t>
            </a:r>
            <a:r>
              <a:rPr lang="en-IN" sz="2000" b="1" i="0" dirty="0">
                <a:effectLst/>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Classifier</a:t>
            </a:r>
          </a:p>
        </p:txBody>
      </p:sp>
      <p:sp>
        <p:nvSpPr>
          <p:cNvPr id="9" name="!!SHAPE8">
            <a:extLst>
              <a:ext uri="{FF2B5EF4-FFF2-40B4-BE49-F238E27FC236}">
                <a16:creationId xmlns:a16="http://schemas.microsoft.com/office/drawing/2014/main" id="{93CF16AC-DBCE-D6BB-A833-02B7405D6E19}"/>
              </a:ext>
            </a:extLst>
          </p:cNvPr>
          <p:cNvSpPr/>
          <p:nvPr/>
        </p:nvSpPr>
        <p:spPr>
          <a:xfrm>
            <a:off x="6155001" y="370360"/>
            <a:ext cx="1987023" cy="1989221"/>
          </a:xfrm>
          <a:prstGeom prst="ellipse">
            <a:avLst/>
          </a:prstGeom>
          <a:solidFill>
            <a:schemeClr val="accent4">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10" name="!!SHAPE9">
            <a:extLst>
              <a:ext uri="{FF2B5EF4-FFF2-40B4-BE49-F238E27FC236}">
                <a16:creationId xmlns:a16="http://schemas.microsoft.com/office/drawing/2014/main" id="{43BAEEA7-9ABF-6879-EBCE-45A9A4DEDF22}"/>
              </a:ext>
            </a:extLst>
          </p:cNvPr>
          <p:cNvSpPr/>
          <p:nvPr/>
        </p:nvSpPr>
        <p:spPr>
          <a:xfrm>
            <a:off x="9213915" y="370360"/>
            <a:ext cx="1987023" cy="1989221"/>
          </a:xfrm>
          <a:prstGeom prst="ellipse">
            <a:avLst/>
          </a:prstGeom>
          <a:solidFill>
            <a:schemeClr val="accent4">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11" name="!!SHAPE10">
            <a:extLst>
              <a:ext uri="{FF2B5EF4-FFF2-40B4-BE49-F238E27FC236}">
                <a16:creationId xmlns:a16="http://schemas.microsoft.com/office/drawing/2014/main" id="{1E0A8B7B-61E9-2FFB-1907-A764E70A963B}"/>
              </a:ext>
            </a:extLst>
          </p:cNvPr>
          <p:cNvSpPr/>
          <p:nvPr/>
        </p:nvSpPr>
        <p:spPr>
          <a:xfrm>
            <a:off x="7724177" y="2359581"/>
            <a:ext cx="1987023" cy="1989221"/>
          </a:xfrm>
          <a:prstGeom prst="ellipse">
            <a:avLst/>
          </a:prstGeom>
          <a:solidFill>
            <a:schemeClr val="accent4">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12" name="!!SHAPE11">
            <a:extLst>
              <a:ext uri="{FF2B5EF4-FFF2-40B4-BE49-F238E27FC236}">
                <a16:creationId xmlns:a16="http://schemas.microsoft.com/office/drawing/2014/main" id="{F2805B96-A120-BF54-7579-D11FF08AE0FF}"/>
              </a:ext>
            </a:extLst>
          </p:cNvPr>
          <p:cNvSpPr/>
          <p:nvPr/>
        </p:nvSpPr>
        <p:spPr>
          <a:xfrm>
            <a:off x="6155000" y="4348802"/>
            <a:ext cx="1987023" cy="1989221"/>
          </a:xfrm>
          <a:prstGeom prst="ellipse">
            <a:avLst/>
          </a:prstGeom>
          <a:solidFill>
            <a:schemeClr val="accent4">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16" name="!!SHAPE12">
            <a:extLst>
              <a:ext uri="{FF2B5EF4-FFF2-40B4-BE49-F238E27FC236}">
                <a16:creationId xmlns:a16="http://schemas.microsoft.com/office/drawing/2014/main" id="{15285ACD-064A-2913-2561-B2543ABA80D9}"/>
              </a:ext>
            </a:extLst>
          </p:cNvPr>
          <p:cNvSpPr/>
          <p:nvPr/>
        </p:nvSpPr>
        <p:spPr>
          <a:xfrm>
            <a:off x="9213915" y="4348801"/>
            <a:ext cx="1987023" cy="1989221"/>
          </a:xfrm>
          <a:prstGeom prst="ellipse">
            <a:avLst/>
          </a:prstGeom>
          <a:solidFill>
            <a:schemeClr val="accent4">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3EC72CE7-AD27-0B29-9BA6-367DCDC60A67}"/>
              </a:ext>
            </a:extLst>
          </p:cNvPr>
          <p:cNvSpPr txBox="1"/>
          <p:nvPr/>
        </p:nvSpPr>
        <p:spPr>
          <a:xfrm>
            <a:off x="6445165" y="1586865"/>
            <a:ext cx="1406692" cy="800219"/>
          </a:xfrm>
          <a:prstGeom prst="rect">
            <a:avLst/>
          </a:prstGeom>
          <a:noFill/>
        </p:spPr>
        <p:txBody>
          <a:bodyPr wrap="square" rtlCol="0">
            <a:spAutoFit/>
          </a:bodyPr>
          <a:lstStyle/>
          <a:p>
            <a:pPr algn="ctr"/>
            <a:r>
              <a:rPr lang="en-IN" sz="1400" b="1" dirty="0">
                <a:latin typeface="Times New Roman" panose="02020603050405020304" pitchFamily="18" charset="0"/>
                <a:cs typeface="Times New Roman" panose="02020603050405020304" pitchFamily="18" charset="0"/>
              </a:rPr>
              <a:t>Support</a:t>
            </a:r>
            <a:r>
              <a:rPr lang="en-IN" sz="1400" b="1" i="0" dirty="0">
                <a:effectLst/>
                <a:latin typeface="Times New Roman" panose="02020603050405020304" pitchFamily="18" charset="0"/>
                <a:cs typeface="Times New Roman" panose="02020603050405020304" pitchFamily="18" charset="0"/>
              </a:rPr>
              <a:t> Vector Machines</a:t>
            </a:r>
          </a:p>
          <a:p>
            <a:endParaRPr lang="en-IN" dirty="0"/>
          </a:p>
        </p:txBody>
      </p:sp>
      <p:sp>
        <p:nvSpPr>
          <p:cNvPr id="18" name="TextBox 17">
            <a:extLst>
              <a:ext uri="{FF2B5EF4-FFF2-40B4-BE49-F238E27FC236}">
                <a16:creationId xmlns:a16="http://schemas.microsoft.com/office/drawing/2014/main" id="{9EA99C60-CD4B-7235-6FB8-CB2D2AA723B6}"/>
              </a:ext>
            </a:extLst>
          </p:cNvPr>
          <p:cNvSpPr txBox="1"/>
          <p:nvPr/>
        </p:nvSpPr>
        <p:spPr>
          <a:xfrm>
            <a:off x="9504080" y="1573114"/>
            <a:ext cx="1406692" cy="800219"/>
          </a:xfrm>
          <a:prstGeom prst="rect">
            <a:avLst/>
          </a:prstGeom>
          <a:noFill/>
        </p:spPr>
        <p:txBody>
          <a:bodyPr wrap="square" rtlCol="0">
            <a:spAutoFit/>
          </a:bodyPr>
          <a:lstStyle/>
          <a:p>
            <a:pPr algn="ctr"/>
            <a:r>
              <a:rPr lang="en-IN" sz="1400" b="1" dirty="0">
                <a:latin typeface="Times New Roman" panose="02020603050405020304" pitchFamily="18" charset="0"/>
                <a:cs typeface="Times New Roman" panose="02020603050405020304" pitchFamily="18" charset="0"/>
              </a:rPr>
              <a:t>Logistic Regression</a:t>
            </a:r>
            <a:endParaRPr lang="en-IN" sz="1400" b="1" i="0" dirty="0">
              <a:effectLst/>
              <a:latin typeface="Times New Roman" panose="02020603050405020304" pitchFamily="18" charset="0"/>
              <a:cs typeface="Times New Roman" panose="02020603050405020304" pitchFamily="18" charset="0"/>
            </a:endParaRPr>
          </a:p>
          <a:p>
            <a:endParaRPr lang="en-IN" dirty="0"/>
          </a:p>
        </p:txBody>
      </p:sp>
      <p:sp>
        <p:nvSpPr>
          <p:cNvPr id="21" name="TextBox 20">
            <a:extLst>
              <a:ext uri="{FF2B5EF4-FFF2-40B4-BE49-F238E27FC236}">
                <a16:creationId xmlns:a16="http://schemas.microsoft.com/office/drawing/2014/main" id="{E68876BD-5C83-C995-A6A1-B81FC3DBB7BF}"/>
              </a:ext>
            </a:extLst>
          </p:cNvPr>
          <p:cNvSpPr txBox="1"/>
          <p:nvPr/>
        </p:nvSpPr>
        <p:spPr>
          <a:xfrm>
            <a:off x="8097388" y="3717666"/>
            <a:ext cx="1406692" cy="584775"/>
          </a:xfrm>
          <a:prstGeom prst="rect">
            <a:avLst/>
          </a:prstGeom>
          <a:noFill/>
        </p:spPr>
        <p:txBody>
          <a:bodyPr wrap="square" rtlCol="0">
            <a:spAutoFit/>
          </a:bodyPr>
          <a:lstStyle/>
          <a:p>
            <a:r>
              <a:rPr lang="en-IN" sz="1400" b="1" i="0" dirty="0">
                <a:effectLst/>
                <a:latin typeface="Times New Roman" panose="02020603050405020304" pitchFamily="18" charset="0"/>
                <a:cs typeface="Times New Roman" panose="02020603050405020304" pitchFamily="18" charset="0"/>
              </a:rPr>
              <a:t>Decision Tree</a:t>
            </a:r>
          </a:p>
          <a:p>
            <a:endParaRPr lang="en-IN" dirty="0"/>
          </a:p>
        </p:txBody>
      </p:sp>
      <p:sp>
        <p:nvSpPr>
          <p:cNvPr id="22" name="TextBox 21">
            <a:extLst>
              <a:ext uri="{FF2B5EF4-FFF2-40B4-BE49-F238E27FC236}">
                <a16:creationId xmlns:a16="http://schemas.microsoft.com/office/drawing/2014/main" id="{C109760E-CCAA-9496-91FF-B1C1479018AE}"/>
              </a:ext>
            </a:extLst>
          </p:cNvPr>
          <p:cNvSpPr txBox="1"/>
          <p:nvPr/>
        </p:nvSpPr>
        <p:spPr>
          <a:xfrm>
            <a:off x="6464546" y="5659278"/>
            <a:ext cx="1406692" cy="584775"/>
          </a:xfrm>
          <a:prstGeom prst="rect">
            <a:avLst/>
          </a:prstGeom>
          <a:noFill/>
        </p:spPr>
        <p:txBody>
          <a:bodyPr wrap="square" rtlCol="0">
            <a:spAutoFit/>
          </a:bodyPr>
          <a:lstStyle/>
          <a:p>
            <a:r>
              <a:rPr lang="en-IN" sz="1400" b="1" i="0" dirty="0">
                <a:effectLst/>
                <a:latin typeface="Times New Roman" panose="02020603050405020304" pitchFamily="18" charset="0"/>
                <a:cs typeface="Times New Roman" panose="02020603050405020304" pitchFamily="18" charset="0"/>
              </a:rPr>
              <a:t>Random Forest</a:t>
            </a:r>
          </a:p>
          <a:p>
            <a:endParaRPr lang="en-IN" dirty="0"/>
          </a:p>
        </p:txBody>
      </p:sp>
      <p:sp>
        <p:nvSpPr>
          <p:cNvPr id="23" name="TextBox 22">
            <a:extLst>
              <a:ext uri="{FF2B5EF4-FFF2-40B4-BE49-F238E27FC236}">
                <a16:creationId xmlns:a16="http://schemas.microsoft.com/office/drawing/2014/main" id="{307670B5-5AE4-CEB2-F677-CC41EA89D395}"/>
              </a:ext>
            </a:extLst>
          </p:cNvPr>
          <p:cNvSpPr txBox="1"/>
          <p:nvPr/>
        </p:nvSpPr>
        <p:spPr>
          <a:xfrm>
            <a:off x="9504080" y="5554038"/>
            <a:ext cx="1406692" cy="1015663"/>
          </a:xfrm>
          <a:prstGeom prst="rect">
            <a:avLst/>
          </a:prstGeom>
          <a:noFill/>
        </p:spPr>
        <p:txBody>
          <a:bodyPr wrap="square" rtlCol="0">
            <a:spAutoFit/>
          </a:bodyPr>
          <a:lstStyle/>
          <a:p>
            <a:pPr algn="ctr"/>
            <a:r>
              <a:rPr lang="en-IN" sz="1400" b="1" i="0" dirty="0">
                <a:effectLst/>
                <a:latin typeface="Times New Roman" panose="02020603050405020304" pitchFamily="18" charset="0"/>
                <a:cs typeface="Times New Roman" panose="02020603050405020304" pitchFamily="18" charset="0"/>
              </a:rPr>
              <a:t>Gradient </a:t>
            </a:r>
            <a:r>
              <a:rPr lang="en-IN" sz="1400" b="1" dirty="0">
                <a:latin typeface="Times New Roman" panose="02020603050405020304" pitchFamily="18" charset="0"/>
                <a:cs typeface="Times New Roman" panose="02020603050405020304" pitchFamily="18" charset="0"/>
              </a:rPr>
              <a:t>Boosting</a:t>
            </a:r>
            <a:r>
              <a:rPr lang="en-IN" sz="1400" b="1" i="0" dirty="0">
                <a:effectLst/>
                <a:latin typeface="Times New Roman" panose="02020603050405020304" pitchFamily="18" charset="0"/>
                <a:cs typeface="Times New Roman" panose="02020603050405020304" pitchFamily="18" charset="0"/>
              </a:rPr>
              <a:t> </a:t>
            </a:r>
            <a:r>
              <a:rPr lang="en-IN" sz="1400" b="1" dirty="0">
                <a:latin typeface="Times New Roman" panose="02020603050405020304" pitchFamily="18" charset="0"/>
                <a:cs typeface="Times New Roman" panose="02020603050405020304" pitchFamily="18" charset="0"/>
              </a:rPr>
              <a:t>Classifier</a:t>
            </a:r>
          </a:p>
          <a:p>
            <a:endParaRPr lang="en-IN" dirty="0"/>
          </a:p>
        </p:txBody>
      </p:sp>
      <p:pic>
        <p:nvPicPr>
          <p:cNvPr id="27" name="Picture 26">
            <a:extLst>
              <a:ext uri="{FF2B5EF4-FFF2-40B4-BE49-F238E27FC236}">
                <a16:creationId xmlns:a16="http://schemas.microsoft.com/office/drawing/2014/main" id="{6ECD5EE9-FD23-BAD3-6117-CAEA93076712}"/>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635" b="98458" l="2333" r="96556">
                        <a14:foregroundMark x1="29333" y1="77378" x2="44889" y2="76799"/>
                        <a14:foregroundMark x1="44889" y1="76799" x2="68778" y2="77249"/>
                        <a14:foregroundMark x1="27667" y1="91003" x2="70222" y2="83997"/>
                        <a14:foregroundMark x1="41556" y1="94473" x2="71556" y2="89589"/>
                        <a14:foregroundMark x1="42111" y1="98907" x2="55889" y2="98329"/>
                        <a14:foregroundMark x1="55889" y1="98329" x2="57667" y2="98458"/>
                        <a14:foregroundMark x1="87889" y1="44859" x2="94556" y2="37275"/>
                        <a14:foregroundMark x1="94556" y1="37275" x2="96556" y2="26928"/>
                        <a14:foregroundMark x1="12778" y1="46080" x2="6444" y2="39653"/>
                        <a14:foregroundMark x1="6444" y1="39653" x2="2444" y2="26542"/>
                        <a14:foregroundMark x1="19000" y1="7905" x2="30667" y2="4113"/>
                        <a14:foregroundMark x1="30667" y1="4113" x2="43111" y2="2635"/>
                        <a14:foregroundMark x1="43111" y1="2635" x2="43000" y2="2635"/>
                        <a14:backgroundMark x1="36778" y1="37532" x2="47889" y2="22108"/>
                        <a14:backgroundMark x1="25000" y1="78728" x2="24333" y2="80013"/>
                        <a14:backgroundMark x1="24333" y1="80013" x2="39000" y2="79692"/>
                        <a14:backgroundMark x1="39000" y1="79692" x2="39000" y2="79692"/>
                        <a14:backgroundMark x1="57000" y1="257" x2="43000" y2="0"/>
                        <a14:backgroundMark x1="0" y1="26350" x2="0" y2="31877"/>
                        <a14:backgroundMark x1="51000" y1="78920" x2="55111" y2="78663"/>
                      </a14:backgroundRemoval>
                    </a14:imgEffect>
                  </a14:imgLayer>
                </a14:imgProps>
              </a:ext>
              <a:ext uri="{28A0092B-C50C-407E-A947-70E740481C1C}">
                <a14:useLocalDpi xmlns:a14="http://schemas.microsoft.com/office/drawing/2010/main" val="0"/>
              </a:ext>
            </a:extLst>
          </a:blip>
          <a:stretch>
            <a:fillRect/>
          </a:stretch>
        </p:blipFill>
        <p:spPr>
          <a:xfrm>
            <a:off x="6851747" y="560722"/>
            <a:ext cx="593527" cy="1026143"/>
          </a:xfrm>
          <a:prstGeom prst="rect">
            <a:avLst/>
          </a:prstGeom>
        </p:spPr>
      </p:pic>
      <p:pic>
        <p:nvPicPr>
          <p:cNvPr id="28" name="Picture 27">
            <a:extLst>
              <a:ext uri="{FF2B5EF4-FFF2-40B4-BE49-F238E27FC236}">
                <a16:creationId xmlns:a16="http://schemas.microsoft.com/office/drawing/2014/main" id="{E092DC5E-3371-AEC2-9C09-8043B8BE1440}"/>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635" b="98458" l="2333" r="96556">
                        <a14:foregroundMark x1="29333" y1="77378" x2="44889" y2="76799"/>
                        <a14:foregroundMark x1="44889" y1="76799" x2="68778" y2="77249"/>
                        <a14:foregroundMark x1="27667" y1="91003" x2="70222" y2="83997"/>
                        <a14:foregroundMark x1="41556" y1="94473" x2="71556" y2="89589"/>
                        <a14:foregroundMark x1="42111" y1="98907" x2="55889" y2="98329"/>
                        <a14:foregroundMark x1="55889" y1="98329" x2="57667" y2="98458"/>
                        <a14:foregroundMark x1="87889" y1="44859" x2="94556" y2="37275"/>
                        <a14:foregroundMark x1="94556" y1="37275" x2="96556" y2="26928"/>
                        <a14:foregroundMark x1="12778" y1="46080" x2="6444" y2="39653"/>
                        <a14:foregroundMark x1="6444" y1="39653" x2="2444" y2="26542"/>
                        <a14:foregroundMark x1="19000" y1="7905" x2="30667" y2="4113"/>
                        <a14:foregroundMark x1="30667" y1="4113" x2="43111" y2="2635"/>
                        <a14:foregroundMark x1="43111" y1="2635" x2="43000" y2="2635"/>
                        <a14:backgroundMark x1="36778" y1="37532" x2="47889" y2="22108"/>
                        <a14:backgroundMark x1="25000" y1="78728" x2="24333" y2="80013"/>
                        <a14:backgroundMark x1="24333" y1="80013" x2="39000" y2="79692"/>
                        <a14:backgroundMark x1="39000" y1="79692" x2="39000" y2="79692"/>
                        <a14:backgroundMark x1="57000" y1="257" x2="43000" y2="0"/>
                        <a14:backgroundMark x1="0" y1="26350" x2="0" y2="31877"/>
                        <a14:backgroundMark x1="51000" y1="78920" x2="55111" y2="78663"/>
                      </a14:backgroundRemoval>
                    </a14:imgEffect>
                  </a14:imgLayer>
                </a14:imgProps>
              </a:ext>
              <a:ext uri="{28A0092B-C50C-407E-A947-70E740481C1C}">
                <a14:useLocalDpi xmlns:a14="http://schemas.microsoft.com/office/drawing/2010/main" val="0"/>
              </a:ext>
            </a:extLst>
          </a:blip>
          <a:stretch>
            <a:fillRect/>
          </a:stretch>
        </p:blipFill>
        <p:spPr>
          <a:xfrm>
            <a:off x="9908238" y="533219"/>
            <a:ext cx="593527" cy="1026143"/>
          </a:xfrm>
          <a:prstGeom prst="rect">
            <a:avLst/>
          </a:prstGeom>
        </p:spPr>
      </p:pic>
      <p:pic>
        <p:nvPicPr>
          <p:cNvPr id="29" name="Picture 28">
            <a:extLst>
              <a:ext uri="{FF2B5EF4-FFF2-40B4-BE49-F238E27FC236}">
                <a16:creationId xmlns:a16="http://schemas.microsoft.com/office/drawing/2014/main" id="{E304AA26-E383-EA71-ADD9-B2B92E98C950}"/>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635" b="98458" l="2333" r="96556">
                        <a14:foregroundMark x1="29333" y1="77378" x2="44889" y2="76799"/>
                        <a14:foregroundMark x1="44889" y1="76799" x2="68778" y2="77249"/>
                        <a14:foregroundMark x1="27667" y1="91003" x2="70222" y2="83997"/>
                        <a14:foregroundMark x1="41556" y1="94473" x2="71556" y2="89589"/>
                        <a14:foregroundMark x1="42111" y1="98907" x2="55889" y2="98329"/>
                        <a14:foregroundMark x1="55889" y1="98329" x2="57667" y2="98458"/>
                        <a14:foregroundMark x1="87889" y1="44859" x2="94556" y2="37275"/>
                        <a14:foregroundMark x1="94556" y1="37275" x2="96556" y2="26928"/>
                        <a14:foregroundMark x1="12778" y1="46080" x2="6444" y2="39653"/>
                        <a14:foregroundMark x1="6444" y1="39653" x2="2444" y2="26542"/>
                        <a14:foregroundMark x1="19000" y1="7905" x2="30667" y2="4113"/>
                        <a14:foregroundMark x1="30667" y1="4113" x2="43111" y2="2635"/>
                        <a14:foregroundMark x1="43111" y1="2635" x2="43000" y2="2635"/>
                        <a14:backgroundMark x1="36778" y1="37532" x2="47889" y2="22108"/>
                        <a14:backgroundMark x1="25000" y1="78728" x2="24333" y2="80013"/>
                        <a14:backgroundMark x1="24333" y1="80013" x2="39000" y2="79692"/>
                        <a14:backgroundMark x1="39000" y1="79692" x2="39000" y2="79692"/>
                        <a14:backgroundMark x1="57000" y1="257" x2="43000" y2="0"/>
                        <a14:backgroundMark x1="0" y1="26350" x2="0" y2="31877"/>
                        <a14:backgroundMark x1="51000" y1="78920" x2="55111" y2="78663"/>
                      </a14:backgroundRemoval>
                    </a14:imgEffect>
                  </a14:imgLayer>
                </a14:imgProps>
              </a:ext>
              <a:ext uri="{28A0092B-C50C-407E-A947-70E740481C1C}">
                <a14:useLocalDpi xmlns:a14="http://schemas.microsoft.com/office/drawing/2010/main" val="0"/>
              </a:ext>
            </a:extLst>
          </a:blip>
          <a:stretch>
            <a:fillRect/>
          </a:stretch>
        </p:blipFill>
        <p:spPr>
          <a:xfrm>
            <a:off x="8420924" y="2645162"/>
            <a:ext cx="593527" cy="1026143"/>
          </a:xfrm>
          <a:prstGeom prst="rect">
            <a:avLst/>
          </a:prstGeom>
        </p:spPr>
      </p:pic>
      <p:pic>
        <p:nvPicPr>
          <p:cNvPr id="30" name="Picture 29">
            <a:extLst>
              <a:ext uri="{FF2B5EF4-FFF2-40B4-BE49-F238E27FC236}">
                <a16:creationId xmlns:a16="http://schemas.microsoft.com/office/drawing/2014/main" id="{EFC28EED-FD02-5F03-0468-B93B3B98FFA0}"/>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635" b="98458" l="2333" r="96556">
                        <a14:foregroundMark x1="29333" y1="77378" x2="44889" y2="76799"/>
                        <a14:foregroundMark x1="44889" y1="76799" x2="68778" y2="77249"/>
                        <a14:foregroundMark x1="27667" y1="91003" x2="70222" y2="83997"/>
                        <a14:foregroundMark x1="41556" y1="94473" x2="71556" y2="89589"/>
                        <a14:foregroundMark x1="42111" y1="98907" x2="55889" y2="98329"/>
                        <a14:foregroundMark x1="55889" y1="98329" x2="57667" y2="98458"/>
                        <a14:foregroundMark x1="87889" y1="44859" x2="94556" y2="37275"/>
                        <a14:foregroundMark x1="94556" y1="37275" x2="96556" y2="26928"/>
                        <a14:foregroundMark x1="12778" y1="46080" x2="6444" y2="39653"/>
                        <a14:foregroundMark x1="6444" y1="39653" x2="2444" y2="26542"/>
                        <a14:foregroundMark x1="19000" y1="7905" x2="30667" y2="4113"/>
                        <a14:foregroundMark x1="30667" y1="4113" x2="43111" y2="2635"/>
                        <a14:foregroundMark x1="43111" y1="2635" x2="43000" y2="2635"/>
                        <a14:backgroundMark x1="36778" y1="37532" x2="47889" y2="22108"/>
                        <a14:backgroundMark x1="25000" y1="78728" x2="24333" y2="80013"/>
                        <a14:backgroundMark x1="24333" y1="80013" x2="39000" y2="79692"/>
                        <a14:backgroundMark x1="39000" y1="79692" x2="39000" y2="79692"/>
                        <a14:backgroundMark x1="57000" y1="257" x2="43000" y2="0"/>
                        <a14:backgroundMark x1="0" y1="26350" x2="0" y2="31877"/>
                        <a14:backgroundMark x1="51000" y1="78920" x2="55111" y2="78663"/>
                      </a14:backgroundRemoval>
                    </a14:imgEffect>
                  </a14:imgLayer>
                </a14:imgProps>
              </a:ext>
              <a:ext uri="{28A0092B-C50C-407E-A947-70E740481C1C}">
                <a14:useLocalDpi xmlns:a14="http://schemas.microsoft.com/office/drawing/2010/main" val="0"/>
              </a:ext>
            </a:extLst>
          </a:blip>
          <a:stretch>
            <a:fillRect/>
          </a:stretch>
        </p:blipFill>
        <p:spPr>
          <a:xfrm>
            <a:off x="9910662" y="4527895"/>
            <a:ext cx="593527" cy="1026143"/>
          </a:xfrm>
          <a:prstGeom prst="rect">
            <a:avLst/>
          </a:prstGeom>
        </p:spPr>
      </p:pic>
      <p:pic>
        <p:nvPicPr>
          <p:cNvPr id="31" name="Picture 30">
            <a:extLst>
              <a:ext uri="{FF2B5EF4-FFF2-40B4-BE49-F238E27FC236}">
                <a16:creationId xmlns:a16="http://schemas.microsoft.com/office/drawing/2014/main" id="{1006AB2E-3FBD-1AEA-3CF1-9F72835BAC30}"/>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635" b="98458" l="2333" r="96556">
                        <a14:foregroundMark x1="29333" y1="77378" x2="44889" y2="76799"/>
                        <a14:foregroundMark x1="44889" y1="76799" x2="68778" y2="77249"/>
                        <a14:foregroundMark x1="27667" y1="91003" x2="70222" y2="83997"/>
                        <a14:foregroundMark x1="41556" y1="94473" x2="71556" y2="89589"/>
                        <a14:foregroundMark x1="42111" y1="98907" x2="55889" y2="98329"/>
                        <a14:foregroundMark x1="55889" y1="98329" x2="57667" y2="98458"/>
                        <a14:foregroundMark x1="87889" y1="44859" x2="94556" y2="37275"/>
                        <a14:foregroundMark x1="94556" y1="37275" x2="96556" y2="26928"/>
                        <a14:foregroundMark x1="12778" y1="46080" x2="6444" y2="39653"/>
                        <a14:foregroundMark x1="6444" y1="39653" x2="2444" y2="26542"/>
                        <a14:foregroundMark x1="19000" y1="7905" x2="30667" y2="4113"/>
                        <a14:foregroundMark x1="30667" y1="4113" x2="43111" y2="2635"/>
                        <a14:foregroundMark x1="43111" y1="2635" x2="43000" y2="2635"/>
                        <a14:backgroundMark x1="36778" y1="37532" x2="47889" y2="22108"/>
                        <a14:backgroundMark x1="25000" y1="78728" x2="24333" y2="80013"/>
                        <a14:backgroundMark x1="24333" y1="80013" x2="39000" y2="79692"/>
                        <a14:backgroundMark x1="39000" y1="79692" x2="39000" y2="79692"/>
                        <a14:backgroundMark x1="57000" y1="257" x2="43000" y2="0"/>
                        <a14:backgroundMark x1="0" y1="26350" x2="0" y2="31877"/>
                        <a14:backgroundMark x1="51000" y1="78920" x2="55111" y2="78663"/>
                      </a14:backgroundRemoval>
                    </a14:imgEffect>
                  </a14:imgLayer>
                </a14:imgProps>
              </a:ext>
              <a:ext uri="{28A0092B-C50C-407E-A947-70E740481C1C}">
                <a14:useLocalDpi xmlns:a14="http://schemas.microsoft.com/office/drawing/2010/main" val="0"/>
              </a:ext>
            </a:extLst>
          </a:blip>
          <a:stretch>
            <a:fillRect/>
          </a:stretch>
        </p:blipFill>
        <p:spPr>
          <a:xfrm>
            <a:off x="6871128" y="4609954"/>
            <a:ext cx="593527" cy="1026143"/>
          </a:xfrm>
          <a:prstGeom prst="rect">
            <a:avLst/>
          </a:prstGeom>
        </p:spPr>
      </p:pic>
    </p:spTree>
    <p:extLst>
      <p:ext uri="{BB962C8B-B14F-4D97-AF65-F5344CB8AC3E}">
        <p14:creationId xmlns:p14="http://schemas.microsoft.com/office/powerpoint/2010/main" val="123658399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10">
            <a:extLst>
              <a:ext uri="{FF2B5EF4-FFF2-40B4-BE49-F238E27FC236}">
                <a16:creationId xmlns:a16="http://schemas.microsoft.com/office/drawing/2014/main" id="{1B009936-C506-C7E4-0CF2-10E91FC1489F}"/>
              </a:ext>
            </a:extLst>
          </p:cNvPr>
          <p:cNvSpPr/>
          <p:nvPr/>
        </p:nvSpPr>
        <p:spPr>
          <a:xfrm>
            <a:off x="-2624138" y="-784590"/>
            <a:ext cx="8720138" cy="8195039"/>
          </a:xfrm>
          <a:prstGeom prst="ellipse">
            <a:avLst/>
          </a:prstGeom>
          <a:solidFill>
            <a:schemeClr val="accent4">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3B4116D-DEDA-E6D6-07A8-CF6B1C274C75}"/>
              </a:ext>
            </a:extLst>
          </p:cNvPr>
          <p:cNvSpPr txBox="1"/>
          <p:nvPr/>
        </p:nvSpPr>
        <p:spPr>
          <a:xfrm>
            <a:off x="1735931" y="542981"/>
            <a:ext cx="2502165" cy="677108"/>
          </a:xfrm>
          <a:prstGeom prst="rect">
            <a:avLst/>
          </a:prstGeom>
          <a:noFill/>
        </p:spPr>
        <p:txBody>
          <a:bodyPr wrap="square" rtlCol="0">
            <a:spAutoFit/>
          </a:bodyPr>
          <a:lstStyle/>
          <a:p>
            <a:r>
              <a:rPr lang="en-IN" sz="2400" b="1" i="0" dirty="0">
                <a:effectLst/>
                <a:latin typeface="Times New Roman" panose="02020603050405020304" pitchFamily="18" charset="0"/>
                <a:cs typeface="Times New Roman" panose="02020603050405020304" pitchFamily="18" charset="0"/>
              </a:rPr>
              <a:t>Decision Tree</a:t>
            </a:r>
          </a:p>
          <a:p>
            <a:pPr algn="ctr"/>
            <a:endParaRPr lang="en-IN" sz="14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6C6390F3-5ECF-CB28-024F-BF98F2D01929}"/>
              </a:ext>
            </a:extLst>
          </p:cNvPr>
          <p:cNvSpPr txBox="1"/>
          <p:nvPr/>
        </p:nvSpPr>
        <p:spPr>
          <a:xfrm>
            <a:off x="337540" y="1220089"/>
            <a:ext cx="5339359" cy="1754326"/>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Decision Tree is the most powerful and popular tool for classification and prediction. A Decision tree is a flowchart-like tree structure, where each internal node denotes a test on an attribute, each branch represents an outcome of the test, and each leaf node (terminal node) holds a class label.</a:t>
            </a:r>
            <a:endParaRPr lang="en-IN" b="1"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3D31DEFC-9920-733D-5E21-5EA8868F53B9}"/>
              </a:ext>
            </a:extLst>
          </p:cNvPr>
          <p:cNvSpPr txBox="1"/>
          <p:nvPr/>
        </p:nvSpPr>
        <p:spPr>
          <a:xfrm>
            <a:off x="7121030" y="4136408"/>
            <a:ext cx="3708400" cy="369332"/>
          </a:xfrm>
          <a:prstGeom prst="rect">
            <a:avLst/>
          </a:prstGeom>
          <a:noFill/>
        </p:spPr>
        <p:txBody>
          <a:bodyPr wrap="square" rtlCol="0">
            <a:spAutoFit/>
          </a:bodyPr>
          <a:lstStyle/>
          <a:p>
            <a:pPr marL="0" algn="ctr" rtl="0" eaLnBrk="1" latinLnBrk="0" hangingPunct="1">
              <a:spcBef>
                <a:spcPts val="0"/>
              </a:spcBef>
              <a:spcAft>
                <a:spcPts val="0"/>
              </a:spcAft>
            </a:pPr>
            <a:r>
              <a:rPr lang="en-IN" sz="1800" b="1" i="0" kern="1200" dirty="0">
                <a:solidFill>
                  <a:srgbClr val="000000"/>
                </a:solidFill>
                <a:effectLst/>
                <a:latin typeface="Times New Roman" panose="02020603050405020304" pitchFamily="18" charset="0"/>
                <a:ea typeface="+mn-ea"/>
                <a:cs typeface="Times New Roman" panose="02020603050405020304" pitchFamily="18" charset="0"/>
              </a:rPr>
              <a:t>Decision Tree Result</a:t>
            </a:r>
            <a:endParaRPr lang="en-IN" dirty="0">
              <a:effectLst/>
            </a:endParaRPr>
          </a:p>
        </p:txBody>
      </p:sp>
      <p:pic>
        <p:nvPicPr>
          <p:cNvPr id="6" name="Picture 5">
            <a:extLst>
              <a:ext uri="{FF2B5EF4-FFF2-40B4-BE49-F238E27FC236}">
                <a16:creationId xmlns:a16="http://schemas.microsoft.com/office/drawing/2014/main" id="{BF1235C3-B982-BD50-94B8-76D0C67D37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9557" y="154402"/>
            <a:ext cx="5934903" cy="3982006"/>
          </a:xfrm>
          <a:prstGeom prst="rect">
            <a:avLst/>
          </a:prstGeom>
        </p:spPr>
      </p:pic>
      <p:sp>
        <p:nvSpPr>
          <p:cNvPr id="10" name="TextBox 9">
            <a:extLst>
              <a:ext uri="{FF2B5EF4-FFF2-40B4-BE49-F238E27FC236}">
                <a16:creationId xmlns:a16="http://schemas.microsoft.com/office/drawing/2014/main" id="{DBFAEA5E-7C19-0096-D70D-E74C12CFD85E}"/>
              </a:ext>
            </a:extLst>
          </p:cNvPr>
          <p:cNvSpPr txBox="1"/>
          <p:nvPr/>
        </p:nvSpPr>
        <p:spPr>
          <a:xfrm>
            <a:off x="337540" y="3224768"/>
            <a:ext cx="5339359" cy="1200329"/>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From the Figure it can be interpreted, if a person whose CP value is less than or equal to 3 will be normal. A person whose CF value greater than 0 will be affected by heart disease. </a:t>
            </a:r>
            <a:endParaRPr lang="en-IN" b="1"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0EBF7182-3368-47DA-9F87-5E7FCCF71E32}"/>
              </a:ext>
            </a:extLst>
          </p:cNvPr>
          <p:cNvPicPr>
            <a:picLocks noChangeAspect="1"/>
          </p:cNvPicPr>
          <p:nvPr/>
        </p:nvPicPr>
        <p:blipFill rotWithShape="1">
          <a:blip r:embed="rId3">
            <a:extLst>
              <a:ext uri="{28A0092B-C50C-407E-A947-70E740481C1C}">
                <a14:useLocalDpi xmlns:a14="http://schemas.microsoft.com/office/drawing/2010/main" val="0"/>
              </a:ext>
            </a:extLst>
          </a:blip>
          <a:srcRect t="7546"/>
          <a:stretch/>
        </p:blipFill>
        <p:spPr>
          <a:xfrm>
            <a:off x="1240838" y="4505740"/>
            <a:ext cx="3492350" cy="2094376"/>
          </a:xfrm>
          <a:prstGeom prst="rect">
            <a:avLst/>
          </a:prstGeom>
        </p:spPr>
      </p:pic>
    </p:spTree>
    <p:extLst>
      <p:ext uri="{BB962C8B-B14F-4D97-AF65-F5344CB8AC3E}">
        <p14:creationId xmlns:p14="http://schemas.microsoft.com/office/powerpoint/2010/main" val="86912502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HAPE3">
            <a:extLst>
              <a:ext uri="{FF2B5EF4-FFF2-40B4-BE49-F238E27FC236}">
                <a16:creationId xmlns:a16="http://schemas.microsoft.com/office/drawing/2014/main" id="{64E761EA-7003-EE99-7782-E8600481125E}"/>
              </a:ext>
            </a:extLst>
          </p:cNvPr>
          <p:cNvSpPr/>
          <p:nvPr/>
        </p:nvSpPr>
        <p:spPr>
          <a:xfrm>
            <a:off x="7948612" y="3000067"/>
            <a:ext cx="2486025" cy="2314324"/>
          </a:xfrm>
          <a:prstGeom prst="ellipse">
            <a:avLst/>
          </a:prstGeom>
          <a:solidFill>
            <a:schemeClr val="accent4">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11" name="!!SHAPE2">
            <a:extLst>
              <a:ext uri="{FF2B5EF4-FFF2-40B4-BE49-F238E27FC236}">
                <a16:creationId xmlns:a16="http://schemas.microsoft.com/office/drawing/2014/main" id="{4C4ABDD4-BE8F-C421-5B46-693C6E689E88}"/>
              </a:ext>
            </a:extLst>
          </p:cNvPr>
          <p:cNvSpPr/>
          <p:nvPr/>
        </p:nvSpPr>
        <p:spPr>
          <a:xfrm>
            <a:off x="6473826" y="604837"/>
            <a:ext cx="2486025" cy="2314324"/>
          </a:xfrm>
          <a:prstGeom prst="ellipse">
            <a:avLst/>
          </a:prstGeom>
          <a:solidFill>
            <a:schemeClr val="accent4">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7" name="!!SHAPE1">
            <a:extLst>
              <a:ext uri="{FF2B5EF4-FFF2-40B4-BE49-F238E27FC236}">
                <a16:creationId xmlns:a16="http://schemas.microsoft.com/office/drawing/2014/main" id="{0BDACFED-CAF3-1FC9-C94D-9310FC1A3642}"/>
              </a:ext>
            </a:extLst>
          </p:cNvPr>
          <p:cNvSpPr/>
          <p:nvPr/>
        </p:nvSpPr>
        <p:spPr>
          <a:xfrm>
            <a:off x="838205" y="921543"/>
            <a:ext cx="4991095" cy="5014913"/>
          </a:xfrm>
          <a:prstGeom prst="ellipse">
            <a:avLst/>
          </a:prstGeom>
          <a:solidFill>
            <a:schemeClr val="accent4">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C66AF218-2486-789F-49FE-A4D906490A29}"/>
              </a:ext>
            </a:extLst>
          </p:cNvPr>
          <p:cNvSpPr txBox="1"/>
          <p:nvPr/>
        </p:nvSpPr>
        <p:spPr>
          <a:xfrm>
            <a:off x="2101854" y="1484740"/>
            <a:ext cx="2793996"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SIGNIFICANCE</a:t>
            </a:r>
            <a:endParaRPr lang="en-IN" sz="2400"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C9DF3EA0-1699-A0DA-7DC3-99814E0E88A6}"/>
              </a:ext>
            </a:extLst>
          </p:cNvPr>
          <p:cNvSpPr txBox="1"/>
          <p:nvPr/>
        </p:nvSpPr>
        <p:spPr>
          <a:xfrm>
            <a:off x="1223174" y="1946405"/>
            <a:ext cx="4262432" cy="3477875"/>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Heart disease is one of the leading causes of death worldwide. Early prediction of heart attack risk can significantly improve patient outcomes by enabling timely medical intervention and lifestyle changes. By analyzing various medical and demographic factors, it is possible to develop a predictive model that can estimate the likelihood of a heart attack.</a:t>
            </a:r>
            <a:endParaRPr lang="en-IN" sz="20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097EE4D-3663-016D-1B07-DD8BF55949EF}"/>
              </a:ext>
            </a:extLst>
          </p:cNvPr>
          <p:cNvSpPr txBox="1"/>
          <p:nvPr/>
        </p:nvSpPr>
        <p:spPr>
          <a:xfrm>
            <a:off x="6997704" y="1577073"/>
            <a:ext cx="2127246"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OBJECTIVE</a:t>
            </a:r>
            <a:endParaRPr lang="en-IN" sz="2400"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807E77D0-4081-B87A-291B-3B0EF01EBEB7}"/>
              </a:ext>
            </a:extLst>
          </p:cNvPr>
          <p:cNvSpPr txBox="1"/>
          <p:nvPr/>
        </p:nvSpPr>
        <p:spPr>
          <a:xfrm>
            <a:off x="8128002" y="3834064"/>
            <a:ext cx="2127246" cy="646331"/>
          </a:xfrm>
          <a:prstGeom prst="rect">
            <a:avLst/>
          </a:prstGeom>
          <a:no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PROBLEM STATEMENT</a:t>
            </a:r>
          </a:p>
        </p:txBody>
      </p:sp>
    </p:spTree>
    <p:extLst>
      <p:ext uri="{BB962C8B-B14F-4D97-AF65-F5344CB8AC3E}">
        <p14:creationId xmlns:p14="http://schemas.microsoft.com/office/powerpoint/2010/main" val="122277723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7">
            <a:extLst>
              <a:ext uri="{FF2B5EF4-FFF2-40B4-BE49-F238E27FC236}">
                <a16:creationId xmlns:a16="http://schemas.microsoft.com/office/drawing/2014/main" id="{1B009936-C506-C7E4-0CF2-10E91FC1489F}"/>
              </a:ext>
            </a:extLst>
          </p:cNvPr>
          <p:cNvSpPr/>
          <p:nvPr/>
        </p:nvSpPr>
        <p:spPr>
          <a:xfrm>
            <a:off x="-2624138" y="-784590"/>
            <a:ext cx="8720138" cy="8195039"/>
          </a:xfrm>
          <a:prstGeom prst="ellipse">
            <a:avLst/>
          </a:prstGeom>
          <a:solidFill>
            <a:schemeClr val="accent4">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3B4116D-DEDA-E6D6-07A8-CF6B1C274C75}"/>
              </a:ext>
            </a:extLst>
          </p:cNvPr>
          <p:cNvSpPr txBox="1"/>
          <p:nvPr/>
        </p:nvSpPr>
        <p:spPr>
          <a:xfrm>
            <a:off x="1488810" y="370360"/>
            <a:ext cx="2502165" cy="461665"/>
          </a:xfrm>
          <a:prstGeom prst="rect">
            <a:avLst/>
          </a:prstGeom>
          <a:no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ALGORITHMS</a:t>
            </a:r>
            <a:endParaRPr lang="en-IN" sz="14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6C6390F3-5ECF-CB28-024F-BF98F2D01929}"/>
              </a:ext>
            </a:extLst>
          </p:cNvPr>
          <p:cNvSpPr txBox="1"/>
          <p:nvPr/>
        </p:nvSpPr>
        <p:spPr>
          <a:xfrm>
            <a:off x="991062" y="1171367"/>
            <a:ext cx="3991902" cy="1631216"/>
          </a:xfrm>
          <a:prstGeom prst="rect">
            <a:avLst/>
          </a:prstGeom>
          <a:noFill/>
        </p:spPr>
        <p:txBody>
          <a:bodyPr wrap="square" rtlCol="0">
            <a:spAutoFit/>
          </a:bodyPr>
          <a:lstStyle/>
          <a:p>
            <a:pPr marL="285750" indent="-28575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Support</a:t>
            </a:r>
            <a:r>
              <a:rPr lang="en-IN" sz="2000" b="1" i="0" dirty="0">
                <a:effectLst/>
                <a:latin typeface="Times New Roman" panose="02020603050405020304" pitchFamily="18" charset="0"/>
                <a:cs typeface="Times New Roman" panose="02020603050405020304" pitchFamily="18" charset="0"/>
              </a:rPr>
              <a:t> Vector Machines</a:t>
            </a:r>
          </a:p>
          <a:p>
            <a:pPr marL="285750" indent="-28575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Logistic Regression</a:t>
            </a:r>
            <a:endParaRPr lang="en-IN" sz="2000" b="1" i="0" dirty="0">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b="1" i="0" dirty="0">
                <a:effectLst/>
                <a:latin typeface="Times New Roman" panose="02020603050405020304" pitchFamily="18" charset="0"/>
                <a:cs typeface="Times New Roman" panose="02020603050405020304" pitchFamily="18" charset="0"/>
              </a:rPr>
              <a:t>Decision Tree</a:t>
            </a:r>
          </a:p>
          <a:p>
            <a:pPr marL="285750" indent="-285750">
              <a:buFont typeface="Arial" panose="020B0604020202020204" pitchFamily="34" charset="0"/>
              <a:buChar char="•"/>
            </a:pPr>
            <a:r>
              <a:rPr lang="en-IN" sz="2000" b="1" i="0" dirty="0">
                <a:effectLst/>
                <a:latin typeface="Times New Roman" panose="02020603050405020304" pitchFamily="18" charset="0"/>
                <a:cs typeface="Times New Roman" panose="02020603050405020304" pitchFamily="18" charset="0"/>
              </a:rPr>
              <a:t>Random Forest</a:t>
            </a:r>
          </a:p>
          <a:p>
            <a:pPr marL="285750" indent="-285750">
              <a:buFont typeface="Arial" panose="020B0604020202020204" pitchFamily="34" charset="0"/>
              <a:buChar char="•"/>
            </a:pPr>
            <a:r>
              <a:rPr lang="en-IN" sz="2000" b="1" i="0" dirty="0">
                <a:effectLst/>
                <a:latin typeface="Times New Roman" panose="02020603050405020304" pitchFamily="18" charset="0"/>
                <a:cs typeface="Times New Roman" panose="02020603050405020304" pitchFamily="18" charset="0"/>
              </a:rPr>
              <a:t>Gradient </a:t>
            </a:r>
            <a:r>
              <a:rPr lang="en-IN" sz="2000" b="1" dirty="0">
                <a:latin typeface="Times New Roman" panose="02020603050405020304" pitchFamily="18" charset="0"/>
                <a:cs typeface="Times New Roman" panose="02020603050405020304" pitchFamily="18" charset="0"/>
              </a:rPr>
              <a:t>Boosting</a:t>
            </a:r>
            <a:r>
              <a:rPr lang="en-IN" sz="2000" b="1" i="0" dirty="0">
                <a:effectLst/>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Classifier</a:t>
            </a:r>
          </a:p>
        </p:txBody>
      </p:sp>
      <p:sp>
        <p:nvSpPr>
          <p:cNvPr id="9" name="!!SHAPE8">
            <a:extLst>
              <a:ext uri="{FF2B5EF4-FFF2-40B4-BE49-F238E27FC236}">
                <a16:creationId xmlns:a16="http://schemas.microsoft.com/office/drawing/2014/main" id="{93CF16AC-DBCE-D6BB-A833-02B7405D6E19}"/>
              </a:ext>
            </a:extLst>
          </p:cNvPr>
          <p:cNvSpPr/>
          <p:nvPr/>
        </p:nvSpPr>
        <p:spPr>
          <a:xfrm>
            <a:off x="6155001" y="370360"/>
            <a:ext cx="1987023" cy="1989221"/>
          </a:xfrm>
          <a:prstGeom prst="ellipse">
            <a:avLst/>
          </a:prstGeom>
          <a:solidFill>
            <a:schemeClr val="accent4">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10" name="!!SHAPE9">
            <a:extLst>
              <a:ext uri="{FF2B5EF4-FFF2-40B4-BE49-F238E27FC236}">
                <a16:creationId xmlns:a16="http://schemas.microsoft.com/office/drawing/2014/main" id="{43BAEEA7-9ABF-6879-EBCE-45A9A4DEDF22}"/>
              </a:ext>
            </a:extLst>
          </p:cNvPr>
          <p:cNvSpPr/>
          <p:nvPr/>
        </p:nvSpPr>
        <p:spPr>
          <a:xfrm>
            <a:off x="9213915" y="370360"/>
            <a:ext cx="1987023" cy="1989221"/>
          </a:xfrm>
          <a:prstGeom prst="ellipse">
            <a:avLst/>
          </a:prstGeom>
          <a:solidFill>
            <a:schemeClr val="accent4">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11" name="!!SHAPE10">
            <a:extLst>
              <a:ext uri="{FF2B5EF4-FFF2-40B4-BE49-F238E27FC236}">
                <a16:creationId xmlns:a16="http://schemas.microsoft.com/office/drawing/2014/main" id="{1E0A8B7B-61E9-2FFB-1907-A764E70A963B}"/>
              </a:ext>
            </a:extLst>
          </p:cNvPr>
          <p:cNvSpPr/>
          <p:nvPr/>
        </p:nvSpPr>
        <p:spPr>
          <a:xfrm>
            <a:off x="7724177" y="2359581"/>
            <a:ext cx="1987023" cy="1989221"/>
          </a:xfrm>
          <a:prstGeom prst="ellipse">
            <a:avLst/>
          </a:prstGeom>
          <a:solidFill>
            <a:schemeClr val="accent4">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12" name="!!SHAPE11">
            <a:extLst>
              <a:ext uri="{FF2B5EF4-FFF2-40B4-BE49-F238E27FC236}">
                <a16:creationId xmlns:a16="http://schemas.microsoft.com/office/drawing/2014/main" id="{F2805B96-A120-BF54-7579-D11FF08AE0FF}"/>
              </a:ext>
            </a:extLst>
          </p:cNvPr>
          <p:cNvSpPr/>
          <p:nvPr/>
        </p:nvSpPr>
        <p:spPr>
          <a:xfrm>
            <a:off x="6155000" y="4348802"/>
            <a:ext cx="1987023" cy="1989221"/>
          </a:xfrm>
          <a:prstGeom prst="ellipse">
            <a:avLst/>
          </a:prstGeom>
          <a:solidFill>
            <a:schemeClr val="accent4">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16" name="!!SHAPE12">
            <a:extLst>
              <a:ext uri="{FF2B5EF4-FFF2-40B4-BE49-F238E27FC236}">
                <a16:creationId xmlns:a16="http://schemas.microsoft.com/office/drawing/2014/main" id="{15285ACD-064A-2913-2561-B2543ABA80D9}"/>
              </a:ext>
            </a:extLst>
          </p:cNvPr>
          <p:cNvSpPr/>
          <p:nvPr/>
        </p:nvSpPr>
        <p:spPr>
          <a:xfrm>
            <a:off x="9213915" y="4348801"/>
            <a:ext cx="1987023" cy="1989221"/>
          </a:xfrm>
          <a:prstGeom prst="ellipse">
            <a:avLst/>
          </a:prstGeom>
          <a:solidFill>
            <a:schemeClr val="accent4">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3EC72CE7-AD27-0B29-9BA6-367DCDC60A67}"/>
              </a:ext>
            </a:extLst>
          </p:cNvPr>
          <p:cNvSpPr txBox="1"/>
          <p:nvPr/>
        </p:nvSpPr>
        <p:spPr>
          <a:xfrm>
            <a:off x="6445165" y="1586865"/>
            <a:ext cx="1406692" cy="800219"/>
          </a:xfrm>
          <a:prstGeom prst="rect">
            <a:avLst/>
          </a:prstGeom>
          <a:noFill/>
        </p:spPr>
        <p:txBody>
          <a:bodyPr wrap="square" rtlCol="0">
            <a:spAutoFit/>
          </a:bodyPr>
          <a:lstStyle/>
          <a:p>
            <a:pPr algn="ctr"/>
            <a:r>
              <a:rPr lang="en-IN" sz="1400" b="1" dirty="0">
                <a:latin typeface="Times New Roman" panose="02020603050405020304" pitchFamily="18" charset="0"/>
                <a:cs typeface="Times New Roman" panose="02020603050405020304" pitchFamily="18" charset="0"/>
              </a:rPr>
              <a:t>Support</a:t>
            </a:r>
            <a:r>
              <a:rPr lang="en-IN" sz="1400" b="1" i="0" dirty="0">
                <a:effectLst/>
                <a:latin typeface="Times New Roman" panose="02020603050405020304" pitchFamily="18" charset="0"/>
                <a:cs typeface="Times New Roman" panose="02020603050405020304" pitchFamily="18" charset="0"/>
              </a:rPr>
              <a:t> Vector Machines</a:t>
            </a:r>
          </a:p>
          <a:p>
            <a:endParaRPr lang="en-IN" dirty="0"/>
          </a:p>
        </p:txBody>
      </p:sp>
      <p:sp>
        <p:nvSpPr>
          <p:cNvPr id="18" name="TextBox 17">
            <a:extLst>
              <a:ext uri="{FF2B5EF4-FFF2-40B4-BE49-F238E27FC236}">
                <a16:creationId xmlns:a16="http://schemas.microsoft.com/office/drawing/2014/main" id="{9EA99C60-CD4B-7235-6FB8-CB2D2AA723B6}"/>
              </a:ext>
            </a:extLst>
          </p:cNvPr>
          <p:cNvSpPr txBox="1"/>
          <p:nvPr/>
        </p:nvSpPr>
        <p:spPr>
          <a:xfrm>
            <a:off x="9504080" y="1573114"/>
            <a:ext cx="1406692" cy="800219"/>
          </a:xfrm>
          <a:prstGeom prst="rect">
            <a:avLst/>
          </a:prstGeom>
          <a:noFill/>
        </p:spPr>
        <p:txBody>
          <a:bodyPr wrap="square" rtlCol="0">
            <a:spAutoFit/>
          </a:bodyPr>
          <a:lstStyle/>
          <a:p>
            <a:pPr algn="ctr"/>
            <a:r>
              <a:rPr lang="en-IN" sz="1400" b="1" dirty="0">
                <a:latin typeface="Times New Roman" panose="02020603050405020304" pitchFamily="18" charset="0"/>
                <a:cs typeface="Times New Roman" panose="02020603050405020304" pitchFamily="18" charset="0"/>
              </a:rPr>
              <a:t>Logistic Regression</a:t>
            </a:r>
            <a:endParaRPr lang="en-IN" sz="1400" b="1" i="0" dirty="0">
              <a:effectLst/>
              <a:latin typeface="Times New Roman" panose="02020603050405020304" pitchFamily="18" charset="0"/>
              <a:cs typeface="Times New Roman" panose="02020603050405020304" pitchFamily="18" charset="0"/>
            </a:endParaRPr>
          </a:p>
          <a:p>
            <a:endParaRPr lang="en-IN" dirty="0"/>
          </a:p>
        </p:txBody>
      </p:sp>
      <p:sp>
        <p:nvSpPr>
          <p:cNvPr id="21" name="TextBox 20">
            <a:extLst>
              <a:ext uri="{FF2B5EF4-FFF2-40B4-BE49-F238E27FC236}">
                <a16:creationId xmlns:a16="http://schemas.microsoft.com/office/drawing/2014/main" id="{E68876BD-5C83-C995-A6A1-B81FC3DBB7BF}"/>
              </a:ext>
            </a:extLst>
          </p:cNvPr>
          <p:cNvSpPr txBox="1"/>
          <p:nvPr/>
        </p:nvSpPr>
        <p:spPr>
          <a:xfrm>
            <a:off x="8097388" y="3717666"/>
            <a:ext cx="1406692" cy="584775"/>
          </a:xfrm>
          <a:prstGeom prst="rect">
            <a:avLst/>
          </a:prstGeom>
          <a:noFill/>
        </p:spPr>
        <p:txBody>
          <a:bodyPr wrap="square" rtlCol="0">
            <a:spAutoFit/>
          </a:bodyPr>
          <a:lstStyle/>
          <a:p>
            <a:r>
              <a:rPr lang="en-IN" sz="1400" b="1" i="0" dirty="0">
                <a:effectLst/>
                <a:latin typeface="Times New Roman" panose="02020603050405020304" pitchFamily="18" charset="0"/>
                <a:cs typeface="Times New Roman" panose="02020603050405020304" pitchFamily="18" charset="0"/>
              </a:rPr>
              <a:t>Decision Tree</a:t>
            </a:r>
          </a:p>
          <a:p>
            <a:endParaRPr lang="en-IN" dirty="0"/>
          </a:p>
        </p:txBody>
      </p:sp>
      <p:sp>
        <p:nvSpPr>
          <p:cNvPr id="22" name="TextBox 21">
            <a:extLst>
              <a:ext uri="{FF2B5EF4-FFF2-40B4-BE49-F238E27FC236}">
                <a16:creationId xmlns:a16="http://schemas.microsoft.com/office/drawing/2014/main" id="{C109760E-CCAA-9496-91FF-B1C1479018AE}"/>
              </a:ext>
            </a:extLst>
          </p:cNvPr>
          <p:cNvSpPr txBox="1"/>
          <p:nvPr/>
        </p:nvSpPr>
        <p:spPr>
          <a:xfrm>
            <a:off x="6464546" y="5659278"/>
            <a:ext cx="1406692" cy="584775"/>
          </a:xfrm>
          <a:prstGeom prst="rect">
            <a:avLst/>
          </a:prstGeom>
          <a:noFill/>
        </p:spPr>
        <p:txBody>
          <a:bodyPr wrap="square" rtlCol="0">
            <a:spAutoFit/>
          </a:bodyPr>
          <a:lstStyle/>
          <a:p>
            <a:r>
              <a:rPr lang="en-IN" sz="1400" b="1" i="0" dirty="0">
                <a:effectLst/>
                <a:latin typeface="Times New Roman" panose="02020603050405020304" pitchFamily="18" charset="0"/>
                <a:cs typeface="Times New Roman" panose="02020603050405020304" pitchFamily="18" charset="0"/>
              </a:rPr>
              <a:t>Random Forest</a:t>
            </a:r>
          </a:p>
          <a:p>
            <a:endParaRPr lang="en-IN" dirty="0"/>
          </a:p>
        </p:txBody>
      </p:sp>
      <p:sp>
        <p:nvSpPr>
          <p:cNvPr id="23" name="TextBox 22">
            <a:extLst>
              <a:ext uri="{FF2B5EF4-FFF2-40B4-BE49-F238E27FC236}">
                <a16:creationId xmlns:a16="http://schemas.microsoft.com/office/drawing/2014/main" id="{307670B5-5AE4-CEB2-F677-CC41EA89D395}"/>
              </a:ext>
            </a:extLst>
          </p:cNvPr>
          <p:cNvSpPr txBox="1"/>
          <p:nvPr/>
        </p:nvSpPr>
        <p:spPr>
          <a:xfrm>
            <a:off x="9504080" y="5554038"/>
            <a:ext cx="1406692" cy="1015663"/>
          </a:xfrm>
          <a:prstGeom prst="rect">
            <a:avLst/>
          </a:prstGeom>
          <a:noFill/>
        </p:spPr>
        <p:txBody>
          <a:bodyPr wrap="square" rtlCol="0">
            <a:spAutoFit/>
          </a:bodyPr>
          <a:lstStyle/>
          <a:p>
            <a:pPr algn="ctr"/>
            <a:r>
              <a:rPr lang="en-IN" sz="1400" b="1" i="0" dirty="0">
                <a:effectLst/>
                <a:latin typeface="Times New Roman" panose="02020603050405020304" pitchFamily="18" charset="0"/>
                <a:cs typeface="Times New Roman" panose="02020603050405020304" pitchFamily="18" charset="0"/>
              </a:rPr>
              <a:t>Gradient </a:t>
            </a:r>
            <a:r>
              <a:rPr lang="en-IN" sz="1400" b="1" dirty="0">
                <a:latin typeface="Times New Roman" panose="02020603050405020304" pitchFamily="18" charset="0"/>
                <a:cs typeface="Times New Roman" panose="02020603050405020304" pitchFamily="18" charset="0"/>
              </a:rPr>
              <a:t>Boosting</a:t>
            </a:r>
            <a:r>
              <a:rPr lang="en-IN" sz="1400" b="1" i="0" dirty="0">
                <a:effectLst/>
                <a:latin typeface="Times New Roman" panose="02020603050405020304" pitchFamily="18" charset="0"/>
                <a:cs typeface="Times New Roman" panose="02020603050405020304" pitchFamily="18" charset="0"/>
              </a:rPr>
              <a:t> </a:t>
            </a:r>
            <a:r>
              <a:rPr lang="en-IN" sz="1400" b="1" dirty="0">
                <a:latin typeface="Times New Roman" panose="02020603050405020304" pitchFamily="18" charset="0"/>
                <a:cs typeface="Times New Roman" panose="02020603050405020304" pitchFamily="18" charset="0"/>
              </a:rPr>
              <a:t>Classifier</a:t>
            </a:r>
          </a:p>
          <a:p>
            <a:endParaRPr lang="en-IN" dirty="0"/>
          </a:p>
        </p:txBody>
      </p:sp>
      <p:pic>
        <p:nvPicPr>
          <p:cNvPr id="27" name="Picture 26">
            <a:extLst>
              <a:ext uri="{FF2B5EF4-FFF2-40B4-BE49-F238E27FC236}">
                <a16:creationId xmlns:a16="http://schemas.microsoft.com/office/drawing/2014/main" id="{6ECD5EE9-FD23-BAD3-6117-CAEA93076712}"/>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635" b="98458" l="2333" r="96556">
                        <a14:foregroundMark x1="29333" y1="77378" x2="44889" y2="76799"/>
                        <a14:foregroundMark x1="44889" y1="76799" x2="68778" y2="77249"/>
                        <a14:foregroundMark x1="27667" y1="91003" x2="70222" y2="83997"/>
                        <a14:foregroundMark x1="41556" y1="94473" x2="71556" y2="89589"/>
                        <a14:foregroundMark x1="42111" y1="98907" x2="55889" y2="98329"/>
                        <a14:foregroundMark x1="55889" y1="98329" x2="57667" y2="98458"/>
                        <a14:foregroundMark x1="87889" y1="44859" x2="94556" y2="37275"/>
                        <a14:foregroundMark x1="94556" y1="37275" x2="96556" y2="26928"/>
                        <a14:foregroundMark x1="12778" y1="46080" x2="6444" y2="39653"/>
                        <a14:foregroundMark x1="6444" y1="39653" x2="2444" y2="26542"/>
                        <a14:foregroundMark x1="19000" y1="7905" x2="30667" y2="4113"/>
                        <a14:foregroundMark x1="30667" y1="4113" x2="43111" y2="2635"/>
                        <a14:foregroundMark x1="43111" y1="2635" x2="43000" y2="2635"/>
                        <a14:backgroundMark x1="36778" y1="37532" x2="47889" y2="22108"/>
                        <a14:backgroundMark x1="25000" y1="78728" x2="24333" y2="80013"/>
                        <a14:backgroundMark x1="24333" y1="80013" x2="39000" y2="79692"/>
                        <a14:backgroundMark x1="39000" y1="79692" x2="39000" y2="79692"/>
                        <a14:backgroundMark x1="57000" y1="257" x2="43000" y2="0"/>
                        <a14:backgroundMark x1="0" y1="26350" x2="0" y2="31877"/>
                        <a14:backgroundMark x1="51000" y1="78920" x2="55111" y2="78663"/>
                      </a14:backgroundRemoval>
                    </a14:imgEffect>
                  </a14:imgLayer>
                </a14:imgProps>
              </a:ext>
              <a:ext uri="{28A0092B-C50C-407E-A947-70E740481C1C}">
                <a14:useLocalDpi xmlns:a14="http://schemas.microsoft.com/office/drawing/2010/main" val="0"/>
              </a:ext>
            </a:extLst>
          </a:blip>
          <a:stretch>
            <a:fillRect/>
          </a:stretch>
        </p:blipFill>
        <p:spPr>
          <a:xfrm>
            <a:off x="6851747" y="560722"/>
            <a:ext cx="593527" cy="1026143"/>
          </a:xfrm>
          <a:prstGeom prst="rect">
            <a:avLst/>
          </a:prstGeom>
        </p:spPr>
      </p:pic>
      <p:pic>
        <p:nvPicPr>
          <p:cNvPr id="28" name="Picture 27">
            <a:extLst>
              <a:ext uri="{FF2B5EF4-FFF2-40B4-BE49-F238E27FC236}">
                <a16:creationId xmlns:a16="http://schemas.microsoft.com/office/drawing/2014/main" id="{E092DC5E-3371-AEC2-9C09-8043B8BE1440}"/>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635" b="98458" l="2333" r="96556">
                        <a14:foregroundMark x1="29333" y1="77378" x2="44889" y2="76799"/>
                        <a14:foregroundMark x1="44889" y1="76799" x2="68778" y2="77249"/>
                        <a14:foregroundMark x1="27667" y1="91003" x2="70222" y2="83997"/>
                        <a14:foregroundMark x1="41556" y1="94473" x2="71556" y2="89589"/>
                        <a14:foregroundMark x1="42111" y1="98907" x2="55889" y2="98329"/>
                        <a14:foregroundMark x1="55889" y1="98329" x2="57667" y2="98458"/>
                        <a14:foregroundMark x1="87889" y1="44859" x2="94556" y2="37275"/>
                        <a14:foregroundMark x1="94556" y1="37275" x2="96556" y2="26928"/>
                        <a14:foregroundMark x1="12778" y1="46080" x2="6444" y2="39653"/>
                        <a14:foregroundMark x1="6444" y1="39653" x2="2444" y2="26542"/>
                        <a14:foregroundMark x1="19000" y1="7905" x2="30667" y2="4113"/>
                        <a14:foregroundMark x1="30667" y1="4113" x2="43111" y2="2635"/>
                        <a14:foregroundMark x1="43111" y1="2635" x2="43000" y2="2635"/>
                        <a14:backgroundMark x1="36778" y1="37532" x2="47889" y2="22108"/>
                        <a14:backgroundMark x1="25000" y1="78728" x2="24333" y2="80013"/>
                        <a14:backgroundMark x1="24333" y1="80013" x2="39000" y2="79692"/>
                        <a14:backgroundMark x1="39000" y1="79692" x2="39000" y2="79692"/>
                        <a14:backgroundMark x1="57000" y1="257" x2="43000" y2="0"/>
                        <a14:backgroundMark x1="0" y1="26350" x2="0" y2="31877"/>
                        <a14:backgroundMark x1="51000" y1="78920" x2="55111" y2="78663"/>
                      </a14:backgroundRemoval>
                    </a14:imgEffect>
                  </a14:imgLayer>
                </a14:imgProps>
              </a:ext>
              <a:ext uri="{28A0092B-C50C-407E-A947-70E740481C1C}">
                <a14:useLocalDpi xmlns:a14="http://schemas.microsoft.com/office/drawing/2010/main" val="0"/>
              </a:ext>
            </a:extLst>
          </a:blip>
          <a:stretch>
            <a:fillRect/>
          </a:stretch>
        </p:blipFill>
        <p:spPr>
          <a:xfrm>
            <a:off x="9908238" y="533219"/>
            <a:ext cx="593527" cy="1026143"/>
          </a:xfrm>
          <a:prstGeom prst="rect">
            <a:avLst/>
          </a:prstGeom>
        </p:spPr>
      </p:pic>
      <p:pic>
        <p:nvPicPr>
          <p:cNvPr id="29" name="Picture 28">
            <a:extLst>
              <a:ext uri="{FF2B5EF4-FFF2-40B4-BE49-F238E27FC236}">
                <a16:creationId xmlns:a16="http://schemas.microsoft.com/office/drawing/2014/main" id="{E304AA26-E383-EA71-ADD9-B2B92E98C950}"/>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635" b="98458" l="2333" r="96556">
                        <a14:foregroundMark x1="29333" y1="77378" x2="44889" y2="76799"/>
                        <a14:foregroundMark x1="44889" y1="76799" x2="68778" y2="77249"/>
                        <a14:foregroundMark x1="27667" y1="91003" x2="70222" y2="83997"/>
                        <a14:foregroundMark x1="41556" y1="94473" x2="71556" y2="89589"/>
                        <a14:foregroundMark x1="42111" y1="98907" x2="55889" y2="98329"/>
                        <a14:foregroundMark x1="55889" y1="98329" x2="57667" y2="98458"/>
                        <a14:foregroundMark x1="87889" y1="44859" x2="94556" y2="37275"/>
                        <a14:foregroundMark x1="94556" y1="37275" x2="96556" y2="26928"/>
                        <a14:foregroundMark x1="12778" y1="46080" x2="6444" y2="39653"/>
                        <a14:foregroundMark x1="6444" y1="39653" x2="2444" y2="26542"/>
                        <a14:foregroundMark x1="19000" y1="7905" x2="30667" y2="4113"/>
                        <a14:foregroundMark x1="30667" y1="4113" x2="43111" y2="2635"/>
                        <a14:foregroundMark x1="43111" y1="2635" x2="43000" y2="2635"/>
                        <a14:backgroundMark x1="36778" y1="37532" x2="47889" y2="22108"/>
                        <a14:backgroundMark x1="25000" y1="78728" x2="24333" y2="80013"/>
                        <a14:backgroundMark x1="24333" y1="80013" x2="39000" y2="79692"/>
                        <a14:backgroundMark x1="39000" y1="79692" x2="39000" y2="79692"/>
                        <a14:backgroundMark x1="57000" y1="257" x2="43000" y2="0"/>
                        <a14:backgroundMark x1="0" y1="26350" x2="0" y2="31877"/>
                        <a14:backgroundMark x1="51000" y1="78920" x2="55111" y2="78663"/>
                      </a14:backgroundRemoval>
                    </a14:imgEffect>
                  </a14:imgLayer>
                </a14:imgProps>
              </a:ext>
              <a:ext uri="{28A0092B-C50C-407E-A947-70E740481C1C}">
                <a14:useLocalDpi xmlns:a14="http://schemas.microsoft.com/office/drawing/2010/main" val="0"/>
              </a:ext>
            </a:extLst>
          </a:blip>
          <a:stretch>
            <a:fillRect/>
          </a:stretch>
        </p:blipFill>
        <p:spPr>
          <a:xfrm>
            <a:off x="8420924" y="2645162"/>
            <a:ext cx="593527" cy="1026143"/>
          </a:xfrm>
          <a:prstGeom prst="rect">
            <a:avLst/>
          </a:prstGeom>
        </p:spPr>
      </p:pic>
      <p:pic>
        <p:nvPicPr>
          <p:cNvPr id="30" name="Picture 29">
            <a:extLst>
              <a:ext uri="{FF2B5EF4-FFF2-40B4-BE49-F238E27FC236}">
                <a16:creationId xmlns:a16="http://schemas.microsoft.com/office/drawing/2014/main" id="{EFC28EED-FD02-5F03-0468-B93B3B98FFA0}"/>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635" b="98458" l="2333" r="96556">
                        <a14:foregroundMark x1="29333" y1="77378" x2="44889" y2="76799"/>
                        <a14:foregroundMark x1="44889" y1="76799" x2="68778" y2="77249"/>
                        <a14:foregroundMark x1="27667" y1="91003" x2="70222" y2="83997"/>
                        <a14:foregroundMark x1="41556" y1="94473" x2="71556" y2="89589"/>
                        <a14:foregroundMark x1="42111" y1="98907" x2="55889" y2="98329"/>
                        <a14:foregroundMark x1="55889" y1="98329" x2="57667" y2="98458"/>
                        <a14:foregroundMark x1="87889" y1="44859" x2="94556" y2="37275"/>
                        <a14:foregroundMark x1="94556" y1="37275" x2="96556" y2="26928"/>
                        <a14:foregroundMark x1="12778" y1="46080" x2="6444" y2="39653"/>
                        <a14:foregroundMark x1="6444" y1="39653" x2="2444" y2="26542"/>
                        <a14:foregroundMark x1="19000" y1="7905" x2="30667" y2="4113"/>
                        <a14:foregroundMark x1="30667" y1="4113" x2="43111" y2="2635"/>
                        <a14:foregroundMark x1="43111" y1="2635" x2="43000" y2="2635"/>
                        <a14:backgroundMark x1="36778" y1="37532" x2="47889" y2="22108"/>
                        <a14:backgroundMark x1="25000" y1="78728" x2="24333" y2="80013"/>
                        <a14:backgroundMark x1="24333" y1="80013" x2="39000" y2="79692"/>
                        <a14:backgroundMark x1="39000" y1="79692" x2="39000" y2="79692"/>
                        <a14:backgroundMark x1="57000" y1="257" x2="43000" y2="0"/>
                        <a14:backgroundMark x1="0" y1="26350" x2="0" y2="31877"/>
                        <a14:backgroundMark x1="51000" y1="78920" x2="55111" y2="78663"/>
                      </a14:backgroundRemoval>
                    </a14:imgEffect>
                  </a14:imgLayer>
                </a14:imgProps>
              </a:ext>
              <a:ext uri="{28A0092B-C50C-407E-A947-70E740481C1C}">
                <a14:useLocalDpi xmlns:a14="http://schemas.microsoft.com/office/drawing/2010/main" val="0"/>
              </a:ext>
            </a:extLst>
          </a:blip>
          <a:stretch>
            <a:fillRect/>
          </a:stretch>
        </p:blipFill>
        <p:spPr>
          <a:xfrm>
            <a:off x="9910662" y="4527895"/>
            <a:ext cx="593527" cy="1026143"/>
          </a:xfrm>
          <a:prstGeom prst="rect">
            <a:avLst/>
          </a:prstGeom>
        </p:spPr>
      </p:pic>
      <p:pic>
        <p:nvPicPr>
          <p:cNvPr id="31" name="Picture 30">
            <a:extLst>
              <a:ext uri="{FF2B5EF4-FFF2-40B4-BE49-F238E27FC236}">
                <a16:creationId xmlns:a16="http://schemas.microsoft.com/office/drawing/2014/main" id="{1006AB2E-3FBD-1AEA-3CF1-9F72835BAC30}"/>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635" b="98458" l="2333" r="96556">
                        <a14:foregroundMark x1="29333" y1="77378" x2="44889" y2="76799"/>
                        <a14:foregroundMark x1="44889" y1="76799" x2="68778" y2="77249"/>
                        <a14:foregroundMark x1="27667" y1="91003" x2="70222" y2="83997"/>
                        <a14:foregroundMark x1="41556" y1="94473" x2="71556" y2="89589"/>
                        <a14:foregroundMark x1="42111" y1="98907" x2="55889" y2="98329"/>
                        <a14:foregroundMark x1="55889" y1="98329" x2="57667" y2="98458"/>
                        <a14:foregroundMark x1="87889" y1="44859" x2="94556" y2="37275"/>
                        <a14:foregroundMark x1="94556" y1="37275" x2="96556" y2="26928"/>
                        <a14:foregroundMark x1="12778" y1="46080" x2="6444" y2="39653"/>
                        <a14:foregroundMark x1="6444" y1="39653" x2="2444" y2="26542"/>
                        <a14:foregroundMark x1="19000" y1="7905" x2="30667" y2="4113"/>
                        <a14:foregroundMark x1="30667" y1="4113" x2="43111" y2="2635"/>
                        <a14:foregroundMark x1="43111" y1="2635" x2="43000" y2="2635"/>
                        <a14:backgroundMark x1="36778" y1="37532" x2="47889" y2="22108"/>
                        <a14:backgroundMark x1="25000" y1="78728" x2="24333" y2="80013"/>
                        <a14:backgroundMark x1="24333" y1="80013" x2="39000" y2="79692"/>
                        <a14:backgroundMark x1="39000" y1="79692" x2="39000" y2="79692"/>
                        <a14:backgroundMark x1="57000" y1="257" x2="43000" y2="0"/>
                        <a14:backgroundMark x1="0" y1="26350" x2="0" y2="31877"/>
                        <a14:backgroundMark x1="51000" y1="78920" x2="55111" y2="78663"/>
                      </a14:backgroundRemoval>
                    </a14:imgEffect>
                  </a14:imgLayer>
                </a14:imgProps>
              </a:ext>
              <a:ext uri="{28A0092B-C50C-407E-A947-70E740481C1C}">
                <a14:useLocalDpi xmlns:a14="http://schemas.microsoft.com/office/drawing/2010/main" val="0"/>
              </a:ext>
            </a:extLst>
          </a:blip>
          <a:stretch>
            <a:fillRect/>
          </a:stretch>
        </p:blipFill>
        <p:spPr>
          <a:xfrm>
            <a:off x="6871128" y="4609954"/>
            <a:ext cx="593527" cy="1026143"/>
          </a:xfrm>
          <a:prstGeom prst="rect">
            <a:avLst/>
          </a:prstGeom>
        </p:spPr>
      </p:pic>
    </p:spTree>
    <p:extLst>
      <p:ext uri="{BB962C8B-B14F-4D97-AF65-F5344CB8AC3E}">
        <p14:creationId xmlns:p14="http://schemas.microsoft.com/office/powerpoint/2010/main" val="58669579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11">
            <a:extLst>
              <a:ext uri="{FF2B5EF4-FFF2-40B4-BE49-F238E27FC236}">
                <a16:creationId xmlns:a16="http://schemas.microsoft.com/office/drawing/2014/main" id="{1B009936-C506-C7E4-0CF2-10E91FC1489F}"/>
              </a:ext>
            </a:extLst>
          </p:cNvPr>
          <p:cNvSpPr/>
          <p:nvPr/>
        </p:nvSpPr>
        <p:spPr>
          <a:xfrm>
            <a:off x="-2624138" y="-784590"/>
            <a:ext cx="8720138" cy="8195039"/>
          </a:xfrm>
          <a:prstGeom prst="ellipse">
            <a:avLst/>
          </a:prstGeom>
          <a:solidFill>
            <a:schemeClr val="accent4">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3B4116D-DEDA-E6D6-07A8-CF6B1C274C75}"/>
              </a:ext>
            </a:extLst>
          </p:cNvPr>
          <p:cNvSpPr txBox="1"/>
          <p:nvPr/>
        </p:nvSpPr>
        <p:spPr>
          <a:xfrm>
            <a:off x="1526910" y="294160"/>
            <a:ext cx="2502165" cy="677108"/>
          </a:xfrm>
          <a:prstGeom prst="rect">
            <a:avLst/>
          </a:prstGeom>
          <a:noFill/>
        </p:spPr>
        <p:txBody>
          <a:bodyPr wrap="square" rtlCol="0">
            <a:spAutoFit/>
          </a:bodyPr>
          <a:lstStyle/>
          <a:p>
            <a:r>
              <a:rPr lang="en-IN" sz="2400" b="1" i="0" dirty="0">
                <a:effectLst/>
                <a:latin typeface="Times New Roman" panose="02020603050405020304" pitchFamily="18" charset="0"/>
                <a:cs typeface="Times New Roman" panose="02020603050405020304" pitchFamily="18" charset="0"/>
              </a:rPr>
              <a:t>Random Forest</a:t>
            </a:r>
          </a:p>
          <a:p>
            <a:pPr algn="ctr"/>
            <a:endParaRPr lang="en-IN" sz="14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6C6390F3-5ECF-CB28-024F-BF98F2D01929}"/>
              </a:ext>
            </a:extLst>
          </p:cNvPr>
          <p:cNvSpPr txBox="1"/>
          <p:nvPr/>
        </p:nvSpPr>
        <p:spPr>
          <a:xfrm>
            <a:off x="337540" y="1220089"/>
            <a:ext cx="5339359" cy="4247317"/>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Random Forest is an ensemble learning method used for classification and regression tasks. It works by constructing multiple decision trees during training and outputs the mode of the classes (classification) or the mean prediction (regression) from these individual trees. </a:t>
            </a:r>
          </a:p>
          <a:p>
            <a:pPr algn="just"/>
            <a:r>
              <a:rPr lang="en-US" b="1" dirty="0">
                <a:latin typeface="Times New Roman" panose="02020603050405020304" pitchFamily="18" charset="0"/>
                <a:cs typeface="Times New Roman" panose="02020603050405020304" pitchFamily="18" charset="0"/>
              </a:rPr>
              <a:t>The key idea is to use a random subset of features and data samples for each tree, which helps in reducing overfitting and improving generalization. By aggregating the results from numerous trees, Random Forests offer robust predictions and are particularly effective with large datasets and complex, non-linear relationships. </a:t>
            </a:r>
          </a:p>
          <a:p>
            <a:pPr algn="just"/>
            <a:r>
              <a:rPr lang="en-US" b="1" dirty="0">
                <a:latin typeface="Times New Roman" panose="02020603050405020304" pitchFamily="18" charset="0"/>
                <a:cs typeface="Times New Roman" panose="02020603050405020304" pitchFamily="18" charset="0"/>
              </a:rPr>
              <a:t>The method is also relatively easy to tune and interpret.</a:t>
            </a:r>
            <a:endParaRPr lang="en-IN" b="1"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3D31DEFC-9920-733D-5E21-5EA8868F53B9}"/>
              </a:ext>
            </a:extLst>
          </p:cNvPr>
          <p:cNvSpPr txBox="1"/>
          <p:nvPr/>
        </p:nvSpPr>
        <p:spPr>
          <a:xfrm>
            <a:off x="7160651" y="3951742"/>
            <a:ext cx="3708400" cy="646331"/>
          </a:xfrm>
          <a:prstGeom prst="rect">
            <a:avLst/>
          </a:prstGeom>
          <a:noFill/>
        </p:spPr>
        <p:txBody>
          <a:bodyPr wrap="square" rtlCol="0">
            <a:spAutoFit/>
          </a:bodyPr>
          <a:lstStyle/>
          <a:p>
            <a:pPr algn="ctr"/>
            <a:r>
              <a:rPr lang="en-IN" sz="1800" b="1" i="0" dirty="0">
                <a:effectLst/>
                <a:latin typeface="Times New Roman" panose="02020603050405020304" pitchFamily="18" charset="0"/>
                <a:cs typeface="Times New Roman" panose="02020603050405020304" pitchFamily="18" charset="0"/>
              </a:rPr>
              <a:t>Random Forest</a:t>
            </a:r>
          </a:p>
          <a:p>
            <a:pPr marL="0" algn="ctr" rtl="0" eaLnBrk="1" latinLnBrk="0" hangingPunct="1">
              <a:spcBef>
                <a:spcPts val="0"/>
              </a:spcBef>
              <a:spcAft>
                <a:spcPts val="0"/>
              </a:spcAft>
            </a:pPr>
            <a:r>
              <a:rPr lang="en-IN" sz="1800" b="1" kern="1200" dirty="0">
                <a:solidFill>
                  <a:srgbClr val="000000"/>
                </a:solidFill>
                <a:effectLst/>
                <a:latin typeface="Times New Roman" panose="02020603050405020304" pitchFamily="18" charset="0"/>
                <a:ea typeface="+mn-ea"/>
                <a:cs typeface="Times New Roman" panose="02020603050405020304" pitchFamily="18" charset="0"/>
              </a:rPr>
              <a:t> Result</a:t>
            </a:r>
            <a:endParaRPr lang="en-IN" dirty="0">
              <a:effectLst/>
            </a:endParaRPr>
          </a:p>
        </p:txBody>
      </p:sp>
      <p:pic>
        <p:nvPicPr>
          <p:cNvPr id="6" name="Picture 5">
            <a:extLst>
              <a:ext uri="{FF2B5EF4-FFF2-40B4-BE49-F238E27FC236}">
                <a16:creationId xmlns:a16="http://schemas.microsoft.com/office/drawing/2014/main" id="{43CE0C63-210E-64FE-8B0F-26BC1D394D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7662" y="45947"/>
            <a:ext cx="5896798" cy="3905795"/>
          </a:xfrm>
          <a:prstGeom prst="rect">
            <a:avLst/>
          </a:prstGeom>
        </p:spPr>
      </p:pic>
    </p:spTree>
    <p:extLst>
      <p:ext uri="{BB962C8B-B14F-4D97-AF65-F5344CB8AC3E}">
        <p14:creationId xmlns:p14="http://schemas.microsoft.com/office/powerpoint/2010/main" val="185368183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7">
            <a:extLst>
              <a:ext uri="{FF2B5EF4-FFF2-40B4-BE49-F238E27FC236}">
                <a16:creationId xmlns:a16="http://schemas.microsoft.com/office/drawing/2014/main" id="{1B009936-C506-C7E4-0CF2-10E91FC1489F}"/>
              </a:ext>
            </a:extLst>
          </p:cNvPr>
          <p:cNvSpPr/>
          <p:nvPr/>
        </p:nvSpPr>
        <p:spPr>
          <a:xfrm>
            <a:off x="-2624138" y="-784590"/>
            <a:ext cx="8720138" cy="8195039"/>
          </a:xfrm>
          <a:prstGeom prst="ellipse">
            <a:avLst/>
          </a:prstGeom>
          <a:solidFill>
            <a:schemeClr val="accent4">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3B4116D-DEDA-E6D6-07A8-CF6B1C274C75}"/>
              </a:ext>
            </a:extLst>
          </p:cNvPr>
          <p:cNvSpPr txBox="1"/>
          <p:nvPr/>
        </p:nvSpPr>
        <p:spPr>
          <a:xfrm>
            <a:off x="1488810" y="370360"/>
            <a:ext cx="2502165" cy="461665"/>
          </a:xfrm>
          <a:prstGeom prst="rect">
            <a:avLst/>
          </a:prstGeom>
          <a:no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ALGORITHMS</a:t>
            </a:r>
            <a:endParaRPr lang="en-IN" sz="14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6C6390F3-5ECF-CB28-024F-BF98F2D01929}"/>
              </a:ext>
            </a:extLst>
          </p:cNvPr>
          <p:cNvSpPr txBox="1"/>
          <p:nvPr/>
        </p:nvSpPr>
        <p:spPr>
          <a:xfrm>
            <a:off x="991062" y="1171367"/>
            <a:ext cx="3991902" cy="1631216"/>
          </a:xfrm>
          <a:prstGeom prst="rect">
            <a:avLst/>
          </a:prstGeom>
          <a:noFill/>
        </p:spPr>
        <p:txBody>
          <a:bodyPr wrap="square" rtlCol="0">
            <a:spAutoFit/>
          </a:bodyPr>
          <a:lstStyle/>
          <a:p>
            <a:pPr marL="285750" indent="-28575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Support</a:t>
            </a:r>
            <a:r>
              <a:rPr lang="en-IN" sz="2000" b="1" i="0" dirty="0">
                <a:effectLst/>
                <a:latin typeface="Times New Roman" panose="02020603050405020304" pitchFamily="18" charset="0"/>
                <a:cs typeface="Times New Roman" panose="02020603050405020304" pitchFamily="18" charset="0"/>
              </a:rPr>
              <a:t> Vector Machines</a:t>
            </a:r>
          </a:p>
          <a:p>
            <a:pPr marL="285750" indent="-28575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Logistic Regression</a:t>
            </a:r>
            <a:endParaRPr lang="en-IN" sz="2000" b="1" i="0" dirty="0">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b="1" i="0" dirty="0">
                <a:effectLst/>
                <a:latin typeface="Times New Roman" panose="02020603050405020304" pitchFamily="18" charset="0"/>
                <a:cs typeface="Times New Roman" panose="02020603050405020304" pitchFamily="18" charset="0"/>
              </a:rPr>
              <a:t>Decision Tree</a:t>
            </a:r>
          </a:p>
          <a:p>
            <a:pPr marL="285750" indent="-285750">
              <a:buFont typeface="Arial" panose="020B0604020202020204" pitchFamily="34" charset="0"/>
              <a:buChar char="•"/>
            </a:pPr>
            <a:r>
              <a:rPr lang="en-IN" sz="2000" b="1" i="0" dirty="0">
                <a:effectLst/>
                <a:latin typeface="Times New Roman" panose="02020603050405020304" pitchFamily="18" charset="0"/>
                <a:cs typeface="Times New Roman" panose="02020603050405020304" pitchFamily="18" charset="0"/>
              </a:rPr>
              <a:t>Random Forest</a:t>
            </a:r>
          </a:p>
          <a:p>
            <a:pPr marL="285750" indent="-285750">
              <a:buFont typeface="Arial" panose="020B0604020202020204" pitchFamily="34" charset="0"/>
              <a:buChar char="•"/>
            </a:pPr>
            <a:r>
              <a:rPr lang="en-IN" sz="2000" b="1" i="0" dirty="0">
                <a:effectLst/>
                <a:latin typeface="Times New Roman" panose="02020603050405020304" pitchFamily="18" charset="0"/>
                <a:cs typeface="Times New Roman" panose="02020603050405020304" pitchFamily="18" charset="0"/>
              </a:rPr>
              <a:t>Gradient </a:t>
            </a:r>
            <a:r>
              <a:rPr lang="en-IN" sz="2000" b="1" dirty="0">
                <a:latin typeface="Times New Roman" panose="02020603050405020304" pitchFamily="18" charset="0"/>
                <a:cs typeface="Times New Roman" panose="02020603050405020304" pitchFamily="18" charset="0"/>
              </a:rPr>
              <a:t>Boosting</a:t>
            </a:r>
            <a:r>
              <a:rPr lang="en-IN" sz="2000" b="1" i="0" dirty="0">
                <a:effectLst/>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Classifier</a:t>
            </a:r>
          </a:p>
        </p:txBody>
      </p:sp>
      <p:sp>
        <p:nvSpPr>
          <p:cNvPr id="9" name="!!SHAPE8">
            <a:extLst>
              <a:ext uri="{FF2B5EF4-FFF2-40B4-BE49-F238E27FC236}">
                <a16:creationId xmlns:a16="http://schemas.microsoft.com/office/drawing/2014/main" id="{93CF16AC-DBCE-D6BB-A833-02B7405D6E19}"/>
              </a:ext>
            </a:extLst>
          </p:cNvPr>
          <p:cNvSpPr/>
          <p:nvPr/>
        </p:nvSpPr>
        <p:spPr>
          <a:xfrm>
            <a:off x="6155001" y="370360"/>
            <a:ext cx="1987023" cy="1989221"/>
          </a:xfrm>
          <a:prstGeom prst="ellipse">
            <a:avLst/>
          </a:prstGeom>
          <a:solidFill>
            <a:schemeClr val="accent4">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10" name="!!SHAPE9">
            <a:extLst>
              <a:ext uri="{FF2B5EF4-FFF2-40B4-BE49-F238E27FC236}">
                <a16:creationId xmlns:a16="http://schemas.microsoft.com/office/drawing/2014/main" id="{43BAEEA7-9ABF-6879-EBCE-45A9A4DEDF22}"/>
              </a:ext>
            </a:extLst>
          </p:cNvPr>
          <p:cNvSpPr/>
          <p:nvPr/>
        </p:nvSpPr>
        <p:spPr>
          <a:xfrm>
            <a:off x="9213915" y="370360"/>
            <a:ext cx="1987023" cy="1989221"/>
          </a:xfrm>
          <a:prstGeom prst="ellipse">
            <a:avLst/>
          </a:prstGeom>
          <a:solidFill>
            <a:schemeClr val="accent4">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11" name="!!SHAPE10">
            <a:extLst>
              <a:ext uri="{FF2B5EF4-FFF2-40B4-BE49-F238E27FC236}">
                <a16:creationId xmlns:a16="http://schemas.microsoft.com/office/drawing/2014/main" id="{1E0A8B7B-61E9-2FFB-1907-A764E70A963B}"/>
              </a:ext>
            </a:extLst>
          </p:cNvPr>
          <p:cNvSpPr/>
          <p:nvPr/>
        </p:nvSpPr>
        <p:spPr>
          <a:xfrm>
            <a:off x="7724177" y="2359581"/>
            <a:ext cx="1987023" cy="1989221"/>
          </a:xfrm>
          <a:prstGeom prst="ellipse">
            <a:avLst/>
          </a:prstGeom>
          <a:solidFill>
            <a:schemeClr val="accent4">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12" name="!!SHAPE11">
            <a:extLst>
              <a:ext uri="{FF2B5EF4-FFF2-40B4-BE49-F238E27FC236}">
                <a16:creationId xmlns:a16="http://schemas.microsoft.com/office/drawing/2014/main" id="{F2805B96-A120-BF54-7579-D11FF08AE0FF}"/>
              </a:ext>
            </a:extLst>
          </p:cNvPr>
          <p:cNvSpPr/>
          <p:nvPr/>
        </p:nvSpPr>
        <p:spPr>
          <a:xfrm>
            <a:off x="6155000" y="4348802"/>
            <a:ext cx="1987023" cy="1989221"/>
          </a:xfrm>
          <a:prstGeom prst="ellipse">
            <a:avLst/>
          </a:prstGeom>
          <a:solidFill>
            <a:schemeClr val="accent4">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16" name="!!SHAPE12">
            <a:extLst>
              <a:ext uri="{FF2B5EF4-FFF2-40B4-BE49-F238E27FC236}">
                <a16:creationId xmlns:a16="http://schemas.microsoft.com/office/drawing/2014/main" id="{15285ACD-064A-2913-2561-B2543ABA80D9}"/>
              </a:ext>
            </a:extLst>
          </p:cNvPr>
          <p:cNvSpPr/>
          <p:nvPr/>
        </p:nvSpPr>
        <p:spPr>
          <a:xfrm>
            <a:off x="9213915" y="4348801"/>
            <a:ext cx="1987023" cy="1989221"/>
          </a:xfrm>
          <a:prstGeom prst="ellipse">
            <a:avLst/>
          </a:prstGeom>
          <a:solidFill>
            <a:schemeClr val="accent4">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3EC72CE7-AD27-0B29-9BA6-367DCDC60A67}"/>
              </a:ext>
            </a:extLst>
          </p:cNvPr>
          <p:cNvSpPr txBox="1"/>
          <p:nvPr/>
        </p:nvSpPr>
        <p:spPr>
          <a:xfrm>
            <a:off x="6445165" y="1586865"/>
            <a:ext cx="1406692" cy="800219"/>
          </a:xfrm>
          <a:prstGeom prst="rect">
            <a:avLst/>
          </a:prstGeom>
          <a:noFill/>
        </p:spPr>
        <p:txBody>
          <a:bodyPr wrap="square" rtlCol="0">
            <a:spAutoFit/>
          </a:bodyPr>
          <a:lstStyle/>
          <a:p>
            <a:pPr algn="ctr"/>
            <a:r>
              <a:rPr lang="en-IN" sz="1400" b="1" dirty="0">
                <a:latin typeface="Times New Roman" panose="02020603050405020304" pitchFamily="18" charset="0"/>
                <a:cs typeface="Times New Roman" panose="02020603050405020304" pitchFamily="18" charset="0"/>
              </a:rPr>
              <a:t>Support</a:t>
            </a:r>
            <a:r>
              <a:rPr lang="en-IN" sz="1400" b="1" i="0" dirty="0">
                <a:effectLst/>
                <a:latin typeface="Times New Roman" panose="02020603050405020304" pitchFamily="18" charset="0"/>
                <a:cs typeface="Times New Roman" panose="02020603050405020304" pitchFamily="18" charset="0"/>
              </a:rPr>
              <a:t> Vector Machines</a:t>
            </a:r>
          </a:p>
          <a:p>
            <a:endParaRPr lang="en-IN" dirty="0"/>
          </a:p>
        </p:txBody>
      </p:sp>
      <p:sp>
        <p:nvSpPr>
          <p:cNvPr id="18" name="TextBox 17">
            <a:extLst>
              <a:ext uri="{FF2B5EF4-FFF2-40B4-BE49-F238E27FC236}">
                <a16:creationId xmlns:a16="http://schemas.microsoft.com/office/drawing/2014/main" id="{9EA99C60-CD4B-7235-6FB8-CB2D2AA723B6}"/>
              </a:ext>
            </a:extLst>
          </p:cNvPr>
          <p:cNvSpPr txBox="1"/>
          <p:nvPr/>
        </p:nvSpPr>
        <p:spPr>
          <a:xfrm>
            <a:off x="9504080" y="1573114"/>
            <a:ext cx="1406692" cy="800219"/>
          </a:xfrm>
          <a:prstGeom prst="rect">
            <a:avLst/>
          </a:prstGeom>
          <a:noFill/>
        </p:spPr>
        <p:txBody>
          <a:bodyPr wrap="square" rtlCol="0">
            <a:spAutoFit/>
          </a:bodyPr>
          <a:lstStyle/>
          <a:p>
            <a:pPr algn="ctr"/>
            <a:r>
              <a:rPr lang="en-IN" sz="1400" b="1" dirty="0">
                <a:latin typeface="Times New Roman" panose="02020603050405020304" pitchFamily="18" charset="0"/>
                <a:cs typeface="Times New Roman" panose="02020603050405020304" pitchFamily="18" charset="0"/>
              </a:rPr>
              <a:t>Logistic Regression</a:t>
            </a:r>
            <a:endParaRPr lang="en-IN" sz="1400" b="1" i="0" dirty="0">
              <a:effectLst/>
              <a:latin typeface="Times New Roman" panose="02020603050405020304" pitchFamily="18" charset="0"/>
              <a:cs typeface="Times New Roman" panose="02020603050405020304" pitchFamily="18" charset="0"/>
            </a:endParaRPr>
          </a:p>
          <a:p>
            <a:endParaRPr lang="en-IN" dirty="0"/>
          </a:p>
        </p:txBody>
      </p:sp>
      <p:sp>
        <p:nvSpPr>
          <p:cNvPr id="21" name="TextBox 20">
            <a:extLst>
              <a:ext uri="{FF2B5EF4-FFF2-40B4-BE49-F238E27FC236}">
                <a16:creationId xmlns:a16="http://schemas.microsoft.com/office/drawing/2014/main" id="{E68876BD-5C83-C995-A6A1-B81FC3DBB7BF}"/>
              </a:ext>
            </a:extLst>
          </p:cNvPr>
          <p:cNvSpPr txBox="1"/>
          <p:nvPr/>
        </p:nvSpPr>
        <p:spPr>
          <a:xfrm>
            <a:off x="8097388" y="3717666"/>
            <a:ext cx="1406692" cy="584775"/>
          </a:xfrm>
          <a:prstGeom prst="rect">
            <a:avLst/>
          </a:prstGeom>
          <a:noFill/>
        </p:spPr>
        <p:txBody>
          <a:bodyPr wrap="square" rtlCol="0">
            <a:spAutoFit/>
          </a:bodyPr>
          <a:lstStyle/>
          <a:p>
            <a:r>
              <a:rPr lang="en-IN" sz="1400" b="1" i="0" dirty="0">
                <a:effectLst/>
                <a:latin typeface="Times New Roman" panose="02020603050405020304" pitchFamily="18" charset="0"/>
                <a:cs typeface="Times New Roman" panose="02020603050405020304" pitchFamily="18" charset="0"/>
              </a:rPr>
              <a:t>Decision Tree</a:t>
            </a:r>
          </a:p>
          <a:p>
            <a:endParaRPr lang="en-IN" dirty="0"/>
          </a:p>
        </p:txBody>
      </p:sp>
      <p:sp>
        <p:nvSpPr>
          <p:cNvPr id="22" name="TextBox 21">
            <a:extLst>
              <a:ext uri="{FF2B5EF4-FFF2-40B4-BE49-F238E27FC236}">
                <a16:creationId xmlns:a16="http://schemas.microsoft.com/office/drawing/2014/main" id="{C109760E-CCAA-9496-91FF-B1C1479018AE}"/>
              </a:ext>
            </a:extLst>
          </p:cNvPr>
          <p:cNvSpPr txBox="1"/>
          <p:nvPr/>
        </p:nvSpPr>
        <p:spPr>
          <a:xfrm>
            <a:off x="6464546" y="5659278"/>
            <a:ext cx="1406692" cy="584775"/>
          </a:xfrm>
          <a:prstGeom prst="rect">
            <a:avLst/>
          </a:prstGeom>
          <a:noFill/>
        </p:spPr>
        <p:txBody>
          <a:bodyPr wrap="square" rtlCol="0">
            <a:spAutoFit/>
          </a:bodyPr>
          <a:lstStyle/>
          <a:p>
            <a:r>
              <a:rPr lang="en-IN" sz="1400" b="1" i="0" dirty="0">
                <a:effectLst/>
                <a:latin typeface="Times New Roman" panose="02020603050405020304" pitchFamily="18" charset="0"/>
                <a:cs typeface="Times New Roman" panose="02020603050405020304" pitchFamily="18" charset="0"/>
              </a:rPr>
              <a:t>Random Forest</a:t>
            </a:r>
          </a:p>
          <a:p>
            <a:endParaRPr lang="en-IN" dirty="0"/>
          </a:p>
        </p:txBody>
      </p:sp>
      <p:sp>
        <p:nvSpPr>
          <p:cNvPr id="23" name="TextBox 22">
            <a:extLst>
              <a:ext uri="{FF2B5EF4-FFF2-40B4-BE49-F238E27FC236}">
                <a16:creationId xmlns:a16="http://schemas.microsoft.com/office/drawing/2014/main" id="{307670B5-5AE4-CEB2-F677-CC41EA89D395}"/>
              </a:ext>
            </a:extLst>
          </p:cNvPr>
          <p:cNvSpPr txBox="1"/>
          <p:nvPr/>
        </p:nvSpPr>
        <p:spPr>
          <a:xfrm>
            <a:off x="9504080" y="5554038"/>
            <a:ext cx="1406692" cy="1015663"/>
          </a:xfrm>
          <a:prstGeom prst="rect">
            <a:avLst/>
          </a:prstGeom>
          <a:noFill/>
        </p:spPr>
        <p:txBody>
          <a:bodyPr wrap="square" rtlCol="0">
            <a:spAutoFit/>
          </a:bodyPr>
          <a:lstStyle/>
          <a:p>
            <a:pPr algn="ctr"/>
            <a:r>
              <a:rPr lang="en-IN" sz="1400" b="1" i="0" dirty="0">
                <a:effectLst/>
                <a:latin typeface="Times New Roman" panose="02020603050405020304" pitchFamily="18" charset="0"/>
                <a:cs typeface="Times New Roman" panose="02020603050405020304" pitchFamily="18" charset="0"/>
              </a:rPr>
              <a:t>Gradient </a:t>
            </a:r>
            <a:r>
              <a:rPr lang="en-IN" sz="1400" b="1" dirty="0">
                <a:latin typeface="Times New Roman" panose="02020603050405020304" pitchFamily="18" charset="0"/>
                <a:cs typeface="Times New Roman" panose="02020603050405020304" pitchFamily="18" charset="0"/>
              </a:rPr>
              <a:t>Boosting</a:t>
            </a:r>
            <a:r>
              <a:rPr lang="en-IN" sz="1400" b="1" i="0" dirty="0">
                <a:effectLst/>
                <a:latin typeface="Times New Roman" panose="02020603050405020304" pitchFamily="18" charset="0"/>
                <a:cs typeface="Times New Roman" panose="02020603050405020304" pitchFamily="18" charset="0"/>
              </a:rPr>
              <a:t> </a:t>
            </a:r>
            <a:r>
              <a:rPr lang="en-IN" sz="1400" b="1" dirty="0">
                <a:latin typeface="Times New Roman" panose="02020603050405020304" pitchFamily="18" charset="0"/>
                <a:cs typeface="Times New Roman" panose="02020603050405020304" pitchFamily="18" charset="0"/>
              </a:rPr>
              <a:t>Classifier</a:t>
            </a:r>
          </a:p>
          <a:p>
            <a:endParaRPr lang="en-IN" dirty="0"/>
          </a:p>
        </p:txBody>
      </p:sp>
      <p:pic>
        <p:nvPicPr>
          <p:cNvPr id="27" name="Picture 26">
            <a:extLst>
              <a:ext uri="{FF2B5EF4-FFF2-40B4-BE49-F238E27FC236}">
                <a16:creationId xmlns:a16="http://schemas.microsoft.com/office/drawing/2014/main" id="{6ECD5EE9-FD23-BAD3-6117-CAEA93076712}"/>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635" b="98458" l="2333" r="96556">
                        <a14:foregroundMark x1="29333" y1="77378" x2="44889" y2="76799"/>
                        <a14:foregroundMark x1="44889" y1="76799" x2="68778" y2="77249"/>
                        <a14:foregroundMark x1="27667" y1="91003" x2="70222" y2="83997"/>
                        <a14:foregroundMark x1="41556" y1="94473" x2="71556" y2="89589"/>
                        <a14:foregroundMark x1="42111" y1="98907" x2="55889" y2="98329"/>
                        <a14:foregroundMark x1="55889" y1="98329" x2="57667" y2="98458"/>
                        <a14:foregroundMark x1="87889" y1="44859" x2="94556" y2="37275"/>
                        <a14:foregroundMark x1="94556" y1="37275" x2="96556" y2="26928"/>
                        <a14:foregroundMark x1="12778" y1="46080" x2="6444" y2="39653"/>
                        <a14:foregroundMark x1="6444" y1="39653" x2="2444" y2="26542"/>
                        <a14:foregroundMark x1="19000" y1="7905" x2="30667" y2="4113"/>
                        <a14:foregroundMark x1="30667" y1="4113" x2="43111" y2="2635"/>
                        <a14:foregroundMark x1="43111" y1="2635" x2="43000" y2="2635"/>
                        <a14:backgroundMark x1="36778" y1="37532" x2="47889" y2="22108"/>
                        <a14:backgroundMark x1="25000" y1="78728" x2="24333" y2="80013"/>
                        <a14:backgroundMark x1="24333" y1="80013" x2="39000" y2="79692"/>
                        <a14:backgroundMark x1="39000" y1="79692" x2="39000" y2="79692"/>
                        <a14:backgroundMark x1="57000" y1="257" x2="43000" y2="0"/>
                        <a14:backgroundMark x1="0" y1="26350" x2="0" y2="31877"/>
                        <a14:backgroundMark x1="51000" y1="78920" x2="55111" y2="78663"/>
                      </a14:backgroundRemoval>
                    </a14:imgEffect>
                  </a14:imgLayer>
                </a14:imgProps>
              </a:ext>
              <a:ext uri="{28A0092B-C50C-407E-A947-70E740481C1C}">
                <a14:useLocalDpi xmlns:a14="http://schemas.microsoft.com/office/drawing/2010/main" val="0"/>
              </a:ext>
            </a:extLst>
          </a:blip>
          <a:stretch>
            <a:fillRect/>
          </a:stretch>
        </p:blipFill>
        <p:spPr>
          <a:xfrm>
            <a:off x="6851747" y="560722"/>
            <a:ext cx="593527" cy="1026143"/>
          </a:xfrm>
          <a:prstGeom prst="rect">
            <a:avLst/>
          </a:prstGeom>
        </p:spPr>
      </p:pic>
      <p:pic>
        <p:nvPicPr>
          <p:cNvPr id="28" name="Picture 27">
            <a:extLst>
              <a:ext uri="{FF2B5EF4-FFF2-40B4-BE49-F238E27FC236}">
                <a16:creationId xmlns:a16="http://schemas.microsoft.com/office/drawing/2014/main" id="{E092DC5E-3371-AEC2-9C09-8043B8BE1440}"/>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635" b="98458" l="2333" r="96556">
                        <a14:foregroundMark x1="29333" y1="77378" x2="44889" y2="76799"/>
                        <a14:foregroundMark x1="44889" y1="76799" x2="68778" y2="77249"/>
                        <a14:foregroundMark x1="27667" y1="91003" x2="70222" y2="83997"/>
                        <a14:foregroundMark x1="41556" y1="94473" x2="71556" y2="89589"/>
                        <a14:foregroundMark x1="42111" y1="98907" x2="55889" y2="98329"/>
                        <a14:foregroundMark x1="55889" y1="98329" x2="57667" y2="98458"/>
                        <a14:foregroundMark x1="87889" y1="44859" x2="94556" y2="37275"/>
                        <a14:foregroundMark x1="94556" y1="37275" x2="96556" y2="26928"/>
                        <a14:foregroundMark x1="12778" y1="46080" x2="6444" y2="39653"/>
                        <a14:foregroundMark x1="6444" y1="39653" x2="2444" y2="26542"/>
                        <a14:foregroundMark x1="19000" y1="7905" x2="30667" y2="4113"/>
                        <a14:foregroundMark x1="30667" y1="4113" x2="43111" y2="2635"/>
                        <a14:foregroundMark x1="43111" y1="2635" x2="43000" y2="2635"/>
                        <a14:backgroundMark x1="36778" y1="37532" x2="47889" y2="22108"/>
                        <a14:backgroundMark x1="25000" y1="78728" x2="24333" y2="80013"/>
                        <a14:backgroundMark x1="24333" y1="80013" x2="39000" y2="79692"/>
                        <a14:backgroundMark x1="39000" y1="79692" x2="39000" y2="79692"/>
                        <a14:backgroundMark x1="57000" y1="257" x2="43000" y2="0"/>
                        <a14:backgroundMark x1="0" y1="26350" x2="0" y2="31877"/>
                        <a14:backgroundMark x1="51000" y1="78920" x2="55111" y2="78663"/>
                      </a14:backgroundRemoval>
                    </a14:imgEffect>
                  </a14:imgLayer>
                </a14:imgProps>
              </a:ext>
              <a:ext uri="{28A0092B-C50C-407E-A947-70E740481C1C}">
                <a14:useLocalDpi xmlns:a14="http://schemas.microsoft.com/office/drawing/2010/main" val="0"/>
              </a:ext>
            </a:extLst>
          </a:blip>
          <a:stretch>
            <a:fillRect/>
          </a:stretch>
        </p:blipFill>
        <p:spPr>
          <a:xfrm>
            <a:off x="9908238" y="533219"/>
            <a:ext cx="593527" cy="1026143"/>
          </a:xfrm>
          <a:prstGeom prst="rect">
            <a:avLst/>
          </a:prstGeom>
        </p:spPr>
      </p:pic>
      <p:pic>
        <p:nvPicPr>
          <p:cNvPr id="29" name="Picture 28">
            <a:extLst>
              <a:ext uri="{FF2B5EF4-FFF2-40B4-BE49-F238E27FC236}">
                <a16:creationId xmlns:a16="http://schemas.microsoft.com/office/drawing/2014/main" id="{E304AA26-E383-EA71-ADD9-B2B92E98C950}"/>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635" b="98458" l="2333" r="96556">
                        <a14:foregroundMark x1="29333" y1="77378" x2="44889" y2="76799"/>
                        <a14:foregroundMark x1="44889" y1="76799" x2="68778" y2="77249"/>
                        <a14:foregroundMark x1="27667" y1="91003" x2="70222" y2="83997"/>
                        <a14:foregroundMark x1="41556" y1="94473" x2="71556" y2="89589"/>
                        <a14:foregroundMark x1="42111" y1="98907" x2="55889" y2="98329"/>
                        <a14:foregroundMark x1="55889" y1="98329" x2="57667" y2="98458"/>
                        <a14:foregroundMark x1="87889" y1="44859" x2="94556" y2="37275"/>
                        <a14:foregroundMark x1="94556" y1="37275" x2="96556" y2="26928"/>
                        <a14:foregroundMark x1="12778" y1="46080" x2="6444" y2="39653"/>
                        <a14:foregroundMark x1="6444" y1="39653" x2="2444" y2="26542"/>
                        <a14:foregroundMark x1="19000" y1="7905" x2="30667" y2="4113"/>
                        <a14:foregroundMark x1="30667" y1="4113" x2="43111" y2="2635"/>
                        <a14:foregroundMark x1="43111" y1="2635" x2="43000" y2="2635"/>
                        <a14:backgroundMark x1="36778" y1="37532" x2="47889" y2="22108"/>
                        <a14:backgroundMark x1="25000" y1="78728" x2="24333" y2="80013"/>
                        <a14:backgroundMark x1="24333" y1="80013" x2="39000" y2="79692"/>
                        <a14:backgroundMark x1="39000" y1="79692" x2="39000" y2="79692"/>
                        <a14:backgroundMark x1="57000" y1="257" x2="43000" y2="0"/>
                        <a14:backgroundMark x1="0" y1="26350" x2="0" y2="31877"/>
                        <a14:backgroundMark x1="51000" y1="78920" x2="55111" y2="78663"/>
                      </a14:backgroundRemoval>
                    </a14:imgEffect>
                  </a14:imgLayer>
                </a14:imgProps>
              </a:ext>
              <a:ext uri="{28A0092B-C50C-407E-A947-70E740481C1C}">
                <a14:useLocalDpi xmlns:a14="http://schemas.microsoft.com/office/drawing/2010/main" val="0"/>
              </a:ext>
            </a:extLst>
          </a:blip>
          <a:stretch>
            <a:fillRect/>
          </a:stretch>
        </p:blipFill>
        <p:spPr>
          <a:xfrm>
            <a:off x="8420924" y="2645162"/>
            <a:ext cx="593527" cy="1026143"/>
          </a:xfrm>
          <a:prstGeom prst="rect">
            <a:avLst/>
          </a:prstGeom>
        </p:spPr>
      </p:pic>
      <p:pic>
        <p:nvPicPr>
          <p:cNvPr id="30" name="Picture 29">
            <a:extLst>
              <a:ext uri="{FF2B5EF4-FFF2-40B4-BE49-F238E27FC236}">
                <a16:creationId xmlns:a16="http://schemas.microsoft.com/office/drawing/2014/main" id="{EFC28EED-FD02-5F03-0468-B93B3B98FFA0}"/>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635" b="98458" l="2333" r="96556">
                        <a14:foregroundMark x1="29333" y1="77378" x2="44889" y2="76799"/>
                        <a14:foregroundMark x1="44889" y1="76799" x2="68778" y2="77249"/>
                        <a14:foregroundMark x1="27667" y1="91003" x2="70222" y2="83997"/>
                        <a14:foregroundMark x1="41556" y1="94473" x2="71556" y2="89589"/>
                        <a14:foregroundMark x1="42111" y1="98907" x2="55889" y2="98329"/>
                        <a14:foregroundMark x1="55889" y1="98329" x2="57667" y2="98458"/>
                        <a14:foregroundMark x1="87889" y1="44859" x2="94556" y2="37275"/>
                        <a14:foregroundMark x1="94556" y1="37275" x2="96556" y2="26928"/>
                        <a14:foregroundMark x1="12778" y1="46080" x2="6444" y2="39653"/>
                        <a14:foregroundMark x1="6444" y1="39653" x2="2444" y2="26542"/>
                        <a14:foregroundMark x1="19000" y1="7905" x2="30667" y2="4113"/>
                        <a14:foregroundMark x1="30667" y1="4113" x2="43111" y2="2635"/>
                        <a14:foregroundMark x1="43111" y1="2635" x2="43000" y2="2635"/>
                        <a14:backgroundMark x1="36778" y1="37532" x2="47889" y2="22108"/>
                        <a14:backgroundMark x1="25000" y1="78728" x2="24333" y2="80013"/>
                        <a14:backgroundMark x1="24333" y1="80013" x2="39000" y2="79692"/>
                        <a14:backgroundMark x1="39000" y1="79692" x2="39000" y2="79692"/>
                        <a14:backgroundMark x1="57000" y1="257" x2="43000" y2="0"/>
                        <a14:backgroundMark x1="0" y1="26350" x2="0" y2="31877"/>
                        <a14:backgroundMark x1="51000" y1="78920" x2="55111" y2="78663"/>
                      </a14:backgroundRemoval>
                    </a14:imgEffect>
                  </a14:imgLayer>
                </a14:imgProps>
              </a:ext>
              <a:ext uri="{28A0092B-C50C-407E-A947-70E740481C1C}">
                <a14:useLocalDpi xmlns:a14="http://schemas.microsoft.com/office/drawing/2010/main" val="0"/>
              </a:ext>
            </a:extLst>
          </a:blip>
          <a:stretch>
            <a:fillRect/>
          </a:stretch>
        </p:blipFill>
        <p:spPr>
          <a:xfrm>
            <a:off x="9910662" y="4527895"/>
            <a:ext cx="593527" cy="1026143"/>
          </a:xfrm>
          <a:prstGeom prst="rect">
            <a:avLst/>
          </a:prstGeom>
        </p:spPr>
      </p:pic>
      <p:pic>
        <p:nvPicPr>
          <p:cNvPr id="31" name="Picture 30">
            <a:extLst>
              <a:ext uri="{FF2B5EF4-FFF2-40B4-BE49-F238E27FC236}">
                <a16:creationId xmlns:a16="http://schemas.microsoft.com/office/drawing/2014/main" id="{1006AB2E-3FBD-1AEA-3CF1-9F72835BAC30}"/>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635" b="98458" l="2333" r="96556">
                        <a14:foregroundMark x1="29333" y1="77378" x2="44889" y2="76799"/>
                        <a14:foregroundMark x1="44889" y1="76799" x2="68778" y2="77249"/>
                        <a14:foregroundMark x1="27667" y1="91003" x2="70222" y2="83997"/>
                        <a14:foregroundMark x1="41556" y1="94473" x2="71556" y2="89589"/>
                        <a14:foregroundMark x1="42111" y1="98907" x2="55889" y2="98329"/>
                        <a14:foregroundMark x1="55889" y1="98329" x2="57667" y2="98458"/>
                        <a14:foregroundMark x1="87889" y1="44859" x2="94556" y2="37275"/>
                        <a14:foregroundMark x1="94556" y1="37275" x2="96556" y2="26928"/>
                        <a14:foregroundMark x1="12778" y1="46080" x2="6444" y2="39653"/>
                        <a14:foregroundMark x1="6444" y1="39653" x2="2444" y2="26542"/>
                        <a14:foregroundMark x1="19000" y1="7905" x2="30667" y2="4113"/>
                        <a14:foregroundMark x1="30667" y1="4113" x2="43111" y2="2635"/>
                        <a14:foregroundMark x1="43111" y1="2635" x2="43000" y2="2635"/>
                        <a14:backgroundMark x1="36778" y1="37532" x2="47889" y2="22108"/>
                        <a14:backgroundMark x1="25000" y1="78728" x2="24333" y2="80013"/>
                        <a14:backgroundMark x1="24333" y1="80013" x2="39000" y2="79692"/>
                        <a14:backgroundMark x1="39000" y1="79692" x2="39000" y2="79692"/>
                        <a14:backgroundMark x1="57000" y1="257" x2="43000" y2="0"/>
                        <a14:backgroundMark x1="0" y1="26350" x2="0" y2="31877"/>
                        <a14:backgroundMark x1="51000" y1="78920" x2="55111" y2="78663"/>
                      </a14:backgroundRemoval>
                    </a14:imgEffect>
                  </a14:imgLayer>
                </a14:imgProps>
              </a:ext>
              <a:ext uri="{28A0092B-C50C-407E-A947-70E740481C1C}">
                <a14:useLocalDpi xmlns:a14="http://schemas.microsoft.com/office/drawing/2010/main" val="0"/>
              </a:ext>
            </a:extLst>
          </a:blip>
          <a:stretch>
            <a:fillRect/>
          </a:stretch>
        </p:blipFill>
        <p:spPr>
          <a:xfrm>
            <a:off x="6871128" y="4609954"/>
            <a:ext cx="593527" cy="1026143"/>
          </a:xfrm>
          <a:prstGeom prst="rect">
            <a:avLst/>
          </a:prstGeom>
        </p:spPr>
      </p:pic>
    </p:spTree>
    <p:extLst>
      <p:ext uri="{BB962C8B-B14F-4D97-AF65-F5344CB8AC3E}">
        <p14:creationId xmlns:p14="http://schemas.microsoft.com/office/powerpoint/2010/main" val="132050497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11">
            <a:extLst>
              <a:ext uri="{FF2B5EF4-FFF2-40B4-BE49-F238E27FC236}">
                <a16:creationId xmlns:a16="http://schemas.microsoft.com/office/drawing/2014/main" id="{1B009936-C506-C7E4-0CF2-10E91FC1489F}"/>
              </a:ext>
            </a:extLst>
          </p:cNvPr>
          <p:cNvSpPr/>
          <p:nvPr/>
        </p:nvSpPr>
        <p:spPr>
          <a:xfrm>
            <a:off x="-2624138" y="-784590"/>
            <a:ext cx="8720138" cy="8195039"/>
          </a:xfrm>
          <a:prstGeom prst="ellipse">
            <a:avLst/>
          </a:prstGeom>
          <a:solidFill>
            <a:schemeClr val="accent4">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3B4116D-DEDA-E6D6-07A8-CF6B1C274C75}"/>
              </a:ext>
            </a:extLst>
          </p:cNvPr>
          <p:cNvSpPr txBox="1"/>
          <p:nvPr/>
        </p:nvSpPr>
        <p:spPr>
          <a:xfrm>
            <a:off x="1336790" y="344154"/>
            <a:ext cx="3248290" cy="1046440"/>
          </a:xfrm>
          <a:prstGeom prst="rect">
            <a:avLst/>
          </a:prstGeom>
          <a:noFill/>
        </p:spPr>
        <p:txBody>
          <a:bodyPr wrap="square" rtlCol="0">
            <a:spAutoFit/>
          </a:bodyPr>
          <a:lstStyle/>
          <a:p>
            <a:pPr algn="ctr"/>
            <a:r>
              <a:rPr lang="en-IN" sz="2400" b="1" i="0" dirty="0">
                <a:effectLst/>
                <a:latin typeface="Times New Roman" panose="02020603050405020304" pitchFamily="18" charset="0"/>
                <a:cs typeface="Times New Roman" panose="02020603050405020304" pitchFamily="18" charset="0"/>
              </a:rPr>
              <a:t>Gradient </a:t>
            </a:r>
            <a:r>
              <a:rPr lang="en-IN" sz="2400" b="1" dirty="0">
                <a:latin typeface="Times New Roman" panose="02020603050405020304" pitchFamily="18" charset="0"/>
                <a:cs typeface="Times New Roman" panose="02020603050405020304" pitchFamily="18" charset="0"/>
              </a:rPr>
              <a:t>Boosting</a:t>
            </a:r>
            <a:r>
              <a:rPr lang="en-IN" sz="2400" b="1" i="0" dirty="0">
                <a:effectLst/>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Classifier</a:t>
            </a:r>
          </a:p>
          <a:p>
            <a:pPr algn="ctr"/>
            <a:endParaRPr lang="en-IN" sz="14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6C6390F3-5ECF-CB28-024F-BF98F2D01929}"/>
              </a:ext>
            </a:extLst>
          </p:cNvPr>
          <p:cNvSpPr txBox="1"/>
          <p:nvPr/>
        </p:nvSpPr>
        <p:spPr>
          <a:xfrm>
            <a:off x="337541" y="1220089"/>
            <a:ext cx="5110760" cy="3970318"/>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Gradient Boosting Classifier is an ensemble learning technique that builds a series of decision trees, each one correcting errors from the previous tree. It optimizes the model by minimizing a loss function, such as log loss for classification, through gradient descent. Each new tree focuses on the residuals (errors) of the prior trees, effectively learning from past mistakes to improve accuracy. The model is trained iteratively, with each tree adding to the cumulative prediction. Gradient Boosting is powerful for complex datasets, often yielding high accuracy, but can be sensitive to overfitting if not carefully tuned.</a:t>
            </a:r>
            <a:endParaRPr lang="en-IN" b="1"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3D31DEFC-9920-733D-5E21-5EA8868F53B9}"/>
              </a:ext>
            </a:extLst>
          </p:cNvPr>
          <p:cNvSpPr txBox="1"/>
          <p:nvPr/>
        </p:nvSpPr>
        <p:spPr>
          <a:xfrm>
            <a:off x="7097151" y="3659593"/>
            <a:ext cx="3708400" cy="646331"/>
          </a:xfrm>
          <a:prstGeom prst="rect">
            <a:avLst/>
          </a:prstGeom>
          <a:noFill/>
        </p:spPr>
        <p:txBody>
          <a:bodyPr wrap="square" rtlCol="0">
            <a:spAutoFit/>
          </a:bodyPr>
          <a:lstStyle/>
          <a:p>
            <a:pPr algn="ctr"/>
            <a:r>
              <a:rPr lang="en-IN" sz="1800" b="1" i="0" kern="1200" dirty="0">
                <a:solidFill>
                  <a:srgbClr val="000000"/>
                </a:solidFill>
                <a:effectLst/>
                <a:latin typeface="Times New Roman" panose="02020603050405020304" pitchFamily="18" charset="0"/>
                <a:ea typeface="+mn-ea"/>
                <a:cs typeface="Times New Roman" panose="02020603050405020304" pitchFamily="18" charset="0"/>
              </a:rPr>
              <a:t>Gradient </a:t>
            </a:r>
            <a:r>
              <a:rPr lang="en-IN" sz="1800" b="1" kern="1200" dirty="0">
                <a:solidFill>
                  <a:srgbClr val="000000"/>
                </a:solidFill>
                <a:effectLst/>
                <a:latin typeface="Times New Roman" panose="02020603050405020304" pitchFamily="18" charset="0"/>
                <a:ea typeface="+mn-ea"/>
                <a:cs typeface="Times New Roman" panose="02020603050405020304" pitchFamily="18" charset="0"/>
              </a:rPr>
              <a:t>Boosting</a:t>
            </a:r>
            <a:r>
              <a:rPr lang="en-IN" sz="1800" b="1" i="0" kern="1200" dirty="0">
                <a:solidFill>
                  <a:srgbClr val="000000"/>
                </a:solidFill>
                <a:effectLst/>
                <a:latin typeface="Times New Roman" panose="02020603050405020304" pitchFamily="18" charset="0"/>
                <a:ea typeface="+mn-ea"/>
                <a:cs typeface="Times New Roman" panose="02020603050405020304" pitchFamily="18" charset="0"/>
              </a:rPr>
              <a:t> </a:t>
            </a:r>
            <a:r>
              <a:rPr lang="en-IN" sz="1800" b="1" kern="1200" dirty="0">
                <a:solidFill>
                  <a:srgbClr val="000000"/>
                </a:solidFill>
                <a:effectLst/>
                <a:latin typeface="Times New Roman" panose="02020603050405020304" pitchFamily="18" charset="0"/>
                <a:ea typeface="+mn-ea"/>
                <a:cs typeface="Times New Roman" panose="02020603050405020304" pitchFamily="18" charset="0"/>
              </a:rPr>
              <a:t>Classifier</a:t>
            </a:r>
            <a:endParaRPr lang="en-IN" dirty="0">
              <a:effectLst/>
            </a:endParaRPr>
          </a:p>
          <a:p>
            <a:pPr algn="ctr"/>
            <a:r>
              <a:rPr lang="en-IN" sz="1800" b="1" kern="1200" dirty="0">
                <a:solidFill>
                  <a:srgbClr val="000000"/>
                </a:solidFill>
                <a:effectLst/>
                <a:latin typeface="Times New Roman" panose="02020603050405020304" pitchFamily="18" charset="0"/>
                <a:ea typeface="+mn-ea"/>
                <a:cs typeface="Times New Roman" panose="02020603050405020304" pitchFamily="18" charset="0"/>
              </a:rPr>
              <a:t> Result</a:t>
            </a:r>
            <a:endParaRPr lang="en-IN" dirty="0">
              <a:effectLst/>
            </a:endParaRPr>
          </a:p>
        </p:txBody>
      </p:sp>
      <p:pic>
        <p:nvPicPr>
          <p:cNvPr id="5" name="Picture 4">
            <a:extLst>
              <a:ext uri="{FF2B5EF4-FFF2-40B4-BE49-F238E27FC236}">
                <a16:creationId xmlns:a16="http://schemas.microsoft.com/office/drawing/2014/main" id="{997211CC-EED4-5BDE-5CB3-C0D6959CFB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8301" y="455681"/>
            <a:ext cx="6549620" cy="3058094"/>
          </a:xfrm>
          <a:prstGeom prst="rect">
            <a:avLst/>
          </a:prstGeom>
        </p:spPr>
      </p:pic>
    </p:spTree>
    <p:extLst>
      <p:ext uri="{BB962C8B-B14F-4D97-AF65-F5344CB8AC3E}">
        <p14:creationId xmlns:p14="http://schemas.microsoft.com/office/powerpoint/2010/main" val="75277205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7">
            <a:extLst>
              <a:ext uri="{FF2B5EF4-FFF2-40B4-BE49-F238E27FC236}">
                <a16:creationId xmlns:a16="http://schemas.microsoft.com/office/drawing/2014/main" id="{1B009936-C506-C7E4-0CF2-10E91FC1489F}"/>
              </a:ext>
            </a:extLst>
          </p:cNvPr>
          <p:cNvSpPr/>
          <p:nvPr/>
        </p:nvSpPr>
        <p:spPr>
          <a:xfrm>
            <a:off x="-2624138" y="-784590"/>
            <a:ext cx="8720138" cy="8195039"/>
          </a:xfrm>
          <a:prstGeom prst="ellipse">
            <a:avLst/>
          </a:prstGeom>
          <a:solidFill>
            <a:schemeClr val="accent4">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3B4116D-DEDA-E6D6-07A8-CF6B1C274C75}"/>
              </a:ext>
            </a:extLst>
          </p:cNvPr>
          <p:cNvSpPr txBox="1"/>
          <p:nvPr/>
        </p:nvSpPr>
        <p:spPr>
          <a:xfrm>
            <a:off x="1488810" y="370360"/>
            <a:ext cx="2502165" cy="461665"/>
          </a:xfrm>
          <a:prstGeom prst="rect">
            <a:avLst/>
          </a:prstGeom>
          <a:no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ALGORITHMS</a:t>
            </a:r>
            <a:endParaRPr lang="en-IN" sz="14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6C6390F3-5ECF-CB28-024F-BF98F2D01929}"/>
              </a:ext>
            </a:extLst>
          </p:cNvPr>
          <p:cNvSpPr txBox="1"/>
          <p:nvPr/>
        </p:nvSpPr>
        <p:spPr>
          <a:xfrm>
            <a:off x="991062" y="1171367"/>
            <a:ext cx="3991902" cy="1631216"/>
          </a:xfrm>
          <a:prstGeom prst="rect">
            <a:avLst/>
          </a:prstGeom>
          <a:noFill/>
        </p:spPr>
        <p:txBody>
          <a:bodyPr wrap="square" rtlCol="0">
            <a:spAutoFit/>
          </a:bodyPr>
          <a:lstStyle/>
          <a:p>
            <a:pPr marL="285750" indent="-28575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Support</a:t>
            </a:r>
            <a:r>
              <a:rPr lang="en-IN" sz="2000" b="1" i="0" dirty="0">
                <a:effectLst/>
                <a:latin typeface="Times New Roman" panose="02020603050405020304" pitchFamily="18" charset="0"/>
                <a:cs typeface="Times New Roman" panose="02020603050405020304" pitchFamily="18" charset="0"/>
              </a:rPr>
              <a:t> Vector Machines</a:t>
            </a:r>
          </a:p>
          <a:p>
            <a:pPr marL="285750" indent="-28575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Logistic Regression</a:t>
            </a:r>
            <a:endParaRPr lang="en-IN" sz="2000" b="1" i="0" dirty="0">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b="1" i="0" dirty="0">
                <a:effectLst/>
                <a:latin typeface="Times New Roman" panose="02020603050405020304" pitchFamily="18" charset="0"/>
                <a:cs typeface="Times New Roman" panose="02020603050405020304" pitchFamily="18" charset="0"/>
              </a:rPr>
              <a:t>Decision Tree</a:t>
            </a:r>
          </a:p>
          <a:p>
            <a:pPr marL="285750" indent="-285750">
              <a:buFont typeface="Arial" panose="020B0604020202020204" pitchFamily="34" charset="0"/>
              <a:buChar char="•"/>
            </a:pPr>
            <a:r>
              <a:rPr lang="en-IN" sz="2000" b="1" i="0" dirty="0">
                <a:effectLst/>
                <a:latin typeface="Times New Roman" panose="02020603050405020304" pitchFamily="18" charset="0"/>
                <a:cs typeface="Times New Roman" panose="02020603050405020304" pitchFamily="18" charset="0"/>
              </a:rPr>
              <a:t>Random Forest</a:t>
            </a:r>
          </a:p>
          <a:p>
            <a:pPr marL="285750" indent="-285750">
              <a:buFont typeface="Arial" panose="020B0604020202020204" pitchFamily="34" charset="0"/>
              <a:buChar char="•"/>
            </a:pPr>
            <a:r>
              <a:rPr lang="en-IN" sz="2000" b="1" i="0" dirty="0">
                <a:effectLst/>
                <a:latin typeface="Times New Roman" panose="02020603050405020304" pitchFamily="18" charset="0"/>
                <a:cs typeface="Times New Roman" panose="02020603050405020304" pitchFamily="18" charset="0"/>
              </a:rPr>
              <a:t>Gradient </a:t>
            </a:r>
            <a:r>
              <a:rPr lang="en-IN" sz="2000" b="1" dirty="0">
                <a:latin typeface="Times New Roman" panose="02020603050405020304" pitchFamily="18" charset="0"/>
                <a:cs typeface="Times New Roman" panose="02020603050405020304" pitchFamily="18" charset="0"/>
              </a:rPr>
              <a:t>Boosting</a:t>
            </a:r>
            <a:r>
              <a:rPr lang="en-IN" sz="2000" b="1" i="0" dirty="0">
                <a:effectLst/>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Classifier</a:t>
            </a:r>
          </a:p>
        </p:txBody>
      </p:sp>
      <p:sp>
        <p:nvSpPr>
          <p:cNvPr id="9" name="!!SHAPE8">
            <a:extLst>
              <a:ext uri="{FF2B5EF4-FFF2-40B4-BE49-F238E27FC236}">
                <a16:creationId xmlns:a16="http://schemas.microsoft.com/office/drawing/2014/main" id="{93CF16AC-DBCE-D6BB-A833-02B7405D6E19}"/>
              </a:ext>
            </a:extLst>
          </p:cNvPr>
          <p:cNvSpPr/>
          <p:nvPr/>
        </p:nvSpPr>
        <p:spPr>
          <a:xfrm>
            <a:off x="6155001" y="370360"/>
            <a:ext cx="1987023" cy="1989221"/>
          </a:xfrm>
          <a:prstGeom prst="ellipse">
            <a:avLst/>
          </a:prstGeom>
          <a:solidFill>
            <a:schemeClr val="accent4">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10" name="!!SHAPE9">
            <a:extLst>
              <a:ext uri="{FF2B5EF4-FFF2-40B4-BE49-F238E27FC236}">
                <a16:creationId xmlns:a16="http://schemas.microsoft.com/office/drawing/2014/main" id="{43BAEEA7-9ABF-6879-EBCE-45A9A4DEDF22}"/>
              </a:ext>
            </a:extLst>
          </p:cNvPr>
          <p:cNvSpPr/>
          <p:nvPr/>
        </p:nvSpPr>
        <p:spPr>
          <a:xfrm>
            <a:off x="9213915" y="370360"/>
            <a:ext cx="1987023" cy="1989221"/>
          </a:xfrm>
          <a:prstGeom prst="ellipse">
            <a:avLst/>
          </a:prstGeom>
          <a:solidFill>
            <a:schemeClr val="accent4">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11" name="!!SHAPE10">
            <a:extLst>
              <a:ext uri="{FF2B5EF4-FFF2-40B4-BE49-F238E27FC236}">
                <a16:creationId xmlns:a16="http://schemas.microsoft.com/office/drawing/2014/main" id="{1E0A8B7B-61E9-2FFB-1907-A764E70A963B}"/>
              </a:ext>
            </a:extLst>
          </p:cNvPr>
          <p:cNvSpPr/>
          <p:nvPr/>
        </p:nvSpPr>
        <p:spPr>
          <a:xfrm>
            <a:off x="7724177" y="2359581"/>
            <a:ext cx="1987023" cy="1989221"/>
          </a:xfrm>
          <a:prstGeom prst="ellipse">
            <a:avLst/>
          </a:prstGeom>
          <a:solidFill>
            <a:schemeClr val="accent4">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12" name="!!SHAPE11">
            <a:extLst>
              <a:ext uri="{FF2B5EF4-FFF2-40B4-BE49-F238E27FC236}">
                <a16:creationId xmlns:a16="http://schemas.microsoft.com/office/drawing/2014/main" id="{F2805B96-A120-BF54-7579-D11FF08AE0FF}"/>
              </a:ext>
            </a:extLst>
          </p:cNvPr>
          <p:cNvSpPr/>
          <p:nvPr/>
        </p:nvSpPr>
        <p:spPr>
          <a:xfrm>
            <a:off x="6155000" y="4348802"/>
            <a:ext cx="1987023" cy="1989221"/>
          </a:xfrm>
          <a:prstGeom prst="ellipse">
            <a:avLst/>
          </a:prstGeom>
          <a:solidFill>
            <a:schemeClr val="accent4">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16" name="!!SHAPE12">
            <a:extLst>
              <a:ext uri="{FF2B5EF4-FFF2-40B4-BE49-F238E27FC236}">
                <a16:creationId xmlns:a16="http://schemas.microsoft.com/office/drawing/2014/main" id="{15285ACD-064A-2913-2561-B2543ABA80D9}"/>
              </a:ext>
            </a:extLst>
          </p:cNvPr>
          <p:cNvSpPr/>
          <p:nvPr/>
        </p:nvSpPr>
        <p:spPr>
          <a:xfrm>
            <a:off x="9213915" y="4348801"/>
            <a:ext cx="1987023" cy="1989221"/>
          </a:xfrm>
          <a:prstGeom prst="ellipse">
            <a:avLst/>
          </a:prstGeom>
          <a:solidFill>
            <a:schemeClr val="accent4">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3EC72CE7-AD27-0B29-9BA6-367DCDC60A67}"/>
              </a:ext>
            </a:extLst>
          </p:cNvPr>
          <p:cNvSpPr txBox="1"/>
          <p:nvPr/>
        </p:nvSpPr>
        <p:spPr>
          <a:xfrm>
            <a:off x="6445165" y="1586865"/>
            <a:ext cx="1406692" cy="800219"/>
          </a:xfrm>
          <a:prstGeom prst="rect">
            <a:avLst/>
          </a:prstGeom>
          <a:noFill/>
        </p:spPr>
        <p:txBody>
          <a:bodyPr wrap="square" rtlCol="0">
            <a:spAutoFit/>
          </a:bodyPr>
          <a:lstStyle/>
          <a:p>
            <a:pPr algn="ctr"/>
            <a:r>
              <a:rPr lang="en-IN" sz="1400" b="1" dirty="0">
                <a:latin typeface="Times New Roman" panose="02020603050405020304" pitchFamily="18" charset="0"/>
                <a:cs typeface="Times New Roman" panose="02020603050405020304" pitchFamily="18" charset="0"/>
              </a:rPr>
              <a:t>Support</a:t>
            </a:r>
            <a:r>
              <a:rPr lang="en-IN" sz="1400" b="1" i="0" dirty="0">
                <a:effectLst/>
                <a:latin typeface="Times New Roman" panose="02020603050405020304" pitchFamily="18" charset="0"/>
                <a:cs typeface="Times New Roman" panose="02020603050405020304" pitchFamily="18" charset="0"/>
              </a:rPr>
              <a:t> Vector Machines</a:t>
            </a:r>
          </a:p>
          <a:p>
            <a:endParaRPr lang="en-IN" dirty="0"/>
          </a:p>
        </p:txBody>
      </p:sp>
      <p:sp>
        <p:nvSpPr>
          <p:cNvPr id="18" name="TextBox 17">
            <a:extLst>
              <a:ext uri="{FF2B5EF4-FFF2-40B4-BE49-F238E27FC236}">
                <a16:creationId xmlns:a16="http://schemas.microsoft.com/office/drawing/2014/main" id="{9EA99C60-CD4B-7235-6FB8-CB2D2AA723B6}"/>
              </a:ext>
            </a:extLst>
          </p:cNvPr>
          <p:cNvSpPr txBox="1"/>
          <p:nvPr/>
        </p:nvSpPr>
        <p:spPr>
          <a:xfrm>
            <a:off x="9504080" y="1573114"/>
            <a:ext cx="1406692" cy="800219"/>
          </a:xfrm>
          <a:prstGeom prst="rect">
            <a:avLst/>
          </a:prstGeom>
          <a:noFill/>
        </p:spPr>
        <p:txBody>
          <a:bodyPr wrap="square" rtlCol="0">
            <a:spAutoFit/>
          </a:bodyPr>
          <a:lstStyle/>
          <a:p>
            <a:pPr algn="ctr"/>
            <a:r>
              <a:rPr lang="en-IN" sz="1400" b="1" dirty="0">
                <a:latin typeface="Times New Roman" panose="02020603050405020304" pitchFamily="18" charset="0"/>
                <a:cs typeface="Times New Roman" panose="02020603050405020304" pitchFamily="18" charset="0"/>
              </a:rPr>
              <a:t>Logistic Regression</a:t>
            </a:r>
            <a:endParaRPr lang="en-IN" sz="1400" b="1" i="0" dirty="0">
              <a:effectLst/>
              <a:latin typeface="Times New Roman" panose="02020603050405020304" pitchFamily="18" charset="0"/>
              <a:cs typeface="Times New Roman" panose="02020603050405020304" pitchFamily="18" charset="0"/>
            </a:endParaRPr>
          </a:p>
          <a:p>
            <a:endParaRPr lang="en-IN" dirty="0"/>
          </a:p>
        </p:txBody>
      </p:sp>
      <p:sp>
        <p:nvSpPr>
          <p:cNvPr id="21" name="TextBox 20">
            <a:extLst>
              <a:ext uri="{FF2B5EF4-FFF2-40B4-BE49-F238E27FC236}">
                <a16:creationId xmlns:a16="http://schemas.microsoft.com/office/drawing/2014/main" id="{E68876BD-5C83-C995-A6A1-B81FC3DBB7BF}"/>
              </a:ext>
            </a:extLst>
          </p:cNvPr>
          <p:cNvSpPr txBox="1"/>
          <p:nvPr/>
        </p:nvSpPr>
        <p:spPr>
          <a:xfrm>
            <a:off x="8097388" y="3717666"/>
            <a:ext cx="1406692" cy="584775"/>
          </a:xfrm>
          <a:prstGeom prst="rect">
            <a:avLst/>
          </a:prstGeom>
          <a:noFill/>
        </p:spPr>
        <p:txBody>
          <a:bodyPr wrap="square" rtlCol="0">
            <a:spAutoFit/>
          </a:bodyPr>
          <a:lstStyle/>
          <a:p>
            <a:r>
              <a:rPr lang="en-IN" sz="1400" b="1" i="0" dirty="0">
                <a:effectLst/>
                <a:latin typeface="Times New Roman" panose="02020603050405020304" pitchFamily="18" charset="0"/>
                <a:cs typeface="Times New Roman" panose="02020603050405020304" pitchFamily="18" charset="0"/>
              </a:rPr>
              <a:t>Decision Tree</a:t>
            </a:r>
          </a:p>
          <a:p>
            <a:endParaRPr lang="en-IN" dirty="0"/>
          </a:p>
        </p:txBody>
      </p:sp>
      <p:sp>
        <p:nvSpPr>
          <p:cNvPr id="22" name="TextBox 21">
            <a:extLst>
              <a:ext uri="{FF2B5EF4-FFF2-40B4-BE49-F238E27FC236}">
                <a16:creationId xmlns:a16="http://schemas.microsoft.com/office/drawing/2014/main" id="{C109760E-CCAA-9496-91FF-B1C1479018AE}"/>
              </a:ext>
            </a:extLst>
          </p:cNvPr>
          <p:cNvSpPr txBox="1"/>
          <p:nvPr/>
        </p:nvSpPr>
        <p:spPr>
          <a:xfrm>
            <a:off x="6464546" y="5659278"/>
            <a:ext cx="1406692" cy="584775"/>
          </a:xfrm>
          <a:prstGeom prst="rect">
            <a:avLst/>
          </a:prstGeom>
          <a:noFill/>
        </p:spPr>
        <p:txBody>
          <a:bodyPr wrap="square" rtlCol="0">
            <a:spAutoFit/>
          </a:bodyPr>
          <a:lstStyle/>
          <a:p>
            <a:r>
              <a:rPr lang="en-IN" sz="1400" b="1" i="0" dirty="0">
                <a:effectLst/>
                <a:latin typeface="Times New Roman" panose="02020603050405020304" pitchFamily="18" charset="0"/>
                <a:cs typeface="Times New Roman" panose="02020603050405020304" pitchFamily="18" charset="0"/>
              </a:rPr>
              <a:t>Random Forest</a:t>
            </a:r>
          </a:p>
          <a:p>
            <a:endParaRPr lang="en-IN" dirty="0"/>
          </a:p>
        </p:txBody>
      </p:sp>
      <p:sp>
        <p:nvSpPr>
          <p:cNvPr id="23" name="TextBox 22">
            <a:extLst>
              <a:ext uri="{FF2B5EF4-FFF2-40B4-BE49-F238E27FC236}">
                <a16:creationId xmlns:a16="http://schemas.microsoft.com/office/drawing/2014/main" id="{307670B5-5AE4-CEB2-F677-CC41EA89D395}"/>
              </a:ext>
            </a:extLst>
          </p:cNvPr>
          <p:cNvSpPr txBox="1"/>
          <p:nvPr/>
        </p:nvSpPr>
        <p:spPr>
          <a:xfrm>
            <a:off x="9504080" y="5554038"/>
            <a:ext cx="1406692" cy="1015663"/>
          </a:xfrm>
          <a:prstGeom prst="rect">
            <a:avLst/>
          </a:prstGeom>
          <a:noFill/>
        </p:spPr>
        <p:txBody>
          <a:bodyPr wrap="square" rtlCol="0">
            <a:spAutoFit/>
          </a:bodyPr>
          <a:lstStyle/>
          <a:p>
            <a:pPr algn="ctr"/>
            <a:r>
              <a:rPr lang="en-IN" sz="1400" b="1" i="0" dirty="0">
                <a:effectLst/>
                <a:latin typeface="Times New Roman" panose="02020603050405020304" pitchFamily="18" charset="0"/>
                <a:cs typeface="Times New Roman" panose="02020603050405020304" pitchFamily="18" charset="0"/>
              </a:rPr>
              <a:t>Gradient </a:t>
            </a:r>
            <a:r>
              <a:rPr lang="en-IN" sz="1400" b="1" dirty="0">
                <a:latin typeface="Times New Roman" panose="02020603050405020304" pitchFamily="18" charset="0"/>
                <a:cs typeface="Times New Roman" panose="02020603050405020304" pitchFamily="18" charset="0"/>
              </a:rPr>
              <a:t>Boosting</a:t>
            </a:r>
            <a:r>
              <a:rPr lang="en-IN" sz="1400" b="1" i="0" dirty="0">
                <a:effectLst/>
                <a:latin typeface="Times New Roman" panose="02020603050405020304" pitchFamily="18" charset="0"/>
                <a:cs typeface="Times New Roman" panose="02020603050405020304" pitchFamily="18" charset="0"/>
              </a:rPr>
              <a:t> </a:t>
            </a:r>
            <a:r>
              <a:rPr lang="en-IN" sz="1400" b="1" dirty="0">
                <a:latin typeface="Times New Roman" panose="02020603050405020304" pitchFamily="18" charset="0"/>
                <a:cs typeface="Times New Roman" panose="02020603050405020304" pitchFamily="18" charset="0"/>
              </a:rPr>
              <a:t>Classifier</a:t>
            </a:r>
          </a:p>
          <a:p>
            <a:endParaRPr lang="en-IN" dirty="0"/>
          </a:p>
        </p:txBody>
      </p:sp>
      <p:pic>
        <p:nvPicPr>
          <p:cNvPr id="27" name="Picture 26">
            <a:extLst>
              <a:ext uri="{FF2B5EF4-FFF2-40B4-BE49-F238E27FC236}">
                <a16:creationId xmlns:a16="http://schemas.microsoft.com/office/drawing/2014/main" id="{6ECD5EE9-FD23-BAD3-6117-CAEA93076712}"/>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635" b="98458" l="2333" r="96556">
                        <a14:foregroundMark x1="29333" y1="77378" x2="44889" y2="76799"/>
                        <a14:foregroundMark x1="44889" y1="76799" x2="68778" y2="77249"/>
                        <a14:foregroundMark x1="27667" y1="91003" x2="70222" y2="83997"/>
                        <a14:foregroundMark x1="41556" y1="94473" x2="71556" y2="89589"/>
                        <a14:foregroundMark x1="42111" y1="98907" x2="55889" y2="98329"/>
                        <a14:foregroundMark x1="55889" y1="98329" x2="57667" y2="98458"/>
                        <a14:foregroundMark x1="87889" y1="44859" x2="94556" y2="37275"/>
                        <a14:foregroundMark x1="94556" y1="37275" x2="96556" y2="26928"/>
                        <a14:foregroundMark x1="12778" y1="46080" x2="6444" y2="39653"/>
                        <a14:foregroundMark x1="6444" y1="39653" x2="2444" y2="26542"/>
                        <a14:foregroundMark x1="19000" y1="7905" x2="30667" y2="4113"/>
                        <a14:foregroundMark x1="30667" y1="4113" x2="43111" y2="2635"/>
                        <a14:foregroundMark x1="43111" y1="2635" x2="43000" y2="2635"/>
                        <a14:backgroundMark x1="36778" y1="37532" x2="47889" y2="22108"/>
                        <a14:backgroundMark x1="25000" y1="78728" x2="24333" y2="80013"/>
                        <a14:backgroundMark x1="24333" y1="80013" x2="39000" y2="79692"/>
                        <a14:backgroundMark x1="39000" y1="79692" x2="39000" y2="79692"/>
                        <a14:backgroundMark x1="57000" y1="257" x2="43000" y2="0"/>
                        <a14:backgroundMark x1="0" y1="26350" x2="0" y2="31877"/>
                        <a14:backgroundMark x1="51000" y1="78920" x2="55111" y2="78663"/>
                      </a14:backgroundRemoval>
                    </a14:imgEffect>
                  </a14:imgLayer>
                </a14:imgProps>
              </a:ext>
              <a:ext uri="{28A0092B-C50C-407E-A947-70E740481C1C}">
                <a14:useLocalDpi xmlns:a14="http://schemas.microsoft.com/office/drawing/2010/main" val="0"/>
              </a:ext>
            </a:extLst>
          </a:blip>
          <a:stretch>
            <a:fillRect/>
          </a:stretch>
        </p:blipFill>
        <p:spPr>
          <a:xfrm>
            <a:off x="6851747" y="560722"/>
            <a:ext cx="593527" cy="1026143"/>
          </a:xfrm>
          <a:prstGeom prst="rect">
            <a:avLst/>
          </a:prstGeom>
        </p:spPr>
      </p:pic>
      <p:pic>
        <p:nvPicPr>
          <p:cNvPr id="28" name="Picture 27">
            <a:extLst>
              <a:ext uri="{FF2B5EF4-FFF2-40B4-BE49-F238E27FC236}">
                <a16:creationId xmlns:a16="http://schemas.microsoft.com/office/drawing/2014/main" id="{E092DC5E-3371-AEC2-9C09-8043B8BE1440}"/>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635" b="98458" l="2333" r="96556">
                        <a14:foregroundMark x1="29333" y1="77378" x2="44889" y2="76799"/>
                        <a14:foregroundMark x1="44889" y1="76799" x2="68778" y2="77249"/>
                        <a14:foregroundMark x1="27667" y1="91003" x2="70222" y2="83997"/>
                        <a14:foregroundMark x1="41556" y1="94473" x2="71556" y2="89589"/>
                        <a14:foregroundMark x1="42111" y1="98907" x2="55889" y2="98329"/>
                        <a14:foregroundMark x1="55889" y1="98329" x2="57667" y2="98458"/>
                        <a14:foregroundMark x1="87889" y1="44859" x2="94556" y2="37275"/>
                        <a14:foregroundMark x1="94556" y1="37275" x2="96556" y2="26928"/>
                        <a14:foregroundMark x1="12778" y1="46080" x2="6444" y2="39653"/>
                        <a14:foregroundMark x1="6444" y1="39653" x2="2444" y2="26542"/>
                        <a14:foregroundMark x1="19000" y1="7905" x2="30667" y2="4113"/>
                        <a14:foregroundMark x1="30667" y1="4113" x2="43111" y2="2635"/>
                        <a14:foregroundMark x1="43111" y1="2635" x2="43000" y2="2635"/>
                        <a14:backgroundMark x1="36778" y1="37532" x2="47889" y2="22108"/>
                        <a14:backgroundMark x1="25000" y1="78728" x2="24333" y2="80013"/>
                        <a14:backgroundMark x1="24333" y1="80013" x2="39000" y2="79692"/>
                        <a14:backgroundMark x1="39000" y1="79692" x2="39000" y2="79692"/>
                        <a14:backgroundMark x1="57000" y1="257" x2="43000" y2="0"/>
                        <a14:backgroundMark x1="0" y1="26350" x2="0" y2="31877"/>
                        <a14:backgroundMark x1="51000" y1="78920" x2="55111" y2="78663"/>
                      </a14:backgroundRemoval>
                    </a14:imgEffect>
                  </a14:imgLayer>
                </a14:imgProps>
              </a:ext>
              <a:ext uri="{28A0092B-C50C-407E-A947-70E740481C1C}">
                <a14:useLocalDpi xmlns:a14="http://schemas.microsoft.com/office/drawing/2010/main" val="0"/>
              </a:ext>
            </a:extLst>
          </a:blip>
          <a:stretch>
            <a:fillRect/>
          </a:stretch>
        </p:blipFill>
        <p:spPr>
          <a:xfrm>
            <a:off x="9908238" y="533219"/>
            <a:ext cx="593527" cy="1026143"/>
          </a:xfrm>
          <a:prstGeom prst="rect">
            <a:avLst/>
          </a:prstGeom>
        </p:spPr>
      </p:pic>
      <p:pic>
        <p:nvPicPr>
          <p:cNvPr id="29" name="Picture 28">
            <a:extLst>
              <a:ext uri="{FF2B5EF4-FFF2-40B4-BE49-F238E27FC236}">
                <a16:creationId xmlns:a16="http://schemas.microsoft.com/office/drawing/2014/main" id="{E304AA26-E383-EA71-ADD9-B2B92E98C950}"/>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635" b="98458" l="2333" r="96556">
                        <a14:foregroundMark x1="29333" y1="77378" x2="44889" y2="76799"/>
                        <a14:foregroundMark x1="44889" y1="76799" x2="68778" y2="77249"/>
                        <a14:foregroundMark x1="27667" y1="91003" x2="70222" y2="83997"/>
                        <a14:foregroundMark x1="41556" y1="94473" x2="71556" y2="89589"/>
                        <a14:foregroundMark x1="42111" y1="98907" x2="55889" y2="98329"/>
                        <a14:foregroundMark x1="55889" y1="98329" x2="57667" y2="98458"/>
                        <a14:foregroundMark x1="87889" y1="44859" x2="94556" y2="37275"/>
                        <a14:foregroundMark x1="94556" y1="37275" x2="96556" y2="26928"/>
                        <a14:foregroundMark x1="12778" y1="46080" x2="6444" y2="39653"/>
                        <a14:foregroundMark x1="6444" y1="39653" x2="2444" y2="26542"/>
                        <a14:foregroundMark x1="19000" y1="7905" x2="30667" y2="4113"/>
                        <a14:foregroundMark x1="30667" y1="4113" x2="43111" y2="2635"/>
                        <a14:foregroundMark x1="43111" y1="2635" x2="43000" y2="2635"/>
                        <a14:backgroundMark x1="36778" y1="37532" x2="47889" y2="22108"/>
                        <a14:backgroundMark x1="25000" y1="78728" x2="24333" y2="80013"/>
                        <a14:backgroundMark x1="24333" y1="80013" x2="39000" y2="79692"/>
                        <a14:backgroundMark x1="39000" y1="79692" x2="39000" y2="79692"/>
                        <a14:backgroundMark x1="57000" y1="257" x2="43000" y2="0"/>
                        <a14:backgroundMark x1="0" y1="26350" x2="0" y2="31877"/>
                        <a14:backgroundMark x1="51000" y1="78920" x2="55111" y2="78663"/>
                      </a14:backgroundRemoval>
                    </a14:imgEffect>
                  </a14:imgLayer>
                </a14:imgProps>
              </a:ext>
              <a:ext uri="{28A0092B-C50C-407E-A947-70E740481C1C}">
                <a14:useLocalDpi xmlns:a14="http://schemas.microsoft.com/office/drawing/2010/main" val="0"/>
              </a:ext>
            </a:extLst>
          </a:blip>
          <a:stretch>
            <a:fillRect/>
          </a:stretch>
        </p:blipFill>
        <p:spPr>
          <a:xfrm>
            <a:off x="8420924" y="2645162"/>
            <a:ext cx="593527" cy="1026143"/>
          </a:xfrm>
          <a:prstGeom prst="rect">
            <a:avLst/>
          </a:prstGeom>
        </p:spPr>
      </p:pic>
      <p:pic>
        <p:nvPicPr>
          <p:cNvPr id="30" name="Picture 29">
            <a:extLst>
              <a:ext uri="{FF2B5EF4-FFF2-40B4-BE49-F238E27FC236}">
                <a16:creationId xmlns:a16="http://schemas.microsoft.com/office/drawing/2014/main" id="{EFC28EED-FD02-5F03-0468-B93B3B98FFA0}"/>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635" b="98458" l="2333" r="96556">
                        <a14:foregroundMark x1="29333" y1="77378" x2="44889" y2="76799"/>
                        <a14:foregroundMark x1="44889" y1="76799" x2="68778" y2="77249"/>
                        <a14:foregroundMark x1="27667" y1="91003" x2="70222" y2="83997"/>
                        <a14:foregroundMark x1="41556" y1="94473" x2="71556" y2="89589"/>
                        <a14:foregroundMark x1="42111" y1="98907" x2="55889" y2="98329"/>
                        <a14:foregroundMark x1="55889" y1="98329" x2="57667" y2="98458"/>
                        <a14:foregroundMark x1="87889" y1="44859" x2="94556" y2="37275"/>
                        <a14:foregroundMark x1="94556" y1="37275" x2="96556" y2="26928"/>
                        <a14:foregroundMark x1="12778" y1="46080" x2="6444" y2="39653"/>
                        <a14:foregroundMark x1="6444" y1="39653" x2="2444" y2="26542"/>
                        <a14:foregroundMark x1="19000" y1="7905" x2="30667" y2="4113"/>
                        <a14:foregroundMark x1="30667" y1="4113" x2="43111" y2="2635"/>
                        <a14:foregroundMark x1="43111" y1="2635" x2="43000" y2="2635"/>
                        <a14:backgroundMark x1="36778" y1="37532" x2="47889" y2="22108"/>
                        <a14:backgroundMark x1="25000" y1="78728" x2="24333" y2="80013"/>
                        <a14:backgroundMark x1="24333" y1="80013" x2="39000" y2="79692"/>
                        <a14:backgroundMark x1="39000" y1="79692" x2="39000" y2="79692"/>
                        <a14:backgroundMark x1="57000" y1="257" x2="43000" y2="0"/>
                        <a14:backgroundMark x1="0" y1="26350" x2="0" y2="31877"/>
                        <a14:backgroundMark x1="51000" y1="78920" x2="55111" y2="78663"/>
                      </a14:backgroundRemoval>
                    </a14:imgEffect>
                  </a14:imgLayer>
                </a14:imgProps>
              </a:ext>
              <a:ext uri="{28A0092B-C50C-407E-A947-70E740481C1C}">
                <a14:useLocalDpi xmlns:a14="http://schemas.microsoft.com/office/drawing/2010/main" val="0"/>
              </a:ext>
            </a:extLst>
          </a:blip>
          <a:stretch>
            <a:fillRect/>
          </a:stretch>
        </p:blipFill>
        <p:spPr>
          <a:xfrm>
            <a:off x="9910662" y="4527895"/>
            <a:ext cx="593527" cy="1026143"/>
          </a:xfrm>
          <a:prstGeom prst="rect">
            <a:avLst/>
          </a:prstGeom>
        </p:spPr>
      </p:pic>
      <p:pic>
        <p:nvPicPr>
          <p:cNvPr id="31" name="Picture 30">
            <a:extLst>
              <a:ext uri="{FF2B5EF4-FFF2-40B4-BE49-F238E27FC236}">
                <a16:creationId xmlns:a16="http://schemas.microsoft.com/office/drawing/2014/main" id="{1006AB2E-3FBD-1AEA-3CF1-9F72835BAC30}"/>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635" b="98458" l="2333" r="96556">
                        <a14:foregroundMark x1="29333" y1="77378" x2="44889" y2="76799"/>
                        <a14:foregroundMark x1="44889" y1="76799" x2="68778" y2="77249"/>
                        <a14:foregroundMark x1="27667" y1="91003" x2="70222" y2="83997"/>
                        <a14:foregroundMark x1="41556" y1="94473" x2="71556" y2="89589"/>
                        <a14:foregroundMark x1="42111" y1="98907" x2="55889" y2="98329"/>
                        <a14:foregroundMark x1="55889" y1="98329" x2="57667" y2="98458"/>
                        <a14:foregroundMark x1="87889" y1="44859" x2="94556" y2="37275"/>
                        <a14:foregroundMark x1="94556" y1="37275" x2="96556" y2="26928"/>
                        <a14:foregroundMark x1="12778" y1="46080" x2="6444" y2="39653"/>
                        <a14:foregroundMark x1="6444" y1="39653" x2="2444" y2="26542"/>
                        <a14:foregroundMark x1="19000" y1="7905" x2="30667" y2="4113"/>
                        <a14:foregroundMark x1="30667" y1="4113" x2="43111" y2="2635"/>
                        <a14:foregroundMark x1="43111" y1="2635" x2="43000" y2="2635"/>
                        <a14:backgroundMark x1="36778" y1="37532" x2="47889" y2="22108"/>
                        <a14:backgroundMark x1="25000" y1="78728" x2="24333" y2="80013"/>
                        <a14:backgroundMark x1="24333" y1="80013" x2="39000" y2="79692"/>
                        <a14:backgroundMark x1="39000" y1="79692" x2="39000" y2="79692"/>
                        <a14:backgroundMark x1="57000" y1="257" x2="43000" y2="0"/>
                        <a14:backgroundMark x1="0" y1="26350" x2="0" y2="31877"/>
                        <a14:backgroundMark x1="51000" y1="78920" x2="55111" y2="78663"/>
                      </a14:backgroundRemoval>
                    </a14:imgEffect>
                  </a14:imgLayer>
                </a14:imgProps>
              </a:ext>
              <a:ext uri="{28A0092B-C50C-407E-A947-70E740481C1C}">
                <a14:useLocalDpi xmlns:a14="http://schemas.microsoft.com/office/drawing/2010/main" val="0"/>
              </a:ext>
            </a:extLst>
          </a:blip>
          <a:stretch>
            <a:fillRect/>
          </a:stretch>
        </p:blipFill>
        <p:spPr>
          <a:xfrm>
            <a:off x="6871128" y="4609954"/>
            <a:ext cx="593527" cy="1026143"/>
          </a:xfrm>
          <a:prstGeom prst="rect">
            <a:avLst/>
          </a:prstGeom>
        </p:spPr>
      </p:pic>
    </p:spTree>
    <p:extLst>
      <p:ext uri="{BB962C8B-B14F-4D97-AF65-F5344CB8AC3E}">
        <p14:creationId xmlns:p14="http://schemas.microsoft.com/office/powerpoint/2010/main" val="53743895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BDD7657-7602-2E94-B372-2226FFDC35EF}"/>
              </a:ext>
            </a:extLst>
          </p:cNvPr>
          <p:cNvSpPr txBox="1"/>
          <p:nvPr/>
        </p:nvSpPr>
        <p:spPr>
          <a:xfrm>
            <a:off x="711200" y="1642533"/>
            <a:ext cx="4258734" cy="1077218"/>
          </a:xfrm>
          <a:prstGeom prst="rect">
            <a:avLst/>
          </a:prstGeom>
          <a:solidFill>
            <a:schemeClr val="accent3">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IN" sz="3200" b="1" dirty="0">
                <a:solidFill>
                  <a:schemeClr val="tx1"/>
                </a:solidFill>
              </a:rPr>
              <a:t>Prediction of Heart Attack</a:t>
            </a:r>
          </a:p>
        </p:txBody>
      </p:sp>
      <p:sp>
        <p:nvSpPr>
          <p:cNvPr id="7" name="!!SHAPE1">
            <a:extLst>
              <a:ext uri="{FF2B5EF4-FFF2-40B4-BE49-F238E27FC236}">
                <a16:creationId xmlns:a16="http://schemas.microsoft.com/office/drawing/2014/main" id="{0BDACFED-CAF3-1FC9-C94D-9310FC1A3642}"/>
              </a:ext>
            </a:extLst>
          </p:cNvPr>
          <p:cNvSpPr/>
          <p:nvPr/>
        </p:nvSpPr>
        <p:spPr>
          <a:xfrm>
            <a:off x="6653213" y="453941"/>
            <a:ext cx="1987023" cy="1989221"/>
          </a:xfrm>
          <a:prstGeom prst="ellipse">
            <a:avLst/>
          </a:prstGeom>
          <a:solidFill>
            <a:schemeClr val="accent4">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C66AF218-2486-789F-49FE-A4D906490A29}"/>
              </a:ext>
            </a:extLst>
          </p:cNvPr>
          <p:cNvSpPr txBox="1"/>
          <p:nvPr/>
        </p:nvSpPr>
        <p:spPr>
          <a:xfrm>
            <a:off x="6873879" y="1302279"/>
            <a:ext cx="1800225" cy="307777"/>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INTRODUCTION</a:t>
            </a:r>
            <a:endParaRPr lang="en-IN" sz="1400" b="1" dirty="0">
              <a:latin typeface="Times New Roman" panose="02020603050405020304" pitchFamily="18" charset="0"/>
              <a:cs typeface="Times New Roman" panose="02020603050405020304" pitchFamily="18" charset="0"/>
            </a:endParaRPr>
          </a:p>
        </p:txBody>
      </p:sp>
      <p:sp>
        <p:nvSpPr>
          <p:cNvPr id="14" name="!!SHAPE4">
            <a:extLst>
              <a:ext uri="{FF2B5EF4-FFF2-40B4-BE49-F238E27FC236}">
                <a16:creationId xmlns:a16="http://schemas.microsoft.com/office/drawing/2014/main" id="{587C7F8B-DD54-234D-630E-AE4ACBB3A39A}"/>
              </a:ext>
            </a:extLst>
          </p:cNvPr>
          <p:cNvSpPr/>
          <p:nvPr/>
        </p:nvSpPr>
        <p:spPr>
          <a:xfrm>
            <a:off x="9034461" y="453940"/>
            <a:ext cx="1987023" cy="1989221"/>
          </a:xfrm>
          <a:prstGeom prst="ellipse">
            <a:avLst/>
          </a:prstGeom>
          <a:solidFill>
            <a:schemeClr val="accent4">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372BEC39-0D00-2C6E-7036-CEA01C7AFA2A}"/>
              </a:ext>
            </a:extLst>
          </p:cNvPr>
          <p:cNvSpPr txBox="1"/>
          <p:nvPr/>
        </p:nvSpPr>
        <p:spPr>
          <a:xfrm>
            <a:off x="9127861" y="1079219"/>
            <a:ext cx="1800225" cy="738664"/>
          </a:xfrm>
          <a:prstGeom prst="rect">
            <a:avLst/>
          </a:prstGeom>
          <a:noFill/>
        </p:spPr>
        <p:txBody>
          <a:bodyPr wrap="square" rtlCol="0">
            <a:spAutoFit/>
          </a:bodyPr>
          <a:lstStyle/>
          <a:p>
            <a:pPr algn="ctr"/>
            <a:r>
              <a:rPr lang="en-IN" sz="1400" b="1" dirty="0">
                <a:latin typeface="Times New Roman" panose="02020603050405020304" pitchFamily="18" charset="0"/>
                <a:cs typeface="Times New Roman" panose="02020603050405020304" pitchFamily="18" charset="0"/>
              </a:rPr>
              <a:t>FEATURE SELECTION AND DATASET</a:t>
            </a:r>
          </a:p>
        </p:txBody>
      </p:sp>
      <p:sp>
        <p:nvSpPr>
          <p:cNvPr id="4" name="!!SHAPE6">
            <a:extLst>
              <a:ext uri="{FF2B5EF4-FFF2-40B4-BE49-F238E27FC236}">
                <a16:creationId xmlns:a16="http://schemas.microsoft.com/office/drawing/2014/main" id="{82D9D809-F0F5-2F0E-BA5B-C1BBD0D446F1}"/>
              </a:ext>
            </a:extLst>
          </p:cNvPr>
          <p:cNvSpPr/>
          <p:nvPr/>
        </p:nvSpPr>
        <p:spPr>
          <a:xfrm>
            <a:off x="7860771" y="2296888"/>
            <a:ext cx="1987023" cy="1989221"/>
          </a:xfrm>
          <a:prstGeom prst="ellipse">
            <a:avLst/>
          </a:prstGeom>
          <a:solidFill>
            <a:schemeClr val="accent4">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8CF0EBB-6A88-E976-5FC1-544D03869592}"/>
              </a:ext>
            </a:extLst>
          </p:cNvPr>
          <p:cNvSpPr txBox="1"/>
          <p:nvPr/>
        </p:nvSpPr>
        <p:spPr>
          <a:xfrm>
            <a:off x="7954169" y="3122445"/>
            <a:ext cx="1800225" cy="307777"/>
          </a:xfrm>
          <a:prstGeom prst="rect">
            <a:avLst/>
          </a:prstGeom>
          <a:noFill/>
        </p:spPr>
        <p:txBody>
          <a:bodyPr wrap="square" rtlCol="0">
            <a:spAutoFit/>
          </a:bodyPr>
          <a:lstStyle/>
          <a:p>
            <a:pPr algn="ctr"/>
            <a:r>
              <a:rPr lang="en-US" sz="1400" b="1" dirty="0">
                <a:latin typeface="Times New Roman" panose="02020603050405020304" pitchFamily="18" charset="0"/>
                <a:cs typeface="Times New Roman" panose="02020603050405020304" pitchFamily="18" charset="0"/>
              </a:rPr>
              <a:t>EDA</a:t>
            </a:r>
            <a:endParaRPr lang="en-IN" sz="1400" b="1" dirty="0">
              <a:latin typeface="Times New Roman" panose="02020603050405020304" pitchFamily="18" charset="0"/>
              <a:cs typeface="Times New Roman" panose="02020603050405020304" pitchFamily="18" charset="0"/>
            </a:endParaRPr>
          </a:p>
        </p:txBody>
      </p:sp>
      <p:sp>
        <p:nvSpPr>
          <p:cNvPr id="2" name="!!SHAPE7">
            <a:extLst>
              <a:ext uri="{FF2B5EF4-FFF2-40B4-BE49-F238E27FC236}">
                <a16:creationId xmlns:a16="http://schemas.microsoft.com/office/drawing/2014/main" id="{1B009936-C506-C7E4-0CF2-10E91FC1489F}"/>
              </a:ext>
            </a:extLst>
          </p:cNvPr>
          <p:cNvSpPr/>
          <p:nvPr/>
        </p:nvSpPr>
        <p:spPr>
          <a:xfrm>
            <a:off x="6653212" y="4139836"/>
            <a:ext cx="1987023" cy="1989221"/>
          </a:xfrm>
          <a:prstGeom prst="ellipse">
            <a:avLst/>
          </a:prstGeom>
          <a:solidFill>
            <a:schemeClr val="accent4">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3B4116D-DEDA-E6D6-07A8-CF6B1C274C75}"/>
              </a:ext>
            </a:extLst>
          </p:cNvPr>
          <p:cNvSpPr txBox="1"/>
          <p:nvPr/>
        </p:nvSpPr>
        <p:spPr>
          <a:xfrm>
            <a:off x="6746610" y="4742334"/>
            <a:ext cx="1800225" cy="738664"/>
          </a:xfrm>
          <a:prstGeom prst="rect">
            <a:avLst/>
          </a:prstGeom>
          <a:noFill/>
        </p:spPr>
        <p:txBody>
          <a:bodyPr wrap="square" rtlCol="0">
            <a:spAutoFit/>
          </a:bodyPr>
          <a:lstStyle/>
          <a:p>
            <a:pPr algn="ctr"/>
            <a:r>
              <a:rPr lang="en-IN" sz="1400" b="1" dirty="0">
                <a:latin typeface="Times New Roman" panose="02020603050405020304" pitchFamily="18" charset="0"/>
                <a:cs typeface="Times New Roman" panose="02020603050405020304" pitchFamily="18" charset="0"/>
              </a:rPr>
              <a:t>METHODOLOGY AND ALGORITHMS</a:t>
            </a:r>
          </a:p>
        </p:txBody>
      </p:sp>
      <p:sp>
        <p:nvSpPr>
          <p:cNvPr id="8" name="!!SHAPE13">
            <a:extLst>
              <a:ext uri="{FF2B5EF4-FFF2-40B4-BE49-F238E27FC236}">
                <a16:creationId xmlns:a16="http://schemas.microsoft.com/office/drawing/2014/main" id="{027EF29F-2CC0-06C6-2797-0C2608E8854D}"/>
              </a:ext>
            </a:extLst>
          </p:cNvPr>
          <p:cNvSpPr/>
          <p:nvPr/>
        </p:nvSpPr>
        <p:spPr>
          <a:xfrm>
            <a:off x="9034460" y="4139836"/>
            <a:ext cx="1987023" cy="1989221"/>
          </a:xfrm>
          <a:prstGeom prst="ellipse">
            <a:avLst/>
          </a:prstGeom>
          <a:solidFill>
            <a:schemeClr val="accent4">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EC408E05-81A8-5A22-D9C5-0C81854257AE}"/>
              </a:ext>
            </a:extLst>
          </p:cNvPr>
          <p:cNvSpPr txBox="1"/>
          <p:nvPr/>
        </p:nvSpPr>
        <p:spPr>
          <a:xfrm>
            <a:off x="9127861" y="4957926"/>
            <a:ext cx="1800225" cy="307777"/>
          </a:xfrm>
          <a:prstGeom prst="rect">
            <a:avLst/>
          </a:prstGeom>
          <a:noFill/>
        </p:spPr>
        <p:txBody>
          <a:bodyPr wrap="square" rtlCol="0">
            <a:spAutoFit/>
          </a:bodyPr>
          <a:lstStyle/>
          <a:p>
            <a:pPr algn="ctr"/>
            <a:r>
              <a:rPr lang="en-IN" sz="1400" b="1" dirty="0">
                <a:latin typeface="Times New Roman" panose="02020603050405020304" pitchFamily="18" charset="0"/>
                <a:cs typeface="Times New Roman" panose="02020603050405020304" pitchFamily="18" charset="0"/>
              </a:rPr>
              <a:t>CONCLUSION </a:t>
            </a:r>
          </a:p>
        </p:txBody>
      </p:sp>
    </p:spTree>
    <p:extLst>
      <p:ext uri="{BB962C8B-B14F-4D97-AF65-F5344CB8AC3E}">
        <p14:creationId xmlns:p14="http://schemas.microsoft.com/office/powerpoint/2010/main" val="244817283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13">
            <a:extLst>
              <a:ext uri="{FF2B5EF4-FFF2-40B4-BE49-F238E27FC236}">
                <a16:creationId xmlns:a16="http://schemas.microsoft.com/office/drawing/2014/main" id="{027EF29F-2CC0-06C6-2797-0C2608E8854D}"/>
              </a:ext>
            </a:extLst>
          </p:cNvPr>
          <p:cNvSpPr/>
          <p:nvPr/>
        </p:nvSpPr>
        <p:spPr>
          <a:xfrm>
            <a:off x="2529680" y="69555"/>
            <a:ext cx="7132640" cy="6718889"/>
          </a:xfrm>
          <a:prstGeom prst="ellipse">
            <a:avLst/>
          </a:prstGeom>
          <a:solidFill>
            <a:schemeClr val="accent4">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EC408E05-81A8-5A22-D9C5-0C81854257AE}"/>
              </a:ext>
            </a:extLst>
          </p:cNvPr>
          <p:cNvSpPr txBox="1"/>
          <p:nvPr/>
        </p:nvSpPr>
        <p:spPr>
          <a:xfrm>
            <a:off x="4856029" y="394145"/>
            <a:ext cx="2479942" cy="461665"/>
          </a:xfrm>
          <a:prstGeom prst="rect">
            <a:avLst/>
          </a:prstGeom>
          <a:no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CONCLUSION </a:t>
            </a:r>
          </a:p>
        </p:txBody>
      </p:sp>
      <p:sp>
        <p:nvSpPr>
          <p:cNvPr id="10" name="TextBox 9">
            <a:extLst>
              <a:ext uri="{FF2B5EF4-FFF2-40B4-BE49-F238E27FC236}">
                <a16:creationId xmlns:a16="http://schemas.microsoft.com/office/drawing/2014/main" id="{294BD259-78EB-558B-A80D-FCEB2797A24E}"/>
              </a:ext>
            </a:extLst>
          </p:cNvPr>
          <p:cNvSpPr txBox="1"/>
          <p:nvPr/>
        </p:nvSpPr>
        <p:spPr>
          <a:xfrm>
            <a:off x="3340100" y="1180400"/>
            <a:ext cx="5905500" cy="341632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Predicted exhibition of each technique and applied the proposed system for the area it required, The accuracy achieved for </a:t>
            </a:r>
          </a:p>
          <a:p>
            <a:r>
              <a:rPr lang="en-IN" sz="2400" dirty="0">
                <a:latin typeface="Times New Roman" panose="02020603050405020304" pitchFamily="18" charset="0"/>
                <a:cs typeface="Times New Roman" panose="02020603050405020304" pitchFamily="18" charset="0"/>
              </a:rPr>
              <a:t>Support</a:t>
            </a:r>
            <a:r>
              <a:rPr lang="en-IN" sz="2400" i="0" dirty="0">
                <a:effectLst/>
                <a:latin typeface="Times New Roman" panose="02020603050405020304" pitchFamily="18" charset="0"/>
                <a:cs typeface="Times New Roman" panose="02020603050405020304" pitchFamily="18" charset="0"/>
              </a:rPr>
              <a:t> Vector Machines is 84%,</a:t>
            </a:r>
          </a:p>
          <a:p>
            <a:r>
              <a:rPr lang="en-IN" sz="2400" dirty="0">
                <a:latin typeface="Times New Roman" panose="02020603050405020304" pitchFamily="18" charset="0"/>
                <a:cs typeface="Times New Roman" panose="02020603050405020304" pitchFamily="18" charset="0"/>
              </a:rPr>
              <a:t>Logistic Regression is 90%,</a:t>
            </a:r>
            <a:endParaRPr lang="en-IN" sz="2400" i="0" dirty="0">
              <a:effectLst/>
              <a:latin typeface="Times New Roman" panose="02020603050405020304" pitchFamily="18" charset="0"/>
              <a:cs typeface="Times New Roman" panose="02020603050405020304" pitchFamily="18" charset="0"/>
            </a:endParaRPr>
          </a:p>
          <a:p>
            <a:r>
              <a:rPr lang="en-IN" sz="2400" i="0" dirty="0">
                <a:effectLst/>
                <a:latin typeface="Times New Roman" panose="02020603050405020304" pitchFamily="18" charset="0"/>
                <a:cs typeface="Times New Roman" panose="02020603050405020304" pitchFamily="18" charset="0"/>
              </a:rPr>
              <a:t>Decision Tree is 72%,</a:t>
            </a:r>
          </a:p>
          <a:p>
            <a:r>
              <a:rPr lang="en-IN" sz="2400" i="0" dirty="0">
                <a:effectLst/>
                <a:latin typeface="Times New Roman" panose="02020603050405020304" pitchFamily="18" charset="0"/>
                <a:cs typeface="Times New Roman" panose="02020603050405020304" pitchFamily="18" charset="0"/>
              </a:rPr>
              <a:t>Random Forest is 72%,</a:t>
            </a:r>
          </a:p>
          <a:p>
            <a:r>
              <a:rPr lang="en-IN" sz="2400" dirty="0">
                <a:latin typeface="Times New Roman" panose="02020603050405020304" pitchFamily="18" charset="0"/>
                <a:cs typeface="Times New Roman" panose="02020603050405020304" pitchFamily="18" charset="0"/>
              </a:rPr>
              <a:t>&amp; </a:t>
            </a:r>
            <a:r>
              <a:rPr lang="en-IN" sz="2400" i="0" dirty="0">
                <a:effectLst/>
                <a:latin typeface="Times New Roman" panose="02020603050405020304" pitchFamily="18" charset="0"/>
                <a:cs typeface="Times New Roman" panose="02020603050405020304" pitchFamily="18" charset="0"/>
              </a:rPr>
              <a:t>Gradient </a:t>
            </a:r>
            <a:r>
              <a:rPr lang="en-IN" sz="2400" dirty="0">
                <a:latin typeface="Times New Roman" panose="02020603050405020304" pitchFamily="18" charset="0"/>
                <a:cs typeface="Times New Roman" panose="02020603050405020304" pitchFamily="18" charset="0"/>
              </a:rPr>
              <a:t>Boosting</a:t>
            </a:r>
            <a:r>
              <a:rPr lang="en-IN" sz="2400" i="0" dirty="0">
                <a:effectLst/>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Classifier is 89%. </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713493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13">
            <a:extLst>
              <a:ext uri="{FF2B5EF4-FFF2-40B4-BE49-F238E27FC236}">
                <a16:creationId xmlns:a16="http://schemas.microsoft.com/office/drawing/2014/main" id="{027EF29F-2CC0-06C6-2797-0C2608E8854D}"/>
              </a:ext>
            </a:extLst>
          </p:cNvPr>
          <p:cNvSpPr/>
          <p:nvPr/>
        </p:nvSpPr>
        <p:spPr>
          <a:xfrm>
            <a:off x="2529680" y="69555"/>
            <a:ext cx="7132640" cy="6718889"/>
          </a:xfrm>
          <a:prstGeom prst="ellipse">
            <a:avLst/>
          </a:prstGeom>
          <a:solidFill>
            <a:schemeClr val="accent4">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7FC5AE1E-C7B1-D67B-1D14-DD61F6DF6F7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019735" y="2240305"/>
            <a:ext cx="6152530" cy="2591783"/>
          </a:xfrm>
          <a:prstGeom prst="rect">
            <a:avLst/>
          </a:prstGeom>
        </p:spPr>
      </p:pic>
    </p:spTree>
    <p:extLst>
      <p:ext uri="{BB962C8B-B14F-4D97-AF65-F5344CB8AC3E}">
        <p14:creationId xmlns:p14="http://schemas.microsoft.com/office/powerpoint/2010/main" val="104692383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2">
            <a:extLst>
              <a:ext uri="{FF2B5EF4-FFF2-40B4-BE49-F238E27FC236}">
                <a16:creationId xmlns:a16="http://schemas.microsoft.com/office/drawing/2014/main" id="{89950A29-7889-D2F0-6B78-A0C5BBB4D141}"/>
              </a:ext>
            </a:extLst>
          </p:cNvPr>
          <p:cNvSpPr/>
          <p:nvPr/>
        </p:nvSpPr>
        <p:spPr>
          <a:xfrm>
            <a:off x="-2324101" y="-514350"/>
            <a:ext cx="8420101" cy="8191500"/>
          </a:xfrm>
          <a:prstGeom prst="ellipse">
            <a:avLst/>
          </a:prstGeom>
          <a:solidFill>
            <a:schemeClr val="accent4">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097EE4D-3663-016D-1B07-DD8BF55949EF}"/>
              </a:ext>
            </a:extLst>
          </p:cNvPr>
          <p:cNvSpPr txBox="1"/>
          <p:nvPr/>
        </p:nvSpPr>
        <p:spPr>
          <a:xfrm>
            <a:off x="1225553" y="862698"/>
            <a:ext cx="2879721"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OBJECTIVE</a:t>
            </a:r>
            <a:endParaRPr lang="en-IN" sz="36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F4CC20A-639C-B9A9-265D-1B3FF7F75BD2}"/>
              </a:ext>
            </a:extLst>
          </p:cNvPr>
          <p:cNvSpPr txBox="1"/>
          <p:nvPr/>
        </p:nvSpPr>
        <p:spPr>
          <a:xfrm>
            <a:off x="314325" y="1997839"/>
            <a:ext cx="4723606" cy="2923877"/>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The objective of this project is to develop a machine learning model that can predict the risk of a heart attack based on a set of medical and demographic variables. The model will be trained on historical patient data and will aim to provide accurate predictions to aid healthcare professionals in assessing patient risk.</a:t>
            </a:r>
            <a:endParaRPr lang="en-IN" sz="2000" b="1"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2309BB0F-7D1F-753A-03B3-3075F7ED545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771880" y="635764"/>
            <a:ext cx="3110385" cy="2724150"/>
          </a:xfrm>
          <a:prstGeom prst="rect">
            <a:avLst/>
          </a:prstGeom>
        </p:spPr>
      </p:pic>
      <p:pic>
        <p:nvPicPr>
          <p:cNvPr id="12" name="Picture 11">
            <a:extLst>
              <a:ext uri="{FF2B5EF4-FFF2-40B4-BE49-F238E27FC236}">
                <a16:creationId xmlns:a16="http://schemas.microsoft.com/office/drawing/2014/main" id="{933F5069-8007-3295-74E6-75D3C26A4D9C}"/>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7972424" y="4921716"/>
            <a:ext cx="1148597" cy="1148597"/>
          </a:xfrm>
          <a:prstGeom prst="rect">
            <a:avLst/>
          </a:prstGeom>
        </p:spPr>
      </p:pic>
    </p:spTree>
    <p:extLst>
      <p:ext uri="{BB962C8B-B14F-4D97-AF65-F5344CB8AC3E}">
        <p14:creationId xmlns:p14="http://schemas.microsoft.com/office/powerpoint/2010/main" val="320191378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HAPE3">
            <a:extLst>
              <a:ext uri="{FF2B5EF4-FFF2-40B4-BE49-F238E27FC236}">
                <a16:creationId xmlns:a16="http://schemas.microsoft.com/office/drawing/2014/main" id="{64E761EA-7003-EE99-7782-E8600481125E}"/>
              </a:ext>
            </a:extLst>
          </p:cNvPr>
          <p:cNvSpPr/>
          <p:nvPr/>
        </p:nvSpPr>
        <p:spPr>
          <a:xfrm>
            <a:off x="7948612" y="3000067"/>
            <a:ext cx="2486025" cy="2314324"/>
          </a:xfrm>
          <a:prstGeom prst="ellipse">
            <a:avLst/>
          </a:prstGeom>
          <a:solidFill>
            <a:schemeClr val="accent4">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11" name="!!SHAPE2">
            <a:extLst>
              <a:ext uri="{FF2B5EF4-FFF2-40B4-BE49-F238E27FC236}">
                <a16:creationId xmlns:a16="http://schemas.microsoft.com/office/drawing/2014/main" id="{4C4ABDD4-BE8F-C421-5B46-693C6E689E88}"/>
              </a:ext>
            </a:extLst>
          </p:cNvPr>
          <p:cNvSpPr/>
          <p:nvPr/>
        </p:nvSpPr>
        <p:spPr>
          <a:xfrm>
            <a:off x="6473826" y="604837"/>
            <a:ext cx="2486025" cy="2314324"/>
          </a:xfrm>
          <a:prstGeom prst="ellipse">
            <a:avLst/>
          </a:prstGeom>
          <a:solidFill>
            <a:schemeClr val="accent4">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7" name="!!SHAPE1">
            <a:extLst>
              <a:ext uri="{FF2B5EF4-FFF2-40B4-BE49-F238E27FC236}">
                <a16:creationId xmlns:a16="http://schemas.microsoft.com/office/drawing/2014/main" id="{0BDACFED-CAF3-1FC9-C94D-9310FC1A3642}"/>
              </a:ext>
            </a:extLst>
          </p:cNvPr>
          <p:cNvSpPr/>
          <p:nvPr/>
        </p:nvSpPr>
        <p:spPr>
          <a:xfrm>
            <a:off x="838205" y="921543"/>
            <a:ext cx="4991095" cy="5014913"/>
          </a:xfrm>
          <a:prstGeom prst="ellipse">
            <a:avLst/>
          </a:prstGeom>
          <a:solidFill>
            <a:schemeClr val="accent4">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C66AF218-2486-789F-49FE-A4D906490A29}"/>
              </a:ext>
            </a:extLst>
          </p:cNvPr>
          <p:cNvSpPr txBox="1"/>
          <p:nvPr/>
        </p:nvSpPr>
        <p:spPr>
          <a:xfrm>
            <a:off x="2101854" y="1484740"/>
            <a:ext cx="2793996"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SIGNIFICANCE</a:t>
            </a:r>
            <a:endParaRPr lang="en-IN" sz="2400"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C9DF3EA0-1699-A0DA-7DC3-99814E0E88A6}"/>
              </a:ext>
            </a:extLst>
          </p:cNvPr>
          <p:cNvSpPr txBox="1"/>
          <p:nvPr/>
        </p:nvSpPr>
        <p:spPr>
          <a:xfrm>
            <a:off x="1223174" y="1946405"/>
            <a:ext cx="4262432" cy="3477875"/>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Heart disease is one of the leading causes of death worldwide. Early prediction of heart attack risk can significantly improve patient outcomes by enabling timely medical intervention and lifestyle changes. By analyzing various medical and demographic factors, it is possible to develop a predictive model that can estimate the likelihood of a heart attack.</a:t>
            </a:r>
            <a:endParaRPr lang="en-IN" sz="20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097EE4D-3663-016D-1B07-DD8BF55949EF}"/>
              </a:ext>
            </a:extLst>
          </p:cNvPr>
          <p:cNvSpPr txBox="1"/>
          <p:nvPr/>
        </p:nvSpPr>
        <p:spPr>
          <a:xfrm>
            <a:off x="6997704" y="1577073"/>
            <a:ext cx="2127246"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OBJECTIVE</a:t>
            </a:r>
            <a:endParaRPr lang="en-IN" sz="2400"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807E77D0-4081-B87A-291B-3B0EF01EBEB7}"/>
              </a:ext>
            </a:extLst>
          </p:cNvPr>
          <p:cNvSpPr txBox="1"/>
          <p:nvPr/>
        </p:nvSpPr>
        <p:spPr>
          <a:xfrm>
            <a:off x="8128002" y="3834064"/>
            <a:ext cx="2127246" cy="646331"/>
          </a:xfrm>
          <a:prstGeom prst="rect">
            <a:avLst/>
          </a:prstGeom>
          <a:no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PROBLEM STATEMENT</a:t>
            </a:r>
          </a:p>
        </p:txBody>
      </p:sp>
    </p:spTree>
    <p:extLst>
      <p:ext uri="{BB962C8B-B14F-4D97-AF65-F5344CB8AC3E}">
        <p14:creationId xmlns:p14="http://schemas.microsoft.com/office/powerpoint/2010/main" val="25953899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HAPE3">
            <a:extLst>
              <a:ext uri="{FF2B5EF4-FFF2-40B4-BE49-F238E27FC236}">
                <a16:creationId xmlns:a16="http://schemas.microsoft.com/office/drawing/2014/main" id="{64E761EA-7003-EE99-7782-E8600481125E}"/>
              </a:ext>
            </a:extLst>
          </p:cNvPr>
          <p:cNvSpPr/>
          <p:nvPr/>
        </p:nvSpPr>
        <p:spPr>
          <a:xfrm>
            <a:off x="-2096490" y="-550372"/>
            <a:ext cx="8191450" cy="7958743"/>
          </a:xfrm>
          <a:prstGeom prst="ellipse">
            <a:avLst/>
          </a:prstGeom>
          <a:solidFill>
            <a:schemeClr val="accent4">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C9DF3EA0-1699-A0DA-7DC3-99814E0E88A6}"/>
              </a:ext>
            </a:extLst>
          </p:cNvPr>
          <p:cNvSpPr txBox="1"/>
          <p:nvPr/>
        </p:nvSpPr>
        <p:spPr>
          <a:xfrm>
            <a:off x="1223174" y="2233359"/>
            <a:ext cx="4262432" cy="2246769"/>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We are analyzing various machine learning algorithms and finding the best to predict the presence or absence of heart disease. The target is binary classification which is '0' for absence and '1' for presence of heart disease.</a:t>
            </a:r>
            <a:endParaRPr lang="en-IN" sz="2000"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807E77D0-4081-B87A-291B-3B0EF01EBEB7}"/>
              </a:ext>
            </a:extLst>
          </p:cNvPr>
          <p:cNvSpPr txBox="1"/>
          <p:nvPr/>
        </p:nvSpPr>
        <p:spPr>
          <a:xfrm>
            <a:off x="2290767" y="1119439"/>
            <a:ext cx="2127246" cy="830997"/>
          </a:xfrm>
          <a:prstGeom prst="rect">
            <a:avLst/>
          </a:prstGeom>
          <a:no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PROBLEM STATEMENT</a:t>
            </a:r>
          </a:p>
        </p:txBody>
      </p:sp>
      <p:pic>
        <p:nvPicPr>
          <p:cNvPr id="16" name="Picture 15">
            <a:extLst>
              <a:ext uri="{FF2B5EF4-FFF2-40B4-BE49-F238E27FC236}">
                <a16:creationId xmlns:a16="http://schemas.microsoft.com/office/drawing/2014/main" id="{30F00856-66C2-3609-FEAD-3DD289C3EE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9294" y="3952467"/>
            <a:ext cx="2543381" cy="2526972"/>
          </a:xfrm>
          <a:prstGeom prst="rect">
            <a:avLst/>
          </a:prstGeom>
        </p:spPr>
      </p:pic>
      <p:pic>
        <p:nvPicPr>
          <p:cNvPr id="18" name="Picture 17">
            <a:extLst>
              <a:ext uri="{FF2B5EF4-FFF2-40B4-BE49-F238E27FC236}">
                <a16:creationId xmlns:a16="http://schemas.microsoft.com/office/drawing/2014/main" id="{A4D63998-0AF6-9F9D-41EC-EE838781A6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4960" y="530301"/>
            <a:ext cx="5420617" cy="3047591"/>
          </a:xfrm>
          <a:prstGeom prst="rect">
            <a:avLst/>
          </a:prstGeom>
        </p:spPr>
      </p:pic>
    </p:spTree>
    <p:extLst>
      <p:ext uri="{BB962C8B-B14F-4D97-AF65-F5344CB8AC3E}">
        <p14:creationId xmlns:p14="http://schemas.microsoft.com/office/powerpoint/2010/main" val="114847010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HAPE3">
            <a:extLst>
              <a:ext uri="{FF2B5EF4-FFF2-40B4-BE49-F238E27FC236}">
                <a16:creationId xmlns:a16="http://schemas.microsoft.com/office/drawing/2014/main" id="{64E761EA-7003-EE99-7782-E8600481125E}"/>
              </a:ext>
            </a:extLst>
          </p:cNvPr>
          <p:cNvSpPr/>
          <p:nvPr/>
        </p:nvSpPr>
        <p:spPr>
          <a:xfrm>
            <a:off x="7948612" y="3000067"/>
            <a:ext cx="2486025" cy="2314324"/>
          </a:xfrm>
          <a:prstGeom prst="ellipse">
            <a:avLst/>
          </a:prstGeom>
          <a:solidFill>
            <a:schemeClr val="accent4">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11" name="!!SHAPE2">
            <a:extLst>
              <a:ext uri="{FF2B5EF4-FFF2-40B4-BE49-F238E27FC236}">
                <a16:creationId xmlns:a16="http://schemas.microsoft.com/office/drawing/2014/main" id="{4C4ABDD4-BE8F-C421-5B46-693C6E689E88}"/>
              </a:ext>
            </a:extLst>
          </p:cNvPr>
          <p:cNvSpPr/>
          <p:nvPr/>
        </p:nvSpPr>
        <p:spPr>
          <a:xfrm>
            <a:off x="6473826" y="604837"/>
            <a:ext cx="2486025" cy="2314324"/>
          </a:xfrm>
          <a:prstGeom prst="ellipse">
            <a:avLst/>
          </a:prstGeom>
          <a:solidFill>
            <a:schemeClr val="accent4">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7" name="!!SHAPE1">
            <a:extLst>
              <a:ext uri="{FF2B5EF4-FFF2-40B4-BE49-F238E27FC236}">
                <a16:creationId xmlns:a16="http://schemas.microsoft.com/office/drawing/2014/main" id="{0BDACFED-CAF3-1FC9-C94D-9310FC1A3642}"/>
              </a:ext>
            </a:extLst>
          </p:cNvPr>
          <p:cNvSpPr/>
          <p:nvPr/>
        </p:nvSpPr>
        <p:spPr>
          <a:xfrm>
            <a:off x="838205" y="921543"/>
            <a:ext cx="4991095" cy="5014913"/>
          </a:xfrm>
          <a:prstGeom prst="ellipse">
            <a:avLst/>
          </a:prstGeom>
          <a:solidFill>
            <a:schemeClr val="accent4">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C66AF218-2486-789F-49FE-A4D906490A29}"/>
              </a:ext>
            </a:extLst>
          </p:cNvPr>
          <p:cNvSpPr txBox="1"/>
          <p:nvPr/>
        </p:nvSpPr>
        <p:spPr>
          <a:xfrm>
            <a:off x="2101854" y="1484740"/>
            <a:ext cx="2793996"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SIGNIFICANCE</a:t>
            </a:r>
            <a:endParaRPr lang="en-IN" sz="2400"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C9DF3EA0-1699-A0DA-7DC3-99814E0E88A6}"/>
              </a:ext>
            </a:extLst>
          </p:cNvPr>
          <p:cNvSpPr txBox="1"/>
          <p:nvPr/>
        </p:nvSpPr>
        <p:spPr>
          <a:xfrm>
            <a:off x="1223174" y="1946405"/>
            <a:ext cx="4262432" cy="3477875"/>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Heart disease is one of the leading causes of death worldwide. Early prediction of heart attack risk can significantly improve patient outcomes by enabling timely medical intervention and lifestyle changes. By analyzing various medical and demographic factors, it is possible to develop a predictive model that can estimate the likelihood of a heart attack.</a:t>
            </a:r>
            <a:endParaRPr lang="en-IN" sz="20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097EE4D-3663-016D-1B07-DD8BF55949EF}"/>
              </a:ext>
            </a:extLst>
          </p:cNvPr>
          <p:cNvSpPr txBox="1"/>
          <p:nvPr/>
        </p:nvSpPr>
        <p:spPr>
          <a:xfrm>
            <a:off x="6997704" y="1577073"/>
            <a:ext cx="2127246"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OBJECTIVE</a:t>
            </a:r>
            <a:endParaRPr lang="en-IN" sz="2400"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807E77D0-4081-B87A-291B-3B0EF01EBEB7}"/>
              </a:ext>
            </a:extLst>
          </p:cNvPr>
          <p:cNvSpPr txBox="1"/>
          <p:nvPr/>
        </p:nvSpPr>
        <p:spPr>
          <a:xfrm>
            <a:off x="8128002" y="3834064"/>
            <a:ext cx="2127246" cy="646331"/>
          </a:xfrm>
          <a:prstGeom prst="rect">
            <a:avLst/>
          </a:prstGeom>
          <a:no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PROBLEM STATEMENT</a:t>
            </a:r>
          </a:p>
        </p:txBody>
      </p:sp>
    </p:spTree>
    <p:extLst>
      <p:ext uri="{BB962C8B-B14F-4D97-AF65-F5344CB8AC3E}">
        <p14:creationId xmlns:p14="http://schemas.microsoft.com/office/powerpoint/2010/main" val="295860126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BDD7657-7602-2E94-B372-2226FFDC35EF}"/>
              </a:ext>
            </a:extLst>
          </p:cNvPr>
          <p:cNvSpPr txBox="1"/>
          <p:nvPr/>
        </p:nvSpPr>
        <p:spPr>
          <a:xfrm>
            <a:off x="711200" y="1642533"/>
            <a:ext cx="4258734" cy="1077218"/>
          </a:xfrm>
          <a:prstGeom prst="rect">
            <a:avLst/>
          </a:prstGeom>
          <a:solidFill>
            <a:schemeClr val="accent3">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IN" sz="3200" b="1" dirty="0">
                <a:solidFill>
                  <a:schemeClr val="tx1"/>
                </a:solidFill>
              </a:rPr>
              <a:t>Prediction of Heart Attack</a:t>
            </a:r>
          </a:p>
        </p:txBody>
      </p:sp>
      <p:sp>
        <p:nvSpPr>
          <p:cNvPr id="7" name="!!SHAPE1">
            <a:extLst>
              <a:ext uri="{FF2B5EF4-FFF2-40B4-BE49-F238E27FC236}">
                <a16:creationId xmlns:a16="http://schemas.microsoft.com/office/drawing/2014/main" id="{0BDACFED-CAF3-1FC9-C94D-9310FC1A3642}"/>
              </a:ext>
            </a:extLst>
          </p:cNvPr>
          <p:cNvSpPr/>
          <p:nvPr/>
        </p:nvSpPr>
        <p:spPr>
          <a:xfrm>
            <a:off x="6653213" y="453941"/>
            <a:ext cx="1987023" cy="1989221"/>
          </a:xfrm>
          <a:prstGeom prst="ellipse">
            <a:avLst/>
          </a:prstGeom>
          <a:solidFill>
            <a:schemeClr val="accent4">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C66AF218-2486-789F-49FE-A4D906490A29}"/>
              </a:ext>
            </a:extLst>
          </p:cNvPr>
          <p:cNvSpPr txBox="1"/>
          <p:nvPr/>
        </p:nvSpPr>
        <p:spPr>
          <a:xfrm>
            <a:off x="6873879" y="1302279"/>
            <a:ext cx="1800225" cy="307777"/>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INTRODUCTION</a:t>
            </a:r>
            <a:endParaRPr lang="en-IN" sz="1400" b="1" dirty="0">
              <a:latin typeface="Times New Roman" panose="02020603050405020304" pitchFamily="18" charset="0"/>
              <a:cs typeface="Times New Roman" panose="02020603050405020304" pitchFamily="18" charset="0"/>
            </a:endParaRPr>
          </a:p>
        </p:txBody>
      </p:sp>
      <p:sp>
        <p:nvSpPr>
          <p:cNvPr id="14" name="!!SHAPE4">
            <a:extLst>
              <a:ext uri="{FF2B5EF4-FFF2-40B4-BE49-F238E27FC236}">
                <a16:creationId xmlns:a16="http://schemas.microsoft.com/office/drawing/2014/main" id="{587C7F8B-DD54-234D-630E-AE4ACBB3A39A}"/>
              </a:ext>
            </a:extLst>
          </p:cNvPr>
          <p:cNvSpPr/>
          <p:nvPr/>
        </p:nvSpPr>
        <p:spPr>
          <a:xfrm>
            <a:off x="9034461" y="453940"/>
            <a:ext cx="1987023" cy="1989221"/>
          </a:xfrm>
          <a:prstGeom prst="ellipse">
            <a:avLst/>
          </a:prstGeom>
          <a:solidFill>
            <a:schemeClr val="accent4">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372BEC39-0D00-2C6E-7036-CEA01C7AFA2A}"/>
              </a:ext>
            </a:extLst>
          </p:cNvPr>
          <p:cNvSpPr txBox="1"/>
          <p:nvPr/>
        </p:nvSpPr>
        <p:spPr>
          <a:xfrm>
            <a:off x="9127861" y="1079219"/>
            <a:ext cx="1800225" cy="738664"/>
          </a:xfrm>
          <a:prstGeom prst="rect">
            <a:avLst/>
          </a:prstGeom>
          <a:noFill/>
        </p:spPr>
        <p:txBody>
          <a:bodyPr wrap="square" rtlCol="0">
            <a:spAutoFit/>
          </a:bodyPr>
          <a:lstStyle/>
          <a:p>
            <a:pPr algn="ctr"/>
            <a:r>
              <a:rPr lang="en-IN" sz="1400" b="1" dirty="0">
                <a:latin typeface="Times New Roman" panose="02020603050405020304" pitchFamily="18" charset="0"/>
                <a:cs typeface="Times New Roman" panose="02020603050405020304" pitchFamily="18" charset="0"/>
              </a:rPr>
              <a:t>FEATURE SELECTION AND DATASET</a:t>
            </a:r>
          </a:p>
        </p:txBody>
      </p:sp>
      <p:sp>
        <p:nvSpPr>
          <p:cNvPr id="4" name="!!SHAPE6">
            <a:extLst>
              <a:ext uri="{FF2B5EF4-FFF2-40B4-BE49-F238E27FC236}">
                <a16:creationId xmlns:a16="http://schemas.microsoft.com/office/drawing/2014/main" id="{82D9D809-F0F5-2F0E-BA5B-C1BBD0D446F1}"/>
              </a:ext>
            </a:extLst>
          </p:cNvPr>
          <p:cNvSpPr/>
          <p:nvPr/>
        </p:nvSpPr>
        <p:spPr>
          <a:xfrm>
            <a:off x="7860771" y="2296888"/>
            <a:ext cx="1987023" cy="1989221"/>
          </a:xfrm>
          <a:prstGeom prst="ellipse">
            <a:avLst/>
          </a:prstGeom>
          <a:solidFill>
            <a:schemeClr val="accent4">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8CF0EBB-6A88-E976-5FC1-544D03869592}"/>
              </a:ext>
            </a:extLst>
          </p:cNvPr>
          <p:cNvSpPr txBox="1"/>
          <p:nvPr/>
        </p:nvSpPr>
        <p:spPr>
          <a:xfrm>
            <a:off x="7954169" y="3122445"/>
            <a:ext cx="1800225" cy="307777"/>
          </a:xfrm>
          <a:prstGeom prst="rect">
            <a:avLst/>
          </a:prstGeom>
          <a:noFill/>
        </p:spPr>
        <p:txBody>
          <a:bodyPr wrap="square" rtlCol="0">
            <a:spAutoFit/>
          </a:bodyPr>
          <a:lstStyle/>
          <a:p>
            <a:pPr algn="ctr"/>
            <a:r>
              <a:rPr lang="en-US" sz="1400" b="1" dirty="0">
                <a:latin typeface="Times New Roman" panose="02020603050405020304" pitchFamily="18" charset="0"/>
                <a:cs typeface="Times New Roman" panose="02020603050405020304" pitchFamily="18" charset="0"/>
              </a:rPr>
              <a:t>EDA</a:t>
            </a:r>
            <a:endParaRPr lang="en-IN" sz="1400" b="1" dirty="0">
              <a:latin typeface="Times New Roman" panose="02020603050405020304" pitchFamily="18" charset="0"/>
              <a:cs typeface="Times New Roman" panose="02020603050405020304" pitchFamily="18" charset="0"/>
            </a:endParaRPr>
          </a:p>
        </p:txBody>
      </p:sp>
      <p:sp>
        <p:nvSpPr>
          <p:cNvPr id="2" name="!!SHAPE7">
            <a:extLst>
              <a:ext uri="{FF2B5EF4-FFF2-40B4-BE49-F238E27FC236}">
                <a16:creationId xmlns:a16="http://schemas.microsoft.com/office/drawing/2014/main" id="{1B009936-C506-C7E4-0CF2-10E91FC1489F}"/>
              </a:ext>
            </a:extLst>
          </p:cNvPr>
          <p:cNvSpPr/>
          <p:nvPr/>
        </p:nvSpPr>
        <p:spPr>
          <a:xfrm>
            <a:off x="6653212" y="4139836"/>
            <a:ext cx="1987023" cy="1989221"/>
          </a:xfrm>
          <a:prstGeom prst="ellipse">
            <a:avLst/>
          </a:prstGeom>
          <a:solidFill>
            <a:schemeClr val="accent4">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3B4116D-DEDA-E6D6-07A8-CF6B1C274C75}"/>
              </a:ext>
            </a:extLst>
          </p:cNvPr>
          <p:cNvSpPr txBox="1"/>
          <p:nvPr/>
        </p:nvSpPr>
        <p:spPr>
          <a:xfrm>
            <a:off x="6746610" y="4742334"/>
            <a:ext cx="1800225" cy="738664"/>
          </a:xfrm>
          <a:prstGeom prst="rect">
            <a:avLst/>
          </a:prstGeom>
          <a:noFill/>
        </p:spPr>
        <p:txBody>
          <a:bodyPr wrap="square" rtlCol="0">
            <a:spAutoFit/>
          </a:bodyPr>
          <a:lstStyle/>
          <a:p>
            <a:pPr algn="ctr"/>
            <a:r>
              <a:rPr lang="en-IN" sz="1400" b="1" dirty="0">
                <a:latin typeface="Times New Roman" panose="02020603050405020304" pitchFamily="18" charset="0"/>
                <a:cs typeface="Times New Roman" panose="02020603050405020304" pitchFamily="18" charset="0"/>
              </a:rPr>
              <a:t>METHODOLOGY AND ALGORITHMS</a:t>
            </a:r>
          </a:p>
        </p:txBody>
      </p:sp>
      <p:sp>
        <p:nvSpPr>
          <p:cNvPr id="8" name="!!SHAPE13">
            <a:extLst>
              <a:ext uri="{FF2B5EF4-FFF2-40B4-BE49-F238E27FC236}">
                <a16:creationId xmlns:a16="http://schemas.microsoft.com/office/drawing/2014/main" id="{027EF29F-2CC0-06C6-2797-0C2608E8854D}"/>
              </a:ext>
            </a:extLst>
          </p:cNvPr>
          <p:cNvSpPr/>
          <p:nvPr/>
        </p:nvSpPr>
        <p:spPr>
          <a:xfrm>
            <a:off x="9034460" y="4139836"/>
            <a:ext cx="1987023" cy="1989221"/>
          </a:xfrm>
          <a:prstGeom prst="ellipse">
            <a:avLst/>
          </a:prstGeom>
          <a:solidFill>
            <a:schemeClr val="accent4">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EC408E05-81A8-5A22-D9C5-0C81854257AE}"/>
              </a:ext>
            </a:extLst>
          </p:cNvPr>
          <p:cNvSpPr txBox="1"/>
          <p:nvPr/>
        </p:nvSpPr>
        <p:spPr>
          <a:xfrm>
            <a:off x="9127861" y="4957926"/>
            <a:ext cx="1800225" cy="307777"/>
          </a:xfrm>
          <a:prstGeom prst="rect">
            <a:avLst/>
          </a:prstGeom>
          <a:noFill/>
        </p:spPr>
        <p:txBody>
          <a:bodyPr wrap="square" rtlCol="0">
            <a:spAutoFit/>
          </a:bodyPr>
          <a:lstStyle/>
          <a:p>
            <a:pPr algn="ctr"/>
            <a:r>
              <a:rPr lang="en-IN" sz="1400" b="1" dirty="0">
                <a:latin typeface="Times New Roman" panose="02020603050405020304" pitchFamily="18" charset="0"/>
                <a:cs typeface="Times New Roman" panose="02020603050405020304" pitchFamily="18" charset="0"/>
              </a:rPr>
              <a:t>CONCLUSION </a:t>
            </a:r>
          </a:p>
        </p:txBody>
      </p:sp>
    </p:spTree>
    <p:extLst>
      <p:ext uri="{BB962C8B-B14F-4D97-AF65-F5344CB8AC3E}">
        <p14:creationId xmlns:p14="http://schemas.microsoft.com/office/powerpoint/2010/main" val="345568577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HAPE4">
            <a:extLst>
              <a:ext uri="{FF2B5EF4-FFF2-40B4-BE49-F238E27FC236}">
                <a16:creationId xmlns:a16="http://schemas.microsoft.com/office/drawing/2014/main" id="{587C7F8B-DD54-234D-630E-AE4ACBB3A39A}"/>
              </a:ext>
            </a:extLst>
          </p:cNvPr>
          <p:cNvSpPr/>
          <p:nvPr/>
        </p:nvSpPr>
        <p:spPr>
          <a:xfrm>
            <a:off x="-2905125" y="-496931"/>
            <a:ext cx="9001125" cy="8488405"/>
          </a:xfrm>
          <a:prstGeom prst="ellipse">
            <a:avLst/>
          </a:prstGeom>
          <a:solidFill>
            <a:schemeClr val="accent4">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372BEC39-0D00-2C6E-7036-CEA01C7AFA2A}"/>
              </a:ext>
            </a:extLst>
          </p:cNvPr>
          <p:cNvSpPr txBox="1"/>
          <p:nvPr/>
        </p:nvSpPr>
        <p:spPr>
          <a:xfrm>
            <a:off x="1221184" y="202919"/>
            <a:ext cx="2033588" cy="523220"/>
          </a:xfrm>
          <a:prstGeom prst="rect">
            <a:avLst/>
          </a:prstGeom>
          <a:noFill/>
        </p:spPr>
        <p:txBody>
          <a:bodyPr wrap="square" rtlCol="0">
            <a:spAutoFit/>
          </a:bodyPr>
          <a:lstStyle/>
          <a:p>
            <a:pPr algn="ctr"/>
            <a:r>
              <a:rPr lang="en-IN" sz="2800" b="1" dirty="0">
                <a:latin typeface="Times New Roman" panose="02020603050405020304" pitchFamily="18" charset="0"/>
                <a:cs typeface="Times New Roman" panose="02020603050405020304" pitchFamily="18" charset="0"/>
              </a:rPr>
              <a:t>FEATURE</a:t>
            </a:r>
          </a:p>
        </p:txBody>
      </p:sp>
      <p:sp>
        <p:nvSpPr>
          <p:cNvPr id="2" name="TextBox 1">
            <a:extLst>
              <a:ext uri="{FF2B5EF4-FFF2-40B4-BE49-F238E27FC236}">
                <a16:creationId xmlns:a16="http://schemas.microsoft.com/office/drawing/2014/main" id="{43C4AB13-9713-0B53-30D4-994EE53CA72E}"/>
              </a:ext>
            </a:extLst>
          </p:cNvPr>
          <p:cNvSpPr txBox="1"/>
          <p:nvPr/>
        </p:nvSpPr>
        <p:spPr>
          <a:xfrm>
            <a:off x="152400" y="803695"/>
            <a:ext cx="5276056" cy="5632311"/>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 age: Age of the patient</a:t>
            </a:r>
          </a:p>
          <a:p>
            <a:r>
              <a:rPr lang="en-IN" b="1" dirty="0">
                <a:latin typeface="Times New Roman" panose="02020603050405020304" pitchFamily="18" charset="0"/>
                <a:cs typeface="Times New Roman" panose="02020603050405020304" pitchFamily="18" charset="0"/>
              </a:rPr>
              <a:t>• sex: Sex of the patient (1 = male, 0 = female)</a:t>
            </a:r>
          </a:p>
          <a:p>
            <a:r>
              <a:rPr lang="en-IN" b="1" dirty="0">
                <a:latin typeface="Times New Roman" panose="02020603050405020304" pitchFamily="18" charset="0"/>
                <a:cs typeface="Times New Roman" panose="02020603050405020304" pitchFamily="18" charset="0"/>
              </a:rPr>
              <a:t>• cp: Chest pain type</a:t>
            </a:r>
          </a:p>
          <a:p>
            <a:r>
              <a:rPr lang="en-IN" b="1" dirty="0">
                <a:latin typeface="Times New Roman" panose="02020603050405020304" pitchFamily="18" charset="0"/>
                <a:cs typeface="Times New Roman" panose="02020603050405020304" pitchFamily="18" charset="0"/>
              </a:rPr>
              <a:t>• trestbps: Resting blood pressure (in mm Hg)</a:t>
            </a:r>
          </a:p>
          <a:p>
            <a:r>
              <a:rPr lang="en-IN" b="1" dirty="0">
                <a:latin typeface="Times New Roman" panose="02020603050405020304" pitchFamily="18" charset="0"/>
                <a:cs typeface="Times New Roman" panose="02020603050405020304" pitchFamily="18" charset="0"/>
              </a:rPr>
              <a:t>• chol: Serum cholesterol (in mg/dl)</a:t>
            </a:r>
          </a:p>
          <a:p>
            <a:r>
              <a:rPr lang="en-IN" b="1" dirty="0">
                <a:latin typeface="Times New Roman" panose="02020603050405020304" pitchFamily="18" charset="0"/>
                <a:cs typeface="Times New Roman" panose="02020603050405020304" pitchFamily="18" charset="0"/>
              </a:rPr>
              <a:t>• fbs: Fasting blood sugar (1 = fasting blood sugar &gt; 120 mg/dl, 0 = otherwise)</a:t>
            </a:r>
          </a:p>
          <a:p>
            <a:r>
              <a:rPr lang="en-IN" b="1" dirty="0">
                <a:latin typeface="Times New Roman" panose="02020603050405020304" pitchFamily="18" charset="0"/>
                <a:cs typeface="Times New Roman" panose="02020603050405020304" pitchFamily="18" charset="0"/>
              </a:rPr>
              <a:t>• restecg: Resting electrocardiographic results</a:t>
            </a:r>
          </a:p>
          <a:p>
            <a:r>
              <a:rPr lang="en-IN" b="1" dirty="0">
                <a:latin typeface="Times New Roman" panose="02020603050405020304" pitchFamily="18" charset="0"/>
                <a:cs typeface="Times New Roman" panose="02020603050405020304" pitchFamily="18" charset="0"/>
              </a:rPr>
              <a:t>• thalach: Maximum heart rate achieved</a:t>
            </a:r>
          </a:p>
          <a:p>
            <a:r>
              <a:rPr lang="en-IN" b="1" dirty="0">
                <a:latin typeface="Times New Roman" panose="02020603050405020304" pitchFamily="18" charset="0"/>
                <a:cs typeface="Times New Roman" panose="02020603050405020304" pitchFamily="18" charset="0"/>
              </a:rPr>
              <a:t>• exang: Exercise-induced angina (1 = yes, 0 = no)</a:t>
            </a:r>
          </a:p>
          <a:p>
            <a:r>
              <a:rPr lang="en-IN" b="1" dirty="0">
                <a:latin typeface="Times New Roman" panose="02020603050405020304" pitchFamily="18" charset="0"/>
                <a:cs typeface="Times New Roman" panose="02020603050405020304" pitchFamily="18" charset="0"/>
              </a:rPr>
              <a:t>• oldpeak: ST depression induced by exercise relative to rest</a:t>
            </a:r>
          </a:p>
          <a:p>
            <a:r>
              <a:rPr lang="en-IN" b="1" dirty="0">
                <a:latin typeface="Times New Roman" panose="02020603050405020304" pitchFamily="18" charset="0"/>
                <a:cs typeface="Times New Roman" panose="02020603050405020304" pitchFamily="18" charset="0"/>
              </a:rPr>
              <a:t>• slope: Slope of the peak exercise ST segment </a:t>
            </a:r>
          </a:p>
          <a:p>
            <a:r>
              <a:rPr lang="en-IN" b="1" dirty="0">
                <a:latin typeface="Times New Roman" panose="02020603050405020304" pitchFamily="18" charset="0"/>
                <a:cs typeface="Times New Roman" panose="02020603050405020304" pitchFamily="18" charset="0"/>
              </a:rPr>
              <a:t>(0 = upsloping, 1 = flat, 2 = downsloping)</a:t>
            </a:r>
          </a:p>
          <a:p>
            <a:r>
              <a:rPr lang="en-IN" b="1" dirty="0">
                <a:latin typeface="Times New Roman" panose="02020603050405020304" pitchFamily="18" charset="0"/>
                <a:cs typeface="Times New Roman" panose="02020603050405020304" pitchFamily="18" charset="0"/>
              </a:rPr>
              <a:t>• ca: Number of major vessels (0-3) colored by fluoroscopy</a:t>
            </a:r>
          </a:p>
          <a:p>
            <a:r>
              <a:rPr lang="en-IN" b="1" dirty="0">
                <a:latin typeface="Times New Roman" panose="02020603050405020304" pitchFamily="18" charset="0"/>
                <a:cs typeface="Times New Roman" panose="02020603050405020304" pitchFamily="18" charset="0"/>
              </a:rPr>
              <a:t>• thal: Thalassemia </a:t>
            </a:r>
          </a:p>
          <a:p>
            <a:r>
              <a:rPr lang="en-IN" b="1" dirty="0">
                <a:latin typeface="Times New Roman" panose="02020603050405020304" pitchFamily="18" charset="0"/>
                <a:cs typeface="Times New Roman" panose="02020603050405020304" pitchFamily="18" charset="0"/>
              </a:rPr>
              <a:t>(3 = normal, 6 = fixed defect, 7= reversible defect)</a:t>
            </a:r>
          </a:p>
          <a:p>
            <a:r>
              <a:rPr lang="en-IN" b="1" dirty="0">
                <a:latin typeface="Times New Roman" panose="02020603050405020304" pitchFamily="18" charset="0"/>
                <a:cs typeface="Times New Roman" panose="02020603050405020304" pitchFamily="18" charset="0"/>
              </a:rPr>
              <a:t>• target: Target variable </a:t>
            </a:r>
          </a:p>
          <a:p>
            <a:r>
              <a:rPr lang="en-IN" b="1" dirty="0">
                <a:latin typeface="Times New Roman" panose="02020603050405020304" pitchFamily="18" charset="0"/>
                <a:cs typeface="Times New Roman" panose="02020603050405020304" pitchFamily="18" charset="0"/>
              </a:rPr>
              <a:t>(1 = heart attack risk, 0 = no risk)</a:t>
            </a:r>
          </a:p>
        </p:txBody>
      </p:sp>
      <p:pic>
        <p:nvPicPr>
          <p:cNvPr id="8" name="Picture 7">
            <a:extLst>
              <a:ext uri="{FF2B5EF4-FFF2-40B4-BE49-F238E27FC236}">
                <a16:creationId xmlns:a16="http://schemas.microsoft.com/office/drawing/2014/main" id="{F308473E-A3D8-BA75-226F-84792FD819B2}"/>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019800" y="202919"/>
            <a:ext cx="3924714" cy="2625991"/>
          </a:xfrm>
          <a:prstGeom prst="rect">
            <a:avLst/>
          </a:prstGeom>
        </p:spPr>
      </p:pic>
      <p:sp>
        <p:nvSpPr>
          <p:cNvPr id="9" name="!!SHAPE5">
            <a:extLst>
              <a:ext uri="{FF2B5EF4-FFF2-40B4-BE49-F238E27FC236}">
                <a16:creationId xmlns:a16="http://schemas.microsoft.com/office/drawing/2014/main" id="{DBBACB3C-5346-92C3-7E4B-F7599AC468C3}"/>
              </a:ext>
            </a:extLst>
          </p:cNvPr>
          <p:cNvSpPr/>
          <p:nvPr/>
        </p:nvSpPr>
        <p:spPr>
          <a:xfrm>
            <a:off x="9153525" y="4039652"/>
            <a:ext cx="2471739" cy="2396354"/>
          </a:xfrm>
          <a:prstGeom prst="ellipse">
            <a:avLst/>
          </a:prstGeom>
          <a:solidFill>
            <a:schemeClr val="accent4">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A4D0AA12-8A3B-2B02-B0CE-12BDEEE9A064}"/>
              </a:ext>
            </a:extLst>
          </p:cNvPr>
          <p:cNvSpPr txBox="1"/>
          <p:nvPr/>
        </p:nvSpPr>
        <p:spPr>
          <a:xfrm>
            <a:off x="9446419" y="4822330"/>
            <a:ext cx="1885950" cy="830997"/>
          </a:xfrm>
          <a:prstGeom prst="rect">
            <a:avLst/>
          </a:prstGeom>
          <a:no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Dataset Screenshot</a:t>
            </a:r>
          </a:p>
        </p:txBody>
      </p:sp>
      <p:pic>
        <p:nvPicPr>
          <p:cNvPr id="12" name="Picture 11">
            <a:extLst>
              <a:ext uri="{FF2B5EF4-FFF2-40B4-BE49-F238E27FC236}">
                <a16:creationId xmlns:a16="http://schemas.microsoft.com/office/drawing/2014/main" id="{56B8885B-E1B8-F3D5-AB77-299A3513198B}"/>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019800" y="4922520"/>
            <a:ext cx="2438400" cy="1661160"/>
          </a:xfrm>
          <a:prstGeom prst="rect">
            <a:avLst/>
          </a:prstGeom>
        </p:spPr>
      </p:pic>
    </p:spTree>
    <p:extLst>
      <p:ext uri="{BB962C8B-B14F-4D97-AF65-F5344CB8AC3E}">
        <p14:creationId xmlns:p14="http://schemas.microsoft.com/office/powerpoint/2010/main" val="4343328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HAPE5">
            <a:extLst>
              <a:ext uri="{FF2B5EF4-FFF2-40B4-BE49-F238E27FC236}">
                <a16:creationId xmlns:a16="http://schemas.microsoft.com/office/drawing/2014/main" id="{DBBACB3C-5346-92C3-7E4B-F7599AC468C3}"/>
              </a:ext>
            </a:extLst>
          </p:cNvPr>
          <p:cNvSpPr/>
          <p:nvPr/>
        </p:nvSpPr>
        <p:spPr>
          <a:xfrm>
            <a:off x="-2650330" y="-679591"/>
            <a:ext cx="8229599" cy="8217181"/>
          </a:xfrm>
          <a:prstGeom prst="ellipse">
            <a:avLst/>
          </a:prstGeom>
          <a:solidFill>
            <a:schemeClr val="accent4">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sz="1100" b="1" dirty="0">
              <a:solidFill>
                <a:schemeClr val="tx1"/>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A4D0AA12-8A3B-2B02-B0CE-12BDEEE9A064}"/>
              </a:ext>
            </a:extLst>
          </p:cNvPr>
          <p:cNvSpPr txBox="1"/>
          <p:nvPr/>
        </p:nvSpPr>
        <p:spPr>
          <a:xfrm>
            <a:off x="4636294" y="116980"/>
            <a:ext cx="1885950" cy="830997"/>
          </a:xfrm>
          <a:prstGeom prst="rect">
            <a:avLst/>
          </a:prstGeom>
          <a:no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Dataset Screenshot</a:t>
            </a:r>
          </a:p>
        </p:txBody>
      </p:sp>
      <p:pic>
        <p:nvPicPr>
          <p:cNvPr id="4" name="Picture 3">
            <a:extLst>
              <a:ext uri="{FF2B5EF4-FFF2-40B4-BE49-F238E27FC236}">
                <a16:creationId xmlns:a16="http://schemas.microsoft.com/office/drawing/2014/main" id="{4B5DAB93-04BF-C6E2-0EEE-1EBD58D875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275" y="1214529"/>
            <a:ext cx="11375385" cy="4967196"/>
          </a:xfrm>
          <a:prstGeom prst="rect">
            <a:avLst/>
          </a:prstGeom>
        </p:spPr>
      </p:pic>
    </p:spTree>
    <p:extLst>
      <p:ext uri="{BB962C8B-B14F-4D97-AF65-F5344CB8AC3E}">
        <p14:creationId xmlns:p14="http://schemas.microsoft.com/office/powerpoint/2010/main" val="44554596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246</TotalTime>
  <Words>1562</Words>
  <Application>Microsoft Office PowerPoint</Application>
  <PresentationFormat>Widescreen</PresentationFormat>
  <Paragraphs>187</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Pradyumn Vibhandik</dc:creator>
  <cp:lastModifiedBy>Pradyumn Vibhandik</cp:lastModifiedBy>
  <cp:revision>2</cp:revision>
  <dcterms:created xsi:type="dcterms:W3CDTF">2024-07-31T14:24:25Z</dcterms:created>
  <dcterms:modified xsi:type="dcterms:W3CDTF">2024-07-31T18:30:31Z</dcterms:modified>
</cp:coreProperties>
</file>