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2B2028-62D5-4A73-A483-A8F67AD072D1}">
          <p14:sldIdLst>
            <p14:sldId id="256"/>
            <p14:sldId id="257"/>
            <p14:sldId id="258"/>
            <p14:sldId id="259"/>
            <p14:sldId id="260"/>
            <p14:sldId id="261"/>
            <p14:sldId id="262"/>
            <p14:sldId id="263"/>
            <p14:sldId id="264"/>
            <p14:sldId id="265"/>
            <p14:sldId id="266"/>
            <p14:sldId id="267"/>
            <p14:sldId id="268"/>
            <p14:sldId id="271"/>
            <p14:sldId id="272"/>
            <p14:sldId id="269"/>
            <p14:sldId id="27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YUMNA PS" initials="P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336DDE-3AF3-4680-82D3-BF47442FBAD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4336DDE-3AF3-4680-82D3-BF47442FBAD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4336DDE-3AF3-4680-82D3-BF47442FBAD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336DDE-3AF3-4680-82D3-BF47442FBAD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36DDE-3AF3-4680-82D3-BF47442FBAD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336DDE-3AF3-4680-82D3-BF47442FBAD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336DDE-3AF3-4680-82D3-BF47442FBAD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CD6C7-4B25-4989-A8D1-74E7F6A8A72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336DDE-3AF3-4680-82D3-BF47442FBAD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3CD6C7-4B25-4989-A8D1-74E7F6A8A72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121" y="1823812"/>
            <a:ext cx="8638277" cy="2151016"/>
          </a:xfrm>
        </p:spPr>
        <p:txBody>
          <a:bodyPr/>
          <a:lstStyle/>
          <a:p>
            <a:pPr algn="ctr"/>
            <a:r>
              <a:rPr lang="en-IN" sz="5800" b="1" i="1" dirty="0">
                <a:solidFill>
                  <a:schemeClr val="tx1"/>
                </a:solidFill>
                <a:latin typeface="Bodoni MT" panose="02070603080606020203" pitchFamily="18" charset="0"/>
              </a:rPr>
              <a:t>Project – 250</a:t>
            </a:r>
            <a:br>
              <a:rPr lang="en-IN" sz="5800" b="1" i="1" dirty="0">
                <a:solidFill>
                  <a:schemeClr val="tx1"/>
                </a:solidFill>
                <a:latin typeface="Bodoni MT" panose="02070603080606020203" pitchFamily="18" charset="0"/>
              </a:rPr>
            </a:br>
            <a:r>
              <a:rPr lang="en-IN" sz="5800" b="1" i="1" dirty="0">
                <a:solidFill>
                  <a:schemeClr val="tx1"/>
                </a:solidFill>
                <a:latin typeface="Bodoni MT" panose="02070603080606020203" pitchFamily="18" charset="0"/>
              </a:rPr>
              <a:t>Resume Classification</a:t>
            </a:r>
            <a:endParaRPr lang="en-IN" sz="5800" b="1" i="1" dirty="0">
              <a:solidFill>
                <a:schemeClr val="tx1"/>
              </a:solidFill>
              <a:latin typeface="Bodoni MT" panose="02070603080606020203" pitchFamily="18" charset="0"/>
            </a:endParaRPr>
          </a:p>
        </p:txBody>
      </p:sp>
      <p:sp>
        <p:nvSpPr>
          <p:cNvPr id="3" name="Subtitle 2"/>
          <p:cNvSpPr>
            <a:spLocks noGrp="1"/>
          </p:cNvSpPr>
          <p:nvPr>
            <p:ph type="subTitle" idx="1"/>
          </p:nvPr>
        </p:nvSpPr>
        <p:spPr>
          <a:xfrm>
            <a:off x="893445" y="5545455"/>
            <a:ext cx="8525510" cy="1440180"/>
          </a:xfrm>
        </p:spPr>
        <p:txBody>
          <a:bodyPr>
            <a:normAutofit/>
          </a:bodyPr>
          <a:lstStyle/>
          <a:p>
            <a:r>
              <a:rPr lang="en-IN" dirty="0">
                <a:solidFill>
                  <a:schemeClr val="tx1"/>
                </a:solidFill>
              </a:rPr>
              <a:t>By Pradyumna PS</a:t>
            </a: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91066"/>
            <a:ext cx="8596668" cy="1320800"/>
          </a:xfrm>
        </p:spPr>
        <p:txBody>
          <a:bodyPr/>
          <a:lstStyle/>
          <a:p>
            <a:r>
              <a:rPr lang="en-IN" dirty="0">
                <a:solidFill>
                  <a:schemeClr val="tx1"/>
                </a:solidFill>
              </a:rPr>
              <a:t>Text Preprocessing</a:t>
            </a:r>
            <a:endParaRPr lang="en-IN"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333" y="1151466"/>
            <a:ext cx="8596668" cy="3602089"/>
          </a:xfrm>
          <a:prstGeom prst="rect">
            <a:avLst/>
          </a:prstGeom>
        </p:spPr>
      </p:pic>
      <p:sp>
        <p:nvSpPr>
          <p:cNvPr id="6" name="TextBox 5"/>
          <p:cNvSpPr txBox="1"/>
          <p:nvPr/>
        </p:nvSpPr>
        <p:spPr>
          <a:xfrm flipH="1">
            <a:off x="296333" y="5046135"/>
            <a:ext cx="10126133" cy="1477328"/>
          </a:xfrm>
          <a:prstGeom prst="rect">
            <a:avLst/>
          </a:prstGeom>
          <a:noFill/>
        </p:spPr>
        <p:txBody>
          <a:bodyPr wrap="square" rtlCol="0">
            <a:spAutoFit/>
          </a:bodyPr>
          <a:lstStyle/>
          <a:p>
            <a:r>
              <a:rPr lang="en-US" b="0" i="0" dirty="0">
                <a:effectLst/>
                <a:latin typeface="-apple-system"/>
              </a:rPr>
              <a:t>There is a third party module in Python called re that handles regular expressions. In our cleanResume function, we are going to use mostly re.sub method to substitute a text with another, and re.escape to skip the punction marks so that we can eventually eliminate them from our text. We remove the punctuations, non-ascii characters, extra whitespaces and numbers in cleanResume function as a basic text cleaning for now. For normalization purposes, we are converting all letters to lowercase as well.</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1" y="347133"/>
            <a:ext cx="8596668" cy="1320800"/>
          </a:xfrm>
        </p:spPr>
        <p:txBody>
          <a:bodyPr/>
          <a:lstStyle/>
          <a:p>
            <a:r>
              <a:rPr lang="en-IN" dirty="0">
                <a:solidFill>
                  <a:schemeClr val="tx1"/>
                </a:solidFill>
              </a:rPr>
              <a:t>Finding common words</a:t>
            </a:r>
            <a:endParaRPr lang="en-IN"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071961"/>
            <a:ext cx="9448800" cy="3889506"/>
          </a:xfrm>
          <a:prstGeom prst="rect">
            <a:avLst/>
          </a:prstGeom>
        </p:spPr>
      </p:pic>
      <p:sp>
        <p:nvSpPr>
          <p:cNvPr id="6" name="TextBox 5"/>
          <p:cNvSpPr txBox="1"/>
          <p:nvPr/>
        </p:nvSpPr>
        <p:spPr>
          <a:xfrm>
            <a:off x="550333" y="5067406"/>
            <a:ext cx="9787467" cy="1477328"/>
          </a:xfrm>
          <a:prstGeom prst="rect">
            <a:avLst/>
          </a:prstGeom>
          <a:noFill/>
        </p:spPr>
        <p:txBody>
          <a:bodyPr wrap="square" rtlCol="0">
            <a:spAutoFit/>
          </a:bodyPr>
          <a:lstStyle/>
          <a:p>
            <a:r>
              <a:rPr lang="en-US" dirty="0">
                <a:solidFill>
                  <a:srgbClr val="374151"/>
                </a:solidFill>
                <a:latin typeface="Söhne"/>
              </a:rPr>
              <a:t>T</a:t>
            </a:r>
            <a:r>
              <a:rPr lang="en-US" b="0" i="0" dirty="0">
                <a:solidFill>
                  <a:srgbClr val="374151"/>
                </a:solidFill>
                <a:effectLst/>
                <a:latin typeface="Söhne"/>
              </a:rPr>
              <a:t>ext processing on a DataFrame column named 'cleaned'. It tokenizes the cleaned text, filters out stopwords and punctuation, and generates a frequency distribution of the remaining words. The code then retrieves the 100 most common words from the frequency distribution and prints them. However, it relies on a missing function called 'cleanResume' and a DataFrame called ‘</a:t>
            </a:r>
            <a:r>
              <a:rPr lang="en-US" b="0" i="0" dirty="0" err="1">
                <a:solidFill>
                  <a:srgbClr val="374151"/>
                </a:solidFill>
                <a:effectLst/>
                <a:latin typeface="Söhne"/>
              </a:rPr>
              <a:t>df</a:t>
            </a:r>
            <a:r>
              <a:rPr lang="en-US" b="0" i="0" dirty="0">
                <a:solidFill>
                  <a:srgbClr val="374151"/>
                </a:solidFill>
                <a:effectLst/>
                <a:latin typeface="Söhne"/>
              </a:rPr>
              <a:t>', which need to be defined or provided separately for the code to run properly.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8" y="372533"/>
            <a:ext cx="8596668" cy="1320800"/>
          </a:xfrm>
        </p:spPr>
        <p:txBody>
          <a:bodyPr/>
          <a:lstStyle/>
          <a:p>
            <a:r>
              <a:rPr lang="en-IN" dirty="0">
                <a:solidFill>
                  <a:schemeClr val="tx1"/>
                </a:solidFill>
              </a:rPr>
              <a:t>Count Vectorization</a:t>
            </a:r>
            <a:endParaRPr lang="en-IN"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868" y="1032933"/>
            <a:ext cx="8906932" cy="5494867"/>
          </a:xfrm>
          <a:prstGeom prst="rect">
            <a:avLst/>
          </a:prstGeom>
        </p:spPr>
      </p:pic>
      <p:sp>
        <p:nvSpPr>
          <p:cNvPr id="6" name="TextBox 5"/>
          <p:cNvSpPr txBox="1"/>
          <p:nvPr/>
        </p:nvSpPr>
        <p:spPr>
          <a:xfrm>
            <a:off x="4114800" y="3606800"/>
            <a:ext cx="5308600" cy="2031325"/>
          </a:xfrm>
          <a:prstGeom prst="rect">
            <a:avLst/>
          </a:prstGeom>
          <a:noFill/>
        </p:spPr>
        <p:txBody>
          <a:bodyPr wrap="square" rtlCol="0">
            <a:spAutoFit/>
          </a:bodyPr>
          <a:lstStyle/>
          <a:p>
            <a:r>
              <a:rPr lang="en-US" dirty="0">
                <a:solidFill>
                  <a:srgbClr val="374151"/>
                </a:solidFill>
                <a:latin typeface="Söhne"/>
              </a:rPr>
              <a:t>T</a:t>
            </a:r>
            <a:r>
              <a:rPr lang="en-US" b="0" i="0" dirty="0">
                <a:solidFill>
                  <a:srgbClr val="374151"/>
                </a:solidFill>
                <a:effectLst/>
                <a:latin typeface="Söhne"/>
              </a:rPr>
              <a:t>he CountVectorizer from scikit-learn to perform word frequency analysis on a dataset called 'noun_verbs'. It calculates the count of each word, sorts the results in descending order, and creates a DataFrame showing the 15 most frequent words along with their respective counts. This analysis helps identify the most commonly occurring words in the dataset.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414867"/>
            <a:ext cx="8596668" cy="1320800"/>
          </a:xfrm>
        </p:spPr>
        <p:txBody>
          <a:bodyPr>
            <a:normAutofit/>
          </a:bodyPr>
          <a:lstStyle/>
          <a:p>
            <a:r>
              <a:rPr lang="en-IN" sz="4800" dirty="0">
                <a:solidFill>
                  <a:schemeClr val="tx1"/>
                </a:solidFill>
              </a:rPr>
              <a:t>Word Cloud</a:t>
            </a:r>
            <a:endParaRPr lang="en-IN" sz="4800"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28533" y="1239083"/>
            <a:ext cx="7984067" cy="5204049"/>
          </a:xfrm>
          <a:prstGeom prst="rect">
            <a:avLst/>
          </a:prstGeom>
        </p:spPr>
      </p:pic>
      <p:sp>
        <p:nvSpPr>
          <p:cNvPr id="12" name="TextBox 11"/>
          <p:cNvSpPr txBox="1"/>
          <p:nvPr/>
        </p:nvSpPr>
        <p:spPr>
          <a:xfrm>
            <a:off x="372534" y="1524001"/>
            <a:ext cx="3378199" cy="4801314"/>
          </a:xfrm>
          <a:prstGeom prst="rect">
            <a:avLst/>
          </a:prstGeom>
          <a:noFill/>
        </p:spPr>
        <p:txBody>
          <a:bodyPr wrap="square" rtlCol="0">
            <a:spAutoFit/>
          </a:bodyPr>
          <a:lstStyle/>
          <a:p>
            <a:r>
              <a:rPr lang="en-US" b="0" i="0" dirty="0">
                <a:effectLst/>
                <a:latin typeface="-apple-system"/>
              </a:rPr>
              <a:t>In addition to word cloud, we can also see the frequency distribution of each word in the text, that is the number of times a word is used in total_words. FreqDist function is accessible from nltk library, and the total_words is fed into the function as an argument. The most frequent word is ‘Experience' with a word frequency of 540. During the data analysis phase, it is obvious that some of the words such as ‘application', ‘project', and ‘server' are not specific to the category.</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4" y="156238"/>
            <a:ext cx="8596668" cy="1320800"/>
          </a:xfrm>
        </p:spPr>
        <p:txBody>
          <a:bodyPr>
            <a:normAutofit/>
          </a:bodyPr>
          <a:lstStyle/>
          <a:p>
            <a:r>
              <a:rPr lang="en-IN" sz="4400" dirty="0">
                <a:solidFill>
                  <a:schemeClr val="tx1"/>
                </a:solidFill>
              </a:rPr>
              <a:t>Model Selection</a:t>
            </a:r>
            <a:endParaRPr lang="en-IN" sz="4400"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4" y="1121360"/>
            <a:ext cx="10907647" cy="3953427"/>
          </a:xfrm>
          <a:prstGeom prst="rect">
            <a:avLst/>
          </a:prstGeom>
        </p:spPr>
      </p:pic>
      <p:sp>
        <p:nvSpPr>
          <p:cNvPr id="6" name="TextBox 5"/>
          <p:cNvSpPr txBox="1"/>
          <p:nvPr/>
        </p:nvSpPr>
        <p:spPr>
          <a:xfrm>
            <a:off x="862471" y="5329646"/>
            <a:ext cx="9318171" cy="1200329"/>
          </a:xfrm>
          <a:prstGeom prst="rect">
            <a:avLst/>
          </a:prstGeom>
          <a:noFill/>
        </p:spPr>
        <p:txBody>
          <a:bodyPr wrap="square" rtlCol="0">
            <a:spAutoFit/>
          </a:bodyPr>
          <a:lstStyle/>
          <a:p>
            <a:r>
              <a:rPr lang="en-IN" dirty="0"/>
              <a:t>After data pre-processing, data has been split into train and test and vectorized to </a:t>
            </a:r>
            <a:r>
              <a:rPr lang="en-IN" dirty="0">
                <a:latin typeface="+mj-lt"/>
              </a:rPr>
              <a:t>convert </a:t>
            </a:r>
            <a:r>
              <a:rPr lang="en-US" b="0" i="0" dirty="0">
                <a:solidFill>
                  <a:srgbClr val="374151"/>
                </a:solidFill>
                <a:effectLst/>
                <a:latin typeface="+mj-lt"/>
              </a:rPr>
              <a:t>text documents into a matrix of TF-IDF (Term Frequency-Inverse Document Frequency) features.</a:t>
            </a:r>
            <a:r>
              <a:rPr lang="en-IN" dirty="0">
                <a:latin typeface="+mj-lt"/>
              </a:rPr>
              <a:t> Vectorized data then passed through different models and respective F1 scores have been achieved.</a:t>
            </a:r>
            <a:endParaRPr lang="en-IN"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45" y="217714"/>
            <a:ext cx="8596668" cy="1320800"/>
          </a:xfrm>
        </p:spPr>
        <p:txBody>
          <a:bodyPr/>
          <a:lstStyle/>
          <a:p>
            <a:r>
              <a:rPr lang="en-IN" dirty="0">
                <a:solidFill>
                  <a:schemeClr val="tx1"/>
                </a:solidFill>
              </a:rPr>
              <a:t>Train &amp; Test accuracy plot</a:t>
            </a:r>
            <a:endParaRPr lang="en-IN"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3144" y="1359262"/>
            <a:ext cx="9527177" cy="49058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34" y="423334"/>
            <a:ext cx="8596668" cy="1320800"/>
          </a:xfrm>
        </p:spPr>
        <p:txBody>
          <a:bodyPr>
            <a:normAutofit/>
          </a:bodyPr>
          <a:lstStyle/>
          <a:p>
            <a:r>
              <a:rPr lang="en-IN" sz="4800" dirty="0">
                <a:solidFill>
                  <a:schemeClr val="tx1"/>
                </a:solidFill>
              </a:rPr>
              <a:t>Deployment</a:t>
            </a:r>
            <a:endParaRPr lang="en-IN" sz="4800"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45667" y="321734"/>
            <a:ext cx="6248399" cy="3835399"/>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920999"/>
            <a:ext cx="6561666" cy="34036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134533" y="2345266"/>
            <a:ext cx="7489614" cy="1569660"/>
          </a:xfrm>
          <a:prstGeom prst="rect">
            <a:avLst/>
          </a:prstGeom>
          <a:noFill/>
        </p:spPr>
        <p:txBody>
          <a:bodyPr wrap="square" rtlCol="0">
            <a:spAutoFit/>
          </a:bodyPr>
          <a:lstStyle/>
          <a:p>
            <a:r>
              <a:rPr lang="en-IN" sz="9600" b="1" i="1" dirty="0">
                <a:latin typeface="Algerian" panose="04020705040A02060702" pitchFamily="82" charset="0"/>
              </a:rPr>
              <a:t>THANK YOU</a:t>
            </a:r>
            <a:endParaRPr lang="en-IN" sz="9600" b="1" i="1"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chemeClr val="tx1"/>
                </a:solidFill>
                <a:latin typeface="Copperplate Gothic Bold" panose="020E0705020206020404" pitchFamily="34" charset="0"/>
              </a:rPr>
              <a:t>Resume Classification</a:t>
            </a:r>
            <a:endParaRPr lang="en-IN" sz="4800" dirty="0">
              <a:solidFill>
                <a:schemeClr val="tx1"/>
              </a:solidFill>
              <a:latin typeface="Copperplate Gothic Bold" panose="020E0705020206020404" pitchFamily="34" charset="0"/>
            </a:endParaRPr>
          </a:p>
        </p:txBody>
      </p:sp>
      <p:sp>
        <p:nvSpPr>
          <p:cNvPr id="3" name="Content Placeholder 2"/>
          <p:cNvSpPr>
            <a:spLocks noGrp="1"/>
          </p:cNvSpPr>
          <p:nvPr>
            <p:ph idx="1"/>
          </p:nvPr>
        </p:nvSpPr>
        <p:spPr>
          <a:xfrm>
            <a:off x="677335" y="2168434"/>
            <a:ext cx="5026780" cy="3872928"/>
          </a:xfrm>
        </p:spPr>
        <p:txBody>
          <a:bodyPr/>
          <a:lstStyle/>
          <a:p>
            <a:r>
              <a:rPr lang="en-IN" sz="2800" i="1" dirty="0"/>
              <a:t>Business Objective</a:t>
            </a:r>
            <a:endParaRPr lang="en-IN" sz="2800" i="1" dirty="0"/>
          </a:p>
          <a:p>
            <a:pPr marL="0" indent="0">
              <a:lnSpc>
                <a:spcPct val="150000"/>
              </a:lnSpc>
              <a:buNone/>
            </a:pPr>
            <a:r>
              <a:rPr lang="en-US" dirty="0"/>
              <a:t>The document classification solution should significantly reduce the manual human effort in the HRM. It should achieve a higher level of</a:t>
            </a:r>
            <a:r>
              <a:rPr lang="en-IN" dirty="0"/>
              <a:t> </a:t>
            </a:r>
            <a:r>
              <a:rPr lang="en-US" dirty="0"/>
              <a:t>accuracy and automation with minimal human intervention</a:t>
            </a:r>
            <a:r>
              <a:rPr lang="en-IN" dirty="0"/>
              <a:t>.</a:t>
            </a:r>
            <a:endParaRPr lang="en-IN" dirty="0"/>
          </a:p>
          <a:p>
            <a:pPr marL="0" indent="0">
              <a:buNone/>
            </a:pPr>
            <a:endParaRPr lang="en-US" dirty="0"/>
          </a:p>
          <a:p>
            <a:pPr marL="0" indent="0">
              <a:buNone/>
            </a:pPr>
            <a:endParaRPr lang="en-US"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56662" y="2168434"/>
            <a:ext cx="4345578" cy="29625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3509"/>
            <a:ext cx="8596668" cy="5991497"/>
          </a:xfrm>
        </p:spPr>
        <p:txBody>
          <a:bodyPr>
            <a:noAutofit/>
          </a:bodyPr>
          <a:lstStyle/>
          <a:p>
            <a:pPr algn="l"/>
            <a:r>
              <a:rPr lang="en-US" b="0" i="0" dirty="0">
                <a:effectLst/>
                <a:latin typeface="-apple-system"/>
              </a:rPr>
              <a:t>Natural Language Processing (NLP) has gained popularity for multiple reasons and it is an exciting technology that is here to stay for a long time. NLP deals with machines understanding the way humans speak and write the language in their everyday lives. If this Artificial Intelligence (AI) subdomain grabs your attention, you can start with some textbook projects. In this article, I am going to go over one of the simple projects of that kind: classifying an applicant's resume.</a:t>
            </a:r>
            <a:endParaRPr lang="en-US" b="0" i="0" dirty="0">
              <a:effectLst/>
              <a:latin typeface="-apple-system"/>
            </a:endParaRPr>
          </a:p>
          <a:p>
            <a:pPr algn="l"/>
            <a:r>
              <a:rPr lang="en-US" b="0" i="0" dirty="0">
                <a:effectLst/>
                <a:latin typeface="-apple-system"/>
              </a:rPr>
              <a:t>The conventional techniques of hiring a candidate for a position is becoming more labor intensive, therefore inefficient, because of the growing online recruitment. The companies receive an excessive number of resumes in multiple categories for the vacant positions. Using some of the NLP and Machine Learning (ML) techniques, categorizing the applicants' resumes for the available positions can be automated. In this article, let's develop a simplified version of such a multiclass classification in Python using NLP. We will briefly go over the following steps:</a:t>
            </a:r>
            <a:endParaRPr lang="en-US" b="0" i="0" dirty="0">
              <a:effectLst/>
              <a:latin typeface="-apple-system"/>
            </a:endParaRPr>
          </a:p>
          <a:p>
            <a:pPr algn="l"/>
            <a:r>
              <a:rPr lang="en-US" b="0" i="0" dirty="0">
                <a:effectLst/>
                <a:latin typeface="-apple-system"/>
              </a:rPr>
              <a:t>1- Acquiring data</a:t>
            </a:r>
            <a:endParaRPr lang="en-US" b="0" i="0" dirty="0">
              <a:effectLst/>
              <a:latin typeface="-apple-system"/>
            </a:endParaRPr>
          </a:p>
          <a:p>
            <a:pPr algn="l"/>
            <a:r>
              <a:rPr lang="en-US" b="0" i="0" dirty="0">
                <a:effectLst/>
                <a:latin typeface="-apple-system"/>
              </a:rPr>
              <a:t>2- Cleaning/preprocessing/exploring text data</a:t>
            </a:r>
            <a:endParaRPr lang="en-US" b="0" i="0" dirty="0">
              <a:effectLst/>
              <a:latin typeface="-apple-system"/>
            </a:endParaRPr>
          </a:p>
          <a:p>
            <a:pPr algn="l"/>
            <a:r>
              <a:rPr lang="en-US" b="0" i="0" dirty="0">
                <a:effectLst/>
                <a:latin typeface="-apple-system"/>
              </a:rPr>
              <a:t>3- Vectorizing text data</a:t>
            </a:r>
            <a:endParaRPr lang="en-US" b="0" i="0" dirty="0">
              <a:effectLst/>
              <a:latin typeface="-apple-system"/>
            </a:endParaRPr>
          </a:p>
          <a:p>
            <a:pPr algn="l"/>
            <a:r>
              <a:rPr lang="en-US" b="0" i="0" dirty="0">
                <a:effectLst/>
                <a:latin typeface="-apple-system"/>
              </a:rPr>
              <a:t>4- Developing the ML algorithm</a:t>
            </a:r>
            <a:endParaRPr lang="en-US" b="0" i="0" dirty="0">
              <a:effectLst/>
              <a:latin typeface="-apple-system"/>
            </a:endParaRPr>
          </a:p>
          <a:p>
            <a:pPr algn="l"/>
            <a:r>
              <a:rPr lang="en-US" b="0" i="0" dirty="0">
                <a:effectLst/>
                <a:latin typeface="-apple-system"/>
              </a:rPr>
              <a:t>As a note, performance evaluation/comparison of the results will not be covered here since the main goal is to demonstrate basic NLP steps. Assuming you already have a Python environment, let's begin with importing pandas and matplotlib.</a:t>
            </a:r>
            <a:endParaRPr lang="en-US" b="0" i="0" dirty="0">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2"/>
            <a:ext cx="8596668" cy="783772"/>
          </a:xfrm>
        </p:spPr>
        <p:txBody>
          <a:bodyPr>
            <a:normAutofit/>
          </a:bodyPr>
          <a:lstStyle/>
          <a:p>
            <a:r>
              <a:rPr lang="en-IN" sz="3600" dirty="0"/>
              <a:t>Importing libraries</a:t>
            </a:r>
            <a:endParaRPr lang="en-IN" sz="36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5362" y="1547979"/>
            <a:ext cx="7906853" cy="3433324"/>
          </a:xfrm>
          <a:prstGeom prst="rect">
            <a:avLst/>
          </a:prstGeom>
        </p:spPr>
      </p:pic>
      <p:sp>
        <p:nvSpPr>
          <p:cNvPr id="7" name="TextBox 6"/>
          <p:cNvSpPr txBox="1"/>
          <p:nvPr/>
        </p:nvSpPr>
        <p:spPr>
          <a:xfrm>
            <a:off x="873034" y="5502031"/>
            <a:ext cx="6100354" cy="646331"/>
          </a:xfrm>
          <a:prstGeom prst="rect">
            <a:avLst/>
          </a:prstGeom>
          <a:noFill/>
        </p:spPr>
        <p:txBody>
          <a:bodyPr wrap="square">
            <a:spAutoFit/>
          </a:bodyPr>
          <a:lstStyle/>
          <a:p>
            <a:r>
              <a:rPr lang="en-US" b="0" i="0" dirty="0">
                <a:effectLst/>
                <a:latin typeface="-apple-system"/>
              </a:rPr>
              <a:t>The first step in an ML project is to </a:t>
            </a:r>
            <a:r>
              <a:rPr lang="en-US" dirty="0">
                <a:latin typeface="-apple-system"/>
              </a:rPr>
              <a:t>import</a:t>
            </a:r>
            <a:r>
              <a:rPr lang="en-US" b="0" i="0" dirty="0">
                <a:effectLst/>
                <a:latin typeface="-apple-system"/>
              </a:rPr>
              <a:t> the required basic libraries.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31" y="591015"/>
            <a:ext cx="8596668" cy="1320800"/>
          </a:xfrm>
        </p:spPr>
        <p:txBody>
          <a:bodyPr/>
          <a:lstStyle/>
          <a:p>
            <a:r>
              <a:rPr lang="en-IN" dirty="0">
                <a:solidFill>
                  <a:schemeClr val="tx1"/>
                </a:solidFill>
              </a:rPr>
              <a:t>Extracting the data</a:t>
            </a:r>
            <a:endParaRPr lang="en-IN" dirty="0">
              <a:solidFill>
                <a:schemeClr val="tx1"/>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7031" y="1488281"/>
            <a:ext cx="6724627" cy="3881437"/>
          </a:xfrm>
        </p:spPr>
      </p:pic>
      <p:sp>
        <p:nvSpPr>
          <p:cNvPr id="11" name="TextBox 10"/>
          <p:cNvSpPr txBox="1"/>
          <p:nvPr/>
        </p:nvSpPr>
        <p:spPr>
          <a:xfrm>
            <a:off x="783773" y="5843451"/>
            <a:ext cx="7445828" cy="646331"/>
          </a:xfrm>
          <a:prstGeom prst="rect">
            <a:avLst/>
          </a:prstGeom>
          <a:noFill/>
        </p:spPr>
        <p:txBody>
          <a:bodyPr wrap="square" rtlCol="0">
            <a:spAutoFit/>
          </a:bodyPr>
          <a:lstStyle/>
          <a:p>
            <a:r>
              <a:rPr lang="en-US" b="0" i="0" dirty="0">
                <a:effectLst/>
                <a:latin typeface="-apple-system"/>
              </a:rPr>
              <a:t> The data is conveniently provided in the form of a .doc, .docx, .pdf file.</a:t>
            </a:r>
            <a:endParaRPr lang="en-US" b="0" i="0" dirty="0">
              <a:effectLst/>
              <a:latin typeface="-apple-system"/>
            </a:endParaRPr>
          </a:p>
          <a:p>
            <a:endParaRPr lang="en-US" b="0" i="0" dirty="0">
              <a:effectLst/>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9"/>
            <a:ext cx="8596668" cy="957942"/>
          </a:xfrm>
        </p:spPr>
        <p:txBody>
          <a:bodyPr/>
          <a:lstStyle/>
          <a:p>
            <a:r>
              <a:rPr lang="en-IN" dirty="0">
                <a:solidFill>
                  <a:schemeClr val="tx1"/>
                </a:solidFill>
              </a:rPr>
              <a:t>Visualisation</a:t>
            </a:r>
            <a:endParaRPr lang="en-IN" dirty="0">
              <a:solidFill>
                <a:schemeClr val="tx1"/>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94983" y="1243148"/>
            <a:ext cx="8474846" cy="1900646"/>
          </a:xfr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547533"/>
            <a:ext cx="5613400" cy="29434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440266"/>
            <a:ext cx="8596668" cy="1320800"/>
          </a:xfrm>
        </p:spPr>
        <p:txBody>
          <a:bodyPr/>
          <a:lstStyle/>
          <a:p>
            <a:r>
              <a:rPr lang="en-IN" dirty="0">
                <a:solidFill>
                  <a:schemeClr val="tx1"/>
                </a:solidFill>
              </a:rPr>
              <a:t>Exploring data </a:t>
            </a:r>
            <a:endParaRPr lang="en-IN"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7933" y="1265767"/>
            <a:ext cx="9389534" cy="4326466"/>
          </a:xfrm>
          <a:prstGeom prst="rect">
            <a:avLst/>
          </a:prstGeom>
        </p:spPr>
      </p:pic>
      <p:sp>
        <p:nvSpPr>
          <p:cNvPr id="6" name="TextBox 5"/>
          <p:cNvSpPr txBox="1"/>
          <p:nvPr/>
        </p:nvSpPr>
        <p:spPr>
          <a:xfrm>
            <a:off x="694267" y="6048402"/>
            <a:ext cx="7755466" cy="369332"/>
          </a:xfrm>
          <a:prstGeom prst="rect">
            <a:avLst/>
          </a:prstGeom>
          <a:noFill/>
        </p:spPr>
        <p:txBody>
          <a:bodyPr wrap="square" rtlCol="0">
            <a:spAutoFit/>
          </a:bodyPr>
          <a:lstStyle/>
          <a:p>
            <a:r>
              <a:rPr lang="en-IN" dirty="0"/>
              <a:t>Resumes has been classified categorically and merged into one category.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4" y="846667"/>
            <a:ext cx="8596668" cy="812800"/>
          </a:xfrm>
        </p:spPr>
        <p:txBody>
          <a:bodyPr/>
          <a:lstStyle/>
          <a:p>
            <a:r>
              <a:rPr lang="en-IN" dirty="0">
                <a:solidFill>
                  <a:schemeClr val="tx1"/>
                </a:solidFill>
              </a:rPr>
              <a:t>Visualisation &amp; EDA</a:t>
            </a: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05400" y="990601"/>
            <a:ext cx="4834467" cy="3556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1" y="5063067"/>
            <a:ext cx="4927600" cy="1363133"/>
          </a:xfrm>
          <a:prstGeom prst="rect">
            <a:avLst/>
          </a:prstGeom>
        </p:spPr>
      </p:pic>
      <p:sp>
        <p:nvSpPr>
          <p:cNvPr id="8" name="TextBox 7"/>
          <p:cNvSpPr txBox="1"/>
          <p:nvPr/>
        </p:nvSpPr>
        <p:spPr>
          <a:xfrm>
            <a:off x="567267" y="2175933"/>
            <a:ext cx="4038600" cy="2031325"/>
          </a:xfrm>
          <a:prstGeom prst="rect">
            <a:avLst/>
          </a:prstGeom>
          <a:noFill/>
        </p:spPr>
        <p:txBody>
          <a:bodyPr wrap="square" rtlCol="0">
            <a:spAutoFit/>
          </a:bodyPr>
          <a:lstStyle/>
          <a:p>
            <a:r>
              <a:rPr lang="en-US" b="0" i="0" dirty="0">
                <a:effectLst/>
                <a:latin typeface="-apple-system"/>
              </a:rPr>
              <a:t>There are total of 80 resumes in the dataset. In which out of 4 different categories, React JS Developer class is the largest class with 24 resumes, whereas SQL Developer lightning insight class is the smallest with only 14 resumes. </a:t>
            </a:r>
            <a:endParaRPr lang="en-IN" dirty="0"/>
          </a:p>
        </p:txBody>
      </p:sp>
      <p:sp>
        <p:nvSpPr>
          <p:cNvPr id="9" name="TextBox 8"/>
          <p:cNvSpPr txBox="1"/>
          <p:nvPr/>
        </p:nvSpPr>
        <p:spPr>
          <a:xfrm>
            <a:off x="5806632" y="5225871"/>
            <a:ext cx="3432002" cy="1200329"/>
          </a:xfrm>
          <a:prstGeom prst="rect">
            <a:avLst/>
          </a:prstGeom>
          <a:noFill/>
        </p:spPr>
        <p:txBody>
          <a:bodyPr wrap="square" rtlCol="0">
            <a:spAutoFit/>
          </a:bodyPr>
          <a:lstStyle/>
          <a:p>
            <a:r>
              <a:rPr lang="en-US" b="0" i="0" dirty="0">
                <a:effectLst/>
                <a:latin typeface="-apple-system"/>
              </a:rPr>
              <a:t>To get information about non-null values and data type, we can rely on the info() method of pandas. We do not have any null values.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733"/>
            <a:ext cx="8596668" cy="1320800"/>
          </a:xfrm>
        </p:spPr>
        <p:txBody>
          <a:bodyPr/>
          <a:lstStyle/>
          <a:p>
            <a:r>
              <a:rPr lang="en-IN" dirty="0">
                <a:solidFill>
                  <a:schemeClr val="tx1"/>
                </a:solidFill>
              </a:rPr>
              <a:t>Text Preprocessing</a:t>
            </a:r>
            <a:endParaRPr lang="en-IN" dirty="0">
              <a:solidFill>
                <a:schemeClr val="tx1"/>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863" y="1532467"/>
            <a:ext cx="8596312" cy="3776133"/>
          </a:xfrm>
        </p:spPr>
      </p:pic>
      <p:sp>
        <p:nvSpPr>
          <p:cNvPr id="6" name="TextBox 5"/>
          <p:cNvSpPr txBox="1"/>
          <p:nvPr/>
        </p:nvSpPr>
        <p:spPr>
          <a:xfrm>
            <a:off x="1405466" y="5746003"/>
            <a:ext cx="7010400" cy="646331"/>
          </a:xfrm>
          <a:prstGeom prst="rect">
            <a:avLst/>
          </a:prstGeom>
          <a:noFill/>
        </p:spPr>
        <p:txBody>
          <a:bodyPr wrap="square" rtlCol="0">
            <a:spAutoFit/>
          </a:bodyPr>
          <a:lstStyle/>
          <a:p>
            <a:r>
              <a:rPr lang="en-IN" dirty="0"/>
              <a:t>Word count, character count, Stop words, Numerics has been calculated to each resume.</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4661</Words>
  <Application>WPS Presentation</Application>
  <PresentationFormat>Widescreen</PresentationFormat>
  <Paragraphs>70</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Wingdings 3</vt:lpstr>
      <vt:lpstr>Arial</vt:lpstr>
      <vt:lpstr>Bodoni MT</vt:lpstr>
      <vt:lpstr>Copperplate Gothic Bold</vt:lpstr>
      <vt:lpstr>-apple-system</vt:lpstr>
      <vt:lpstr>Segoe Print</vt:lpstr>
      <vt:lpstr>Söhne</vt:lpstr>
      <vt:lpstr>Algerian</vt:lpstr>
      <vt:lpstr>Trebuchet MS</vt:lpstr>
      <vt:lpstr>Microsoft YaHei</vt:lpstr>
      <vt:lpstr>Arial Unicode MS</vt:lpstr>
      <vt:lpstr>Calibri</vt:lpstr>
      <vt:lpstr>Facet</vt:lpstr>
      <vt:lpstr>Project – 250 Resume Classification</vt:lpstr>
      <vt:lpstr>Resume Classification</vt:lpstr>
      <vt:lpstr>PowerPoint 演示文稿</vt:lpstr>
      <vt:lpstr>PowerPoint 演示文稿</vt:lpstr>
      <vt:lpstr>Extracting the data</vt:lpstr>
      <vt:lpstr>Visualisation</vt:lpstr>
      <vt:lpstr>Exploring data </vt:lpstr>
      <vt:lpstr>Visualisation &amp; EDA</vt:lpstr>
      <vt:lpstr>Text Preprocessing</vt:lpstr>
      <vt:lpstr>Text Preprocessing</vt:lpstr>
      <vt:lpstr>Finding common words</vt:lpstr>
      <vt:lpstr>Count Vectorization</vt:lpstr>
      <vt:lpstr>Word Cloud</vt:lpstr>
      <vt:lpstr>Model Selection</vt:lpstr>
      <vt:lpstr>Train &amp; Test accuracy plot</vt:lpstr>
      <vt:lpstr>Deployment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250 Resume Classification</dc:title>
  <dc:creator>PRADYUMNA PS</dc:creator>
  <cp:lastModifiedBy>PRADYUMNA PS</cp:lastModifiedBy>
  <cp:revision>3</cp:revision>
  <dcterms:created xsi:type="dcterms:W3CDTF">2023-06-30T07:30:00Z</dcterms:created>
  <dcterms:modified xsi:type="dcterms:W3CDTF">2023-08-18T12:31:42Z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AEFB6EA44BE64ED089A44D61E44ACE7B_12</vt:lpwstr>
  </property>
  <property fmtid="{D5CDD505-2E9C-101B-9397-08002B2CF9AE}" pid="3" name="KSOProductBuildVer">
    <vt:lpwstr>1033-12.2.0.13110</vt:lpwstr>
  </property>
</Properties>
</file>