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3641c0ba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3641c0ba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two graphs show that attrition is higher among employees who have lower job satisfaction and environment satisfaction which indicates the importance of these two factors.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this graph here indicates that single employees are at the highest risk of attrition as compared to married/divorced employees. This could also just be due to the fact that single employees are generally younger than married/divorced employees.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3641c0b8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3641c0b8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557a7b4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557a7b4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557a7b4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557a7b4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557a7b4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557a7b4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557a7b4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a557a7b4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557a7b4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557a7b4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557a7b42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557a7b42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3641c0b8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3641c0b8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3641c0ba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3641c0ba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3641c0ba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3641c0ba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3641c0ba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3641c0b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3641c0b8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3641c0b8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3641c0b8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3641c0b8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latin typeface="Linux Libertine"/>
                <a:ea typeface="Linux Libertine"/>
                <a:cs typeface="Linux Libertine"/>
                <a:sym typeface="Linux Libertine"/>
              </a:rPr>
              <a:t>This project is motivated by the importance and opportunity in identifying and using data analytics to make positive changes and positively impact employees and organization as a whole.</a:t>
            </a:r>
            <a:endParaRPr sz="1000">
              <a:solidFill>
                <a:schemeClr val="dk1"/>
              </a:solidFill>
              <a:latin typeface="Linux Libertine"/>
              <a:ea typeface="Linux Libertine"/>
              <a:cs typeface="Linux Libertine"/>
              <a:sym typeface="Linux Libertine"/>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Linux Libertine"/>
              <a:ea typeface="Linux Libertine"/>
              <a:cs typeface="Linux Libertine"/>
              <a:sym typeface="Linux Libertin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641c0b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641c0b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latin typeface="Linux Libertine"/>
                <a:ea typeface="Linux Libertine"/>
                <a:cs typeface="Linux Libertine"/>
                <a:sym typeface="Linux Libertine"/>
              </a:rPr>
              <a:t>The Employee Attrition Prediction project aims to leverage data analytics to formulate a robust predictive model for accurately identifying potential employee turnovers within organizations.</a:t>
            </a:r>
            <a:endParaRPr sz="1000">
              <a:solidFill>
                <a:schemeClr val="dk1"/>
              </a:solidFill>
              <a:latin typeface="Linux Libertine"/>
              <a:ea typeface="Linux Libertine"/>
              <a:cs typeface="Linux Libertine"/>
              <a:sym typeface="Linux Libertine"/>
            </a:endParaRPr>
          </a:p>
          <a:p>
            <a:pPr indent="0" lvl="0" marL="0" rtl="0" algn="just">
              <a:lnSpc>
                <a:spcPct val="115000"/>
              </a:lnSpc>
              <a:spcBef>
                <a:spcPts val="0"/>
              </a:spcBef>
              <a:spcAft>
                <a:spcPts val="0"/>
              </a:spcAft>
              <a:buNone/>
            </a:pPr>
            <a:r>
              <a:rPr lang="en" sz="1000">
                <a:solidFill>
                  <a:schemeClr val="dk1"/>
                </a:solidFill>
                <a:latin typeface="Linux Libertine"/>
                <a:ea typeface="Linux Libertine"/>
                <a:cs typeface="Linux Libertine"/>
                <a:sym typeface="Linux Libertine"/>
              </a:rPr>
              <a:t>This initiative seeks to equip organizations with a valuable tool for enhancing their retention strategies, fostering a stable work environment, and ensuring continued growth and success.</a:t>
            </a:r>
            <a:endParaRPr sz="1000">
              <a:solidFill>
                <a:schemeClr val="dk1"/>
              </a:solidFill>
              <a:latin typeface="Linux Libertine"/>
              <a:ea typeface="Linux Libertine"/>
              <a:cs typeface="Linux Libertine"/>
              <a:sym typeface="Linux Libertine"/>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latin typeface="Linux Libertine"/>
              <a:ea typeface="Linux Libertine"/>
              <a:cs typeface="Linux Libertine"/>
              <a:sym typeface="Linux Libertin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3641c0b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3641c0b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rPr>
              <a:t>These attributes describe various characteristics such as </a:t>
            </a:r>
            <a:r>
              <a:rPr i="1" lang="en" sz="1000">
                <a:solidFill>
                  <a:schemeClr val="dk1"/>
                </a:solidFill>
              </a:rPr>
              <a:t>Age, Target Class, Business Travel, Daily Rate, Department, Distance From Home, Education, Education Field, Employee Count, Employee Number, Environment Satisfaction, Gender, Hourly Rate, Job Involvement, Job Level, Job Role, Job Satisfaction, Marital Status, Monthly Income, Monthly Rate, Num Companies Worked, Over 18, Over Time, Percent Salary Hike, Performance Rating, Relationship Satisfaction, Standard Hours, Stock Option Level, Total Working Years, Training Times Last Year, Work Life Balance, Years At Company, Years In Current Role, Years Since Last Promotion, Years With Curr Manager.</a:t>
            </a:r>
            <a:endParaRPr i="1" sz="1000">
              <a:solidFill>
                <a:schemeClr val="dk1"/>
              </a:solidFill>
            </a:endParaRPr>
          </a:p>
          <a:p>
            <a:pPr indent="0" lvl="0" marL="0" rtl="0" algn="just">
              <a:lnSpc>
                <a:spcPct val="115000"/>
              </a:lnSpc>
              <a:spcBef>
                <a:spcPts val="0"/>
              </a:spcBef>
              <a:spcAft>
                <a:spcPts val="0"/>
              </a:spcAft>
              <a:buNone/>
            </a:pPr>
            <a:r>
              <a:rPr i="1" lang="en" sz="1000">
                <a:solidFill>
                  <a:schemeClr val="dk1"/>
                </a:solidFill>
              </a:rPr>
              <a:t>No missing values.</a:t>
            </a:r>
            <a:endParaRPr i="1" sz="1000">
              <a:solidFill>
                <a:schemeClr val="dk1"/>
              </a:solidFill>
            </a:endParaRPr>
          </a:p>
          <a:p>
            <a:pPr indent="0" lvl="0" marL="0" rtl="0" algn="just">
              <a:lnSpc>
                <a:spcPct val="115000"/>
              </a:lnSpc>
              <a:spcBef>
                <a:spcPts val="0"/>
              </a:spcBef>
              <a:spcAft>
                <a:spcPts val="0"/>
              </a:spcAft>
              <a:buNone/>
            </a:pPr>
            <a:r>
              <a:t/>
            </a:r>
            <a:endParaRPr i="1"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i="1"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3641c0ba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3641c0ba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3641c0b8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3641c0b8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began by first plotting the distribution plots for some key numeric columns to understand their distribution.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Age: The age distribution is somewhat right-skewed, with a larger number of younger employees in the dataset. The peak is around the mid-30s.</a:t>
            </a:r>
            <a:endParaRPr/>
          </a:p>
          <a:p>
            <a:pPr indent="0" lvl="0" marL="0" rtl="0" algn="l">
              <a:spcBef>
                <a:spcPts val="0"/>
              </a:spcBef>
              <a:spcAft>
                <a:spcPts val="0"/>
              </a:spcAft>
              <a:buClr>
                <a:schemeClr val="dk1"/>
              </a:buClr>
              <a:buSzPts val="1100"/>
              <a:buFont typeface="Arial"/>
              <a:buNone/>
            </a:pPr>
            <a:r>
              <a:rPr lang="en"/>
              <a:t>DailyRate: The distribution for the daily rate seems relatively uniform, with no specific pattern or prominent peaks.</a:t>
            </a:r>
            <a:endParaRPr/>
          </a:p>
          <a:p>
            <a:pPr indent="0" lvl="0" marL="0" rtl="0" algn="l">
              <a:spcBef>
                <a:spcPts val="0"/>
              </a:spcBef>
              <a:spcAft>
                <a:spcPts val="0"/>
              </a:spcAft>
              <a:buClr>
                <a:schemeClr val="dk1"/>
              </a:buClr>
              <a:buSzPts val="1100"/>
              <a:buFont typeface="Arial"/>
              <a:buNone/>
            </a:pPr>
            <a:r>
              <a:rPr lang="en"/>
              <a:t>DistanceFromHome: The distribution is right-skewed, indicating that many employees live closer to their workplace.</a:t>
            </a:r>
            <a:endParaRPr/>
          </a:p>
          <a:p>
            <a:pPr indent="0" lvl="0" marL="0" rtl="0" algn="l">
              <a:spcBef>
                <a:spcPts val="0"/>
              </a:spcBef>
              <a:spcAft>
                <a:spcPts val="0"/>
              </a:spcAft>
              <a:buClr>
                <a:schemeClr val="dk1"/>
              </a:buClr>
              <a:buSzPts val="1100"/>
              <a:buFont typeface="Arial"/>
              <a:buNone/>
            </a:pPr>
            <a:r>
              <a:rPr lang="en"/>
              <a:t>MonthlyIncome: The monthly income distribution is right-skewed, showing that a significant number of employees earn a lower monthly income, with fewer employees in the higher income brackets.</a:t>
            </a:r>
            <a:endParaRPr/>
          </a:p>
          <a:p>
            <a:pPr indent="0" lvl="0" marL="0" rtl="0" algn="l">
              <a:spcBef>
                <a:spcPts val="0"/>
              </a:spcBef>
              <a:spcAft>
                <a:spcPts val="0"/>
              </a:spcAft>
              <a:buClr>
                <a:schemeClr val="dk1"/>
              </a:buClr>
              <a:buSzPts val="1100"/>
              <a:buFont typeface="Arial"/>
              <a:buNone/>
            </a:pPr>
            <a:r>
              <a:rPr lang="en"/>
              <a:t>TotalWorkingYears: This distribution is also right-skewed, suggesting that many employees have fewer total working years, which aligns with the younger age distribution.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3641c0b8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3641c0b8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proceeded to plot a correlation heatmap matrix to look at any correlations at a glance. Some things that stand out here:</a:t>
            </a:r>
            <a:endParaRPr/>
          </a:p>
          <a:p>
            <a:pPr indent="-298450" lvl="0" marL="457200" rtl="0" algn="l">
              <a:spcBef>
                <a:spcPts val="0"/>
              </a:spcBef>
              <a:spcAft>
                <a:spcPts val="0"/>
              </a:spcAft>
              <a:buSzPts val="1100"/>
              <a:buAutoNum type="arabicPeriod"/>
            </a:pPr>
            <a:r>
              <a:rPr lang="en"/>
              <a:t>TotalWorkingYears has a strong positive correlation with Age (0.68), which is expected. As employees get older, they accumulate more working years.</a:t>
            </a:r>
            <a:endParaRPr/>
          </a:p>
          <a:p>
            <a:pPr indent="-298450" lvl="0" marL="457200" rtl="0" algn="l">
              <a:spcBef>
                <a:spcPts val="0"/>
              </a:spcBef>
              <a:spcAft>
                <a:spcPts val="0"/>
              </a:spcAft>
              <a:buSzPts val="1100"/>
              <a:buAutoNum type="arabicPeriod"/>
            </a:pPr>
            <a:r>
              <a:rPr lang="en"/>
              <a:t>MonthlyIncome is positively correlated with JobLevel (0.95). This suggests that as employees move up in job levels, their monthly income generally increases.</a:t>
            </a:r>
            <a:endParaRPr/>
          </a:p>
          <a:p>
            <a:pPr indent="-298450" lvl="0" marL="457200" rtl="0" algn="l">
              <a:spcBef>
                <a:spcPts val="0"/>
              </a:spcBef>
              <a:spcAft>
                <a:spcPts val="0"/>
              </a:spcAft>
              <a:buSzPts val="1100"/>
              <a:buAutoNum type="arabicPeriod"/>
            </a:pPr>
            <a:r>
              <a:rPr lang="en"/>
              <a:t>YearsAtCompany has a positive correlation with YearsWithCurrManager (0.77) and YearsInCurrentRole (0.76). This indicates that employees who've been at the company longer tend to have been in their current role longer and with the same manager for a longer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3641c0b8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3641c0b8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This graph gives an overview of job roles with higher attrition risk</a:t>
            </a:r>
            <a:endParaRPr/>
          </a:p>
          <a:p>
            <a:pPr indent="-298450" lvl="1" marL="914400" rtl="0" algn="l">
              <a:spcBef>
                <a:spcPts val="0"/>
              </a:spcBef>
              <a:spcAft>
                <a:spcPts val="0"/>
              </a:spcAft>
              <a:buSzPts val="1100"/>
              <a:buAutoNum type="alphaLcPeriod"/>
            </a:pPr>
            <a:r>
              <a:rPr lang="en"/>
              <a:t>Sales Representative has the highest percentage of attrition, with over 40% of employees in this role leaving the company.</a:t>
            </a:r>
            <a:endParaRPr/>
          </a:p>
          <a:p>
            <a:pPr indent="-298450" lvl="1" marL="914400" rtl="0" algn="l">
              <a:spcBef>
                <a:spcPts val="0"/>
              </a:spcBef>
              <a:spcAft>
                <a:spcPts val="0"/>
              </a:spcAft>
              <a:buSzPts val="1100"/>
              <a:buAutoNum type="alphaLcPeriod"/>
            </a:pPr>
            <a:r>
              <a:rPr lang="en"/>
              <a:t>Roles like Research Director, Manager, and Healthcare Representative have relatively low percentages of attrition, all below 10%.</a:t>
            </a:r>
            <a:endParaRPr/>
          </a:p>
          <a:p>
            <a:pPr indent="-298450" lvl="1" marL="914400" rtl="0" algn="l">
              <a:spcBef>
                <a:spcPts val="0"/>
              </a:spcBef>
              <a:spcAft>
                <a:spcPts val="0"/>
              </a:spcAft>
              <a:buSzPts val="1100"/>
              <a:buAutoNum type="alphaLcPeriod"/>
            </a:pPr>
            <a:r>
              <a:rPr lang="en"/>
              <a:t>Other roles such as Laboratory Technician, Human Resources, and Sales Executive also have notable percentages of attrition.</a:t>
            </a:r>
            <a:endParaRPr/>
          </a:p>
          <a:p>
            <a:pPr indent="-298450" lvl="0" marL="457200" rtl="0" algn="l">
              <a:spcBef>
                <a:spcPts val="0"/>
              </a:spcBef>
              <a:spcAft>
                <a:spcPts val="0"/>
              </a:spcAft>
              <a:buSzPts val="1100"/>
              <a:buAutoNum type="arabicPeriod"/>
            </a:pPr>
            <a:r>
              <a:rPr lang="en"/>
              <a:t>This graph provides insights into how the frequency of business travel causes employee attrition.  Employees who travel frequently have the highest percentage of attrition, nearing 25%. These insights indicate that the frequency of business travel could be a potential area of concern when addressing employee attrition. Frequent business travel might lead to burnout, work-life imbalance, or other factors that contribute to higher attrition rates.</a:t>
            </a:r>
            <a:endParaRPr/>
          </a:p>
          <a:p>
            <a:pPr indent="-298450" lvl="0" marL="457200" rtl="0" algn="l">
              <a:spcBef>
                <a:spcPts val="0"/>
              </a:spcBef>
              <a:spcAft>
                <a:spcPts val="0"/>
              </a:spcAft>
              <a:buSzPts val="1100"/>
              <a:buAutoNum type="arabicPeriod"/>
            </a:pPr>
            <a:r>
              <a:rPr lang="en"/>
              <a:t>This box plot shows the distribution of monthly income by total working years and </a:t>
            </a:r>
            <a:r>
              <a:rPr lang="en"/>
              <a:t>attrition</a:t>
            </a:r>
            <a:r>
              <a:rPr lang="en"/>
              <a:t>. As expected the monthly income </a:t>
            </a:r>
            <a:r>
              <a:rPr lang="en"/>
              <a:t>generally</a:t>
            </a:r>
            <a:r>
              <a:rPr lang="en"/>
              <a:t> </a:t>
            </a:r>
            <a:r>
              <a:rPr lang="en"/>
              <a:t>increases</a:t>
            </a:r>
            <a:r>
              <a:rPr lang="en"/>
              <a:t> with more working years which reflects career progression. The findings suggest that income disparity might influence attrition more significantly at the beginning and later stages of an employee's career.</a:t>
            </a:r>
            <a:endParaRPr/>
          </a:p>
          <a:p>
            <a:pPr indent="-298450" lvl="0" marL="457200" rtl="0" algn="l">
              <a:spcBef>
                <a:spcPts val="0"/>
              </a:spcBef>
              <a:spcAft>
                <a:spcPts val="0"/>
              </a:spcAft>
              <a:buSzPts val="1100"/>
              <a:buAutoNum type="arabicPeriod"/>
            </a:pPr>
            <a:r>
              <a:rPr lang="en"/>
              <a:t>This plot here shows that employees with lower incomes who also work overtime are a very high risk of leaving the company.</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389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Employee Attrition Prediction using IBM HR Analytics Dataset</a:t>
            </a:r>
            <a:endParaRPr/>
          </a:p>
        </p:txBody>
      </p:sp>
      <p:sp>
        <p:nvSpPr>
          <p:cNvPr id="135" name="Google Shape;135;p13"/>
          <p:cNvSpPr txBox="1"/>
          <p:nvPr>
            <p:ph idx="1" type="subTitle"/>
          </p:nvPr>
        </p:nvSpPr>
        <p:spPr>
          <a:xfrm>
            <a:off x="4997350" y="3424625"/>
            <a:ext cx="3768300" cy="1195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320"/>
              <a:t>Pradyumna Chippigiri</a:t>
            </a:r>
            <a:endParaRPr sz="1320"/>
          </a:p>
          <a:p>
            <a:pPr indent="0" lvl="0" marL="0" rtl="0" algn="l">
              <a:lnSpc>
                <a:spcPct val="80000"/>
              </a:lnSpc>
              <a:spcBef>
                <a:spcPts val="0"/>
              </a:spcBef>
              <a:spcAft>
                <a:spcPts val="0"/>
              </a:spcAft>
              <a:buSzPts val="440"/>
              <a:buNone/>
            </a:pPr>
            <a:r>
              <a:rPr lang="en" sz="1320"/>
              <a:t>Karan Bantia Ram</a:t>
            </a:r>
            <a:endParaRPr sz="1320"/>
          </a:p>
          <a:p>
            <a:pPr indent="0" lvl="0" marL="0" rtl="0" algn="l">
              <a:lnSpc>
                <a:spcPct val="80000"/>
              </a:lnSpc>
              <a:spcBef>
                <a:spcPts val="0"/>
              </a:spcBef>
              <a:spcAft>
                <a:spcPts val="0"/>
              </a:spcAft>
              <a:buSzPts val="440"/>
              <a:buNone/>
            </a:pPr>
            <a:r>
              <a:rPr lang="en" sz="1320"/>
              <a:t>Govardhan Narasimha Murthy </a:t>
            </a:r>
            <a:endParaRPr sz="1320"/>
          </a:p>
          <a:p>
            <a:pPr indent="0" lvl="0" marL="0" rtl="0" algn="l">
              <a:lnSpc>
                <a:spcPct val="80000"/>
              </a:lnSpc>
              <a:spcBef>
                <a:spcPts val="0"/>
              </a:spcBef>
              <a:spcAft>
                <a:spcPts val="0"/>
              </a:spcAft>
              <a:buSzPts val="440"/>
              <a:buNone/>
            </a:pPr>
            <a:r>
              <a:rPr lang="en" sz="1320"/>
              <a:t>Ashutosh Naik</a:t>
            </a:r>
            <a:endParaRPr sz="1320"/>
          </a:p>
          <a:p>
            <a:pPr indent="0" lvl="0" marL="0" rtl="0" algn="l">
              <a:lnSpc>
                <a:spcPct val="80000"/>
              </a:lnSpc>
              <a:spcBef>
                <a:spcPts val="0"/>
              </a:spcBef>
              <a:spcAft>
                <a:spcPts val="0"/>
              </a:spcAft>
              <a:buSzPts val="440"/>
              <a:buNone/>
            </a:pPr>
            <a:r>
              <a:t/>
            </a:r>
            <a:endParaRPr sz="13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EDA</a:t>
            </a:r>
            <a:endParaRPr/>
          </a:p>
        </p:txBody>
      </p:sp>
      <p:pic>
        <p:nvPicPr>
          <p:cNvPr id="198" name="Google Shape;198;p22"/>
          <p:cNvPicPr preferRelativeResize="0"/>
          <p:nvPr/>
        </p:nvPicPr>
        <p:blipFill>
          <a:blip r:embed="rId3">
            <a:alphaModFix/>
          </a:blip>
          <a:stretch>
            <a:fillRect/>
          </a:stretch>
        </p:blipFill>
        <p:spPr>
          <a:xfrm>
            <a:off x="1297500" y="1042575"/>
            <a:ext cx="4027926" cy="1710925"/>
          </a:xfrm>
          <a:prstGeom prst="rect">
            <a:avLst/>
          </a:prstGeom>
          <a:noFill/>
          <a:ln>
            <a:noFill/>
          </a:ln>
        </p:spPr>
      </p:pic>
      <p:pic>
        <p:nvPicPr>
          <p:cNvPr id="199" name="Google Shape;199;p22"/>
          <p:cNvPicPr preferRelativeResize="0"/>
          <p:nvPr/>
        </p:nvPicPr>
        <p:blipFill>
          <a:blip r:embed="rId4">
            <a:alphaModFix/>
          </a:blip>
          <a:stretch>
            <a:fillRect/>
          </a:stretch>
        </p:blipFill>
        <p:spPr>
          <a:xfrm>
            <a:off x="1195925" y="3008649"/>
            <a:ext cx="4129511" cy="1754076"/>
          </a:xfrm>
          <a:prstGeom prst="rect">
            <a:avLst/>
          </a:prstGeom>
          <a:noFill/>
          <a:ln>
            <a:noFill/>
          </a:ln>
        </p:spPr>
      </p:pic>
      <p:pic>
        <p:nvPicPr>
          <p:cNvPr id="200" name="Google Shape;200;p22"/>
          <p:cNvPicPr preferRelativeResize="0"/>
          <p:nvPr/>
        </p:nvPicPr>
        <p:blipFill>
          <a:blip r:embed="rId5">
            <a:alphaModFix/>
          </a:blip>
          <a:stretch>
            <a:fillRect/>
          </a:stretch>
        </p:blipFill>
        <p:spPr>
          <a:xfrm>
            <a:off x="5325425" y="2112013"/>
            <a:ext cx="3692702" cy="15685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129050" y="383850"/>
            <a:ext cx="7038900" cy="7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06" name="Google Shape;206;p23"/>
          <p:cNvSpPr txBox="1"/>
          <p:nvPr/>
        </p:nvSpPr>
        <p:spPr>
          <a:xfrm>
            <a:off x="1129050" y="1032575"/>
            <a:ext cx="7207500" cy="2963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process of feature extraction and model implementation involved several stages:</a:t>
            </a:r>
            <a:endParaRPr>
              <a:solidFill>
                <a:schemeClr val="lt1"/>
              </a:solidFill>
            </a:endParaRPr>
          </a:p>
          <a:p>
            <a:pPr indent="0" lvl="0" marL="0" rtl="0" algn="l">
              <a:spcBef>
                <a:spcPts val="0"/>
              </a:spcBef>
              <a:spcAft>
                <a:spcPts val="0"/>
              </a:spcAft>
              <a:buNone/>
            </a:pPr>
            <a:r>
              <a:t/>
            </a:r>
            <a:endParaRPr>
              <a:solidFill>
                <a:schemeClr val="lt1"/>
              </a:solidFill>
            </a:endParaRPr>
          </a:p>
          <a:p>
            <a:pPr indent="-304800" lvl="0" marL="457200" rtl="0" algn="l">
              <a:lnSpc>
                <a:spcPct val="115000"/>
              </a:lnSpc>
              <a:spcBef>
                <a:spcPts val="300"/>
              </a:spcBef>
              <a:spcAft>
                <a:spcPts val="0"/>
              </a:spcAft>
              <a:buClr>
                <a:schemeClr val="lt1"/>
              </a:buClr>
              <a:buSzPts val="1200"/>
              <a:buAutoNum type="arabicPeriod"/>
            </a:pPr>
            <a:r>
              <a:rPr b="1" lang="en" sz="1200">
                <a:solidFill>
                  <a:schemeClr val="lt1"/>
                </a:solidFill>
                <a:highlight>
                  <a:schemeClr val="dk1"/>
                </a:highlight>
              </a:rPr>
              <a:t>Categorical Variable Encoding</a:t>
            </a:r>
            <a:r>
              <a:rPr lang="en" sz="1200">
                <a:solidFill>
                  <a:schemeClr val="lt1"/>
                </a:solidFill>
                <a:highlight>
                  <a:schemeClr val="dk1"/>
                </a:highlight>
              </a:rPr>
              <a:t>: Convert categorical variables into numerical representations suitable for machine learning algorithms.</a:t>
            </a:r>
            <a:endParaRPr sz="1200">
              <a:solidFill>
                <a:schemeClr val="lt1"/>
              </a:solidFill>
              <a:highlight>
                <a:schemeClr val="dk1"/>
              </a:highlight>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highlight>
                  <a:schemeClr val="dk1"/>
                </a:highlight>
              </a:rPr>
              <a:t>Dimensionality Reduction</a:t>
            </a:r>
            <a:r>
              <a:rPr lang="en" sz="1200">
                <a:solidFill>
                  <a:schemeClr val="lt1"/>
                </a:solidFill>
                <a:highlight>
                  <a:schemeClr val="dk1"/>
                </a:highlight>
              </a:rPr>
              <a:t>: E</a:t>
            </a:r>
            <a:r>
              <a:rPr lang="en" sz="1200">
                <a:solidFill>
                  <a:schemeClr val="lt1"/>
                </a:solidFill>
                <a:highlight>
                  <a:schemeClr val="dk1"/>
                </a:highlight>
              </a:rPr>
              <a:t>mploy </a:t>
            </a:r>
            <a:r>
              <a:rPr lang="en" sz="1200">
                <a:solidFill>
                  <a:schemeClr val="lt1"/>
                </a:solidFill>
                <a:highlight>
                  <a:schemeClr val="dk1"/>
                </a:highlight>
              </a:rPr>
              <a:t>Principal Component Analysis (PCA) to reduce the number of features while preserving essential information.</a:t>
            </a:r>
            <a:endParaRPr sz="1200">
              <a:solidFill>
                <a:schemeClr val="lt1"/>
              </a:solidFill>
              <a:highlight>
                <a:schemeClr val="dk1"/>
              </a:highlight>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highlight>
                  <a:schemeClr val="dk1"/>
                </a:highlight>
              </a:rPr>
              <a:t>Data Standardization</a:t>
            </a:r>
            <a:r>
              <a:rPr lang="en" sz="1200">
                <a:solidFill>
                  <a:schemeClr val="lt1"/>
                </a:solidFill>
                <a:highlight>
                  <a:schemeClr val="dk1"/>
                </a:highlight>
              </a:rPr>
              <a:t>: Standard Scaler ensured all features had similar ranges, preventing biases during model training.</a:t>
            </a:r>
            <a:endParaRPr sz="1200">
              <a:solidFill>
                <a:schemeClr val="lt1"/>
              </a:solidFill>
              <a:highlight>
                <a:schemeClr val="dk1"/>
              </a:highlight>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highlight>
                  <a:schemeClr val="dk1"/>
                </a:highlight>
              </a:rPr>
              <a:t>Train-Test Split</a:t>
            </a:r>
            <a:r>
              <a:rPr lang="en" sz="1200">
                <a:solidFill>
                  <a:schemeClr val="lt1"/>
                </a:solidFill>
                <a:highlight>
                  <a:schemeClr val="dk1"/>
                </a:highlight>
              </a:rPr>
              <a:t>: The data was divided into separate training and testing sets.</a:t>
            </a:r>
            <a:endParaRPr sz="1200">
              <a:solidFill>
                <a:schemeClr val="lt1"/>
              </a:solidFill>
              <a:highlight>
                <a:schemeClr val="dk1"/>
              </a:highlight>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highlight>
                  <a:schemeClr val="dk1"/>
                </a:highlight>
              </a:rPr>
              <a:t>Class Imbalance Addressing</a:t>
            </a:r>
            <a:r>
              <a:rPr lang="en" sz="1200">
                <a:solidFill>
                  <a:schemeClr val="lt1"/>
                </a:solidFill>
                <a:highlight>
                  <a:schemeClr val="dk1"/>
                </a:highlight>
              </a:rPr>
              <a:t>: SMOTE technique was used to address imbalanced datasets, ensuring unbiased model performance across all classes.</a:t>
            </a:r>
            <a:endParaRPr sz="1200">
              <a:solidFill>
                <a:schemeClr val="lt1"/>
              </a:solidFill>
              <a:highlight>
                <a:schemeClr val="dk1"/>
              </a:highlight>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highlight>
                  <a:schemeClr val="dk1"/>
                </a:highlight>
              </a:rPr>
              <a:t>Model Training</a:t>
            </a:r>
            <a:r>
              <a:rPr lang="en" sz="1200">
                <a:solidFill>
                  <a:schemeClr val="lt1"/>
                </a:solidFill>
                <a:highlight>
                  <a:schemeClr val="dk1"/>
                </a:highlight>
              </a:rPr>
              <a:t>: Various models were trained using the training data, and their performance was evaluated on the unseen test data.</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129050" y="383850"/>
            <a:ext cx="7503000" cy="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 </a:t>
            </a:r>
            <a:r>
              <a:rPr lang="en"/>
              <a:t>Categorical Variable Encoding</a:t>
            </a:r>
            <a:endParaRPr/>
          </a:p>
        </p:txBody>
      </p:sp>
      <p:sp>
        <p:nvSpPr>
          <p:cNvPr id="212" name="Google Shape;212;p24"/>
          <p:cNvSpPr txBox="1"/>
          <p:nvPr/>
        </p:nvSpPr>
        <p:spPr>
          <a:xfrm>
            <a:off x="1129050" y="1037400"/>
            <a:ext cx="7207500" cy="2523900"/>
          </a:xfrm>
          <a:prstGeom prst="rect">
            <a:avLst/>
          </a:prstGeom>
          <a:solidFill>
            <a:schemeClr val="dk1"/>
          </a:solidFill>
          <a:ln>
            <a:noFill/>
          </a:ln>
        </p:spPr>
        <p:txBody>
          <a:bodyPr anchorCtr="0" anchor="t" bIns="91425" lIns="91425" spcFirstLastPara="1" rIns="91425" wrap="square" tIns="91425">
            <a:spAutoFit/>
          </a:bodyPr>
          <a:lstStyle/>
          <a:p>
            <a:pPr indent="-317500" lvl="0" marL="457200" rtl="0" algn="l">
              <a:lnSpc>
                <a:spcPct val="115000"/>
              </a:lnSpc>
              <a:spcBef>
                <a:spcPts val="300"/>
              </a:spcBef>
              <a:spcAft>
                <a:spcPts val="0"/>
              </a:spcAft>
              <a:buClr>
                <a:schemeClr val="lt1"/>
              </a:buClr>
              <a:buSzPts val="1400"/>
              <a:buChar char="●"/>
            </a:pPr>
            <a:r>
              <a:rPr lang="en">
                <a:solidFill>
                  <a:schemeClr val="lt1"/>
                </a:solidFill>
              </a:rPr>
              <a:t>The dataset contained numerous categorical variables such as </a:t>
            </a:r>
            <a:r>
              <a:rPr i="1" lang="en">
                <a:solidFill>
                  <a:schemeClr val="lt1"/>
                </a:solidFill>
              </a:rPr>
              <a:t>Education, Job Involvement, Job Satisfaction, Performance Rating </a:t>
            </a:r>
            <a:r>
              <a:rPr lang="en">
                <a:solidFill>
                  <a:schemeClr val="lt1"/>
                </a:solidFill>
              </a:rPr>
              <a:t>etc.</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These data will not be suitable for training Machine Learning Models and has to be converted to numerical data.</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Label Encoder was used t</a:t>
            </a:r>
            <a:r>
              <a:rPr lang="en">
                <a:solidFill>
                  <a:schemeClr val="lt1"/>
                </a:solidFill>
              </a:rPr>
              <a:t>o convert these categorical variables into Numerical Values, which assigns a Unique Number to each Class present in the Column.</a:t>
            </a:r>
            <a:endParaRPr>
              <a:solidFill>
                <a:schemeClr val="lt1"/>
              </a:solidFill>
            </a:endParaRPr>
          </a:p>
          <a:p>
            <a:pPr indent="0" lvl="0" marL="0" rtl="0" algn="l">
              <a:lnSpc>
                <a:spcPct val="115000"/>
              </a:lnSpc>
              <a:spcBef>
                <a:spcPts val="1100"/>
              </a:spcBef>
              <a:spcAft>
                <a:spcPts val="1100"/>
              </a:spcAft>
              <a:buNone/>
            </a:pPr>
            <a:r>
              <a:rPr lang="en">
                <a:solidFill>
                  <a:schemeClr val="lt1"/>
                </a:solidFill>
              </a:rPr>
              <a:t>For Example : Education Column contains various classes namely “Below College”, “College”, “Bachelors”, “Masters”, “Doctor”. Label encoder will assign Unique Numbers to all the classes so that it will be suitable for training</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129050" y="383850"/>
            <a:ext cx="7038900" cy="7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 </a:t>
            </a:r>
            <a:r>
              <a:rPr lang="en"/>
              <a:t>Dimensionality Reduction</a:t>
            </a:r>
            <a:endParaRPr/>
          </a:p>
        </p:txBody>
      </p:sp>
      <p:sp>
        <p:nvSpPr>
          <p:cNvPr id="218" name="Google Shape;218;p25"/>
          <p:cNvSpPr txBox="1"/>
          <p:nvPr/>
        </p:nvSpPr>
        <p:spPr>
          <a:xfrm>
            <a:off x="1129050" y="974650"/>
            <a:ext cx="7207500" cy="1938300"/>
          </a:xfrm>
          <a:prstGeom prst="rect">
            <a:avLst/>
          </a:prstGeom>
          <a:solidFill>
            <a:schemeClr val="dk1"/>
          </a:solidFill>
          <a:ln>
            <a:noFill/>
          </a:ln>
        </p:spPr>
        <p:txBody>
          <a:bodyPr anchorCtr="0" anchor="t" bIns="91425" lIns="91425" spcFirstLastPara="1" rIns="91425" wrap="square" tIns="91425">
            <a:spAutoFit/>
          </a:bodyPr>
          <a:lstStyle/>
          <a:p>
            <a:pPr indent="-317500" lvl="0" marL="457200" rtl="0" algn="l">
              <a:lnSpc>
                <a:spcPct val="115000"/>
              </a:lnSpc>
              <a:spcBef>
                <a:spcPts val="300"/>
              </a:spcBef>
              <a:spcAft>
                <a:spcPts val="0"/>
              </a:spcAft>
              <a:buClr>
                <a:schemeClr val="lt1"/>
              </a:buClr>
              <a:buSzPts val="1400"/>
              <a:buChar char="●"/>
            </a:pPr>
            <a:r>
              <a:rPr lang="en">
                <a:solidFill>
                  <a:schemeClr val="lt1"/>
                </a:solidFill>
              </a:rPr>
              <a:t>Dimensionality Reduction aims to reduce data complexity while preserving essential information which will be particularly helpful in High Dimensional Data.</a:t>
            </a:r>
            <a:endParaRPr>
              <a:solidFill>
                <a:schemeClr val="lt1"/>
              </a:solidFill>
            </a:endParaRPr>
          </a:p>
          <a:p>
            <a:pPr indent="-317500" lvl="0" marL="457200" rtl="0" algn="just">
              <a:lnSpc>
                <a:spcPct val="115000"/>
              </a:lnSpc>
              <a:spcBef>
                <a:spcPts val="0"/>
              </a:spcBef>
              <a:spcAft>
                <a:spcPts val="0"/>
              </a:spcAft>
              <a:buClr>
                <a:schemeClr val="lt1"/>
              </a:buClr>
              <a:buSzPts val="1400"/>
              <a:buChar char="●"/>
            </a:pPr>
            <a:r>
              <a:rPr lang="en">
                <a:solidFill>
                  <a:schemeClr val="lt1"/>
                </a:solidFill>
              </a:rPr>
              <a:t>Principal Component Analysis (PCA) is a key method in this context. It works by transforming and standardizing variables into uncorrelated principal components, sorted by their variance.</a:t>
            </a:r>
            <a:endParaRPr>
              <a:solidFill>
                <a:schemeClr val="lt1"/>
              </a:solidFill>
            </a:endParaRPr>
          </a:p>
          <a:p>
            <a:pPr indent="-317500" lvl="0" marL="457200" rtl="0" algn="l">
              <a:lnSpc>
                <a:spcPct val="115000"/>
              </a:lnSpc>
              <a:spcBef>
                <a:spcPts val="400"/>
              </a:spcBef>
              <a:spcAft>
                <a:spcPts val="0"/>
              </a:spcAft>
              <a:buClr>
                <a:schemeClr val="lt1"/>
              </a:buClr>
              <a:buSzPts val="1400"/>
              <a:buChar char="●"/>
            </a:pPr>
            <a:r>
              <a:rPr lang="en">
                <a:solidFill>
                  <a:schemeClr val="lt1"/>
                </a:solidFill>
              </a:rPr>
              <a:t>When PCA was applied to our data we saw that first 23 Components preserve over 90% of the date and can be considered for Training</a:t>
            </a:r>
            <a:endParaRPr>
              <a:solidFill>
                <a:schemeClr val="lt1"/>
              </a:solidFill>
            </a:endParaRPr>
          </a:p>
        </p:txBody>
      </p:sp>
      <p:pic>
        <p:nvPicPr>
          <p:cNvPr id="219" name="Google Shape;219;p25"/>
          <p:cNvPicPr preferRelativeResize="0"/>
          <p:nvPr/>
        </p:nvPicPr>
        <p:blipFill>
          <a:blip r:embed="rId3">
            <a:alphaModFix/>
          </a:blip>
          <a:stretch>
            <a:fillRect/>
          </a:stretch>
        </p:blipFill>
        <p:spPr>
          <a:xfrm>
            <a:off x="3520275" y="2992975"/>
            <a:ext cx="2578410" cy="192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129050" y="383850"/>
            <a:ext cx="7503000" cy="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 Data Standardization</a:t>
            </a:r>
            <a:endParaRPr/>
          </a:p>
        </p:txBody>
      </p:sp>
      <p:sp>
        <p:nvSpPr>
          <p:cNvPr id="225" name="Google Shape;225;p26"/>
          <p:cNvSpPr txBox="1"/>
          <p:nvPr/>
        </p:nvSpPr>
        <p:spPr>
          <a:xfrm>
            <a:off x="1129050" y="1037400"/>
            <a:ext cx="7207500" cy="2134800"/>
          </a:xfrm>
          <a:prstGeom prst="rect">
            <a:avLst/>
          </a:prstGeom>
          <a:solidFill>
            <a:schemeClr val="dk1"/>
          </a:solidFill>
          <a:ln>
            <a:noFill/>
          </a:ln>
        </p:spPr>
        <p:txBody>
          <a:bodyPr anchorCtr="0" anchor="t" bIns="91425" lIns="91425" spcFirstLastPara="1" rIns="91425" wrap="square" tIns="91425">
            <a:spAutoFit/>
          </a:bodyPr>
          <a:lstStyle/>
          <a:p>
            <a:pPr indent="-317500" lvl="0" marL="457200" rtl="0" algn="l">
              <a:lnSpc>
                <a:spcPct val="115000"/>
              </a:lnSpc>
              <a:spcBef>
                <a:spcPts val="300"/>
              </a:spcBef>
              <a:spcAft>
                <a:spcPts val="0"/>
              </a:spcAft>
              <a:buClr>
                <a:schemeClr val="lt1"/>
              </a:buClr>
              <a:buSzPts val="1400"/>
              <a:buChar char="●"/>
            </a:pPr>
            <a:r>
              <a:rPr lang="en">
                <a:solidFill>
                  <a:schemeClr val="lt1"/>
                </a:solidFill>
              </a:rPr>
              <a:t>Each Column will have values with different ranges. For Example some Columns will have data varying from -1000 to 1000 and some will have data varying from 0 to 1</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This will create bias when we are training the model as the data with higher range will be given more significance. To correct this we should scale the data in all the columns to a single range to avoid the bias in training.</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One way to achieve this is by using Standard Scaler which will scale the data such that it will have 0 as mean and 1 as Standard deviation.</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129050" y="383850"/>
            <a:ext cx="7503000" cy="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 Train and Test Split</a:t>
            </a:r>
            <a:endParaRPr/>
          </a:p>
        </p:txBody>
      </p:sp>
      <p:sp>
        <p:nvSpPr>
          <p:cNvPr id="231" name="Google Shape;231;p27"/>
          <p:cNvSpPr txBox="1"/>
          <p:nvPr/>
        </p:nvSpPr>
        <p:spPr>
          <a:xfrm>
            <a:off x="1129050" y="1037400"/>
            <a:ext cx="7207500" cy="1639200"/>
          </a:xfrm>
          <a:prstGeom prst="rect">
            <a:avLst/>
          </a:prstGeom>
          <a:solidFill>
            <a:schemeClr val="dk1"/>
          </a:solidFill>
          <a:ln>
            <a:noFill/>
          </a:ln>
        </p:spPr>
        <p:txBody>
          <a:bodyPr anchorCtr="0" anchor="t" bIns="91425" lIns="91425" spcFirstLastPara="1" rIns="91425" wrap="square" tIns="91425">
            <a:spAutoFit/>
          </a:bodyPr>
          <a:lstStyle/>
          <a:p>
            <a:pPr indent="-317500" lvl="0" marL="457200" rtl="0" algn="l">
              <a:lnSpc>
                <a:spcPct val="115000"/>
              </a:lnSpc>
              <a:spcBef>
                <a:spcPts val="300"/>
              </a:spcBef>
              <a:spcAft>
                <a:spcPts val="0"/>
              </a:spcAft>
              <a:buClr>
                <a:schemeClr val="lt1"/>
              </a:buClr>
              <a:buSzPts val="1400"/>
              <a:buChar char="●"/>
            </a:pPr>
            <a:r>
              <a:rPr lang="en">
                <a:solidFill>
                  <a:schemeClr val="lt1"/>
                </a:solidFill>
              </a:rPr>
              <a:t>Our data has to be divided into two sets, Train Set and Test Set. This is because we can use the Train Set to train the models and then once the model is trained we can use the Test set to evaluate the model’s accuracy, precision.</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We split the data with 30% of the data being Test set and 70% of the data for Train Set.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This can be implemented using train_test_split function available in sklearn</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129050" y="383850"/>
            <a:ext cx="7503000" cy="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 Class Imbalance Addressing</a:t>
            </a:r>
            <a:endParaRPr/>
          </a:p>
        </p:txBody>
      </p:sp>
      <p:sp>
        <p:nvSpPr>
          <p:cNvPr id="237" name="Google Shape;237;p28"/>
          <p:cNvSpPr txBox="1"/>
          <p:nvPr/>
        </p:nvSpPr>
        <p:spPr>
          <a:xfrm>
            <a:off x="1129050" y="1037400"/>
            <a:ext cx="7207500" cy="2630400"/>
          </a:xfrm>
          <a:prstGeom prst="rect">
            <a:avLst/>
          </a:prstGeom>
          <a:solidFill>
            <a:schemeClr val="dk1"/>
          </a:solidFill>
          <a:ln>
            <a:noFill/>
          </a:ln>
        </p:spPr>
        <p:txBody>
          <a:bodyPr anchorCtr="0" anchor="t" bIns="91425" lIns="91425" spcFirstLastPara="1" rIns="91425" wrap="square" tIns="91425">
            <a:spAutoFit/>
          </a:bodyPr>
          <a:lstStyle/>
          <a:p>
            <a:pPr indent="-317500" lvl="0" marL="457200" rtl="0" algn="l">
              <a:lnSpc>
                <a:spcPct val="115000"/>
              </a:lnSpc>
              <a:spcBef>
                <a:spcPts val="300"/>
              </a:spcBef>
              <a:spcAft>
                <a:spcPts val="0"/>
              </a:spcAft>
              <a:buClr>
                <a:schemeClr val="lt1"/>
              </a:buClr>
              <a:buSzPts val="1400"/>
              <a:buChar char="●"/>
            </a:pPr>
            <a:r>
              <a:rPr lang="en">
                <a:solidFill>
                  <a:schemeClr val="lt1"/>
                </a:solidFill>
              </a:rPr>
              <a:t>Our Current DataSet had a class imbalance with 83% of the data giving the target variable (Attrition) as “No” and 17% of the data with “Yes”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This will create class imbalance and models will tend to have bias towards majority class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To correct this we employed </a:t>
            </a:r>
            <a:r>
              <a:rPr lang="en">
                <a:solidFill>
                  <a:schemeClr val="lt1"/>
                </a:solidFill>
              </a:rPr>
              <a:t>Synthetic Minority Over-sampling Technique (SMOTE). SMOTE creates more data points by for the minority class by interpolating between existing points.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This will increase the model accuracy, reduce bias and is also simple to implement.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After implementing SMOTE the distribution of different classes of target variables was 54% and 46%.</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129050" y="383850"/>
            <a:ext cx="7503000" cy="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 Model Training</a:t>
            </a:r>
            <a:endParaRPr/>
          </a:p>
        </p:txBody>
      </p:sp>
      <p:sp>
        <p:nvSpPr>
          <p:cNvPr id="243" name="Google Shape;243;p29"/>
          <p:cNvSpPr txBox="1"/>
          <p:nvPr/>
        </p:nvSpPr>
        <p:spPr>
          <a:xfrm>
            <a:off x="1129050" y="1037400"/>
            <a:ext cx="7207500" cy="2630400"/>
          </a:xfrm>
          <a:prstGeom prst="rect">
            <a:avLst/>
          </a:prstGeom>
          <a:solidFill>
            <a:schemeClr val="dk1"/>
          </a:solidFill>
          <a:ln>
            <a:noFill/>
          </a:ln>
        </p:spPr>
        <p:txBody>
          <a:bodyPr anchorCtr="0" anchor="t" bIns="91425" lIns="91425" spcFirstLastPara="1" rIns="91425" wrap="square" tIns="91425">
            <a:spAutoFit/>
          </a:bodyPr>
          <a:lstStyle/>
          <a:p>
            <a:pPr indent="-317500" lvl="0" marL="457200" rtl="0" algn="l">
              <a:lnSpc>
                <a:spcPct val="115000"/>
              </a:lnSpc>
              <a:spcBef>
                <a:spcPts val="300"/>
              </a:spcBef>
              <a:spcAft>
                <a:spcPts val="0"/>
              </a:spcAft>
              <a:buClr>
                <a:schemeClr val="lt1"/>
              </a:buClr>
              <a:buSzPts val="1400"/>
              <a:buChar char="●"/>
            </a:pPr>
            <a:r>
              <a:rPr lang="en">
                <a:solidFill>
                  <a:schemeClr val="lt1"/>
                </a:solidFill>
              </a:rPr>
              <a:t>Once all the </a:t>
            </a:r>
            <a:r>
              <a:rPr lang="en">
                <a:solidFill>
                  <a:schemeClr val="lt1"/>
                </a:solidFill>
              </a:rPr>
              <a:t>preprocessing</a:t>
            </a:r>
            <a:r>
              <a:rPr lang="en">
                <a:solidFill>
                  <a:schemeClr val="lt1"/>
                </a:solidFill>
              </a:rPr>
              <a:t> is done and data is split into train and test set. Our data will be ready for training the models. Some of the models which we trained were</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Logistic Regression</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Artificial Neural Networks (4 hidden layer and 1 output layer)</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Decision Tree Classifier</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Naive Bayes Classifier</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en">
                <a:solidFill>
                  <a:schemeClr val="lt1"/>
                </a:solidFill>
              </a:rPr>
              <a:t>Random Forest Classifier</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Once the models are trained we will evaluate the accuracy of the models and compare the </a:t>
            </a:r>
            <a:r>
              <a:rPr lang="en">
                <a:solidFill>
                  <a:schemeClr val="lt1"/>
                </a:solidFill>
              </a:rPr>
              <a:t>values</a:t>
            </a:r>
            <a:r>
              <a:rPr lang="en">
                <a:solidFill>
                  <a:schemeClr val="lt1"/>
                </a:solidFill>
              </a:rPr>
              <a:t> and see which model performs better for our dataset and select that model for testing new data.</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Conclusion</a:t>
            </a:r>
            <a:endParaRPr/>
          </a:p>
        </p:txBody>
      </p:sp>
      <p:sp>
        <p:nvSpPr>
          <p:cNvPr id="249" name="Google Shape;249;p30"/>
          <p:cNvSpPr txBox="1"/>
          <p:nvPr>
            <p:ph idx="1" type="body"/>
          </p:nvPr>
        </p:nvSpPr>
        <p:spPr>
          <a:xfrm>
            <a:off x="1297500" y="1055175"/>
            <a:ext cx="7038900" cy="342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
            </a:r>
            <a:r>
              <a:rPr lang="en"/>
              <a:t>esults obtained after performing the model evaluation using different ML models and PCA with varying numbers of components is shown in the table and plots below</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pic>
        <p:nvPicPr>
          <p:cNvPr id="250" name="Google Shape;250;p30"/>
          <p:cNvPicPr preferRelativeResize="0"/>
          <p:nvPr/>
        </p:nvPicPr>
        <p:blipFill>
          <a:blip r:embed="rId3">
            <a:alphaModFix/>
          </a:blip>
          <a:stretch>
            <a:fillRect/>
          </a:stretch>
        </p:blipFill>
        <p:spPr>
          <a:xfrm>
            <a:off x="1740275" y="1856425"/>
            <a:ext cx="5728950" cy="262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Conclusion</a:t>
            </a:r>
            <a:endParaRPr/>
          </a:p>
        </p:txBody>
      </p:sp>
      <p:sp>
        <p:nvSpPr>
          <p:cNvPr id="256" name="Google Shape;256;p31"/>
          <p:cNvSpPr txBox="1"/>
          <p:nvPr>
            <p:ph idx="1" type="body"/>
          </p:nvPr>
        </p:nvSpPr>
        <p:spPr>
          <a:xfrm>
            <a:off x="1297500" y="1055175"/>
            <a:ext cx="7038900" cy="342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pic>
        <p:nvPicPr>
          <p:cNvPr id="257" name="Google Shape;257;p31"/>
          <p:cNvPicPr preferRelativeResize="0"/>
          <p:nvPr/>
        </p:nvPicPr>
        <p:blipFill>
          <a:blip r:embed="rId3">
            <a:alphaModFix/>
          </a:blip>
          <a:stretch>
            <a:fillRect/>
          </a:stretch>
        </p:blipFill>
        <p:spPr>
          <a:xfrm>
            <a:off x="1297500" y="1723988"/>
            <a:ext cx="3095625" cy="2085975"/>
          </a:xfrm>
          <a:prstGeom prst="rect">
            <a:avLst/>
          </a:prstGeom>
          <a:noFill/>
          <a:ln>
            <a:noFill/>
          </a:ln>
        </p:spPr>
      </p:pic>
      <p:pic>
        <p:nvPicPr>
          <p:cNvPr id="258" name="Google Shape;258;p31"/>
          <p:cNvPicPr preferRelativeResize="0"/>
          <p:nvPr/>
        </p:nvPicPr>
        <p:blipFill>
          <a:blip r:embed="rId4">
            <a:alphaModFix/>
          </a:blip>
          <a:stretch>
            <a:fillRect/>
          </a:stretch>
        </p:blipFill>
        <p:spPr>
          <a:xfrm>
            <a:off x="4674700" y="1700163"/>
            <a:ext cx="3048000" cy="213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 &amp; Motivation</a:t>
            </a:r>
            <a:endParaRPr/>
          </a:p>
          <a:p>
            <a:pPr indent="-311150" lvl="0" marL="457200" rtl="0" algn="l">
              <a:spcBef>
                <a:spcPts val="0"/>
              </a:spcBef>
              <a:spcAft>
                <a:spcPts val="0"/>
              </a:spcAft>
              <a:buSzPts val="1300"/>
              <a:buChar char="●"/>
            </a:pPr>
            <a:r>
              <a:rPr lang="en"/>
              <a:t>Objectives</a:t>
            </a:r>
            <a:endParaRPr/>
          </a:p>
          <a:p>
            <a:pPr indent="-311150" lvl="0" marL="457200" rtl="0" algn="l">
              <a:spcBef>
                <a:spcPts val="0"/>
              </a:spcBef>
              <a:spcAft>
                <a:spcPts val="0"/>
              </a:spcAft>
              <a:buSzPts val="1300"/>
              <a:buChar char="●"/>
            </a:pPr>
            <a:r>
              <a:rPr lang="en"/>
              <a:t>Dataset Overview</a:t>
            </a:r>
            <a:endParaRPr/>
          </a:p>
          <a:p>
            <a:pPr indent="-311150" lvl="0" marL="457200" rtl="0" algn="l">
              <a:spcBef>
                <a:spcPts val="0"/>
              </a:spcBef>
              <a:spcAft>
                <a:spcPts val="0"/>
              </a:spcAft>
              <a:buSzPts val="1300"/>
              <a:buChar char="●"/>
            </a:pPr>
            <a:r>
              <a:rPr lang="en"/>
              <a:t>Process Pipeline</a:t>
            </a:r>
            <a:endParaRPr/>
          </a:p>
          <a:p>
            <a:pPr indent="-311150" lvl="0" marL="457200" rtl="0" algn="l">
              <a:spcBef>
                <a:spcPts val="0"/>
              </a:spcBef>
              <a:spcAft>
                <a:spcPts val="0"/>
              </a:spcAft>
              <a:buSzPts val="1300"/>
              <a:buChar char="●"/>
            </a:pPr>
            <a:r>
              <a:rPr lang="en"/>
              <a:t>Data Preprocessing and EDA</a:t>
            </a:r>
            <a:endParaRPr/>
          </a:p>
          <a:p>
            <a:pPr indent="-311150" lvl="0" marL="457200" rtl="0" algn="l">
              <a:spcBef>
                <a:spcPts val="0"/>
              </a:spcBef>
              <a:spcAft>
                <a:spcPts val="0"/>
              </a:spcAft>
              <a:buSzPts val="1300"/>
              <a:buChar char="●"/>
            </a:pPr>
            <a:r>
              <a:rPr lang="en"/>
              <a:t>Methodology </a:t>
            </a:r>
            <a:endParaRPr/>
          </a:p>
          <a:p>
            <a:pPr indent="-311150" lvl="0" marL="457200" rtl="0" algn="l">
              <a:spcBef>
                <a:spcPts val="0"/>
              </a:spcBef>
              <a:spcAft>
                <a:spcPts val="0"/>
              </a:spcAft>
              <a:buSzPts val="1300"/>
              <a:buChar char="●"/>
            </a:pPr>
            <a:r>
              <a:rPr lang="en"/>
              <a:t>Results and 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Conclusion</a:t>
            </a:r>
            <a:endParaRPr/>
          </a:p>
        </p:txBody>
      </p:sp>
      <p:sp>
        <p:nvSpPr>
          <p:cNvPr id="264" name="Google Shape;264;p32"/>
          <p:cNvSpPr txBox="1"/>
          <p:nvPr>
            <p:ph idx="1" type="body"/>
          </p:nvPr>
        </p:nvSpPr>
        <p:spPr>
          <a:xfrm>
            <a:off x="1297500" y="1222450"/>
            <a:ext cx="7038900" cy="3554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Logistic regression has a stable performance with N.</a:t>
            </a:r>
            <a:endParaRPr/>
          </a:p>
          <a:p>
            <a:pPr indent="-311150" lvl="0" marL="457200" rtl="0" algn="l">
              <a:spcBef>
                <a:spcPts val="0"/>
              </a:spcBef>
              <a:spcAft>
                <a:spcPts val="0"/>
              </a:spcAft>
              <a:buSzPts val="1300"/>
              <a:buChar char="●"/>
            </a:pPr>
            <a:r>
              <a:rPr lang="en"/>
              <a:t>Gradient Boost algorithm achieves the highest F1 score as the N values increases.</a:t>
            </a:r>
            <a:endParaRPr/>
          </a:p>
          <a:p>
            <a:pPr indent="-311150" lvl="0" marL="457200" rtl="0" algn="l">
              <a:spcBef>
                <a:spcPts val="0"/>
              </a:spcBef>
              <a:spcAft>
                <a:spcPts val="0"/>
              </a:spcAft>
              <a:buSzPts val="1300"/>
              <a:buChar char="●"/>
            </a:pPr>
            <a:r>
              <a:rPr lang="en"/>
              <a:t>In random Forest Classifier the F1 score decreases with increasing N values. </a:t>
            </a:r>
            <a:endParaRPr/>
          </a:p>
          <a:p>
            <a:pPr indent="-311150" lvl="0" marL="457200" rtl="0" algn="l">
              <a:spcBef>
                <a:spcPts val="0"/>
              </a:spcBef>
              <a:spcAft>
                <a:spcPts val="0"/>
              </a:spcAft>
              <a:buSzPts val="1300"/>
              <a:buChar char="●"/>
            </a:pPr>
            <a:r>
              <a:rPr lang="en"/>
              <a:t>In conclusion,  based on the comparison on various models we can choose the model that best suits our requirement.</a:t>
            </a:r>
            <a:endParaRPr/>
          </a:p>
          <a:p>
            <a:pPr indent="0" lvl="0" marL="0" rtl="0" algn="l">
              <a:spcBef>
                <a:spcPts val="1200"/>
              </a:spcBef>
              <a:spcAft>
                <a:spcPts val="1200"/>
              </a:spcAft>
              <a:buNone/>
            </a:pPr>
            <a:r>
              <a:rPr lang="en"/>
              <a:t>	</a:t>
            </a:r>
            <a:endParaRPr/>
          </a:p>
        </p:txBody>
      </p:sp>
      <p:pic>
        <p:nvPicPr>
          <p:cNvPr id="265" name="Google Shape;265;p32"/>
          <p:cNvPicPr preferRelativeResize="0"/>
          <p:nvPr/>
        </p:nvPicPr>
        <p:blipFill>
          <a:blip r:embed="rId3">
            <a:alphaModFix/>
          </a:blip>
          <a:stretch>
            <a:fillRect/>
          </a:stretch>
        </p:blipFill>
        <p:spPr>
          <a:xfrm>
            <a:off x="1730975" y="1086550"/>
            <a:ext cx="3038475" cy="199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2865400" y="2073275"/>
            <a:ext cx="3845700" cy="11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370"/>
              <a:t>Thank you!</a:t>
            </a:r>
            <a:endParaRPr sz="437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&amp; Motivation	</a:t>
            </a:r>
            <a:endParaRPr/>
          </a:p>
        </p:txBody>
      </p:sp>
      <p:sp>
        <p:nvSpPr>
          <p:cNvPr id="147" name="Google Shape;147;p15"/>
          <p:cNvSpPr txBox="1"/>
          <p:nvPr>
            <p:ph idx="1" type="body"/>
          </p:nvPr>
        </p:nvSpPr>
        <p:spPr>
          <a:xfrm>
            <a:off x="1156875" y="13603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highlight>
                  <a:schemeClr val="dk1"/>
                </a:highlight>
              </a:rPr>
              <a:t>Employee attrition, or turnover, is a critical aspect of workforce management that refers to the rate at which employees leave a company over a specified period.</a:t>
            </a:r>
            <a:endParaRPr>
              <a:highlight>
                <a:schemeClr val="dk1"/>
              </a:highlight>
            </a:endParaRPr>
          </a:p>
          <a:p>
            <a:pPr indent="-311150" lvl="0" marL="457200" rtl="0" algn="l">
              <a:spcBef>
                <a:spcPts val="0"/>
              </a:spcBef>
              <a:spcAft>
                <a:spcPts val="0"/>
              </a:spcAft>
              <a:buSzPts val="1300"/>
              <a:buChar char="●"/>
            </a:pPr>
            <a:r>
              <a:rPr lang="en">
                <a:highlight>
                  <a:schemeClr val="dk1"/>
                </a:highlight>
              </a:rPr>
              <a:t>Understanding and managing attrition is crucial for organizations to maintain a stable and productive workforce.</a:t>
            </a:r>
            <a:endParaRPr>
              <a:highlight>
                <a:schemeClr val="dk1"/>
              </a:highlight>
            </a:endParaRPr>
          </a:p>
          <a:p>
            <a:pPr indent="-311150" lvl="0" marL="457200" rtl="0" algn="l">
              <a:spcBef>
                <a:spcPts val="0"/>
              </a:spcBef>
              <a:spcAft>
                <a:spcPts val="0"/>
              </a:spcAft>
              <a:buSzPts val="1300"/>
              <a:buChar char="●"/>
            </a:pPr>
            <a:r>
              <a:rPr lang="en">
                <a:highlight>
                  <a:schemeClr val="dk1"/>
                </a:highlight>
              </a:rPr>
              <a:t>High attrition rates can negatively impact a company's productivity, morale, and overall performance.</a:t>
            </a:r>
            <a:endParaRPr>
              <a:highlight>
                <a:schemeClr val="dk1"/>
              </a:highlight>
            </a:endParaRPr>
          </a:p>
          <a:p>
            <a:pPr indent="-311150" lvl="0" marL="457200" rtl="0" algn="l">
              <a:spcBef>
                <a:spcPts val="0"/>
              </a:spcBef>
              <a:spcAft>
                <a:spcPts val="0"/>
              </a:spcAft>
              <a:buSzPts val="1300"/>
              <a:buChar char="●"/>
            </a:pPr>
            <a:r>
              <a:rPr lang="en">
                <a:highlight>
                  <a:schemeClr val="dk1"/>
                </a:highlight>
              </a:rPr>
              <a:t>Identifying factors contributing to attrition allows organizations to implement strategies for retention, cost reduction, and talent management.</a:t>
            </a:r>
            <a:endParaRPr>
              <a:highlight>
                <a:schemeClr val="dk1"/>
              </a:highlight>
            </a:endParaRPr>
          </a:p>
          <a:p>
            <a:pPr indent="0" lvl="0" marL="457200" rtl="0" algn="l">
              <a:spcBef>
                <a:spcPts val="0"/>
              </a:spcBef>
              <a:spcAft>
                <a:spcPts val="0"/>
              </a:spcAft>
              <a:buNone/>
            </a:pPr>
            <a:r>
              <a:t/>
            </a:r>
            <a:endParaRPr sz="1200">
              <a:solidFill>
                <a:srgbClr val="D1D5DB"/>
              </a:solidFill>
              <a:highlight>
                <a:schemeClr val="dk1"/>
              </a:highlight>
              <a:latin typeface="Roboto"/>
              <a:ea typeface="Roboto"/>
              <a:cs typeface="Roboto"/>
              <a:sym typeface="Roboto"/>
            </a:endParaRPr>
          </a:p>
          <a:p>
            <a:pPr indent="0" lvl="0" marL="0" rtl="0" algn="l">
              <a:spcBef>
                <a:spcPts val="1500"/>
              </a:spcBef>
              <a:spcAft>
                <a:spcPts val="15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a:t>The g</a:t>
            </a:r>
            <a:r>
              <a:rPr lang="en"/>
              <a:t>oal is to offer a reliable and interpretable predictive model that accurately flags employees at high attrition risk and in identifying what factors contribute to employees leaving the company.</a:t>
            </a:r>
            <a:endParaRPr/>
          </a:p>
          <a:p>
            <a:pPr indent="-311150" lvl="0" marL="457200" rtl="0" algn="l">
              <a:spcBef>
                <a:spcPts val="0"/>
              </a:spcBef>
              <a:spcAft>
                <a:spcPts val="0"/>
              </a:spcAft>
              <a:buSzPts val="1300"/>
              <a:buChar char="●"/>
            </a:pPr>
            <a:r>
              <a:rPr lang="en"/>
              <a:t>The primary objective is to extract meaningful insights that can inform strategic workforce management.</a:t>
            </a:r>
            <a:endParaRPr/>
          </a:p>
          <a:p>
            <a:pPr indent="-311150" lvl="0" marL="457200" rtl="0" algn="l">
              <a:spcBef>
                <a:spcPts val="0"/>
              </a:spcBef>
              <a:spcAft>
                <a:spcPts val="0"/>
              </a:spcAft>
              <a:buSzPts val="1300"/>
              <a:buChar char="●"/>
            </a:pPr>
            <a:r>
              <a:rPr lang="en"/>
              <a:t> By analyzing this dataset, the aim is to identify patterns, correlations, and underlying causes contributing to employee attrition.</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 </a:t>
            </a:r>
            <a:endParaRPr/>
          </a:p>
        </p:txBody>
      </p:sp>
      <p:sp>
        <p:nvSpPr>
          <p:cNvPr id="159" name="Google Shape;159;p17"/>
          <p:cNvSpPr txBox="1"/>
          <p:nvPr>
            <p:ph idx="1" type="body"/>
          </p:nvPr>
        </p:nvSpPr>
        <p:spPr>
          <a:xfrm>
            <a:off x="1297500" y="2908475"/>
            <a:ext cx="7038900" cy="1570200"/>
          </a:xfrm>
          <a:prstGeom prst="rect">
            <a:avLst/>
          </a:prstGeom>
        </p:spPr>
        <p:txBody>
          <a:bodyPr anchorCtr="0" anchor="t" bIns="91425" lIns="91425" spcFirstLastPara="1" rIns="91425" wrap="square" tIns="91425">
            <a:normAutofit fontScale="62500" lnSpcReduction="20000"/>
          </a:bodyPr>
          <a:lstStyle/>
          <a:p>
            <a:pPr indent="-312794" lvl="0" marL="457200" rtl="0" algn="just">
              <a:spcBef>
                <a:spcPts val="0"/>
              </a:spcBef>
              <a:spcAft>
                <a:spcPts val="0"/>
              </a:spcAft>
              <a:buSzPct val="100000"/>
              <a:buChar char="●"/>
            </a:pPr>
            <a:r>
              <a:rPr lang="en" sz="2121">
                <a:highlight>
                  <a:schemeClr val="dk1"/>
                </a:highlight>
              </a:rPr>
              <a:t>I</a:t>
            </a:r>
            <a:r>
              <a:rPr lang="en" sz="2121">
                <a:highlight>
                  <a:schemeClr val="dk1"/>
                </a:highlight>
              </a:rPr>
              <a:t>BM HR Analytics Employee Attrition &amp; Performance from Kaggle is used</a:t>
            </a:r>
            <a:endParaRPr sz="2121">
              <a:highlight>
                <a:schemeClr val="lt1"/>
              </a:highlight>
            </a:endParaRPr>
          </a:p>
          <a:p>
            <a:pPr indent="-324700" lvl="0" marL="457200" rtl="0" algn="just">
              <a:spcBef>
                <a:spcPts val="0"/>
              </a:spcBef>
              <a:spcAft>
                <a:spcPts val="0"/>
              </a:spcAft>
              <a:buSzPct val="114141"/>
              <a:buChar char="●"/>
            </a:pPr>
            <a:r>
              <a:rPr lang="en" sz="2121"/>
              <a:t>The dataset contains data of </a:t>
            </a:r>
            <a:r>
              <a:rPr b="1" lang="en" sz="2121"/>
              <a:t>1470</a:t>
            </a:r>
            <a:r>
              <a:rPr lang="en" sz="2121"/>
              <a:t> employees each with </a:t>
            </a:r>
            <a:r>
              <a:rPr b="1" lang="en" sz="2121"/>
              <a:t>35</a:t>
            </a:r>
            <a:r>
              <a:rPr lang="en" sz="2121"/>
              <a:t> attributes.</a:t>
            </a:r>
            <a:endParaRPr sz="2121"/>
          </a:p>
          <a:p>
            <a:pPr indent="-324700" lvl="0" marL="457200" rtl="0" algn="just">
              <a:spcBef>
                <a:spcPts val="0"/>
              </a:spcBef>
              <a:spcAft>
                <a:spcPts val="0"/>
              </a:spcAft>
              <a:buSzPct val="114141"/>
              <a:buChar char="●"/>
            </a:pPr>
            <a:r>
              <a:rPr lang="en" sz="2121"/>
              <a:t>The binary target class </a:t>
            </a:r>
            <a:r>
              <a:rPr b="1" lang="en" sz="2121"/>
              <a:t>‘Attrition’</a:t>
            </a:r>
            <a:r>
              <a:rPr lang="en" sz="2121"/>
              <a:t> which is the 2nd column indicates whether an employee leaves the company </a:t>
            </a:r>
            <a:r>
              <a:rPr b="1" lang="en" sz="2121"/>
              <a:t>‘1 = Yes’ </a:t>
            </a:r>
            <a:r>
              <a:rPr lang="en" sz="2121"/>
              <a:t>or </a:t>
            </a:r>
            <a:r>
              <a:rPr b="1" lang="en" sz="2121"/>
              <a:t>‘0 = No’.</a:t>
            </a:r>
            <a:r>
              <a:rPr lang="en" sz="2121"/>
              <a:t> This dataset can be used by companies to decide the future of the employees.</a:t>
            </a:r>
            <a:endParaRPr sz="2121"/>
          </a:p>
          <a:p>
            <a:pPr indent="0" lvl="0" marL="457200" rtl="0" algn="just">
              <a:spcBef>
                <a:spcPts val="0"/>
              </a:spcBef>
              <a:spcAft>
                <a:spcPts val="0"/>
              </a:spcAft>
              <a:buNone/>
            </a:pPr>
            <a:r>
              <a:t/>
            </a:r>
            <a:endParaRPr/>
          </a:p>
          <a:p>
            <a:pPr indent="0" lvl="0" marL="457200" rtl="0" algn="just">
              <a:spcBef>
                <a:spcPts val="0"/>
              </a:spcBef>
              <a:spcAft>
                <a:spcPts val="0"/>
              </a:spcAft>
              <a:buNone/>
            </a:pPr>
            <a:r>
              <a:t/>
            </a:r>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p:txBody>
      </p:sp>
      <p:pic>
        <p:nvPicPr>
          <p:cNvPr id="160" name="Google Shape;160;p17"/>
          <p:cNvPicPr preferRelativeResize="0"/>
          <p:nvPr/>
        </p:nvPicPr>
        <p:blipFill>
          <a:blip r:embed="rId3">
            <a:alphaModFix/>
          </a:blip>
          <a:stretch>
            <a:fillRect/>
          </a:stretch>
        </p:blipFill>
        <p:spPr>
          <a:xfrm>
            <a:off x="1114500" y="1307851"/>
            <a:ext cx="7404877" cy="150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 Pipeline </a:t>
            </a:r>
            <a:endParaRPr/>
          </a:p>
        </p:txBody>
      </p:sp>
      <p:pic>
        <p:nvPicPr>
          <p:cNvPr id="166" name="Google Shape;166;p18"/>
          <p:cNvPicPr preferRelativeResize="0"/>
          <p:nvPr/>
        </p:nvPicPr>
        <p:blipFill>
          <a:blip r:embed="rId3">
            <a:alphaModFix/>
          </a:blip>
          <a:stretch>
            <a:fillRect/>
          </a:stretch>
        </p:blipFill>
        <p:spPr>
          <a:xfrm>
            <a:off x="1221150" y="1622475"/>
            <a:ext cx="6845649" cy="268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EDA</a:t>
            </a:r>
            <a:endParaRPr/>
          </a:p>
        </p:txBody>
      </p:sp>
      <p:pic>
        <p:nvPicPr>
          <p:cNvPr id="172" name="Google Shape;172;p19"/>
          <p:cNvPicPr preferRelativeResize="0"/>
          <p:nvPr/>
        </p:nvPicPr>
        <p:blipFill>
          <a:blip r:embed="rId3">
            <a:alphaModFix/>
          </a:blip>
          <a:stretch>
            <a:fillRect/>
          </a:stretch>
        </p:blipFill>
        <p:spPr>
          <a:xfrm>
            <a:off x="1426950" y="972725"/>
            <a:ext cx="5950301" cy="395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EDA</a:t>
            </a:r>
            <a:endParaRPr/>
          </a:p>
        </p:txBody>
      </p:sp>
      <p:pic>
        <p:nvPicPr>
          <p:cNvPr id="178" name="Google Shape;178;p20"/>
          <p:cNvPicPr preferRelativeResize="0"/>
          <p:nvPr/>
        </p:nvPicPr>
        <p:blipFill>
          <a:blip r:embed="rId3">
            <a:alphaModFix/>
          </a:blip>
          <a:stretch>
            <a:fillRect/>
          </a:stretch>
        </p:blipFill>
        <p:spPr>
          <a:xfrm>
            <a:off x="1438275" y="1117350"/>
            <a:ext cx="4094669" cy="3530852"/>
          </a:xfrm>
          <a:prstGeom prst="rect">
            <a:avLst/>
          </a:prstGeom>
          <a:noFill/>
          <a:ln>
            <a:noFill/>
          </a:ln>
        </p:spPr>
      </p:pic>
      <p:sp>
        <p:nvSpPr>
          <p:cNvPr id="179" name="Google Shape;179;p20"/>
          <p:cNvSpPr txBox="1"/>
          <p:nvPr/>
        </p:nvSpPr>
        <p:spPr>
          <a:xfrm>
            <a:off x="5886450" y="1247775"/>
            <a:ext cx="2743200" cy="281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AutoNum type="arabicPeriod"/>
            </a:pPr>
            <a:r>
              <a:rPr lang="en" sz="1200">
                <a:solidFill>
                  <a:schemeClr val="lt1"/>
                </a:solidFill>
              </a:rPr>
              <a:t>TotalWorkingYears has a strong positive correlation with Age (0.68)</a:t>
            </a:r>
            <a:endParaRPr sz="1200">
              <a:solidFill>
                <a:schemeClr val="lt1"/>
              </a:solidFill>
            </a:endParaRPr>
          </a:p>
          <a:p>
            <a:pPr indent="-304800" lvl="0" marL="457200" rtl="0" algn="l">
              <a:spcBef>
                <a:spcPts val="1000"/>
              </a:spcBef>
              <a:spcAft>
                <a:spcPts val="0"/>
              </a:spcAft>
              <a:buClr>
                <a:schemeClr val="lt1"/>
              </a:buClr>
              <a:buSzPts val="1200"/>
              <a:buAutoNum type="arabicPeriod"/>
            </a:pPr>
            <a:r>
              <a:rPr lang="en" sz="1200">
                <a:solidFill>
                  <a:schemeClr val="lt1"/>
                </a:solidFill>
              </a:rPr>
              <a:t>MonthlyIncome is positively correlated with JobLevel (0.95). </a:t>
            </a:r>
            <a:endParaRPr sz="1200">
              <a:solidFill>
                <a:schemeClr val="lt1"/>
              </a:solidFill>
            </a:endParaRPr>
          </a:p>
          <a:p>
            <a:pPr indent="-304800" lvl="0" marL="457200" rtl="0" algn="l">
              <a:spcBef>
                <a:spcPts val="1000"/>
              </a:spcBef>
              <a:spcAft>
                <a:spcPts val="1000"/>
              </a:spcAft>
              <a:buClr>
                <a:schemeClr val="lt1"/>
              </a:buClr>
              <a:buSzPts val="1200"/>
              <a:buAutoNum type="arabicPeriod"/>
            </a:pPr>
            <a:r>
              <a:rPr lang="en" sz="1200">
                <a:solidFill>
                  <a:schemeClr val="lt1"/>
                </a:solidFill>
              </a:rPr>
              <a:t>YearsAtCompany has a positive correlation with YearsWithCurrManager (0.77) and YearsInCurrentRole (0.76). </a:t>
            </a:r>
            <a:endParaRPr>
              <a:solidFill>
                <a:schemeClr val="lt1"/>
              </a:solidFill>
              <a:latin typeface="Lato"/>
              <a:ea typeface="Lato"/>
              <a:cs typeface="Lato"/>
              <a:sym typeface="Lato"/>
            </a:endParaRPr>
          </a:p>
        </p:txBody>
      </p:sp>
      <p:sp>
        <p:nvSpPr>
          <p:cNvPr id="180" name="Google Shape;180;p20"/>
          <p:cNvSpPr/>
          <p:nvPr/>
        </p:nvSpPr>
        <p:spPr>
          <a:xfrm>
            <a:off x="1990675" y="3307500"/>
            <a:ext cx="135300" cy="1257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20"/>
          <p:cNvSpPr/>
          <p:nvPr/>
        </p:nvSpPr>
        <p:spPr>
          <a:xfrm>
            <a:off x="3061150" y="2422475"/>
            <a:ext cx="135300" cy="1257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20"/>
          <p:cNvSpPr/>
          <p:nvPr/>
        </p:nvSpPr>
        <p:spPr>
          <a:xfrm>
            <a:off x="4726075" y="3635250"/>
            <a:ext cx="135300" cy="1257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 name="Google Shape;183;p20"/>
          <p:cNvSpPr/>
          <p:nvPr/>
        </p:nvSpPr>
        <p:spPr>
          <a:xfrm>
            <a:off x="4972600" y="3635250"/>
            <a:ext cx="135300" cy="1257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 and EDA</a:t>
            </a:r>
            <a:endParaRPr/>
          </a:p>
        </p:txBody>
      </p:sp>
      <p:pic>
        <p:nvPicPr>
          <p:cNvPr id="189" name="Google Shape;189;p21"/>
          <p:cNvPicPr preferRelativeResize="0"/>
          <p:nvPr/>
        </p:nvPicPr>
        <p:blipFill>
          <a:blip r:embed="rId3">
            <a:alphaModFix/>
          </a:blip>
          <a:stretch>
            <a:fillRect/>
          </a:stretch>
        </p:blipFill>
        <p:spPr>
          <a:xfrm>
            <a:off x="1428750" y="964600"/>
            <a:ext cx="3720401" cy="1724025"/>
          </a:xfrm>
          <a:prstGeom prst="rect">
            <a:avLst/>
          </a:prstGeom>
          <a:noFill/>
          <a:ln>
            <a:noFill/>
          </a:ln>
        </p:spPr>
      </p:pic>
      <p:pic>
        <p:nvPicPr>
          <p:cNvPr id="190" name="Google Shape;190;p21"/>
          <p:cNvPicPr preferRelativeResize="0"/>
          <p:nvPr/>
        </p:nvPicPr>
        <p:blipFill>
          <a:blip r:embed="rId4">
            <a:alphaModFix/>
          </a:blip>
          <a:stretch>
            <a:fillRect/>
          </a:stretch>
        </p:blipFill>
        <p:spPr>
          <a:xfrm>
            <a:off x="5415521" y="964600"/>
            <a:ext cx="2889917" cy="1724026"/>
          </a:xfrm>
          <a:prstGeom prst="rect">
            <a:avLst/>
          </a:prstGeom>
          <a:noFill/>
          <a:ln>
            <a:noFill/>
          </a:ln>
        </p:spPr>
      </p:pic>
      <p:pic>
        <p:nvPicPr>
          <p:cNvPr id="191" name="Google Shape;191;p21"/>
          <p:cNvPicPr preferRelativeResize="0"/>
          <p:nvPr/>
        </p:nvPicPr>
        <p:blipFill>
          <a:blip r:embed="rId5">
            <a:alphaModFix/>
          </a:blip>
          <a:stretch>
            <a:fillRect/>
          </a:stretch>
        </p:blipFill>
        <p:spPr>
          <a:xfrm>
            <a:off x="1428750" y="2841025"/>
            <a:ext cx="3545286" cy="2057399"/>
          </a:xfrm>
          <a:prstGeom prst="rect">
            <a:avLst/>
          </a:prstGeom>
          <a:noFill/>
          <a:ln>
            <a:noFill/>
          </a:ln>
        </p:spPr>
      </p:pic>
      <p:pic>
        <p:nvPicPr>
          <p:cNvPr id="192" name="Google Shape;192;p21"/>
          <p:cNvPicPr preferRelativeResize="0"/>
          <p:nvPr/>
        </p:nvPicPr>
        <p:blipFill>
          <a:blip r:embed="rId6">
            <a:alphaModFix/>
          </a:blip>
          <a:stretch>
            <a:fillRect/>
          </a:stretch>
        </p:blipFill>
        <p:spPr>
          <a:xfrm>
            <a:off x="5149161" y="2841025"/>
            <a:ext cx="3545286" cy="2057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