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86" r:id="rId3"/>
    <p:sldId id="256" r:id="rId4"/>
    <p:sldId id="268" r:id="rId5"/>
    <p:sldId id="270" r:id="rId6"/>
    <p:sldId id="271" r:id="rId7"/>
    <p:sldId id="273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</p:sldIdLst>
  <p:sldSz cx="20104100" cy="11309350"/>
  <p:notesSz cx="20104100" cy="1130935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/>
  </p:normalViewPr>
  <p:slideViewPr>
    <p:cSldViewPr showGuides="1">
      <p:cViewPr varScale="1">
        <p:scale>
          <a:sx n="45" d="100"/>
          <a:sy n="45" d="100"/>
        </p:scale>
        <p:origin x="5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952417-DE0C-4104-B7AC-98F6DA7E7FB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12/15/2020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en-IN" altLang="x-none" sz="1200" dirty="0"/>
              <a:t>‹#›</a:t>
            </a:fld>
            <a:endParaRPr lang="en-IN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3" name="Holder 4"/>
          <p:cNvSpPr>
            <a:spLocks noGrp="1"/>
          </p:cNvSpPr>
          <p:nvPr>
            <p:ph type="ftr" sz="quarter" idx="3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Holder 6"/>
          <p:cNvSpPr>
            <a:spLocks noGrp="1"/>
          </p:cNvSpPr>
          <p:nvPr>
            <p:ph type="sldNum" sz="quarter" idx="14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r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3" name="Holder 4"/>
          <p:cNvSpPr>
            <a:spLocks noGrp="1"/>
          </p:cNvSpPr>
          <p:nvPr>
            <p:ph type="ftr" sz="quarter" idx="3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r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3" name="Holder 4"/>
          <p:cNvSpPr>
            <a:spLocks noGrp="1"/>
          </p:cNvSpPr>
          <p:nvPr>
            <p:ph type="ftr" sz="quarter" idx="13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Holder 5"/>
          <p:cNvSpPr>
            <a:spLocks noGrp="1"/>
          </p:cNvSpPr>
          <p:nvPr>
            <p:ph type="dt" sz="half" idx="12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r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13" name="Holder 4"/>
          <p:cNvSpPr>
            <a:spLocks noGrp="1"/>
          </p:cNvSpPr>
          <p:nvPr>
            <p:ph type="ftr" sz="quarter" idx="3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r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4"/>
          <p:cNvSpPr>
            <a:spLocks noGrp="1"/>
          </p:cNvSpPr>
          <p:nvPr>
            <p:ph type="ftr" sz="quarter" idx="3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r"/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0" y="11296650"/>
            <a:ext cx="20104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04099" y="0"/>
              </a:cxn>
            </a:cxnLst>
            <a:rect l="0" t="0" r="r" b="b"/>
            <a:pathLst>
              <a:path w="20104100" h="1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7" name="bk object 17"/>
          <p:cNvSpPr>
            <a:spLocks noChangeArrowheads="1"/>
          </p:cNvSpPr>
          <p:nvPr/>
        </p:nvSpPr>
        <p:spPr bwMode="auto">
          <a:xfrm>
            <a:off x="0" y="11274425"/>
            <a:ext cx="20075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076037" y="0"/>
              </a:cxn>
            </a:cxnLst>
            <a:rect l="0" t="0" r="r" b="b"/>
            <a:pathLst>
              <a:path w="20076160" h="1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8" name="bk object 18"/>
          <p:cNvSpPr>
            <a:spLocks noChangeArrowheads="1"/>
          </p:cNvSpPr>
          <p:nvPr/>
        </p:nvSpPr>
        <p:spPr bwMode="auto">
          <a:xfrm>
            <a:off x="28575" y="47625"/>
            <a:ext cx="0" cy="1121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15370"/>
              </a:cxn>
            </a:cxnLst>
            <a:rect l="0" t="0" r="r" b="b"/>
            <a:pathLst>
              <a:path w="1"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9" name="bk object 19"/>
          <p:cNvSpPr>
            <a:spLocks noChangeArrowheads="1"/>
          </p:cNvSpPr>
          <p:nvPr/>
        </p:nvSpPr>
        <p:spPr bwMode="auto">
          <a:xfrm>
            <a:off x="0" y="23813"/>
            <a:ext cx="20104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04099" y="0"/>
              </a:cxn>
            </a:cxnLst>
            <a:rect l="0" t="0" r="r" b="b"/>
            <a:pathLst>
              <a:path w="20104100" h="1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30" name="bk object 20"/>
          <p:cNvSpPr>
            <a:spLocks noChangeArrowheads="1"/>
          </p:cNvSpPr>
          <p:nvPr/>
        </p:nvSpPr>
        <p:spPr bwMode="auto">
          <a:xfrm>
            <a:off x="20075525" y="11261725"/>
            <a:ext cx="28575" cy="23813"/>
          </a:xfrm>
          <a:custGeom>
            <a:avLst/>
            <a:gdLst/>
            <a:ahLst/>
            <a:cxnLst>
              <a:cxn ang="0">
                <a:pos x="0" y="22856"/>
              </a:cxn>
              <a:cxn ang="0">
                <a:pos x="28061" y="22856"/>
              </a:cxn>
              <a:cxn ang="0">
                <a:pos x="28061" y="0"/>
              </a:cxn>
              <a:cxn ang="0">
                <a:pos x="0" y="0"/>
              </a:cxn>
              <a:cxn ang="0">
                <a:pos x="0" y="22856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 w="9525">
            <a:noFill/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31" name="bk object 21"/>
          <p:cNvSpPr>
            <a:spLocks noChangeArrowheads="1"/>
          </p:cNvSpPr>
          <p:nvPr/>
        </p:nvSpPr>
        <p:spPr bwMode="auto">
          <a:xfrm>
            <a:off x="20075525" y="47625"/>
            <a:ext cx="0" cy="1121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215370"/>
              </a:cxn>
            </a:cxnLst>
            <a:rect l="0" t="0" r="r" b="b"/>
            <a:pathLst>
              <a:path w="1"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</a:ln>
        </p:spPr>
        <p:txBody>
          <a:bodyPr/>
          <a:lstStyle/>
          <a:p>
            <a:pPr lvl="0" eaLnBrk="1" hangingPunct="1"/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32" name="Holder 2"/>
          <p:cNvSpPr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/>
            <a:endParaRPr lang="en-US" altLang="en-US" dirty="0"/>
          </a:p>
        </p:txBody>
      </p:sp>
      <p:sp>
        <p:nvSpPr>
          <p:cNvPr id="1033" name="Holder 3"/>
          <p:cNvSpPr>
            <a:spLocks noGrp="1"/>
          </p:cNvSpPr>
          <p:nvPr>
            <p:ph type="body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/>
            <a:endParaRPr lang="en-US" altLang="en-US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286000">
        <a:defRPr sz="3200">
          <a:latin typeface="+mn-lt"/>
          <a:ea typeface="+mn-ea"/>
          <a:cs typeface="+mn-cs"/>
        </a:defRPr>
      </a:lvl6pPr>
      <a:lvl7pPr marL="2743200">
        <a:defRPr sz="3200">
          <a:latin typeface="+mn-lt"/>
          <a:ea typeface="+mn-ea"/>
          <a:cs typeface="+mn-cs"/>
        </a:defRPr>
      </a:lvl7pPr>
      <a:lvl8pPr marL="3200400">
        <a:defRPr sz="3200">
          <a:latin typeface="+mn-lt"/>
          <a:ea typeface="+mn-ea"/>
          <a:cs typeface="+mn-cs"/>
        </a:defRPr>
      </a:lvl8pPr>
      <a:lvl9pPr marL="3657600">
        <a:defRPr sz="3200"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3"/>
          <p:cNvSpPr/>
          <p:nvPr/>
        </p:nvSpPr>
        <p:spPr>
          <a:xfrm>
            <a:off x="14288" y="-136525"/>
            <a:ext cx="9377362" cy="6477000"/>
          </a:xfrm>
          <a:custGeom>
            <a:avLst/>
            <a:gdLst>
              <a:gd name="txL" fmla="*/ 0 w 7436484"/>
              <a:gd name="txT" fmla="*/ 0 h 5134610"/>
              <a:gd name="txR" fmla="*/ 7436484 w 7436484"/>
              <a:gd name="txB" fmla="*/ 5134610 h 5134610"/>
            </a:gdLst>
            <a:ahLst/>
            <a:cxnLst>
              <a:cxn ang="0">
                <a:pos x="7435941" y="0"/>
              </a:cxn>
              <a:cxn ang="0">
                <a:pos x="0" y="0"/>
              </a:cxn>
              <a:cxn ang="0">
                <a:pos x="0" y="5134513"/>
              </a:cxn>
              <a:cxn ang="0">
                <a:pos x="7435941" y="0"/>
              </a:cxn>
            </a:cxnLst>
            <a:rect l="txL" t="txT" r="txR" b="tx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7171" name="object 4"/>
          <p:cNvSpPr/>
          <p:nvPr/>
        </p:nvSpPr>
        <p:spPr>
          <a:xfrm>
            <a:off x="471488" y="415925"/>
            <a:ext cx="1846262" cy="1841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2" name="object 5"/>
          <p:cNvSpPr/>
          <p:nvPr/>
        </p:nvSpPr>
        <p:spPr>
          <a:xfrm>
            <a:off x="5603875" y="1336675"/>
            <a:ext cx="146050" cy="1476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3" name="object 6"/>
          <p:cNvSpPr txBox="1"/>
          <p:nvPr/>
        </p:nvSpPr>
        <p:spPr>
          <a:xfrm>
            <a:off x="2508250" y="720725"/>
            <a:ext cx="3810000" cy="1230313"/>
          </a:xfrm>
          <a:prstGeom prst="rect">
            <a:avLst/>
          </a:prstGeom>
          <a:noFill/>
          <a:ln w="9525">
            <a:noFill/>
          </a:ln>
        </p:spPr>
        <p:txBody>
          <a:bodyPr lIns="0" tIns="13335" rIns="0" bIns="0">
            <a:spAutoFit/>
          </a:bodyPr>
          <a:lstStyle/>
          <a:p>
            <a:pPr marL="12700">
              <a:lnSpc>
                <a:spcPts val="4700"/>
              </a:lnSpc>
              <a:spcBef>
                <a:spcPts val="100"/>
              </a:spcBef>
            </a:pPr>
            <a:r>
              <a:rPr lang="en-IN" altLang="en-US" sz="4200" b="1" dirty="0">
                <a:solidFill>
                  <a:srgbClr val="FFFFFF"/>
                </a:solidFill>
                <a:latin typeface="Calibri" panose="020F0502020204030204" pitchFamily="34" charset="0"/>
              </a:rPr>
              <a:t>RV College of </a:t>
            </a:r>
          </a:p>
          <a:p>
            <a:pPr marL="12700">
              <a:lnSpc>
                <a:spcPts val="4700"/>
              </a:lnSpc>
              <a:spcBef>
                <a:spcPts val="100"/>
              </a:spcBef>
            </a:pPr>
            <a:r>
              <a:rPr lang="en-IN" altLang="en-US" sz="4200" b="1" dirty="0">
                <a:solidFill>
                  <a:srgbClr val="FFFFFF"/>
                </a:solidFill>
                <a:latin typeface="Calibri" panose="020F0502020204030204" pitchFamily="34" charset="0"/>
              </a:rPr>
              <a:t>Engineering</a:t>
            </a:r>
            <a:endParaRPr sz="4200" dirty="0">
              <a:latin typeface="Calibri" panose="020F0502020204030204" pitchFamily="34" charset="0"/>
            </a:endParaRPr>
          </a:p>
        </p:txBody>
      </p:sp>
      <p:sp>
        <p:nvSpPr>
          <p:cNvPr id="7174" name="object 7"/>
          <p:cNvSpPr txBox="1"/>
          <p:nvPr/>
        </p:nvSpPr>
        <p:spPr>
          <a:xfrm>
            <a:off x="16117888" y="407988"/>
            <a:ext cx="3405187" cy="484187"/>
          </a:xfrm>
          <a:prstGeom prst="rect">
            <a:avLst/>
          </a:prstGeom>
          <a:noFill/>
          <a:ln w="9525">
            <a:noFill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i="1" dirty="0">
                <a:solidFill>
                  <a:srgbClr val="422C75"/>
                </a:solidFill>
                <a:latin typeface="Playfair Display" charset="0"/>
              </a:rPr>
              <a:t>Go, change the world</a:t>
            </a:r>
            <a:endParaRPr sz="3000" dirty="0">
              <a:latin typeface="Playfair Display" charset="0"/>
            </a:endParaRPr>
          </a:p>
        </p:txBody>
      </p:sp>
      <p:sp>
        <p:nvSpPr>
          <p:cNvPr id="7175" name="TextBox 8"/>
          <p:cNvSpPr txBox="1"/>
          <p:nvPr/>
        </p:nvSpPr>
        <p:spPr>
          <a:xfrm>
            <a:off x="4870450" y="2987675"/>
            <a:ext cx="14630400" cy="409342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Wireless –LTE 4G</a:t>
            </a:r>
            <a:r>
              <a:rPr lang="en-IN" altLang="x-none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altLang="x-none" sz="6000" b="1" dirty="0"/>
          </a:p>
          <a:p>
            <a:r>
              <a:rPr lang="en-IN" altLang="x-none" sz="6000" b="1" dirty="0">
                <a:latin typeface="Calibri" panose="020F0502020204030204" pitchFamily="34" charset="0"/>
              </a:rPr>
              <a:t>OFDM </a:t>
            </a:r>
            <a:r>
              <a:rPr lang="en-IN" altLang="x-none" sz="6000" b="1" dirty="0"/>
              <a:t>transmitter and receiver</a:t>
            </a:r>
            <a:r>
              <a:rPr lang="en-IN" altLang="x-none" sz="6000" b="1" dirty="0">
                <a:latin typeface="Calibri" panose="020F0502020204030204" pitchFamily="34" charset="0"/>
              </a:rPr>
              <a:t> Using          </a:t>
            </a:r>
            <a:r>
              <a:rPr lang="en-IN" altLang="x-none" sz="6000" b="1" dirty="0" err="1">
                <a:latin typeface="Calibri" panose="020F0502020204030204" pitchFamily="34" charset="0"/>
              </a:rPr>
              <a:t>Matlab</a:t>
            </a:r>
            <a:r>
              <a:rPr lang="en-IN" altLang="x-none" sz="6000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176" name="TextBox 9"/>
          <p:cNvSpPr txBox="1"/>
          <p:nvPr/>
        </p:nvSpPr>
        <p:spPr>
          <a:xfrm>
            <a:off x="9061450" y="7864475"/>
            <a:ext cx="11042650" cy="2153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IN" altLang="x-none" sz="5400" dirty="0">
                <a:latin typeface="Calibri" panose="020F0502020204030204" pitchFamily="34" charset="0"/>
              </a:rPr>
              <a:t>                        By</a:t>
            </a:r>
            <a:r>
              <a:rPr lang="en-IN" altLang="x-none" dirty="0">
                <a:latin typeface="Calibri" panose="020F0502020204030204" pitchFamily="34" charset="0"/>
              </a:rPr>
              <a:t> </a:t>
            </a:r>
          </a:p>
          <a:p>
            <a:r>
              <a:rPr lang="en-IN" altLang="x-none" sz="4000" dirty="0">
                <a:latin typeface="Calibri" panose="020F0502020204030204" pitchFamily="34" charset="0"/>
              </a:rPr>
              <a:t>USN:1RV17EC0</a:t>
            </a:r>
            <a:r>
              <a:rPr lang="en-US" altLang="en-IN" sz="4000" dirty="0">
                <a:latin typeface="Calibri" panose="020F0502020204030204" pitchFamily="34" charset="0"/>
              </a:rPr>
              <a:t>77</a:t>
            </a:r>
            <a:r>
              <a:rPr lang="en-IN" altLang="x-none" sz="4000" dirty="0">
                <a:latin typeface="Calibri" panose="020F0502020204030204" pitchFamily="34" charset="0"/>
              </a:rPr>
              <a:t>   </a:t>
            </a:r>
            <a:r>
              <a:rPr lang="en-US" altLang="en-IN" sz="4000" dirty="0">
                <a:latin typeface="Calibri" panose="020F0502020204030204" pitchFamily="34" charset="0"/>
              </a:rPr>
              <a:t>M PRANEETH REDDY</a:t>
            </a:r>
            <a:endParaRPr lang="en-IN" altLang="x-none" sz="4000" dirty="0">
              <a:latin typeface="Calibri" panose="020F0502020204030204" pitchFamily="34" charset="0"/>
            </a:endParaRPr>
          </a:p>
          <a:p>
            <a:r>
              <a:rPr lang="en-IN" altLang="x-none" sz="4000" dirty="0">
                <a:latin typeface="Calibri" panose="020F0502020204030204" pitchFamily="34" charset="0"/>
              </a:rPr>
              <a:t>USN:1RV17EC</a:t>
            </a:r>
            <a:r>
              <a:rPr lang="en-US" altLang="en-IN" sz="4000" dirty="0">
                <a:latin typeface="Calibri" panose="020F0502020204030204" pitchFamily="34" charset="0"/>
              </a:rPr>
              <a:t>103</a:t>
            </a:r>
            <a:r>
              <a:rPr lang="en-IN" altLang="x-none" sz="4000" dirty="0">
                <a:latin typeface="Calibri" panose="020F0502020204030204" pitchFamily="34" charset="0"/>
              </a:rPr>
              <a:t>   </a:t>
            </a:r>
            <a:r>
              <a:rPr lang="en-US" altLang="en-IN" sz="4000" dirty="0">
                <a:latin typeface="Calibri" panose="020F0502020204030204" pitchFamily="34" charset="0"/>
              </a:rPr>
              <a:t>PRADYUMNA C</a:t>
            </a:r>
          </a:p>
        </p:txBody>
      </p:sp>
      <p:sp>
        <p:nvSpPr>
          <p:cNvPr id="7178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87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MATLAB CODE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6388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6389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6390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6391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6392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6393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6394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6395" name="Content Placeholder 4" descr="Screenshot (22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8063" y="2328863"/>
            <a:ext cx="18091150" cy="8658225"/>
          </a:xfrm>
          <a:ln/>
        </p:spPr>
      </p:pic>
      <p:sp>
        <p:nvSpPr>
          <p:cNvPr id="16396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10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1" name="object 2"/>
          <p:cNvSpPr txBox="1"/>
          <p:nvPr/>
        </p:nvSpPr>
        <p:spPr>
          <a:xfrm>
            <a:off x="1004888" y="1535113"/>
            <a:ext cx="15971837" cy="4824412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QPSK MODULATION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7412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7413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7414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7415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7416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7417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7418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7419" name="Content Placeholder 1" descr="Screenshot (23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8063" y="2328863"/>
            <a:ext cx="18091150" cy="8556625"/>
          </a:xfrm>
          <a:ln/>
        </p:spPr>
      </p:pic>
      <p:sp>
        <p:nvSpPr>
          <p:cNvPr id="17420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11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3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   SUB CARRIERS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8436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8437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8438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8439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8440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8441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8442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8443" name="Content Placeholder 1" descr="Screenshot (24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4888" y="2146300"/>
            <a:ext cx="18094325" cy="8861425"/>
          </a:xfrm>
          <a:ln/>
        </p:spPr>
      </p:pic>
      <p:sp>
        <p:nvSpPr>
          <p:cNvPr id="18444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12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459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IFFT ON ALL THE SUB CARRIERS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9460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9461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9462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9463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9464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9465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9466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9467" name="Content Placeholder 1" descr="Screenshot (25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8063" y="2185988"/>
            <a:ext cx="18091150" cy="8842375"/>
          </a:xfrm>
          <a:ln/>
        </p:spPr>
      </p:pic>
      <p:sp>
        <p:nvSpPr>
          <p:cNvPr id="19468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13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483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ADDITION OF CYCLIC PREFIX TO ALL SUBCARRIERS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0484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0485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6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0487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048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0489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0490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20491" name="Content Placeholder 1" descr="Screenshot (26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9650" y="2105025"/>
            <a:ext cx="18089563" cy="9024938"/>
          </a:xfrm>
          <a:ln/>
        </p:spPr>
      </p:pic>
      <p:sp>
        <p:nvSpPr>
          <p:cNvPr id="20492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14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07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ORTHOGONALITY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1508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1509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0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1511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1512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1513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1514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21515" name="Content Placeholder 1" descr="Screenshot (27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4888" y="2225675"/>
            <a:ext cx="18094325" cy="8924925"/>
          </a:xfrm>
          <a:ln/>
        </p:spPr>
      </p:pic>
      <p:sp>
        <p:nvSpPr>
          <p:cNvPr id="21516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15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531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OFDM SIGNAL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2532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2533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2534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2535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2536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2537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2538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22539" name="Content Placeholder 1" descr="Screenshot (28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1009650" y="2185988"/>
            <a:ext cx="18310225" cy="8943975"/>
          </a:xfrm>
          <a:ln/>
        </p:spPr>
      </p:pic>
      <p:sp>
        <p:nvSpPr>
          <p:cNvPr id="22540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16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AFTER PASSING THROUGH CHANNEL  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7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9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3561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3562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0325"/>
            <a:ext cx="18162587" cy="8582025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3563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17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BCC92-0D11-498A-8BB9-1605CAF60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09" y="2538139"/>
            <a:ext cx="8931859" cy="8246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AFTER REMOVING THE CYCLIC PREFIX  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7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9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3561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3562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0325"/>
            <a:ext cx="18162587" cy="8582025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3563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18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327B3-7AED-461F-9D66-308EB3D9D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3017468"/>
            <a:ext cx="8480632" cy="77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AFTER FFT OF SUBCARRIERS   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7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9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3561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3562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0325"/>
            <a:ext cx="18162587" cy="8582025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3563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19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22006-B3C7-4F66-9FC4-61762244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86" y="3063943"/>
            <a:ext cx="8352728" cy="76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03250" y="625475"/>
            <a:ext cx="17087850" cy="1108075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IN" altLang="x-none" sz="7200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TABLE OF CONTENTS</a:t>
            </a:r>
          </a:p>
        </p:txBody>
      </p:sp>
      <p:sp>
        <p:nvSpPr>
          <p:cNvPr id="8195" name="object 2"/>
          <p:cNvSpPr>
            <a:spLocks noGrp="1"/>
          </p:cNvSpPr>
          <p:nvPr>
            <p:ph type="subTitle" idx="4"/>
          </p:nvPr>
        </p:nvSpPr>
        <p:spPr>
          <a:xfrm>
            <a:off x="1746250" y="3216275"/>
            <a:ext cx="16992600" cy="5259388"/>
          </a:xfrm>
          <a:ln/>
        </p:spPr>
        <p:txBody>
          <a:bodyPr vert="horz" wrap="square" lIns="0" tIns="11430" rIns="0" bIns="0" anchor="t">
            <a:spAutoFit/>
          </a:bodyPr>
          <a:lstStyle/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1.INTRODUCTION</a:t>
            </a: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2.APPLICATIONS</a:t>
            </a: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3.ADVANTAGES</a:t>
            </a: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4.DISADVANTAGES</a:t>
            </a: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5.</a:t>
            </a:r>
            <a:r>
              <a:rPr lang="en-US" altLang="en-US" sz="4800" dirty="0">
                <a:solidFill>
                  <a:srgbClr val="005893"/>
                </a:solidFill>
                <a:latin typeface="Helvetica-Bold" charset="0"/>
              </a:rPr>
              <a:t>BLOCK DIAGRAM</a:t>
            </a:r>
            <a:endParaRPr lang="en-US" altLang="en-US" sz="4800" dirty="0">
              <a:solidFill>
                <a:srgbClr val="005893"/>
              </a:solidFill>
              <a:latin typeface="Helvetica-Bold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6.MATLAB CODE</a:t>
            </a:r>
          </a:p>
          <a:p>
            <a:pPr marL="12700" defTabSz="914400">
              <a:spcBef>
                <a:spcPts val="90"/>
              </a:spcBef>
              <a:buClrTx/>
              <a:buSzTx/>
              <a:buFontTx/>
              <a:buNone/>
              <a:tabLst>
                <a:tab pos="3514725" algn="l"/>
              </a:tabLst>
            </a:pPr>
            <a:r>
              <a:rPr lang="en-US" altLang="en-US" sz="4800" dirty="0">
                <a:solidFill>
                  <a:srgbClr val="005893"/>
                </a:solidFill>
                <a:latin typeface="Helvetica-Bold" charset="0"/>
                <a:ea typeface="MS PGothic" panose="020B0600070205080204" pitchFamily="34" charset="-128"/>
                <a:cs typeface="MS PGothic" panose="020B0600070205080204" pitchFamily="34" charset="-128"/>
              </a:rPr>
              <a:t>7.SIMULATION RESULTS</a:t>
            </a:r>
          </a:p>
        </p:txBody>
      </p:sp>
      <p:sp>
        <p:nvSpPr>
          <p:cNvPr id="8196" name="Slide Number Placeholder 4"/>
          <p:cNvSpPr txBox="1">
            <a:spLocks noGrp="1"/>
          </p:cNvSpPr>
          <p:nvPr>
            <p:ph type="sldNum" sz="quarter" idx="1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2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</a:t>
            </a:r>
            <a:r>
              <a:rPr lang="en-IN" altLang="en-US" sz="4000" b="1" dirty="0">
                <a:solidFill>
                  <a:srgbClr val="6D6E71"/>
                </a:solidFill>
              </a:rPr>
              <a:t>RECEIVED SIGNAL</a:t>
            </a: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7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59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23561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23562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0325"/>
            <a:ext cx="18162587" cy="8582025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3563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20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F7CE8-D73E-4ADF-AE94-DB69A924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40" y="2809727"/>
            <a:ext cx="8534176" cy="77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7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9" name="object 2"/>
          <p:cNvSpPr txBox="1"/>
          <p:nvPr/>
        </p:nvSpPr>
        <p:spPr>
          <a:xfrm>
            <a:off x="1746250" y="1235075"/>
            <a:ext cx="14060488" cy="14398109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 INTRODUCTION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OFDM is a frequency-division multiplexing (FDM) scheme used as a digital multi-carrier modulation method.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It was introduced by Chang of Bell Labs in 1966.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Each subcarrier (signal) is modulated with a conventional modulation scheme  at a low symbol rate.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This maintains total data rates similar to conventional single-carrier modulation schemes in the same bandwidth.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The main advantage of OFDM over single-carrier schemes is its ability to cope with severe channel conditions (for example, attenuation of high frequencies in a long copper wire, narrowband interference and frequency-selective fading due to multipath) without complex equalization filters.</a:t>
            </a: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</p:txBody>
      </p:sp>
      <p:sp>
        <p:nvSpPr>
          <p:cNvPr id="9220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9221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9222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9223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9224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9225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9226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3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43" name="object 2"/>
          <p:cNvSpPr txBox="1"/>
          <p:nvPr/>
        </p:nvSpPr>
        <p:spPr>
          <a:xfrm>
            <a:off x="1008063" y="1554163"/>
            <a:ext cx="14457362" cy="11289501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2400" dirty="0">
                <a:solidFill>
                  <a:srgbClr val="6D6E71"/>
                </a:solidFill>
                <a:latin typeface="Helvetica" charset="0"/>
              </a:rPr>
              <a:t>                                                                           </a:t>
            </a: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APPLICATIONS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US" altLang="en-US" sz="3200" dirty="0">
                <a:latin typeface="Calibri" panose="020F0502020204030204" pitchFamily="34" charset="0"/>
              </a:rPr>
              <a:t>Power line communication (PLC)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US" altLang="en-US" sz="3200" dirty="0">
                <a:latin typeface="Calibri" panose="020F0502020204030204" pitchFamily="34" charset="0"/>
              </a:rPr>
              <a:t>The wireless LAN (WLAN) radio interfaces IEEE 802.11a, g, n, ac, ah and HIPERLAN/2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US" altLang="en-US" sz="3200" dirty="0">
                <a:latin typeface="Calibri" panose="020F0502020204030204" pitchFamily="34" charset="0"/>
              </a:rPr>
              <a:t>The mobile broadband wireless access (MBWA) standard IEEE 802.20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US" altLang="en-US" sz="3200" dirty="0">
                <a:latin typeface="Calibri" panose="020F0502020204030204" pitchFamily="34" charset="0"/>
              </a:rPr>
              <a:t>The terrestrial mobile TV systems DVB-H, T-DMB, ISDB-T and MediaFLO forward link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US" altLang="en-US" sz="3200" dirty="0"/>
              <a:t>Wi-fi and Wi-Max</a:t>
            </a:r>
            <a:endParaRPr lang="en-US" altLang="en-US" sz="3200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4000" b="1" dirty="0">
              <a:latin typeface="Calibri" panose="020F0502020204030204" pitchFamily="34" charset="0"/>
            </a:endParaRPr>
          </a:p>
        </p:txBody>
      </p:sp>
      <p:sp>
        <p:nvSpPr>
          <p:cNvPr id="10244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45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0246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47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024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0249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0250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4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12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9964738" y="5567363"/>
            <a:ext cx="174625" cy="17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Recorded Soundddd">
            <a:hlinkClick r:id="" action="ppaction://media"/>
          </p:cNvPr>
          <p:cNvPicPr>
            <a:picLocks noRot="1" noChangeAspect="1"/>
          </p:cNvPicPr>
          <p:nvPr>
            <a:wavAudioFile r:embed="rId1" name="Recorded Soundddd"/>
          </p:nvPr>
        </p:nvPicPr>
        <p:blipFill>
          <a:blip r:embed="rId4"/>
          <a:stretch>
            <a:fillRect/>
          </a:stretch>
        </p:blipFill>
        <p:spPr>
          <a:xfrm>
            <a:off x="9964738" y="5567363"/>
            <a:ext cx="174625" cy="17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267" name="object 2"/>
          <p:cNvSpPr txBox="1"/>
          <p:nvPr/>
        </p:nvSpPr>
        <p:spPr>
          <a:xfrm>
            <a:off x="1008063" y="1514475"/>
            <a:ext cx="15971837" cy="8748229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        ADVANTAGES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High spectral efficiency as compared to other double sideband modulation schemes, spread spectrum, etc.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Can easily adapt to severe channel conditions without complex time-domain equalization.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Robust against narrow-band co-channel interference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Robust against intersymbol interference (ISI) and fading caused by multipath propagation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Efficient implementation using fast Fourier transform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Low sensitivity to time synchronization errors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Tuned sub-channel receiver filters are not required (unlike conventional FDM)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Facilitates single frequency networks (SFNs) (i.e. transmitter macrodiversity)</a:t>
            </a:r>
            <a:endParaRPr lang="en-IN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1268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1269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1270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1271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1272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1273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1274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5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291" name="object 2"/>
          <p:cNvSpPr txBox="1"/>
          <p:nvPr/>
        </p:nvSpPr>
        <p:spPr>
          <a:xfrm>
            <a:off x="1008063" y="1514475"/>
            <a:ext cx="15971837" cy="6707414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        DISADVANTAGES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Sensitive to Doppler shift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Sensitive to frequency synchronization problems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High peak-to-average-power ratio (PAPR), requiring linear transmitter circuitry, which suffers from poor power efficiency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8416925" algn="l"/>
              </a:tabLst>
            </a:pPr>
            <a:r>
              <a:rPr lang="en-IN" altLang="en-US" sz="3200" dirty="0">
                <a:latin typeface="Calibri" panose="020F0502020204030204" pitchFamily="34" charset="0"/>
              </a:rPr>
              <a:t>Loss of efficiency caused by cyclic prefix/guard interval</a:t>
            </a:r>
            <a:endParaRPr lang="en-IN" altLang="en-US" sz="4000" b="1" dirty="0"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2292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2293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2294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2295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2296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2297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2298" name="Slide Number Placeholder 10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6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5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FLOW DIAGRAM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3317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3318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319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3320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3321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3322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3324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7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pic>
        <p:nvPicPr>
          <p:cNvPr id="14" name="Content Placeholder 1" descr="Capture">
            <a:extLst>
              <a:ext uri="{FF2B5EF4-FFF2-40B4-BE49-F238E27FC236}">
                <a16:creationId xmlns:a16="http://schemas.microsoft.com/office/drawing/2014/main" id="{D318567F-0894-4678-8966-50E6CB07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544" y="2523838"/>
            <a:ext cx="18954750" cy="7104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39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MATLAB CODE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4340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4341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342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4343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4344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4345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4346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4347" name="Content Placeholder 4" descr="Screenshot (11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81025" y="2105025"/>
            <a:ext cx="18761075" cy="9004300"/>
          </a:xfrm>
          <a:ln/>
        </p:spPr>
      </p:pic>
      <p:sp>
        <p:nvSpPr>
          <p:cNvPr id="14348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8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681748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3" name="object 2"/>
          <p:cNvSpPr txBox="1"/>
          <p:nvPr/>
        </p:nvSpPr>
        <p:spPr>
          <a:xfrm>
            <a:off x="1008063" y="1514475"/>
            <a:ext cx="15971837" cy="4824413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r>
              <a:rPr lang="en-IN" altLang="en-US" sz="4000" b="1" dirty="0">
                <a:solidFill>
                  <a:srgbClr val="6D6E71"/>
                </a:solidFill>
                <a:latin typeface="Calibri" panose="020F0502020204030204" pitchFamily="34" charset="0"/>
              </a:rPr>
              <a:t>                                                    MATLAB CODE</a:t>
            </a: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IN" altLang="en-US" sz="4000" b="1" dirty="0">
              <a:solidFill>
                <a:srgbClr val="6D6E71"/>
              </a:solidFill>
              <a:latin typeface="Calibri" panose="020F0502020204030204" pitchFamily="34" charset="0"/>
            </a:endParaRPr>
          </a:p>
          <a:p>
            <a:pPr marL="12700" defTabSz="457200">
              <a:lnSpc>
                <a:spcPct val="101000"/>
              </a:lnSpc>
              <a:spcBef>
                <a:spcPts val="100"/>
              </a:spcBef>
              <a:tabLst>
                <a:tab pos="8416925" algn="l"/>
              </a:tabLst>
            </a:pPr>
            <a:endParaRPr lang="en-US" altLang="en-US" sz="2400" dirty="0">
              <a:latin typeface="Helvetica" charset="0"/>
            </a:endParaRPr>
          </a:p>
        </p:txBody>
      </p:sp>
      <p:sp>
        <p:nvSpPr>
          <p:cNvPr id="15364" name="object 4"/>
          <p:cNvSpPr/>
          <p:nvPr/>
        </p:nvSpPr>
        <p:spPr>
          <a:xfrm>
            <a:off x="1008063" y="1192213"/>
            <a:ext cx="18527712" cy="0"/>
          </a:xfrm>
          <a:custGeom>
            <a:avLst/>
            <a:gdLst>
              <a:gd name="txL" fmla="*/ 0 w 18527395"/>
              <a:gd name="txT" fmla="*/ 0 h 1"/>
              <a:gd name="txR" fmla="*/ 18527395 w 18527395"/>
              <a:gd name="txB" fmla="*/ 0 h 1"/>
            </a:gdLst>
            <a:ahLst/>
            <a:cxnLst>
              <a:cxn ang="0">
                <a:pos x="0" y="0"/>
              </a:cxn>
              <a:cxn ang="0">
                <a:pos x="18526859" y="0"/>
              </a:cxn>
            </a:cxnLst>
            <a:rect l="txL" t="txT" r="txR" b="txB"/>
            <a:pathLst>
              <a:path w="18527395" h="1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 cap="flat" cmpd="sng">
            <a:solidFill>
              <a:srgbClr val="5E6DB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5365" name="object 5"/>
          <p:cNvSpPr/>
          <p:nvPr/>
        </p:nvSpPr>
        <p:spPr>
          <a:xfrm>
            <a:off x="1004888" y="301625"/>
            <a:ext cx="708025" cy="70961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/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5366" name="object 6"/>
          <p:cNvSpPr/>
          <p:nvPr/>
        </p:nvSpPr>
        <p:spPr>
          <a:xfrm>
            <a:off x="2982913" y="712788"/>
            <a:ext cx="57150" cy="57150"/>
          </a:xfrm>
          <a:custGeom>
            <a:avLst/>
            <a:gdLst>
              <a:gd name="txL" fmla="*/ 0 w 56514"/>
              <a:gd name="txT" fmla="*/ 0 h 56515"/>
              <a:gd name="txR" fmla="*/ 56514 w 56514"/>
              <a:gd name="txB" fmla="*/ 56515 h 56515"/>
            </a:gdLst>
            <a:ahLst/>
            <a:cxnLst>
              <a:cxn ang="0">
                <a:pos x="28145" y="0"/>
              </a:cxn>
              <a:cxn ang="0">
                <a:pos x="17201" y="2207"/>
              </a:cxn>
              <a:cxn ang="0">
                <a:pos x="8253" y="8227"/>
              </a:cxn>
              <a:cxn ang="0">
                <a:pos x="2215" y="17157"/>
              </a:cxn>
              <a:cxn ang="0">
                <a:pos x="0" y="28093"/>
              </a:cxn>
              <a:cxn ang="0">
                <a:pos x="2215" y="39037"/>
              </a:cxn>
              <a:cxn ang="0">
                <a:pos x="8253" y="47985"/>
              </a:cxn>
              <a:cxn ang="0">
                <a:pos x="17201" y="54023"/>
              </a:cxn>
              <a:cxn ang="0">
                <a:pos x="28145" y="56239"/>
              </a:cxn>
              <a:cxn ang="0">
                <a:pos x="39070" y="54023"/>
              </a:cxn>
              <a:cxn ang="0">
                <a:pos x="41803" y="52176"/>
              </a:cxn>
              <a:cxn ang="0">
                <a:pos x="28145" y="52176"/>
              </a:cxn>
              <a:cxn ang="0">
                <a:pos x="18763" y="50280"/>
              </a:cxn>
              <a:cxn ang="0">
                <a:pos x="11109" y="45113"/>
              </a:cxn>
              <a:cxn ang="0">
                <a:pos x="5952" y="37457"/>
              </a:cxn>
              <a:cxn ang="0">
                <a:pos x="4062" y="28093"/>
              </a:cxn>
              <a:cxn ang="0">
                <a:pos x="5952" y="18722"/>
              </a:cxn>
              <a:cxn ang="0">
                <a:pos x="11109" y="11052"/>
              </a:cxn>
              <a:cxn ang="0">
                <a:pos x="18763" y="5870"/>
              </a:cxn>
              <a:cxn ang="0">
                <a:pos x="28145" y="3968"/>
              </a:cxn>
              <a:cxn ang="0">
                <a:pos x="41684" y="3968"/>
              </a:cxn>
              <a:cxn ang="0">
                <a:pos x="39070" y="2207"/>
              </a:cxn>
              <a:cxn ang="0">
                <a:pos x="28145" y="0"/>
              </a:cxn>
              <a:cxn ang="0">
                <a:pos x="41684" y="3968"/>
              </a:cxn>
              <a:cxn ang="0">
                <a:pos x="28145" y="3968"/>
              </a:cxn>
              <a:cxn ang="0">
                <a:pos x="37527" y="5870"/>
              </a:cxn>
              <a:cxn ang="0">
                <a:pos x="45181" y="11052"/>
              </a:cxn>
              <a:cxn ang="0">
                <a:pos x="50338" y="18722"/>
              </a:cxn>
              <a:cxn ang="0">
                <a:pos x="52228" y="28093"/>
              </a:cxn>
              <a:cxn ang="0">
                <a:pos x="50338" y="37457"/>
              </a:cxn>
              <a:cxn ang="0">
                <a:pos x="45181" y="45113"/>
              </a:cxn>
              <a:cxn ang="0">
                <a:pos x="37527" y="50280"/>
              </a:cxn>
              <a:cxn ang="0">
                <a:pos x="28145" y="52176"/>
              </a:cxn>
              <a:cxn ang="0">
                <a:pos x="41803" y="52176"/>
              </a:cxn>
              <a:cxn ang="0">
                <a:pos x="48005" y="47985"/>
              </a:cxn>
              <a:cxn ang="0">
                <a:pos x="54036" y="39037"/>
              </a:cxn>
              <a:cxn ang="0">
                <a:pos x="56249" y="28093"/>
              </a:cxn>
              <a:cxn ang="0">
                <a:pos x="54036" y="17157"/>
              </a:cxn>
              <a:cxn ang="0">
                <a:pos x="48005" y="8227"/>
              </a:cxn>
              <a:cxn ang="0">
                <a:pos x="41684" y="3968"/>
              </a:cxn>
            </a:cxnLst>
            <a:rect l="txL" t="txT" r="txR" b="tx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5367" name="object 7"/>
          <p:cNvSpPr/>
          <p:nvPr/>
        </p:nvSpPr>
        <p:spPr>
          <a:xfrm>
            <a:off x="2998788" y="725488"/>
            <a:ext cx="25400" cy="31750"/>
          </a:xfrm>
          <a:custGeom>
            <a:avLst/>
            <a:gdLst>
              <a:gd name="txL" fmla="*/ 0 w 25400"/>
              <a:gd name="txT" fmla="*/ 0 h 31750"/>
              <a:gd name="txR" fmla="*/ 25400 w 25400"/>
              <a:gd name="txB" fmla="*/ 31750 h 31750"/>
            </a:gdLst>
            <a:ahLst/>
            <a:cxnLst>
              <a:cxn ang="0">
                <a:pos x="11999" y="0"/>
              </a:cxn>
              <a:cxn ang="0">
                <a:pos x="0" y="0"/>
              </a:cxn>
              <a:cxn ang="0">
                <a:pos x="0" y="31423"/>
              </a:cxn>
              <a:cxn ang="0">
                <a:pos x="5675" y="31423"/>
              </a:cxn>
              <a:cxn ang="0">
                <a:pos x="5675" y="18292"/>
              </a:cxn>
              <a:cxn ang="0">
                <a:pos x="16472" y="18292"/>
              </a:cxn>
              <a:cxn ang="0">
                <a:pos x="15633" y="17570"/>
              </a:cxn>
              <a:cxn ang="0">
                <a:pos x="21266" y="14669"/>
              </a:cxn>
              <a:cxn ang="0">
                <a:pos x="21701" y="13277"/>
              </a:cxn>
              <a:cxn ang="0">
                <a:pos x="5675" y="13277"/>
              </a:cxn>
              <a:cxn ang="0">
                <a:pos x="5675" y="5329"/>
              </a:cxn>
              <a:cxn ang="0">
                <a:pos x="22239" y="5329"/>
              </a:cxn>
              <a:cxn ang="0">
                <a:pos x="21884" y="3863"/>
              </a:cxn>
              <a:cxn ang="0">
                <a:pos x="18564" y="848"/>
              </a:cxn>
              <a:cxn ang="0">
                <a:pos x="11999" y="0"/>
              </a:cxn>
              <a:cxn ang="0">
                <a:pos x="16472" y="18292"/>
              </a:cxn>
              <a:cxn ang="0">
                <a:pos x="6837" y="18292"/>
              </a:cxn>
              <a:cxn ang="0">
                <a:pos x="9727" y="18680"/>
              </a:cxn>
              <a:cxn ang="0">
                <a:pos x="11465" y="19999"/>
              </a:cxn>
              <a:cxn ang="0">
                <a:pos x="14470" y="24596"/>
              </a:cxn>
              <a:cxn ang="0">
                <a:pos x="18564" y="31423"/>
              </a:cxn>
              <a:cxn ang="0">
                <a:pos x="25402" y="31423"/>
              </a:cxn>
              <a:cxn ang="0">
                <a:pos x="21967" y="25318"/>
              </a:cxn>
              <a:cxn ang="0">
                <a:pos x="18721" y="20229"/>
              </a:cxn>
              <a:cxn ang="0">
                <a:pos x="16472" y="18292"/>
              </a:cxn>
              <a:cxn ang="0">
                <a:pos x="22239" y="5329"/>
              </a:cxn>
              <a:cxn ang="0">
                <a:pos x="10156" y="5329"/>
              </a:cxn>
              <a:cxn ang="0">
                <a:pos x="14324" y="5444"/>
              </a:cxn>
              <a:cxn ang="0">
                <a:pos x="16449" y="6638"/>
              </a:cxn>
              <a:cxn ang="0">
                <a:pos x="17224" y="9224"/>
              </a:cxn>
              <a:cxn ang="0">
                <a:pos x="16638" y="11580"/>
              </a:cxn>
              <a:cxn ang="0">
                <a:pos x="15057" y="12889"/>
              </a:cxn>
              <a:cxn ang="0">
                <a:pos x="9926" y="13277"/>
              </a:cxn>
              <a:cxn ang="0">
                <a:pos x="21701" y="13277"/>
              </a:cxn>
              <a:cxn ang="0">
                <a:pos x="23088" y="8837"/>
              </a:cxn>
              <a:cxn ang="0">
                <a:pos x="22239" y="5329"/>
              </a:cxn>
            </a:cxnLst>
            <a:rect l="txL" t="txT" r="txR" b="tx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</a:ln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1536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17145" rIns="0" bIns="0">
            <a:spAutoFit/>
          </a:bodyPr>
          <a:lstStyle/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RV College of</a:t>
            </a:r>
          </a:p>
          <a:p>
            <a:pPr marL="12700">
              <a:lnSpc>
                <a:spcPts val="1790"/>
              </a:lnSpc>
              <a:spcBef>
                <a:spcPts val="140"/>
              </a:spcBef>
            </a:pPr>
            <a:r>
              <a:rPr lang="en-IN" altLang="en-US" sz="1600" b="1" dirty="0">
                <a:solidFill>
                  <a:srgbClr val="231F20"/>
                </a:solidFill>
                <a:latin typeface="Calibri" panose="020F0502020204030204" pitchFamily="34" charset="0"/>
              </a:rPr>
              <a:t>Engineering</a:t>
            </a:r>
            <a:r>
              <a:rPr lang="en-IN" altLang="en-US" sz="1600" b="1" dirty="0">
                <a:solidFill>
                  <a:srgbClr val="231F20"/>
                </a:solidFill>
                <a:latin typeface="Helvetica-Bold" charset="0"/>
              </a:rPr>
              <a:t> </a:t>
            </a:r>
            <a:endParaRPr sz="1600" dirty="0">
              <a:latin typeface="Helvetica-Bold" charset="0"/>
            </a:endParaRPr>
          </a:p>
        </p:txBody>
      </p:sp>
      <p:sp>
        <p:nvSpPr>
          <p:cNvPr id="15369" name="Tit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0" rIns="0" bIns="0" anchor="t">
            <a:spAutoFit/>
          </a:bodyPr>
          <a:lstStyle/>
          <a:p>
            <a:pPr algn="r" eaLnBrk="1" hangingPunct="1"/>
            <a:r>
              <a:rPr lang="en-US" altLang="en-US" dirty="0">
                <a:solidFill>
                  <a:srgbClr val="422C75"/>
                </a:solidFill>
                <a:latin typeface="Playfair Display" charset="0"/>
                <a:ea typeface="MS PGothic" panose="020B0600070205080204" pitchFamily="34" charset="-128"/>
                <a:cs typeface="Playfair Display" charset="0"/>
              </a:rPr>
              <a:t>Go, change the world</a:t>
            </a:r>
            <a:endParaRPr lang="en-US" altLang="en-US" dirty="0">
              <a:solidFill>
                <a:srgbClr val="422C75"/>
              </a:solidFill>
              <a:latin typeface="Playfair Display" charset="0"/>
              <a:ea typeface="Playfair Display" charset="0"/>
              <a:cs typeface="MS PGothic" panose="020B0600070205080204" pitchFamily="34" charset="-128"/>
            </a:endParaRPr>
          </a:p>
        </p:txBody>
      </p:sp>
      <p:sp>
        <p:nvSpPr>
          <p:cNvPr id="15370" name="Content Placeholder 3"/>
          <p:cNvSpPr>
            <a:spLocks noGrp="1"/>
          </p:cNvSpPr>
          <p:nvPr>
            <p:ph sz="half" idx="2"/>
          </p:nvPr>
        </p:nvSpPr>
        <p:spPr>
          <a:xfrm>
            <a:off x="1004888" y="2601913"/>
            <a:ext cx="8745537" cy="7462837"/>
          </a:xfrm>
          <a:ln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indent="0">
              <a:buClrTx/>
              <a:buSzTx/>
              <a:buFontTx/>
              <a:buNone/>
            </a:pPr>
            <a:endParaRPr lang="en-US" altLang="zh-CN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5371" name="Content Placeholder 1" descr="Screenshot (12)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81025" y="2105025"/>
            <a:ext cx="19229388" cy="9043988"/>
          </a:xfrm>
          <a:ln/>
        </p:spPr>
      </p:pic>
      <p:sp>
        <p:nvSpPr>
          <p:cNvPr id="15372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14474825" y="10517188"/>
            <a:ext cx="4624388" cy="566737"/>
          </a:xfr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dirty="0">
                <a:solidFill>
                  <a:srgbClr val="898989"/>
                </a:solidFill>
              </a:rPr>
              <a:t>9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594</Words>
  <Application>Microsoft Office PowerPoint</Application>
  <PresentationFormat>Custom</PresentationFormat>
  <Paragraphs>539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</vt:lpstr>
      <vt:lpstr>Helvetica-Bold</vt:lpstr>
      <vt:lpstr>Playfair Display</vt:lpstr>
      <vt:lpstr>Times New Roman</vt:lpstr>
      <vt:lpstr>Wingdings</vt:lpstr>
      <vt:lpstr>Office Theme</vt:lpstr>
      <vt:lpstr>PowerPoint Presentation</vt:lpstr>
      <vt:lpstr>TABLE OF CONTENTS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praddy c</cp:lastModifiedBy>
  <cp:revision>26</cp:revision>
  <dcterms:created xsi:type="dcterms:W3CDTF">2019-11-25T06:56:12Z</dcterms:created>
  <dcterms:modified xsi:type="dcterms:W3CDTF">2020-12-15T04:19:43Z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2019-11-25T05:30:00Z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2019-11-25T05:30:00Z</vt:filetime>
  </property>
  <property fmtid="{D5CDD505-2E9C-101B-9397-08002B2CF9AE}" pid="5" name="KSOProductBuildVer">
    <vt:lpwstr>1033-11.2.0.9747</vt:lpwstr>
  </property>
</Properties>
</file>