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  <p:sldMasterId id="2147483664" r:id="rId3"/>
  </p:sldMasterIdLst>
  <p:notesMasterIdLst>
    <p:notesMasterId r:id="rId3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90" r:id="rId15"/>
    <p:sldId id="267" r:id="rId16"/>
    <p:sldId id="268" r:id="rId17"/>
    <p:sldId id="293" r:id="rId18"/>
    <p:sldId id="269" r:id="rId19"/>
    <p:sldId id="270" r:id="rId20"/>
    <p:sldId id="294" r:id="rId21"/>
    <p:sldId id="271" r:id="rId22"/>
    <p:sldId id="277" r:id="rId23"/>
    <p:sldId id="278" r:id="rId24"/>
    <p:sldId id="279" r:id="rId25"/>
    <p:sldId id="280" r:id="rId26"/>
    <p:sldId id="281" r:id="rId27"/>
    <p:sldId id="286" r:id="rId28"/>
    <p:sldId id="285" r:id="rId29"/>
    <p:sldId id="282" r:id="rId30"/>
    <p:sldId id="283" r:id="rId31"/>
    <p:sldId id="284" r:id="rId32"/>
    <p:sldId id="287" r:id="rId33"/>
    <p:sldId id="288" r:id="rId34"/>
    <p:sldId id="289" r:id="rId35"/>
    <p:sldId id="296" r:id="rId36"/>
    <p:sldId id="291" r:id="rId37"/>
    <p:sldId id="292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Helvetica Neue" panose="020B0604020202020204" charset="0"/>
      <p:regular r:id="rId44"/>
      <p:bold r:id="rId45"/>
      <p:italic r:id="rId46"/>
      <p:boldItalic r:id="rId47"/>
    </p:embeddedFont>
    <p:embeddedFont>
      <p:font typeface="Playfair Display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7BFC59-4F1A-421A-A3AD-4D1B14D0C629}">
  <a:tblStyle styleId="{5E7BFC59-4F1A-421A-A3AD-4D1B14D0C6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66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5.xml"/><Relationship Id="rId51" Type="http://schemas.openxmlformats.org/officeDocument/2006/relationships/font" Target="fonts/font12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bb4d7dee_2_17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81" name="Google Shape;81;gdebb4d7dee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ebb4d7dee_2_167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227" name="Google Shape;227;gdebb4d7dee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659" y="1143642"/>
            <a:ext cx="2314683" cy="30856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ebb4d7dee_2_182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243" name="Google Shape;243;gdebb4d7dee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debb4d7dee_2_197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631" name="Google Shape;631;gdebb4d7dee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ebb4d7dee_0_10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259" name="Google Shape;259;gdebb4d7d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ebb4d7dee_0_25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275" name="Google Shape;275;gdebb4d7de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ebb4d7dee_0_25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275" name="Google Shape;275;gdebb4d7de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0168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ebb4d7dee_0_39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291" name="Google Shape;291;gdebb4d7de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ebb4d7dee_0_81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307" name="Google Shape;307;gdebb4d7de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ebb4d7dee_0_81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307" name="Google Shape;307;gdebb4d7de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3297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ebb4d7dee_0_165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323" name="Google Shape;323;gdebb4d7de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ebb4d7dee_2_34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debb4d7dee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658" y="1143641"/>
            <a:ext cx="2314683" cy="30856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ebb4d7dee_0_53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419" name="Google Shape;419;gdebb4d7de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ebb4d7dee_0_67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436" name="Google Shape;436;gdebb4d7de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ebb4d7dee_0_95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453" name="Google Shape;453;gdebb4d7de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ebb4d7dee_0_109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470" name="Google Shape;470;gdebb4d7de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ebb4d7dee_0_151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486" name="Google Shape;486;gdebb4d7de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debb4d7dee_0_393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567" name="Google Shape;567;gdebb4d7dee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ebb4d7dee_0_412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 dirty="0"/>
          </a:p>
        </p:txBody>
      </p:sp>
      <p:sp>
        <p:nvSpPr>
          <p:cNvPr id="551" name="Google Shape;551;gdebb4d7de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ebb4d7dee_0_227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 dirty="0"/>
          </a:p>
        </p:txBody>
      </p:sp>
      <p:sp>
        <p:nvSpPr>
          <p:cNvPr id="503" name="Google Shape;503;gdebb4d7dee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ebb4d7dee_0_213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 dirty="0"/>
          </a:p>
        </p:txBody>
      </p:sp>
      <p:sp>
        <p:nvSpPr>
          <p:cNvPr id="519" name="Google Shape;519;gdebb4d7de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ebb4d7dee_0_199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 dirty="0"/>
          </a:p>
        </p:txBody>
      </p:sp>
      <p:sp>
        <p:nvSpPr>
          <p:cNvPr id="535" name="Google Shape;535;gdebb4d7dee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bb4d7dee_2_61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14" name="Google Shape;114;gdebb4d7de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659" y="1143642"/>
            <a:ext cx="2314683" cy="30856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ebb4d7dee_0_379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 dirty="0"/>
          </a:p>
        </p:txBody>
      </p:sp>
      <p:sp>
        <p:nvSpPr>
          <p:cNvPr id="583" name="Google Shape;583;gdebb4d7de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ebb4d7dee_0_365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 dirty="0"/>
          </a:p>
        </p:txBody>
      </p:sp>
      <p:sp>
        <p:nvSpPr>
          <p:cNvPr id="599" name="Google Shape;599;gdebb4d7dee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debb4d7dee_0_351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 dirty="0"/>
          </a:p>
        </p:txBody>
      </p:sp>
      <p:sp>
        <p:nvSpPr>
          <p:cNvPr id="615" name="Google Shape;615;gdebb4d7de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ebb4d7dee_2_167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 dirty="0"/>
          </a:p>
        </p:txBody>
      </p:sp>
      <p:sp>
        <p:nvSpPr>
          <p:cNvPr id="227" name="Google Shape;227;gdebb4d7dee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8559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debb4d7dee_2_215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650" name="Google Shape;650;gdebb4d7dee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debb4d7dee_2_230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666" name="Google Shape;666;gdebb4d7dee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ebb4d7dee_2_77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31" name="Google Shape;131;gdebb4d7de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659" y="1143642"/>
            <a:ext cx="2314683" cy="30856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ebb4d7dee_2_92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47" name="Google Shape;147;gdebb4d7dee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ebb4d7dee_2_107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63" name="Google Shape;163;gdebb4d7de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bb4d7dee_2_122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79" name="Google Shape;179;gdebb4d7dee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bb4d7dee_2_137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95" name="Google Shape;195;gdebb4d7dee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659" y="1143642"/>
            <a:ext cx="2314683" cy="30856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ebb4d7dee_2_152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211" name="Google Shape;211;gdebb4d7dee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264269" y="185553"/>
            <a:ext cx="8615462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4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264269" y="185553"/>
            <a:ext cx="8615462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4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1249141" y="1188406"/>
            <a:ext cx="6645718" cy="103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4269" y="185553"/>
            <a:ext cx="8615462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249141" y="1188406"/>
            <a:ext cx="6645718" cy="103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64269" y="185553"/>
            <a:ext cx="8615462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1249141" y="1188406"/>
            <a:ext cx="6645718" cy="103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0" y="7220"/>
            <a:ext cx="9141112" cy="512906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2666518" y="1184074"/>
            <a:ext cx="6491200" cy="3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Twitter Sentiment Analysis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-2888" y="7220"/>
            <a:ext cx="4265130" cy="2945744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214448" y="189163"/>
            <a:ext cx="839740" cy="8375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548825" y="607921"/>
            <a:ext cx="66428" cy="671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140834" y="327786"/>
            <a:ext cx="1732912" cy="56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50" rIns="0" bIns="0" anchor="t" anchorCtr="0">
            <a:spAutoFit/>
          </a:bodyPr>
          <a:lstStyle/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330941" y="185553"/>
            <a:ext cx="1548790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 strike="noStrike" cap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081696" y="1933505"/>
            <a:ext cx="4826161" cy="33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16EC82 : Technical seminar Phase 2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873746" y="2456952"/>
            <a:ext cx="51987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GB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Chetan Karthikeya Reddy	           1RV17EC034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GB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Pradyumna C                                                  1RV17EC103</a:t>
            </a: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GB" sz="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789266" y="3534893"/>
            <a:ext cx="5005950" cy="71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GB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Name: Mrs. Rohini </a:t>
            </a:r>
            <a:r>
              <a:rPr lang="en-GB" sz="15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Hallikar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Designation: Assistant Professor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GB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109133" y="4783224"/>
            <a:ext cx="2925734" cy="16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Calibri"/>
              <a:buNone/>
            </a:pPr>
            <a:r>
              <a:rPr lang="en-GB" sz="1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828910" y="1363350"/>
            <a:ext cx="7048586" cy="199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the Tweets fetched from Twitter using Twitter APIs</a:t>
            </a:r>
            <a:endParaRPr sz="600"/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perform a detailed sentiment analysis of tweets using various  machine learning algorithm.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1397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1397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1256361" y="892387"/>
            <a:ext cx="4658646" cy="38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238" name="Google Shape;238;p27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1140834" y="603589"/>
            <a:ext cx="4632652" cy="3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Methodology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253" name="Google Shape;253;p28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792" y="1067832"/>
            <a:ext cx="4632652" cy="383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"/>
          <p:cNvSpPr txBox="1"/>
          <p:nvPr/>
        </p:nvSpPr>
        <p:spPr>
          <a:xfrm>
            <a:off x="-20217" y="0"/>
            <a:ext cx="9144000" cy="51435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2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2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2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2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2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2"/>
          <p:cNvSpPr txBox="1"/>
          <p:nvPr/>
        </p:nvSpPr>
        <p:spPr>
          <a:xfrm>
            <a:off x="1153057" y="734264"/>
            <a:ext cx="6504151" cy="150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of Software</a:t>
            </a:r>
            <a:endParaRPr sz="2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and its associated libraries – NLTK,Numpy,Pandas,Scikit Learn 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for data-scaping 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52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641" name="Google Shape;641;p52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2"/>
          <p:cNvSpPr txBox="1"/>
          <p:nvPr/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2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4" name="Google Shape;644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2149" y="3221409"/>
            <a:ext cx="1276713" cy="121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4422" y="3471066"/>
            <a:ext cx="1529188" cy="61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00081" y="3312669"/>
            <a:ext cx="1325585" cy="7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3057" y="3293454"/>
            <a:ext cx="974695" cy="97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269" name="Google Shape;269;p29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963" y="1257300"/>
            <a:ext cx="66960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285" name="Google Shape;285;p30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0" y="1509713"/>
            <a:ext cx="81915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285" name="Google Shape;285;p30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B669B8-6767-4EF6-BE91-1C053DB53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" y="1276350"/>
            <a:ext cx="89058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301" name="Google Shape;301;p31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" y="1143000"/>
            <a:ext cx="88011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1082234" y="837914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317" name="Google Shape;317;p32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2"/>
          <p:cNvPicPr preferRelativeResize="0"/>
          <p:nvPr/>
        </p:nvPicPr>
        <p:blipFill rotWithShape="1">
          <a:blip r:embed="rId4">
            <a:alphaModFix/>
          </a:blip>
          <a:srcRect l="1130" t="4050" r="-1130" b="-4049"/>
          <a:stretch/>
        </p:blipFill>
        <p:spPr>
          <a:xfrm>
            <a:off x="186650" y="1463500"/>
            <a:ext cx="8973701" cy="24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1082234" y="837914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317" name="Google Shape;317;p32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BF5F8-8C89-4F17-917E-3F014F23C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31" y="1576248"/>
            <a:ext cx="724953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8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333" name="Google Shape;333;p33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25" y="1400175"/>
            <a:ext cx="78295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112639" y="-27436"/>
            <a:ext cx="9144000" cy="5143500"/>
          </a:xfrm>
          <a:prstGeom prst="rect">
            <a:avLst/>
          </a:prstGeom>
          <a:solidFill>
            <a:schemeClr val="lt1">
              <a:alpha val="98823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6817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1248637" y="1466643"/>
            <a:ext cx="2553300" cy="23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603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600"/>
          </a:p>
          <a:p>
            <a:pPr marL="317500" marR="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600"/>
          </a:p>
          <a:p>
            <a:pPr marL="317500" marR="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600"/>
          </a:p>
          <a:p>
            <a:pPr marL="317500" marR="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</a:t>
            </a:r>
            <a:endParaRPr sz="600"/>
          </a:p>
          <a:p>
            <a:pPr marL="317500" marR="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Methodology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7500" marR="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7500" marR="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/>
          </a:p>
        </p:txBody>
      </p:sp>
      <p:sp>
        <p:nvSpPr>
          <p:cNvPr id="102" name="Google Shape;102;p19"/>
          <p:cNvSpPr/>
          <p:nvPr/>
        </p:nvSpPr>
        <p:spPr>
          <a:xfrm>
            <a:off x="458500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57056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363947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11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/>
          </a:p>
          <a:p>
            <a:pPr marL="0" marR="0" lvl="0" indent="0" algn="l" rtl="0">
              <a:lnSpc>
                <a:spcPct val="111562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7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256361" y="892387"/>
            <a:ext cx="7430583" cy="3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2200" b="0" i="0" u="none" strike="noStrike" cap="none">
              <a:solidFill>
                <a:srgbClr val="00589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64269" y="185553"/>
            <a:ext cx="8615462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600"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109" name="Google Shape;109;p19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600"/>
              <a:t>Department of ECE</a:t>
            </a:r>
            <a:endParaRPr sz="600"/>
          </a:p>
        </p:txBody>
      </p:sp>
      <p:sp>
        <p:nvSpPr>
          <p:cNvPr id="110" name="Google Shape;110;p19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3/26/2021</a:t>
            </a:r>
            <a:endParaRPr sz="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9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9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9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9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429" name="Google Shape;429;p39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00" y="1103150"/>
            <a:ext cx="8919075" cy="32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9"/>
          <p:cNvSpPr txBox="1"/>
          <p:nvPr/>
        </p:nvSpPr>
        <p:spPr>
          <a:xfrm>
            <a:off x="1322900" y="4399675"/>
            <a:ext cx="61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Raw tweets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0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0"/>
          <p:cNvSpPr txBox="1"/>
          <p:nvPr/>
        </p:nvSpPr>
        <p:spPr>
          <a:xfrm>
            <a:off x="976784" y="602414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0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446" name="Google Shape;446;p40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0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75" y="899250"/>
            <a:ext cx="8497051" cy="34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0"/>
          <p:cNvSpPr txBox="1"/>
          <p:nvPr/>
        </p:nvSpPr>
        <p:spPr>
          <a:xfrm>
            <a:off x="2119625" y="4247475"/>
            <a:ext cx="681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Tweets after cleaning i.e, removing mentions. Hashtags etc..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1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463" name="Google Shape;463;p41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88" y="992738"/>
            <a:ext cx="8748925" cy="33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1"/>
          <p:cNvSpPr txBox="1"/>
          <p:nvPr/>
        </p:nvSpPr>
        <p:spPr>
          <a:xfrm>
            <a:off x="1932150" y="4383025"/>
            <a:ext cx="56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                       Subjectivity and Polarity Scores of each tweet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2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2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480" name="Google Shape;480;p42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2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00" y="1055275"/>
            <a:ext cx="75438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3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3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3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3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3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3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3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496" name="Google Shape;496;p43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400" y="935648"/>
            <a:ext cx="5705475" cy="34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3"/>
          <p:cNvSpPr txBox="1"/>
          <p:nvPr/>
        </p:nvSpPr>
        <p:spPr>
          <a:xfrm>
            <a:off x="2201625" y="4423100"/>
            <a:ext cx="473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Graph Indicating Polarity and Subjectivity of Each Tweet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8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8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8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8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8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8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8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577" name="Google Shape;577;p48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8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8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0" name="Google Shape;58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25" y="993900"/>
            <a:ext cx="8863875" cy="38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7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7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7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7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7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7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7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 dirty="0"/>
          </a:p>
        </p:txBody>
      </p:sp>
      <p:sp>
        <p:nvSpPr>
          <p:cNvPr id="561" name="Google Shape;561;p47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7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7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25" y="1055263"/>
            <a:ext cx="8608217" cy="389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4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4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4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4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4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4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4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 dirty="0"/>
          </a:p>
        </p:txBody>
      </p:sp>
      <p:sp>
        <p:nvSpPr>
          <p:cNvPr id="513" name="Google Shape;513;p44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4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4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988" y="1214438"/>
            <a:ext cx="62960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5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5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5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5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5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5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5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 dirty="0"/>
          </a:p>
        </p:txBody>
      </p:sp>
      <p:sp>
        <p:nvSpPr>
          <p:cNvPr id="529" name="Google Shape;529;p45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1400175"/>
            <a:ext cx="85153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6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6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6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6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6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6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6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 dirty="0"/>
          </a:p>
        </p:txBody>
      </p:sp>
      <p:sp>
        <p:nvSpPr>
          <p:cNvPr id="545" name="Google Shape;545;p46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6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6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1104900"/>
            <a:ext cx="50292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0" y="-88805"/>
            <a:ext cx="9144000" cy="5232305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002201" y="1532076"/>
            <a:ext cx="4658668" cy="456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is a popular and one of the most used social media website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usually use twitter to express their opinion or view or an emotion on particular subject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 is the process of computationally determining whether a piece of writing is Positive , Negative or Neutral 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 is also referred as Opinion Mining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1397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1397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1397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1397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1397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256361" y="892387"/>
            <a:ext cx="4658646" cy="38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125" name="Google Shape;125;p20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4867" y="1997041"/>
            <a:ext cx="2900462" cy="1710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9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9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9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9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9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9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9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 dirty="0"/>
          </a:p>
        </p:txBody>
      </p:sp>
      <p:sp>
        <p:nvSpPr>
          <p:cNvPr id="593" name="Google Shape;593;p49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9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9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Google Shape;59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325" y="1071563"/>
            <a:ext cx="69913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0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0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0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0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0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0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0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 dirty="0"/>
          </a:p>
        </p:txBody>
      </p:sp>
      <p:sp>
        <p:nvSpPr>
          <p:cNvPr id="609" name="Google Shape;609;p50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0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0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2" name="Google Shape;61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688" y="1695450"/>
            <a:ext cx="65246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40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1"/>
          <p:cNvSpPr/>
          <p:nvPr/>
        </p:nvSpPr>
        <p:spPr>
          <a:xfrm>
            <a:off x="458499" y="542219"/>
            <a:ext cx="842996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1"/>
          <p:cNvSpPr txBox="1"/>
          <p:nvPr/>
        </p:nvSpPr>
        <p:spPr>
          <a:xfrm>
            <a:off x="457055" y="137179"/>
            <a:ext cx="321900" cy="32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1"/>
          <p:cNvSpPr/>
          <p:nvPr/>
        </p:nvSpPr>
        <p:spPr>
          <a:xfrm>
            <a:off x="1356726" y="324176"/>
            <a:ext cx="25996" cy="25997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1"/>
          <p:cNvSpPr/>
          <p:nvPr/>
        </p:nvSpPr>
        <p:spPr>
          <a:xfrm>
            <a:off x="1363946" y="329952"/>
            <a:ext cx="11557" cy="14446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1"/>
          <p:cNvSpPr txBox="1"/>
          <p:nvPr/>
        </p:nvSpPr>
        <p:spPr>
          <a:xfrm>
            <a:off x="828910" y="199271"/>
            <a:ext cx="623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1"/>
          <p:cNvSpPr txBox="1"/>
          <p:nvPr/>
        </p:nvSpPr>
        <p:spPr>
          <a:xfrm>
            <a:off x="1140834" y="603589"/>
            <a:ext cx="4632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1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 dirty="0"/>
          </a:p>
        </p:txBody>
      </p:sp>
      <p:sp>
        <p:nvSpPr>
          <p:cNvPr id="625" name="Google Shape;625;p51"/>
          <p:cNvSpPr txBox="1"/>
          <p:nvPr/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1"/>
          <p:cNvSpPr txBox="1"/>
          <p:nvPr/>
        </p:nvSpPr>
        <p:spPr>
          <a:xfrm>
            <a:off x="3109133" y="4783224"/>
            <a:ext cx="2925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1"/>
          <p:cNvSpPr txBox="1"/>
          <p:nvPr/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8" name="Google Shape;6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875" y="1825950"/>
            <a:ext cx="7050100" cy="20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828910" y="1363350"/>
            <a:ext cx="7048586" cy="280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Discussed the creation of dataset by collecting the tweets by parsing them using the Twitter APIs.</a:t>
            </a: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found the sentiment of the tweet as either Positive or Negative .</a:t>
            </a: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Discussed the methodology of pre-processing the text that should be fed as input for the various algorithms .to a model. </a:t>
            </a: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 the data obtained after pre-processing to various ML algorithms.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classification accuracy of algorithms were compared and the sentiment were found out 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1397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1256361" y="892387"/>
            <a:ext cx="4658646" cy="39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Conclusion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 dirty="0"/>
          </a:p>
        </p:txBody>
      </p:sp>
      <p:sp>
        <p:nvSpPr>
          <p:cNvPr id="238" name="Google Shape;238;p27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10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53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53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53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53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53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3"/>
          <p:cNvSpPr txBox="1"/>
          <p:nvPr/>
        </p:nvSpPr>
        <p:spPr>
          <a:xfrm>
            <a:off x="1184878" y="733548"/>
            <a:ext cx="4658646" cy="38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3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 dirty="0"/>
          </a:p>
        </p:txBody>
      </p:sp>
      <p:sp>
        <p:nvSpPr>
          <p:cNvPr id="660" name="Google Shape;660;p53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3"/>
          <p:cNvSpPr txBox="1"/>
          <p:nvPr/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3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3" name="Google Shape;663;p53"/>
          <p:cNvGraphicFramePr/>
          <p:nvPr>
            <p:extLst>
              <p:ext uri="{D42A27DB-BD31-4B8C-83A1-F6EECF244321}">
                <p14:modId xmlns:p14="http://schemas.microsoft.com/office/powerpoint/2010/main" val="550770686"/>
              </p:ext>
            </p:extLst>
          </p:nvPr>
        </p:nvGraphicFramePr>
        <p:xfrm>
          <a:off x="947325" y="1261327"/>
          <a:ext cx="7249300" cy="3467315"/>
        </p:xfrm>
        <a:graphic>
          <a:graphicData uri="http://schemas.openxmlformats.org/drawingml/2006/table">
            <a:tbl>
              <a:tblPr>
                <a:noFill/>
                <a:tableStyleId>{5E7BFC59-4F1A-421A-A3AD-4D1B14D0C629}</a:tableStyleId>
              </a:tblPr>
              <a:tblGrid>
                <a:gridCol w="42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1" i="0" u="none" strike="noStrike" cap="none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</a:t>
                      </a:r>
                      <a:r>
                        <a:rPr lang="en-GB" sz="13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sz="600" u="none" strike="noStrike" cap="none" dirty="0"/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Author, Title of paper, Journal</a:t>
                      </a:r>
                      <a:endParaRPr sz="600" u="none" strike="noStrike" cap="none"/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600" u="none" strike="noStrike" cap="none"/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 u="none" strike="noStrike" cap="none"/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 E. Saad and J. Yang, "Twitter Sentiment Analysis Based on Ordinal Regression," in </a:t>
                      </a:r>
                      <a:r>
                        <a:rPr lang="en-GB" sz="13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Systems Journal</a:t>
                      </a: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vol. 7, pp. 163677-163685 </a:t>
                      </a:r>
                      <a:endParaRPr sz="1300" u="none" strike="noStrike" cap="none"/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</a:t>
                      </a:r>
                      <a:endParaRPr sz="600" u="none" strike="noStrike" cap="none" dirty="0"/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 u="none" strike="noStrike" cap="none"/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Z. Jianqiang, G. Xiaolin and Z. Xuejun, "Deep Convolution Neural Networks for Twitter Sentiment Analysis," in </a:t>
                      </a:r>
                      <a:r>
                        <a:rPr lang="en-GB" sz="13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Access</a:t>
                      </a: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vol. 6, pp. 23253-23260 .</a:t>
                      </a:r>
                      <a:endParaRPr sz="1300" u="none" strike="noStrike" cap="none"/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2020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 u="none" strike="noStrike" cap="none"/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H. Rehioui and A. Idrissi, "New Clustering Algorithms for Twitter Sentiment Analysis," in </a:t>
                      </a:r>
                      <a:r>
                        <a:rPr lang="en-GB" sz="13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Systems Journal</a:t>
                      </a: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vol. 14, no. 1, pp. 530-537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2019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600" u="none" strike="noStrike" cap="none"/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Z. Jianqiang and G. Xiaolin, "Comparison Research on Text Pre-processing Methods on Twitter Sentiment Analysis," in </a:t>
                      </a:r>
                      <a:r>
                        <a:rPr lang="en-GB" sz="13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Access</a:t>
                      </a: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vol. 5, pp. 2870-2879 .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2019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600" u="none" strike="noStrike" cap="none"/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L. Mandloi and R. Patel, "Twitter Sentiments Analysis Using Machine Learninig Methods," </a:t>
                      </a:r>
                      <a:r>
                        <a:rPr lang="en-GB" sz="13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 International Conference for Emerging Technology (INCET)</a:t>
                      </a: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Belgaum, India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2018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600" u="none" strike="noStrike" cap="none"/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 Analysis of Twitter Data: A Survey of Techniques - International Journal of Computer Applications (0975 – 8887) Volume 139 – No.11 .</a:t>
                      </a:r>
                      <a:endParaRPr sz="6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2016</a:t>
                      </a: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600" marB="20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4"/>
          <p:cNvSpPr txBox="1"/>
          <p:nvPr/>
        </p:nvSpPr>
        <p:spPr>
          <a:xfrm>
            <a:off x="1047690" y="2116892"/>
            <a:ext cx="7048621" cy="66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4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54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54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54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4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54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676" name="Google Shape;676;p54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54"/>
          <p:cNvSpPr txBox="1"/>
          <p:nvPr/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4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127837" y="1677197"/>
            <a:ext cx="7048586" cy="228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203200" marR="0" lvl="0" indent="-2032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marketing field companies use it to develop their strategies, to understand customers’ feelings towards products or brand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marR="0" lvl="0" indent="-2032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political field, it is used to keep track of political view, to detect consistency and inconsistency between statements and actions at the government level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540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Polarity is the parameter to check the sensitivity of sentiment where it is positive or negative. If the value of polarity is close to 1 the particular tweet is positive and if it is close to 0 then it is negative.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256361" y="892387"/>
            <a:ext cx="4658646" cy="38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142" name="Google Shape;142;p21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256361" y="892387"/>
            <a:ext cx="4658646" cy="38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157" name="Google Shape;157;p22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22"/>
          <p:cNvGraphicFramePr/>
          <p:nvPr/>
        </p:nvGraphicFramePr>
        <p:xfrm>
          <a:off x="911945" y="1303925"/>
          <a:ext cx="7520775" cy="3701175"/>
        </p:xfrm>
        <a:graphic>
          <a:graphicData uri="http://schemas.openxmlformats.org/drawingml/2006/table">
            <a:tbl>
              <a:tblPr>
                <a:noFill/>
                <a:tableStyleId>{5E7BFC59-4F1A-421A-A3AD-4D1B14D0C629}</a:tableStyleId>
              </a:tblPr>
              <a:tblGrid>
                <a:gridCol w="5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 E. Saad and J. Yang, "Twitter Sentiment Analysis Based on Ordinal Regression," in </a:t>
                      </a:r>
                      <a:r>
                        <a:rPr lang="en-GB" sz="13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Systems Journal</a:t>
                      </a: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vol. 7, pp. 163677-163685, 2019, doi: 10.1109/ACCESS.2019.2952127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paper proposes a way to analyze the sentiment of twitter threads using Multinomial Logistic Regression algorithm.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270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 scrapping was done using Twitter APIs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270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accuracy obtained was around 72%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2700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Z. Jianqiang, G. Xiaolin and Z. Xuejun, "Deep Convolution Neural Networks for Twitter Sentiment Analysis," in </a:t>
                      </a:r>
                      <a:r>
                        <a:rPr lang="en-GB" sz="13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Access</a:t>
                      </a: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vol. 6, pp. 23253-23260, 2018, doi: 10.1109/ACCESS.2017.2776930.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0" lvl="0" indent="-209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model called GloVe-DCNN is presented which implements the binary task of classifying the tweet into negative or positive sentiment categories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1256361" y="892387"/>
            <a:ext cx="4658646" cy="38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173" name="Google Shape;173;p23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76;p23"/>
          <p:cNvGraphicFramePr/>
          <p:nvPr/>
        </p:nvGraphicFramePr>
        <p:xfrm>
          <a:off x="932884" y="1462764"/>
          <a:ext cx="7520775" cy="4188855"/>
        </p:xfrm>
        <a:graphic>
          <a:graphicData uri="http://schemas.openxmlformats.org/drawingml/2006/table">
            <a:tbl>
              <a:tblPr>
                <a:noFill/>
                <a:tableStyleId>{5E7BFC59-4F1A-421A-A3AD-4D1B14D0C629}</a:tableStyleId>
              </a:tblPr>
              <a:tblGrid>
                <a:gridCol w="5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H. Rehioui and A. Idrissi, "New Clustering Algorithms for Twitter Sentiment Analysis," in </a:t>
                      </a:r>
                      <a:r>
                        <a:rPr lang="en-GB" sz="13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Systems Journal</a:t>
                      </a: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vol. 14, no. 1, pp. 530-537, March 2020, doi: 10.1109/JSYST.2019.2912759.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 analysis done using ca combination of k-means clustering algorithm(kNN) and DENCLUE .</a:t>
                      </a:r>
                      <a:endParaRPr sz="600"/>
                    </a:p>
                    <a:p>
                      <a:pPr marL="12700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Z. Jianqiang and G. Xiaolin, "Comparison Research on Text Pre-processing Methods on Twitter Sentiment Analysis," in </a:t>
                      </a:r>
                      <a:r>
                        <a:rPr lang="en-GB" sz="13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Access</a:t>
                      </a: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vol. 5, pp. 2870-2879, 2017, doi: 10.1109/ACCESS.2017.2672677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GB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paper shows that the accuracy and F1-measure of Twitter sentiment classification classifier are improved when removing URLs, removing stop words.</a:t>
                      </a:r>
                      <a:endParaRPr sz="600"/>
                    </a:p>
                    <a:p>
                      <a:pPr marL="1270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GB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The NaBs and Random Forest classifiers are more sensitive than Logistic Regression and SVMs classifiers when various pre-processing methods were applied.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1256361" y="892387"/>
            <a:ext cx="4658646" cy="38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189" name="Google Shape;189;p24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24"/>
          <p:cNvGraphicFramePr/>
          <p:nvPr/>
        </p:nvGraphicFramePr>
        <p:xfrm>
          <a:off x="932884" y="1462764"/>
          <a:ext cx="7520775" cy="3486040"/>
        </p:xfrm>
        <a:graphic>
          <a:graphicData uri="http://schemas.openxmlformats.org/drawingml/2006/table">
            <a:tbl>
              <a:tblPr>
                <a:noFill/>
                <a:tableStyleId>{5E7BFC59-4F1A-421A-A3AD-4D1B14D0C629}</a:tableStyleId>
              </a:tblPr>
              <a:tblGrid>
                <a:gridCol w="5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L. Mandloi and R. Patel, "Twitter Sentiments Analysis Using Machine Learninig Methods," </a:t>
                      </a:r>
                      <a:r>
                        <a:rPr lang="en-GB" sz="13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 International Conference for Emerging Technology (INCET)</a:t>
                      </a:r>
                      <a:r>
                        <a:rPr lang="en-GB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Belgaum, India, 2020, pp. 1-5, doi: 10.1109/INCET49848.2020.9154183.</a:t>
                      </a:r>
                      <a:endParaRPr sz="1300" b="1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GB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Twitter Sentiment analysis was done by passing through various algorithm and comparing the algorithms for the same based on accuracy .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600" u="none" strike="noStrike" cap="none"/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en-GB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 Analysis of Twitter Data: A Survey of Techniques - International Journal of Computer Applications (0975 – 8887) Volume 139 – No.11, April 2016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GB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Various machine learning algorithms like Naive Bayes, Max Entropy, and Support Vector Machine were discussed </a:t>
                      </a:r>
                      <a:endParaRPr sz="600"/>
                    </a:p>
                    <a:p>
                      <a:pPr marL="1270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GB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this paper Lexicon based approach was discussed as well.</a:t>
                      </a:r>
                      <a:endParaRPr sz="600"/>
                    </a:p>
                    <a:p>
                      <a:pPr marL="12700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1600" marR="41600" marT="20800" marB="208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1127837" y="1677197"/>
            <a:ext cx="7048621" cy="2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1256361" y="892387"/>
            <a:ext cx="6868745" cy="66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Paper :</a:t>
            </a:r>
            <a:r>
              <a:rPr lang="en-GB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S. E. Saad and J. Yang, "Twitter Sentiment Analysis Based on Ordinal Regression," in </a:t>
            </a:r>
            <a:r>
              <a:rPr lang="en-GB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IEEE Systems Journal</a:t>
            </a:r>
            <a:r>
              <a:rPr lang="en-GB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vol. 7, pp. 163677-163685, 2019 .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Justification :</a:t>
            </a:r>
            <a:endParaRPr sz="600"/>
          </a:p>
          <a:p>
            <a:pPr marL="2667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paper Twitter APIs were used to webscrape twitter to use them as dataset or input to know the sentiment of that particular tweet .</a:t>
            </a:r>
            <a:endParaRPr sz="600"/>
          </a:p>
          <a:p>
            <a:pPr marL="2667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Sentiment analysis can help in Political or Marketting field .</a:t>
            </a:r>
            <a:endParaRPr sz="600"/>
          </a:p>
          <a:p>
            <a:pPr marL="2667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Multinomial Logistic Regression Algorithm was used to train the model .</a:t>
            </a:r>
            <a:endParaRPr sz="600"/>
          </a:p>
          <a:p>
            <a: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206" name="Google Shape;206;p25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1127837" y="1677197"/>
            <a:ext cx="7048621" cy="2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458499" y="542219"/>
            <a:ext cx="8427007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457055" y="137179"/>
            <a:ext cx="322033" cy="32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1356726" y="324176"/>
            <a:ext cx="25994" cy="25992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1363946" y="329952"/>
            <a:ext cx="11553" cy="1444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828910" y="199271"/>
            <a:ext cx="623848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-GB" sz="7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1256361" y="892387"/>
            <a:ext cx="6868745" cy="243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GB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“To parse and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webscrape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tweets in twitter using Twitter APIs and use them as Dataset for ML algorithms and classify whether the given message/tweet is of positive, negative, or neutral sentiment and then compare the algorithms used .”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7206027" y="185553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222" name="Google Shape;222;p26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3109133" y="4783224"/>
            <a:ext cx="2925734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1679</Words>
  <Application>Microsoft Office PowerPoint</Application>
  <PresentationFormat>On-screen Show (16:9)</PresentationFormat>
  <Paragraphs>361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Playfair Display</vt:lpstr>
      <vt:lpstr>Calibri</vt:lpstr>
      <vt:lpstr>Helvetica Neue</vt:lpstr>
      <vt:lpstr>Arial</vt:lpstr>
      <vt:lpstr>Simple Light</vt:lpstr>
      <vt:lpstr>5_Office Theme</vt:lpstr>
      <vt:lpstr>2_Office Theme</vt:lpstr>
      <vt:lpstr>PowerPoint Presentation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praddy c</cp:lastModifiedBy>
  <cp:revision>7</cp:revision>
  <dcterms:modified xsi:type="dcterms:W3CDTF">2021-06-05T08:05:09Z</dcterms:modified>
</cp:coreProperties>
</file>