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3" r:id="rId5"/>
    <p:sldMasterId id="214748371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Crimson Pro Medium"/>
      <p:regular r:id="rId23"/>
      <p:bold r:id="rId24"/>
      <p:italic r:id="rId25"/>
      <p:boldItalic r:id="rId26"/>
    </p:embeddedFont>
    <p:embeddedFont>
      <p:font typeface="Crimson Pro"/>
      <p:regular r:id="rId27"/>
      <p:bold r:id="rId28"/>
      <p:italic r:id="rId29"/>
      <p:boldItalic r:id="rId30"/>
    </p:embeddedFont>
    <p:embeddedFont>
      <p:font typeface="Space Grotesk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3CD117-D77B-499A-B47D-14504DF2911B}">
  <a:tblStyle styleId="{3A3CD117-D77B-499A-B47D-14504DF29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paceGrotesk-regular.fntdata"/><Relationship Id="rId30" Type="http://schemas.openxmlformats.org/officeDocument/2006/relationships/font" Target="fonts/CrimsonPro-boldItalic.fntdata"/><Relationship Id="rId32" Type="http://schemas.openxmlformats.org/officeDocument/2006/relationships/font" Target="fonts/SpaceGrotesk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rimsonProMedium-bold.fntdata"/><Relationship Id="rId23" Type="http://schemas.openxmlformats.org/officeDocument/2006/relationships/font" Target="fonts/CrimsonProMedium-regular.fntdata"/><Relationship Id="rId26" Type="http://schemas.openxmlformats.org/officeDocument/2006/relationships/font" Target="fonts/CrimsonProMedium-boldItalic.fntdata"/><Relationship Id="rId25" Type="http://schemas.openxmlformats.org/officeDocument/2006/relationships/font" Target="fonts/CrimsonProMedium-italic.fntdata"/><Relationship Id="rId28" Type="http://schemas.openxmlformats.org/officeDocument/2006/relationships/font" Target="fonts/CrimsonPro-bold.fntdata"/><Relationship Id="rId27" Type="http://schemas.openxmlformats.org/officeDocument/2006/relationships/font" Target="fonts/CrimsonPro-regular.fntdata"/><Relationship Id="rId29" Type="http://schemas.openxmlformats.org/officeDocument/2006/relationships/font" Target="fonts/CrimsonPr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7d094b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27d094b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33b79af6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33b79af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33b79af6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33b79af6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33b79af6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33b79af6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33b79af6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33b79af6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33b79af6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33b79af6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33b79af6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33b79af6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27d094b82a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27d094b82a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2eb1bdeb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2eb1bdeb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2eb1bdeb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2eb1bdeb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2eb1bdeb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2eb1bdeb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2eb1bdeb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2eb1bdeb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2eb1bdeb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2eb1bdeb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2eb1bdebe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2eb1bdebe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33b79af6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33b79af6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5" name="Google Shape;65;p16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6" name="Google Shape;66;p16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2" name="Google Shape;82;p17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83" name="Google Shape;83;p17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86" name="Google Shape;86;p17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91" name="Google Shape;91;p18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18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113" name="Google Shape;113;p20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0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1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21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21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25" name="Google Shape;125;p21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26" name="Google Shape;126;p21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27" name="Google Shape;127;p21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8" name="Google Shape;128;p21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9" name="Google Shape;129;p21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2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22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22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2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23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5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67" name="Google Shape;167;p25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5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5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5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5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25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74" name="Google Shape;174;p25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75" name="Google Shape;175;p25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5"/>
            <p:cNvCxnSpPr>
              <a:endCxn id="172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5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5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25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" name="Google Shape;185;p25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90" name="Google Shape;190;p26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p30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211" name="Google Shape;211;p30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30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30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36" name="Google Shape;236;p30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1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1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1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1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49" name="Google Shape;249;p31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1" name="Google Shape;251;p31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3" name="Google Shape;253;p31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7" name="Google Shape;257;p31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8" name="Google Shape;258;p31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0" name="Google Shape;260;p31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32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2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2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2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2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32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3" name="Google Shape;273;p32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74" name="Google Shape;274;p32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5" name="Google Shape;275;p32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76" name="Google Shape;276;p32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78" name="Google Shape;278;p32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9" name="Google Shape;279;p32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0" name="Google Shape;280;p32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1" name="Google Shape;281;p32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2" name="Google Shape;282;p32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3" name="Google Shape;283;p32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286" name="Google Shape;286;p32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288" name="Google Shape;288;p3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" name="Google Shape;289;p32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290" name="Google Shape;290;p32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91" name="Google Shape;291;p3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2" name="Google Shape;292;p32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3" name="Google Shape;293;p32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3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3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9" name="Google Shape;299;p33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34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Google Shape;303;p34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34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Google Shape;305;p34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34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34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08" name="Google Shape;308;p34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4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10" name="Google Shape;310;p34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11" name="Google Shape;311;p34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13" name="Google Shape;313;p34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14" name="Google Shape;314;p34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15" name="Google Shape;315;p34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16" name="Google Shape;316;p34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17" name="Google Shape;317;p34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18" name="Google Shape;31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1" name="Google Shape;321;p35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5" name="Google Shape;325;p35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35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1" name="Google Shape;331;p35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35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5" name="Google Shape;335;p35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6" name="Google Shape;336;p35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35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3" name="Google Shape;343;p36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344" name="Google Shape;344;p36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45" name="Google Shape;345;p36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46" name="Google Shape;346;p36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7" name="Google Shape;347;p36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48" name="Google Shape;348;p36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6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50" name="Google Shape;350;p36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6" name="Google Shape;356;p37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57" name="Google Shape;357;p37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59" name="Google Shape;359;p37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0" name="Google Shape;360;p37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61" name="Google Shape;361;p37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5" name="Google Shape;365;p37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66" name="Google Shape;366;p37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7" name="Google Shape;367;p37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68" name="Google Shape;368;p37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9" name="Google Shape;369;p37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0" name="Google Shape;370;p37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4" name="Google Shape;37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" name="Google Shape;376;p39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p39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p39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39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0" name="Google Shape;380;p39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1" name="Google Shape;381;p39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39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83" name="Google Shape;383;p39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84" name="Google Shape;384;p39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86" name="Google Shape;386;p39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87" name="Google Shape;387;p39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88" name="Google Shape;388;p39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89" name="Google Shape;389;p39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90" name="Google Shape;39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3" name="Google Shape;393;p40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4" name="Google Shape;394;p40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5" name="Google Shape;395;p40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40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p40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0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0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0" name="Google Shape;400;p40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40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2" name="Google Shape;402;p40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3" name="Google Shape;40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6" name="Google Shape;406;p41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7" name="Google Shape;407;p41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8" name="Google Shape;408;p41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41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0" name="Google Shape;410;p41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1" name="Google Shape;411;p41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2" name="Google Shape;412;p41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3" name="Google Shape;413;p41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4" name="Google Shape;414;p41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5" name="Google Shape;41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21" name="Google Shape;421;p43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422" name="Google Shape;422;p43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43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4" name="Google Shape;424;p43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5" name="Google Shape;425;p43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6" name="Google Shape;426;p43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7" name="Google Shape;427;p43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8" name="Google Shape;428;p43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9" name="Google Shape;429;p43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0" name="Google Shape;430;p43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1" name="Google Shape;431;p43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2" name="Google Shape;432;p43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3" name="Google Shape;433;p43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4" name="Google Shape;434;p43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5" name="Google Shape;435;p43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6" name="Google Shape;436;p43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7" name="Google Shape;437;p43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8" name="Google Shape;438;p43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9" name="Google Shape;43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Google Shape;441;p44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2" name="Google Shape;442;p44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3" name="Google Shape;443;p44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{3A3CD117-D77B-499A-B47D-14504DF2911B}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44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45" name="Google Shape;445;p44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46" name="Google Shape;446;p44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47" name="Google Shape;447;p44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48" name="Google Shape;448;p44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49" name="Google Shape;449;p44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50" name="Google Shape;450;p44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51" name="Google Shape;45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9" name="Google Shape;459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0" name="Google Shape;4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66" name="Google Shape;46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5" name="Google Shape;47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8" name="Google Shape;478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6" name="Google Shape;486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7" name="Google Shape;487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8" name="Google Shape;48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91" name="Google Shape;49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5" name="Google Shape;49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0" name="Google Shape;50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5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2" name="Google Shape;502;p5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3" name="Google Shape;503;p5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4" name="Google Shape;504;p5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5" name="Google Shape;505;p5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6" name="Google Shape;506;p5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9" name="Google Shape;509;p5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0" name="Google Shape;510;p5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5" name="Google Shape;515;p6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6" name="Google Shape;516;p6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7" name="Google Shape;517;p6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8" name="Google Shape;518;p6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6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2" name="Google Shape;522;p6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3" name="Google Shape;523;p6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4" name="Google Shape;524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5" name="Google Shape;525;p6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6" name="Google Shape;526;p6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7" name="Google Shape;527;p6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6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1" name="Google Shape;531;p6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2" name="Google Shape;532;p6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3" name="Google Shape;533;p6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4" name="Google Shape;534;p6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5" name="Google Shape;535;p6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6" name="Google Shape;536;p6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7" name="Google Shape;537;p6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8" name="Google Shape;538;p6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41" name="Google Shape;54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6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5" name="Google Shape;545;p6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6" name="Google Shape;546;p6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6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8" name="Google Shape;54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0" name="Google Shape;550;p6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1" name="Google Shape;551;p6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4" name="Google Shape;554;p6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p6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Google Shape;556;p6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7" name="Google Shape;557;p6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8" name="Google Shape;558;p6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9" name="Google Shape;55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1" name="Google Shape;561;p6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2" name="Google Shape;562;p6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3" name="Google Shape;563;p6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6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0" name="Google Shape;570;p6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6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6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p6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6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6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76" name="Google Shape;576;p6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Google Shape;577;p6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6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583" name="Google Shape;583;p6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584" name="Google Shape;584;p68"/>
          <p:cNvSpPr txBox="1"/>
          <p:nvPr>
            <p:ph type="title"/>
          </p:nvPr>
        </p:nvSpPr>
        <p:spPr>
          <a:xfrm>
            <a:off x="1936500" y="1639350"/>
            <a:ext cx="5271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Vrikshnetra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8"/>
          <p:cNvSpPr txBox="1"/>
          <p:nvPr>
            <p:ph idx="3" type="subTitle"/>
          </p:nvPr>
        </p:nvSpPr>
        <p:spPr>
          <a:xfrm>
            <a:off x="4206300" y="4366800"/>
            <a:ext cx="45948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Pradyumna Rajnekar (EN21CS301561)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Prateek Patidar (EN21CS301574)</a:t>
            </a:r>
            <a:endParaRPr/>
          </a:p>
        </p:txBody>
      </p:sp>
      <p:sp>
        <p:nvSpPr>
          <p:cNvPr id="586" name="Google Shape;586;p68"/>
          <p:cNvSpPr txBox="1"/>
          <p:nvPr/>
        </p:nvSpPr>
        <p:spPr>
          <a:xfrm>
            <a:off x="3291150" y="2571750"/>
            <a:ext cx="25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rimson Pro Medium"/>
                <a:ea typeface="Crimson Pro Medium"/>
                <a:cs typeface="Crimson Pro Medium"/>
                <a:sym typeface="Crimson Pro Medium"/>
              </a:rPr>
              <a:t>A Major 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48" name="Google Shape;648;p7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pic>
        <p:nvPicPr>
          <p:cNvPr id="649" name="Google Shape;64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13" y="236025"/>
            <a:ext cx="7424830" cy="46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54" name="Google Shape;654;p7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pic>
        <p:nvPicPr>
          <p:cNvPr id="655" name="Google Shape;6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38" y="186825"/>
            <a:ext cx="8170826" cy="476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60" name="Google Shape;660;p7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pic>
        <p:nvPicPr>
          <p:cNvPr id="661" name="Google Shape;66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37" y="286725"/>
            <a:ext cx="7893726" cy="45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66" name="Google Shape;666;p8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pic>
        <p:nvPicPr>
          <p:cNvPr id="667" name="Google Shape;66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13" y="204713"/>
            <a:ext cx="8207976" cy="4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72" name="Google Shape;672;p8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pic>
        <p:nvPicPr>
          <p:cNvPr id="673" name="Google Shape;67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47" y="228600"/>
            <a:ext cx="7993313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78" name="Google Shape;678;p8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pic>
        <p:nvPicPr>
          <p:cNvPr id="679" name="Google Shape;67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13" y="173312"/>
            <a:ext cx="7638576" cy="47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591" name="Google Shape;591;p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592" name="Google Shape;592;p69"/>
          <p:cNvSpPr txBox="1"/>
          <p:nvPr>
            <p:ph type="title"/>
          </p:nvPr>
        </p:nvSpPr>
        <p:spPr>
          <a:xfrm>
            <a:off x="342900" y="457200"/>
            <a:ext cx="5472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Vrikshnetra </a:t>
            </a:r>
            <a:r>
              <a:rPr lang="en" sz="1600"/>
              <a:t>: </a:t>
            </a:r>
            <a:r>
              <a:rPr b="0" lang="en" sz="1600">
                <a:latin typeface="Crimson Pro Medium"/>
                <a:ea typeface="Crimson Pro Medium"/>
                <a:cs typeface="Crimson Pro Medium"/>
                <a:sym typeface="Crimson Pro Medium"/>
              </a:rPr>
              <a:t>Medicinal Plant Identification</a:t>
            </a:r>
            <a:endParaRPr b="0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</a:t>
            </a:r>
            <a:endParaRPr sz="3100"/>
          </a:p>
        </p:txBody>
      </p:sp>
      <p:sp>
        <p:nvSpPr>
          <p:cNvPr id="593" name="Google Shape;593;p69"/>
          <p:cNvSpPr txBox="1"/>
          <p:nvPr/>
        </p:nvSpPr>
        <p:spPr>
          <a:xfrm>
            <a:off x="706950" y="1389600"/>
            <a:ext cx="7730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ey for nature enthusiasts/botanists/herbal medicine practitioners.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Existing platforms lack accuracy, structure, and category-based filtering.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Challenges in Existing Platforms: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Misidentifications and incorrect data.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Lack of a structured approach for plant discovery.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Absence of category-based filtering to aid exploration.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Limited focus on specific regional plants, leading to reduced relevance.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rimson Pro Medium"/>
              <a:ea typeface="Crimson Pro Medium"/>
              <a:cs typeface="Crimson Pro Medium"/>
              <a:sym typeface="Crimson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598" name="Google Shape;598;p7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599" name="Google Shape;599;p70"/>
          <p:cNvSpPr txBox="1"/>
          <p:nvPr>
            <p:ph type="title"/>
          </p:nvPr>
        </p:nvSpPr>
        <p:spPr>
          <a:xfrm>
            <a:off x="350100" y="223475"/>
            <a:ext cx="5472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Existing Platforms &amp; Their Limitations (Lit. Review)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 </a:t>
            </a:r>
            <a:endParaRPr sz="4100"/>
          </a:p>
        </p:txBody>
      </p:sp>
      <p:sp>
        <p:nvSpPr>
          <p:cNvPr id="600" name="Google Shape;600;p70"/>
          <p:cNvSpPr txBox="1"/>
          <p:nvPr/>
        </p:nvSpPr>
        <p:spPr>
          <a:xfrm>
            <a:off x="649675" y="1546325"/>
            <a:ext cx="77301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PlantSnap:</a:t>
            </a:r>
            <a:r>
              <a:rPr lang="en">
                <a:solidFill>
                  <a:schemeClr val="dk1"/>
                </a:solidFill>
              </a:rPr>
              <a:t> Lacks clear categorization.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LeafSnap:</a:t>
            </a:r>
            <a:r>
              <a:rPr lang="en">
                <a:solidFill>
                  <a:schemeClr val="dk1"/>
                </a:solidFill>
              </a:rPr>
              <a:t> Struggles with lesser-known species.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PictureThis:</a:t>
            </a:r>
            <a:r>
              <a:rPr lang="en">
                <a:solidFill>
                  <a:schemeClr val="dk1"/>
                </a:solidFill>
              </a:rPr>
              <a:t> Basic recognition, no category-based filtering.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Flora Incognita:</a:t>
            </a:r>
            <a:r>
              <a:rPr lang="en">
                <a:solidFill>
                  <a:schemeClr val="dk1"/>
                </a:solidFill>
              </a:rPr>
              <a:t> No category-based filtering.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iNaturalist:</a:t>
            </a:r>
            <a:r>
              <a:rPr lang="en">
                <a:solidFill>
                  <a:schemeClr val="dk1"/>
                </a:solidFill>
              </a:rPr>
              <a:t> Global focus, lacks regional plant emphasis.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Vrikshnetra 's Advantage:</a:t>
            </a:r>
            <a:r>
              <a:rPr lang="en">
                <a:solidFill>
                  <a:schemeClr val="dk1"/>
                </a:solidFill>
              </a:rPr>
              <a:t> Provides real-time identification, CNN-based accuracy, category-based organization, and regional plant focus.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05" name="Google Shape;605;p7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606" name="Google Shape;606;p71"/>
          <p:cNvSpPr txBox="1"/>
          <p:nvPr>
            <p:ph type="title"/>
          </p:nvPr>
        </p:nvSpPr>
        <p:spPr>
          <a:xfrm>
            <a:off x="469625" y="457200"/>
            <a:ext cx="5472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607" name="Google Shape;607;p71"/>
          <p:cNvSpPr txBox="1"/>
          <p:nvPr/>
        </p:nvSpPr>
        <p:spPr>
          <a:xfrm>
            <a:off x="469625" y="1389600"/>
            <a:ext cx="77301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Real-Time Identification:</a:t>
            </a:r>
            <a:r>
              <a:rPr lang="en">
                <a:solidFill>
                  <a:schemeClr val="dk1"/>
                </a:solidFill>
              </a:rPr>
              <a:t> Allow users to upload images and get quick results using a CNN-based model.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Accuracy &amp; Reliability:</a:t>
            </a:r>
            <a:r>
              <a:rPr lang="en">
                <a:solidFill>
                  <a:schemeClr val="dk1"/>
                </a:solidFill>
              </a:rPr>
              <a:t> Improve identification accuracy, particularly for Indian plant species.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Category-Based Filtering:</a:t>
            </a:r>
            <a:r>
              <a:rPr lang="en">
                <a:solidFill>
                  <a:schemeClr val="dk1"/>
                </a:solidFill>
              </a:rPr>
              <a:t> Provide structured plant exploration by categories (e.g., medicinal, flowering plants).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4"/>
            </a:pPr>
            <a:r>
              <a:rPr b="1" lang="en">
                <a:solidFill>
                  <a:schemeClr val="dk1"/>
                </a:solidFill>
              </a:rPr>
              <a:t>Scalable &amp; Secure Platform:</a:t>
            </a:r>
            <a:r>
              <a:rPr lang="en">
                <a:solidFill>
                  <a:schemeClr val="dk1"/>
                </a:solidFill>
              </a:rPr>
              <a:t> Build a robust system with frontend (HTML/CSS) and backend (CNN model) for large user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4"/>
            </a:pPr>
            <a:r>
              <a:rPr b="1" lang="en">
                <a:solidFill>
                  <a:schemeClr val="dk1"/>
                </a:solidFill>
              </a:rPr>
              <a:t>Seamless User Experience:</a:t>
            </a:r>
            <a:r>
              <a:rPr lang="en">
                <a:solidFill>
                  <a:schemeClr val="dk1"/>
                </a:solidFill>
              </a:rPr>
              <a:t> Smooth image uploads for easy user interaction.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12" name="Google Shape;612;p7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613" name="Google Shape;613;p72"/>
          <p:cNvSpPr txBox="1"/>
          <p:nvPr>
            <p:ph type="title"/>
          </p:nvPr>
        </p:nvSpPr>
        <p:spPr>
          <a:xfrm>
            <a:off x="469625" y="457200"/>
            <a:ext cx="5472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614" name="Google Shape;614;p72"/>
          <p:cNvSpPr txBox="1"/>
          <p:nvPr/>
        </p:nvSpPr>
        <p:spPr>
          <a:xfrm>
            <a:off x="469625" y="1427400"/>
            <a:ext cx="32142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1: Requirements Gathering: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Conduct surveys and interviews to understand user expectations (speed, accuracy, ease of use).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Define primary requirements: plant image uploads, real-time species detection, user-friendly interface.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15" name="Google Shape;615;p72"/>
          <p:cNvSpPr txBox="1"/>
          <p:nvPr/>
        </p:nvSpPr>
        <p:spPr>
          <a:xfrm>
            <a:off x="5278200" y="1427400"/>
            <a:ext cx="30000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2: UI/UX Design (Frontend):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Simple HTML structure for easy image uploads.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Responsive and modern CSS design (using Flexbox or Grid).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Clean image upload interface and result display in card-like/modal layout.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20" name="Google Shape;620;p7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621" name="Google Shape;621;p73"/>
          <p:cNvSpPr txBox="1"/>
          <p:nvPr>
            <p:ph type="title"/>
          </p:nvPr>
        </p:nvSpPr>
        <p:spPr>
          <a:xfrm>
            <a:off x="469625" y="457200"/>
            <a:ext cx="5472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622" name="Google Shape;622;p73"/>
          <p:cNvSpPr txBox="1"/>
          <p:nvPr/>
        </p:nvSpPr>
        <p:spPr>
          <a:xfrm>
            <a:off x="469625" y="1427400"/>
            <a:ext cx="32142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3: Development: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Frontend:</a:t>
            </a:r>
            <a:r>
              <a:rPr lang="en">
                <a:solidFill>
                  <a:schemeClr val="dk1"/>
                </a:solidFill>
              </a:rPr>
              <a:t> HTML/CSS + JavaScript for the user interface and interactions.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Backend:</a:t>
            </a:r>
            <a:r>
              <a:rPr lang="en">
                <a:solidFill>
                  <a:schemeClr val="dk1"/>
                </a:solidFill>
              </a:rPr>
              <a:t> Python-based CNN model using TensorFlow, Keras, or PyTorch.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Image Processing:</a:t>
            </a:r>
            <a:r>
              <a:rPr lang="en">
                <a:solidFill>
                  <a:schemeClr val="dk1"/>
                </a:solidFill>
              </a:rPr>
              <a:t> JavaScript sends the image to the backend for identification.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23" name="Google Shape;623;p73"/>
          <p:cNvSpPr txBox="1"/>
          <p:nvPr/>
        </p:nvSpPr>
        <p:spPr>
          <a:xfrm>
            <a:off x="5278200" y="1427400"/>
            <a:ext cx="30000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4: Testing &amp; Deployment: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model accuracy with various plant species.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Perform system testing for image uploads and interaction with the backend.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Deploy on a cloud platform (AWS or Heroku) and maintain with CI/CD pipelines.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28" name="Google Shape;628;p7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629" name="Google Shape;629;p74"/>
          <p:cNvSpPr txBox="1"/>
          <p:nvPr>
            <p:ph type="title"/>
          </p:nvPr>
        </p:nvSpPr>
        <p:spPr>
          <a:xfrm>
            <a:off x="469625" y="457200"/>
            <a:ext cx="5472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630" name="Google Shape;630;p74"/>
          <p:cNvSpPr txBox="1"/>
          <p:nvPr/>
        </p:nvSpPr>
        <p:spPr>
          <a:xfrm>
            <a:off x="469625" y="1521300"/>
            <a:ext cx="77301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Conclusion: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Vrikshnetra offers an innovative, structured, and accurate plant identification solution.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Focused on real-time identification, accuracy, and a seamless user experience.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Future Work: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Expand the database with more plant species.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Include additional features such as community engagement and plant care tips.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35" name="Google Shape;635;p7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636" name="Google Shape;636;p75"/>
          <p:cNvSpPr txBox="1"/>
          <p:nvPr>
            <p:ph type="title"/>
          </p:nvPr>
        </p:nvSpPr>
        <p:spPr>
          <a:xfrm>
            <a:off x="1936500" y="1639350"/>
            <a:ext cx="52710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37" name="Google Shape;637;p75"/>
          <p:cNvSpPr txBox="1"/>
          <p:nvPr/>
        </p:nvSpPr>
        <p:spPr>
          <a:xfrm>
            <a:off x="3598375" y="2571750"/>
            <a:ext cx="18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rimson Pro Medium"/>
                <a:ea typeface="Crimson Pro Medium"/>
                <a:cs typeface="Crimson Pro Medium"/>
                <a:sym typeface="Crimson Pro Medium"/>
              </a:rPr>
              <a:t>See Ya till next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642" name="Google Shape;642;p7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643" name="Google Shape;643;p76"/>
          <p:cNvSpPr txBox="1"/>
          <p:nvPr>
            <p:ph type="title"/>
          </p:nvPr>
        </p:nvSpPr>
        <p:spPr>
          <a:xfrm>
            <a:off x="1262800" y="2105550"/>
            <a:ext cx="67437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2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