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754" autoAdjust="0"/>
  </p:normalViewPr>
  <p:slideViewPr>
    <p:cSldViewPr snapToGrid="0" showGuides="1">
      <p:cViewPr varScale="1">
        <p:scale>
          <a:sx n="80" d="100"/>
          <a:sy n="80" d="100"/>
        </p:scale>
        <p:origin x="-1440" y="120"/>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01076-7958-447A-9685-3937D319EDAB}" type="datetimeFigureOut">
              <a:rPr lang="en-US" smtClean="0"/>
              <a:t>4/21/2017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5F67F-F869-47B5-9804-D76F4408C7D2}" type="slidenum">
              <a:rPr lang="en-US" smtClean="0"/>
              <a:t>‹#›</a:t>
            </a:fld>
            <a:endParaRPr lang="en-US"/>
          </a:p>
        </p:txBody>
      </p:sp>
    </p:spTree>
    <p:extLst>
      <p:ext uri="{BB962C8B-B14F-4D97-AF65-F5344CB8AC3E}">
        <p14:creationId xmlns:p14="http://schemas.microsoft.com/office/powerpoint/2010/main" val="400578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5F67F-F869-47B5-9804-D76F4408C7D2}" type="slidenum">
              <a:rPr lang="en-US" smtClean="0"/>
              <a:t>15</a:t>
            </a:fld>
            <a:endParaRPr lang="en-US"/>
          </a:p>
        </p:txBody>
      </p:sp>
    </p:spTree>
    <p:extLst>
      <p:ext uri="{BB962C8B-B14F-4D97-AF65-F5344CB8AC3E}">
        <p14:creationId xmlns:p14="http://schemas.microsoft.com/office/powerpoint/2010/main" val="102637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4C6686-15D8-4681-A652-07FE161CAB81}"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55734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4C6686-15D8-4681-A652-07FE161CAB81}"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71186-BC69-40E5-8EEC-7E98D5B47642}" type="slidenum">
              <a:rPr lang="en-US" smtClean="0"/>
              <a:t>‹#›</a:t>
            </a:fld>
            <a:endParaRPr lang="en-US"/>
          </a:p>
        </p:txBody>
      </p:sp>
      <p:sp>
        <p:nvSpPr>
          <p:cNvPr id="7" name="Line 22"/>
          <p:cNvSpPr>
            <a:spLocks noChangeShapeType="1"/>
          </p:cNvSpPr>
          <p:nvPr userDrawn="1"/>
        </p:nvSpPr>
        <p:spPr bwMode="auto">
          <a:xfrm flipV="1">
            <a:off x="283028" y="839694"/>
            <a:ext cx="8437814" cy="38100"/>
          </a:xfrm>
          <a:prstGeom prst="line">
            <a:avLst/>
          </a:prstGeom>
          <a:noFill/>
          <a:ln w="38100">
            <a:solidFill>
              <a:srgbClr val="000000"/>
            </a:solidFill>
            <a:round/>
            <a:headEnd/>
            <a:tailEnd/>
          </a:ln>
          <a:effectLst>
            <a:outerShdw dist="107763" dir="2700000" algn="ctr" rotWithShape="0">
              <a:srgbClr val="808080">
                <a:alpha val="50000"/>
              </a:srgbClr>
            </a:outer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Arial" charset="0"/>
            </a:endParaRPr>
          </a:p>
        </p:txBody>
      </p:sp>
    </p:spTree>
    <p:extLst>
      <p:ext uri="{BB962C8B-B14F-4D97-AF65-F5344CB8AC3E}">
        <p14:creationId xmlns:p14="http://schemas.microsoft.com/office/powerpoint/2010/main" val="37099163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4C6686-15D8-4681-A652-07FE161CAB81}"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180287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4C6686-15D8-4681-A652-07FE161CAB81}"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62193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4C6686-15D8-4681-A652-07FE161CAB81}"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2250396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34C6686-15D8-4681-A652-07FE161CAB81}"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133331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C6686-15D8-4681-A652-07FE161CAB81}"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9830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4C6686-15D8-4681-A652-07FE161CAB81}"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249848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4C6686-15D8-4681-A652-07FE161CAB81}"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71186-BC69-40E5-8EEC-7E98D5B47642}" type="slidenum">
              <a:rPr lang="en-US" smtClean="0"/>
              <a:t>‹#›</a:t>
            </a:fld>
            <a:endParaRPr lang="en-US"/>
          </a:p>
        </p:txBody>
      </p:sp>
    </p:spTree>
    <p:extLst>
      <p:ext uri="{BB962C8B-B14F-4D97-AF65-F5344CB8AC3E}">
        <p14:creationId xmlns:p14="http://schemas.microsoft.com/office/powerpoint/2010/main" val="3585685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C6686-15D8-4681-A652-07FE161CAB81}" type="datetimeFigureOut">
              <a:rPr lang="en-US" smtClean="0"/>
              <a:t>4/21/2017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71186-BC69-40E5-8EEC-7E98D5B47642}" type="slidenum">
              <a:rPr lang="en-US" smtClean="0"/>
              <a:t>‹#›</a:t>
            </a:fld>
            <a:endParaRPr lang="en-US"/>
          </a:p>
        </p:txBody>
      </p:sp>
      <p:pic>
        <p:nvPicPr>
          <p:cNvPr id="7" name="Picture 6"/>
          <p:cNvPicPr/>
          <p:nvPr userDrawn="1"/>
        </p:nvPicPr>
        <p:blipFill>
          <a:blip r:embed="rId11" cstate="print">
            <a:extLst>
              <a:ext uri="{28A0092B-C50C-407E-A947-70E740481C1C}">
                <a14:useLocalDpi xmlns:a14="http://schemas.microsoft.com/office/drawing/2010/main" val="0"/>
              </a:ext>
            </a:extLst>
          </a:blip>
          <a:stretch>
            <a:fillRect/>
          </a:stretch>
        </p:blipFill>
        <p:spPr>
          <a:xfrm>
            <a:off x="20171" y="26894"/>
            <a:ext cx="3733800" cy="783771"/>
          </a:xfrm>
          <a:prstGeom prst="rect">
            <a:avLst/>
          </a:prstGeom>
        </p:spPr>
      </p:pic>
    </p:spTree>
    <p:extLst>
      <p:ext uri="{BB962C8B-B14F-4D97-AF65-F5344CB8AC3E}">
        <p14:creationId xmlns:p14="http://schemas.microsoft.com/office/powerpoint/2010/main" val="1573755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4902" y="2543770"/>
            <a:ext cx="574196" cy="923330"/>
          </a:xfrm>
          <a:prstGeom prst="rect">
            <a:avLst/>
          </a:prstGeom>
          <a:noFill/>
          <a:ln>
            <a:solidFill>
              <a:srgbClr val="00B0F0"/>
            </a:solidFill>
          </a:ln>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R</a:t>
            </a:r>
            <a:endParaRPr lang="en-US" sz="5400" b="1" cap="none" spc="0" dirty="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endParaRPr>
          </a:p>
        </p:txBody>
      </p:sp>
      <p:sp>
        <p:nvSpPr>
          <p:cNvPr id="4" name="TextBox 3"/>
          <p:cNvSpPr txBox="1"/>
          <p:nvPr/>
        </p:nvSpPr>
        <p:spPr>
          <a:xfrm>
            <a:off x="2562225" y="3511034"/>
            <a:ext cx="4019550" cy="369332"/>
          </a:xfrm>
          <a:prstGeom prst="rect">
            <a:avLst/>
          </a:prstGeom>
          <a:noFill/>
        </p:spPr>
        <p:txBody>
          <a:bodyPr wrap="square" rtlCol="0">
            <a:spAutoFit/>
          </a:bodyPr>
          <a:lstStyle/>
          <a:p>
            <a:pPr algn="ctr"/>
            <a:r>
              <a:rPr lang="en-US" dirty="0" smtClean="0"/>
              <a:t>Control Statements and File operations</a:t>
            </a:r>
            <a:endParaRPr lang="en-US" dirty="0"/>
          </a:p>
        </p:txBody>
      </p:sp>
      <p:sp>
        <p:nvSpPr>
          <p:cNvPr id="2" name="TextBox 1"/>
          <p:cNvSpPr txBox="1"/>
          <p:nvPr/>
        </p:nvSpPr>
        <p:spPr>
          <a:xfrm>
            <a:off x="3627911" y="4049486"/>
            <a:ext cx="1888177" cy="369332"/>
          </a:xfrm>
          <a:prstGeom prst="rect">
            <a:avLst/>
          </a:prstGeom>
          <a:noFill/>
        </p:spPr>
        <p:txBody>
          <a:bodyPr wrap="square" rtlCol="0">
            <a:spAutoFit/>
          </a:bodyPr>
          <a:lstStyle/>
          <a:p>
            <a:pPr algn="ctr"/>
            <a:r>
              <a:rPr lang="en-US" dirty="0" err="1" smtClean="0">
                <a:solidFill>
                  <a:schemeClr val="bg1">
                    <a:lumMod val="75000"/>
                  </a:schemeClr>
                </a:solidFill>
              </a:rPr>
              <a:t>Pradyumna</a:t>
            </a:r>
            <a:r>
              <a:rPr lang="en-US" dirty="0" smtClean="0">
                <a:solidFill>
                  <a:schemeClr val="bg1">
                    <a:lumMod val="75000"/>
                  </a:schemeClr>
                </a:solidFill>
              </a:rPr>
              <a:t> J</a:t>
            </a:r>
            <a:endParaRPr lang="en-US" dirty="0">
              <a:solidFill>
                <a:schemeClr val="bg1">
                  <a:lumMod val="75000"/>
                </a:schemeClr>
              </a:solidFill>
            </a:endParaRPr>
          </a:p>
        </p:txBody>
      </p:sp>
    </p:spTree>
    <p:extLst>
      <p:ext uri="{BB962C8B-B14F-4D97-AF65-F5344CB8AC3E}">
        <p14:creationId xmlns:p14="http://schemas.microsoft.com/office/powerpoint/2010/main" val="824119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924275"/>
            <a:ext cx="8229600"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While loop</a:t>
            </a:r>
            <a:endParaRPr lang="en-US" sz="3200" dirty="0"/>
          </a:p>
        </p:txBody>
      </p:sp>
      <p:sp>
        <p:nvSpPr>
          <p:cNvPr id="4" name="Content Placeholder 2"/>
          <p:cNvSpPr>
            <a:spLocks noGrp="1"/>
          </p:cNvSpPr>
          <p:nvPr>
            <p:ph idx="1"/>
          </p:nvPr>
        </p:nvSpPr>
        <p:spPr>
          <a:xfrm>
            <a:off x="228600" y="1550700"/>
            <a:ext cx="8763000" cy="5791200"/>
          </a:xfrm>
        </p:spPr>
        <p:txBody>
          <a:bodyPr>
            <a:normAutofit/>
          </a:bodyPr>
          <a:lstStyle/>
          <a:p>
            <a:pPr algn="just"/>
            <a:r>
              <a:rPr lang="en-US" sz="2400" dirty="0" smtClean="0"/>
              <a:t>Similar to for loop, but the iterations are controlled by a conditional statement.</a:t>
            </a:r>
          </a:p>
          <a:p>
            <a:pPr>
              <a:buNone/>
            </a:pPr>
            <a:r>
              <a:rPr lang="en-US" sz="2400" u="sng" dirty="0" smtClean="0"/>
              <a:t>Syntax</a:t>
            </a:r>
            <a:r>
              <a:rPr lang="en-US" sz="2400" dirty="0" smtClean="0"/>
              <a:t>:</a:t>
            </a:r>
          </a:p>
          <a:p>
            <a:pPr>
              <a:buNone/>
            </a:pPr>
            <a:r>
              <a:rPr lang="en-US" sz="2400" dirty="0" smtClean="0"/>
              <a:t>     </a:t>
            </a:r>
            <a:r>
              <a:rPr lang="en-US" sz="2000" dirty="0" smtClean="0">
                <a:latin typeface="Courier New" pitchFamily="49" charset="0"/>
                <a:cs typeface="Courier New" pitchFamily="49" charset="0"/>
              </a:rPr>
              <a:t>while(condition) statements</a:t>
            </a:r>
          </a:p>
          <a:p>
            <a:r>
              <a:rPr lang="en-US" sz="2400" dirty="0" smtClean="0"/>
              <a:t>Loop continues until condition returns FALSE.</a:t>
            </a:r>
          </a:p>
          <a:p>
            <a:pPr marL="187325" indent="-187325">
              <a:buNone/>
            </a:pPr>
            <a:endParaRPr lang="en-US" sz="2400" u="sng" dirty="0" smtClean="0"/>
          </a:p>
          <a:p>
            <a:pPr marL="187325" indent="-187325">
              <a:buNone/>
            </a:pPr>
            <a:r>
              <a:rPr lang="en-US" sz="2400" u="sng" dirty="0" smtClean="0"/>
              <a:t>Example</a:t>
            </a:r>
            <a:r>
              <a:rPr lang="en-US" sz="2400" dirty="0" smtClean="0"/>
              <a:t>:</a:t>
            </a:r>
          </a:p>
          <a:p>
            <a:pPr marL="187325" indent="-187325">
              <a:buNone/>
            </a:pPr>
            <a:r>
              <a:rPr lang="en-US" sz="2400" dirty="0" smtClean="0">
                <a:latin typeface="Courier New" pitchFamily="49" charset="0"/>
                <a:cs typeface="Courier New" pitchFamily="49" charset="0"/>
              </a:rPr>
              <a:t>&gt;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=1</a:t>
            </a:r>
          </a:p>
          <a:p>
            <a:pPr marL="187325" indent="-187325">
              <a:buNone/>
            </a:pPr>
            <a:r>
              <a:rPr lang="en-US" sz="2400" dirty="0" smtClean="0">
                <a:latin typeface="Courier New" pitchFamily="49" charset="0"/>
                <a:cs typeface="Courier New" pitchFamily="49" charset="0"/>
              </a:rPr>
              <a:t>&gt; while(</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&lt;=10) {</a:t>
            </a:r>
          </a:p>
          <a:p>
            <a:pPr marL="187325" indent="-187325">
              <a:buNone/>
            </a:pPr>
            <a:r>
              <a:rPr lang="en-US" sz="2400" dirty="0" smtClean="0">
                <a:latin typeface="Courier New" pitchFamily="49" charset="0"/>
                <a:cs typeface="Courier New" pitchFamily="49" charset="0"/>
              </a:rPr>
              <a:t>   print(</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a:t>
            </a:r>
          </a:p>
          <a:p>
            <a:pPr marL="187325" indent="-187325">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i+sqrt</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a:t>
            </a:r>
          </a:p>
          <a:p>
            <a:pPr marL="187325" indent="-187325">
              <a:buNone/>
            </a:pPr>
            <a:r>
              <a:rPr lang="en-US" sz="2400" dirty="0" smtClean="0">
                <a:latin typeface="Courier New" pitchFamily="49" charset="0"/>
                <a:cs typeface="Courier New" pitchFamily="49" charset="0"/>
              </a:rPr>
              <a:t>}</a:t>
            </a:r>
            <a:endParaRPr lang="en-US" sz="2400" dirty="0"/>
          </a:p>
        </p:txBody>
      </p:sp>
    </p:spTree>
    <p:extLst>
      <p:ext uri="{BB962C8B-B14F-4D97-AF65-F5344CB8AC3E}">
        <p14:creationId xmlns:p14="http://schemas.microsoft.com/office/powerpoint/2010/main" val="123633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9600" y="964850"/>
            <a:ext cx="7772400" cy="609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Lapply loop</a:t>
            </a:r>
            <a:endParaRPr lang="de-DE" altLang="zh-TW" sz="3200" dirty="0"/>
          </a:p>
        </p:txBody>
      </p:sp>
      <p:sp>
        <p:nvSpPr>
          <p:cNvPr id="4" name="Rectangle 3"/>
          <p:cNvSpPr>
            <a:spLocks noChangeArrowheads="1"/>
          </p:cNvSpPr>
          <p:nvPr/>
        </p:nvSpPr>
        <p:spPr bwMode="auto">
          <a:xfrm>
            <a:off x="228600" y="1574450"/>
            <a:ext cx="8610600" cy="4893647"/>
          </a:xfrm>
          <a:prstGeom prst="rect">
            <a:avLst/>
          </a:prstGeom>
          <a:noFill/>
          <a:ln w="9525">
            <a:noFill/>
            <a:miter lim="800000"/>
            <a:headEnd/>
            <a:tailEnd/>
          </a:ln>
          <a:effectLst/>
        </p:spPr>
        <p:txBody>
          <a:bodyPr>
            <a:spAutoFit/>
          </a:bodyPr>
          <a:lstStyle/>
          <a:p>
            <a:pPr marL="187325" indent="-187325">
              <a:buFontTx/>
              <a:buChar char="•"/>
            </a:pPr>
            <a:r>
              <a:rPr kumimoji="0" lang="en-US" sz="2400" dirty="0"/>
              <a:t>When the same or similar tasks need to be performed multiple times for all elements of a list or for all columns of an array. </a:t>
            </a:r>
            <a:endParaRPr kumimoji="0" lang="en-US" sz="2400" dirty="0" smtClean="0"/>
          </a:p>
          <a:p>
            <a:pPr marL="187325" indent="-187325">
              <a:buFontTx/>
              <a:buChar char="•"/>
            </a:pPr>
            <a:r>
              <a:rPr kumimoji="0" lang="en-US" sz="2400" dirty="0" smtClean="0"/>
              <a:t>May </a:t>
            </a:r>
            <a:r>
              <a:rPr kumimoji="0" lang="en-US" sz="2400" dirty="0"/>
              <a:t>be easier and faster than “for” loops</a:t>
            </a:r>
          </a:p>
          <a:p>
            <a:pPr marL="187325" indent="-187325">
              <a:buFontTx/>
              <a:buChar char="•"/>
            </a:pPr>
            <a:r>
              <a:rPr kumimoji="0" lang="en-US" sz="2400" u="sng" dirty="0" smtClean="0"/>
              <a:t>Syntax</a:t>
            </a:r>
            <a:r>
              <a:rPr kumimoji="0" lang="en-US" sz="2400" dirty="0" smtClean="0"/>
              <a:t>: </a:t>
            </a:r>
            <a:r>
              <a:rPr kumimoji="0" lang="en-US" sz="2400" dirty="0" err="1" smtClean="0"/>
              <a:t>lapply</a:t>
            </a:r>
            <a:r>
              <a:rPr kumimoji="0" lang="en-US" sz="2400" dirty="0" smtClean="0"/>
              <a:t>(</a:t>
            </a:r>
            <a:r>
              <a:rPr kumimoji="0" lang="en-US" sz="2400" dirty="0" err="1" smtClean="0"/>
              <a:t>li</a:t>
            </a:r>
            <a:r>
              <a:rPr kumimoji="0" lang="en-US" sz="2400" dirty="0"/>
              <a:t>, </a:t>
            </a:r>
            <a:r>
              <a:rPr kumimoji="0" lang="en-US" sz="2400" i="1" dirty="0"/>
              <a:t>function</a:t>
            </a:r>
            <a:r>
              <a:rPr kumimoji="0" lang="en-US" sz="2400" dirty="0"/>
              <a:t> )</a:t>
            </a:r>
          </a:p>
          <a:p>
            <a:pPr marL="565150" lvl="1" indent="-177800">
              <a:buFontTx/>
              <a:buChar char="•"/>
            </a:pPr>
            <a:r>
              <a:rPr kumimoji="0" lang="en-US" sz="2400" dirty="0"/>
              <a:t>To each element of the list </a:t>
            </a:r>
            <a:r>
              <a:rPr kumimoji="0" lang="en-US" sz="2400" dirty="0" err="1"/>
              <a:t>li</a:t>
            </a:r>
            <a:r>
              <a:rPr kumimoji="0" lang="en-US" sz="2400" dirty="0"/>
              <a:t>, the function </a:t>
            </a:r>
            <a:r>
              <a:rPr kumimoji="0" lang="en-US" sz="2400" i="1" dirty="0" err="1"/>
              <a:t>function</a:t>
            </a:r>
            <a:r>
              <a:rPr kumimoji="0" lang="en-US" sz="2400" dirty="0"/>
              <a:t> is applied. </a:t>
            </a:r>
          </a:p>
          <a:p>
            <a:pPr marL="565150" lvl="1" indent="-177800">
              <a:buFontTx/>
              <a:buChar char="•"/>
            </a:pPr>
            <a:r>
              <a:rPr kumimoji="0" lang="en-US" sz="2400" dirty="0"/>
              <a:t>The result is a list whose elements are the individual </a:t>
            </a:r>
            <a:r>
              <a:rPr kumimoji="0" lang="en-US" sz="2400" i="1" dirty="0"/>
              <a:t>function</a:t>
            </a:r>
            <a:r>
              <a:rPr kumimoji="0" lang="en-US" sz="2400" dirty="0"/>
              <a:t> results.</a:t>
            </a:r>
          </a:p>
          <a:p>
            <a:pPr marL="187325" indent="-187325">
              <a:buFont typeface="Wingdings" pitchFamily="2" charset="2"/>
              <a:buNone/>
            </a:pPr>
            <a:r>
              <a:rPr kumimoji="0" lang="en-US" dirty="0">
                <a:latin typeface="Courier New" pitchFamily="49" charset="0"/>
                <a:cs typeface="Courier New" pitchFamily="49" charset="0"/>
              </a:rPr>
              <a:t>&gt; </a:t>
            </a:r>
            <a:r>
              <a:rPr kumimoji="0" lang="en-US" dirty="0" err="1">
                <a:latin typeface="Courier New" pitchFamily="49" charset="0"/>
                <a:cs typeface="Courier New" pitchFamily="49" charset="0"/>
              </a:rPr>
              <a:t>li</a:t>
            </a:r>
            <a:r>
              <a:rPr kumimoji="0" lang="en-US" dirty="0">
                <a:latin typeface="Courier New" pitchFamily="49" charset="0"/>
                <a:cs typeface="Courier New" pitchFamily="49" charset="0"/>
              </a:rPr>
              <a:t> = list("</a:t>
            </a:r>
            <a:r>
              <a:rPr kumimoji="0" lang="en-US" dirty="0" err="1">
                <a:latin typeface="Courier New" pitchFamily="49" charset="0"/>
                <a:cs typeface="Courier New" pitchFamily="49" charset="0"/>
              </a:rPr>
              <a:t>klaus","martin","georg</a:t>
            </a:r>
            <a:r>
              <a:rPr kumimoji="0" lang="en-US" dirty="0">
                <a:latin typeface="Courier New" pitchFamily="49" charset="0"/>
                <a:cs typeface="Courier New" pitchFamily="49" charset="0"/>
              </a:rPr>
              <a:t>")</a:t>
            </a:r>
          </a:p>
          <a:p>
            <a:pPr marL="187325" indent="-187325">
              <a:buFont typeface="Wingdings" pitchFamily="2" charset="2"/>
              <a:buNone/>
            </a:pPr>
            <a:r>
              <a:rPr kumimoji="0" lang="en-US" dirty="0">
                <a:latin typeface="Courier New" pitchFamily="49" charset="0"/>
                <a:cs typeface="Courier New" pitchFamily="49" charset="0"/>
              </a:rPr>
              <a:t>&gt; </a:t>
            </a:r>
            <a:r>
              <a:rPr kumimoji="0" lang="en-US" dirty="0" err="1">
                <a:latin typeface="Courier New" pitchFamily="49" charset="0"/>
                <a:cs typeface="Courier New" pitchFamily="49" charset="0"/>
              </a:rPr>
              <a:t>lapply</a:t>
            </a:r>
            <a:r>
              <a:rPr kumimoji="0" lang="en-US" dirty="0">
                <a:latin typeface="Courier New" pitchFamily="49" charset="0"/>
                <a:cs typeface="Courier New" pitchFamily="49" charset="0"/>
              </a:rPr>
              <a:t>(</a:t>
            </a:r>
            <a:r>
              <a:rPr kumimoji="0" lang="en-US" dirty="0" err="1">
                <a:latin typeface="Courier New" pitchFamily="49" charset="0"/>
                <a:cs typeface="Courier New" pitchFamily="49" charset="0"/>
              </a:rPr>
              <a:t>li</a:t>
            </a:r>
            <a:r>
              <a:rPr kumimoji="0" lang="en-US" dirty="0">
                <a:latin typeface="Courier New" pitchFamily="49" charset="0"/>
                <a:cs typeface="Courier New" pitchFamily="49" charset="0"/>
              </a:rPr>
              <a:t>, </a:t>
            </a:r>
            <a:r>
              <a:rPr kumimoji="0" lang="en-US" dirty="0" err="1">
                <a:latin typeface="Courier New" pitchFamily="49" charset="0"/>
                <a:cs typeface="Courier New" pitchFamily="49" charset="0"/>
              </a:rPr>
              <a:t>toupper</a:t>
            </a:r>
            <a:r>
              <a:rPr kumimoji="0" lang="en-US" dirty="0">
                <a:latin typeface="Courier New" pitchFamily="49" charset="0"/>
                <a:cs typeface="Courier New" pitchFamily="49" charset="0"/>
              </a:rPr>
              <a:t>)</a:t>
            </a:r>
          </a:p>
          <a:p>
            <a:pPr marL="187325" indent="-187325">
              <a:buFont typeface="Wingdings" pitchFamily="2" charset="2"/>
              <a:buNone/>
            </a:pPr>
            <a:r>
              <a:rPr kumimoji="0" lang="en-US" dirty="0">
                <a:latin typeface="Courier New" pitchFamily="49" charset="0"/>
                <a:cs typeface="Courier New" pitchFamily="49" charset="0"/>
              </a:rPr>
              <a:t>&gt; [[1]]</a:t>
            </a:r>
          </a:p>
          <a:p>
            <a:pPr marL="187325" indent="-187325">
              <a:buFont typeface="Wingdings" pitchFamily="2" charset="2"/>
              <a:buNone/>
            </a:pPr>
            <a:r>
              <a:rPr kumimoji="0" lang="en-US" dirty="0">
                <a:latin typeface="Courier New" pitchFamily="49" charset="0"/>
                <a:cs typeface="Courier New" pitchFamily="49" charset="0"/>
              </a:rPr>
              <a:t>&gt; [1] "KLAUS"</a:t>
            </a:r>
          </a:p>
          <a:p>
            <a:pPr marL="187325" indent="-187325">
              <a:buFont typeface="Wingdings" pitchFamily="2" charset="2"/>
              <a:buNone/>
            </a:pPr>
            <a:r>
              <a:rPr kumimoji="0" lang="en-US" dirty="0">
                <a:latin typeface="Courier New" pitchFamily="49" charset="0"/>
                <a:cs typeface="Courier New" pitchFamily="49" charset="0"/>
              </a:rPr>
              <a:t>&gt; [[2]]</a:t>
            </a:r>
          </a:p>
          <a:p>
            <a:pPr marL="187325" indent="-187325">
              <a:buFont typeface="Wingdings" pitchFamily="2" charset="2"/>
              <a:buNone/>
            </a:pPr>
            <a:r>
              <a:rPr kumimoji="0" lang="en-US" dirty="0">
                <a:latin typeface="Courier New" pitchFamily="49" charset="0"/>
                <a:cs typeface="Courier New" pitchFamily="49" charset="0"/>
              </a:rPr>
              <a:t>&gt; [1] "MARTIN"</a:t>
            </a:r>
          </a:p>
          <a:p>
            <a:pPr marL="187325" indent="-187325">
              <a:buFont typeface="Wingdings" pitchFamily="2" charset="2"/>
              <a:buNone/>
            </a:pPr>
            <a:r>
              <a:rPr kumimoji="0" lang="en-US" dirty="0">
                <a:latin typeface="Courier New" pitchFamily="49" charset="0"/>
                <a:cs typeface="Courier New" pitchFamily="49" charset="0"/>
              </a:rPr>
              <a:t>&gt; [[3]]</a:t>
            </a:r>
          </a:p>
          <a:p>
            <a:pPr marL="187325" indent="-187325">
              <a:buFont typeface="Wingdings" pitchFamily="2" charset="2"/>
              <a:buNone/>
            </a:pPr>
            <a:r>
              <a:rPr kumimoji="0" lang="en-US" dirty="0">
                <a:latin typeface="Courier New" pitchFamily="49" charset="0"/>
                <a:cs typeface="Courier New" pitchFamily="49" charset="0"/>
              </a:rPr>
              <a:t>&gt; [1] "GEORG"</a:t>
            </a:r>
          </a:p>
        </p:txBody>
      </p:sp>
    </p:spTree>
    <p:extLst>
      <p:ext uri="{BB962C8B-B14F-4D97-AF65-F5344CB8AC3E}">
        <p14:creationId xmlns:p14="http://schemas.microsoft.com/office/powerpoint/2010/main" val="29003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07725" y="1036100"/>
            <a:ext cx="77724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smtClean="0"/>
              <a:t>Sapply</a:t>
            </a:r>
            <a:r>
              <a:rPr lang="en-US" sz="3200" dirty="0" smtClean="0"/>
              <a:t> loop</a:t>
            </a:r>
            <a:endParaRPr lang="de-DE" altLang="zh-TW" sz="3200" dirty="0"/>
          </a:p>
        </p:txBody>
      </p:sp>
      <p:sp>
        <p:nvSpPr>
          <p:cNvPr id="4" name="Rectangle 3"/>
          <p:cNvSpPr>
            <a:spLocks noChangeArrowheads="1"/>
          </p:cNvSpPr>
          <p:nvPr/>
        </p:nvSpPr>
        <p:spPr bwMode="auto">
          <a:xfrm>
            <a:off x="228600" y="1645700"/>
            <a:ext cx="8610600" cy="4708981"/>
          </a:xfrm>
          <a:prstGeom prst="rect">
            <a:avLst/>
          </a:prstGeom>
          <a:noFill/>
          <a:ln w="9525">
            <a:noFill/>
            <a:miter lim="800000"/>
            <a:headEnd/>
            <a:tailEnd/>
          </a:ln>
          <a:effectLst/>
        </p:spPr>
        <p:txBody>
          <a:bodyPr>
            <a:spAutoFit/>
          </a:bodyPr>
          <a:lstStyle/>
          <a:p>
            <a:pPr>
              <a:buFont typeface="Arial" pitchFamily="34" charset="0"/>
              <a:buChar char="•"/>
            </a:pPr>
            <a:r>
              <a:rPr kumimoji="0" lang="en-US" sz="2400" u="sng" dirty="0" smtClean="0"/>
              <a:t> Syntax</a:t>
            </a:r>
            <a:r>
              <a:rPr kumimoji="0" lang="en-US" sz="2400" dirty="0" smtClean="0"/>
              <a:t>: </a:t>
            </a:r>
            <a:r>
              <a:rPr kumimoji="0" lang="en-US" sz="2400" dirty="0" err="1" smtClean="0"/>
              <a:t>sapply</a:t>
            </a:r>
            <a:r>
              <a:rPr kumimoji="0" lang="en-US" sz="2400" dirty="0"/>
              <a:t>( </a:t>
            </a:r>
            <a:r>
              <a:rPr kumimoji="0" lang="en-US" sz="2400" dirty="0" err="1"/>
              <a:t>li</a:t>
            </a:r>
            <a:r>
              <a:rPr kumimoji="0" lang="en-US" sz="2400" dirty="0"/>
              <a:t>, </a:t>
            </a:r>
            <a:r>
              <a:rPr kumimoji="0" lang="en-US" sz="2400" dirty="0" err="1"/>
              <a:t>fct</a:t>
            </a:r>
            <a:r>
              <a:rPr kumimoji="0" lang="en-US" sz="2400" dirty="0"/>
              <a:t> )</a:t>
            </a:r>
          </a:p>
          <a:p>
            <a:pPr algn="just">
              <a:buFont typeface="Arial" pitchFamily="34" charset="0"/>
              <a:buChar char="•"/>
            </a:pPr>
            <a:r>
              <a:rPr kumimoji="0" lang="en-US" sz="2400" dirty="0"/>
              <a:t>Like apply, but tries to simplify the result, by converting it into a vector or array of appropriate size</a:t>
            </a:r>
          </a:p>
          <a:p>
            <a:endParaRPr kumimoji="0" lang="en-US" sz="2400" dirty="0"/>
          </a:p>
          <a:p>
            <a:r>
              <a:rPr kumimoji="0" lang="en-US" dirty="0">
                <a:latin typeface="Courier New" pitchFamily="49" charset="0"/>
                <a:cs typeface="Courier New" pitchFamily="49" charset="0"/>
              </a:rPr>
              <a:t>&gt; </a:t>
            </a:r>
            <a:r>
              <a:rPr kumimoji="0" lang="en-US" dirty="0" err="1">
                <a:latin typeface="Courier New" pitchFamily="49" charset="0"/>
                <a:cs typeface="Courier New" pitchFamily="49" charset="0"/>
              </a:rPr>
              <a:t>li</a:t>
            </a:r>
            <a:r>
              <a:rPr kumimoji="0" lang="en-US" dirty="0">
                <a:latin typeface="Courier New" pitchFamily="49" charset="0"/>
                <a:cs typeface="Courier New" pitchFamily="49" charset="0"/>
              </a:rPr>
              <a:t> = list("</a:t>
            </a:r>
            <a:r>
              <a:rPr kumimoji="0" lang="en-US" dirty="0" err="1">
                <a:latin typeface="Courier New" pitchFamily="49" charset="0"/>
                <a:cs typeface="Courier New" pitchFamily="49" charset="0"/>
              </a:rPr>
              <a:t>klaus","martin","georg</a:t>
            </a:r>
            <a:r>
              <a:rPr kumimoji="0" lang="en-US" dirty="0">
                <a:latin typeface="Courier New" pitchFamily="49" charset="0"/>
                <a:cs typeface="Courier New" pitchFamily="49" charset="0"/>
              </a:rPr>
              <a:t>")</a:t>
            </a:r>
          </a:p>
          <a:p>
            <a:pPr>
              <a:buFont typeface="Wingdings" pitchFamily="2" charset="2"/>
              <a:buNone/>
            </a:pPr>
            <a:r>
              <a:rPr kumimoji="0" lang="en-US" dirty="0">
                <a:latin typeface="Courier New" pitchFamily="49" charset="0"/>
                <a:cs typeface="Courier New" pitchFamily="49" charset="0"/>
              </a:rPr>
              <a:t>&gt; </a:t>
            </a:r>
            <a:r>
              <a:rPr kumimoji="0" lang="en-US" dirty="0" err="1">
                <a:latin typeface="Courier New" pitchFamily="49" charset="0"/>
                <a:cs typeface="Courier New" pitchFamily="49" charset="0"/>
              </a:rPr>
              <a:t>sapply</a:t>
            </a:r>
            <a:r>
              <a:rPr kumimoji="0" lang="en-US" dirty="0">
                <a:latin typeface="Courier New" pitchFamily="49" charset="0"/>
                <a:cs typeface="Courier New" pitchFamily="49" charset="0"/>
              </a:rPr>
              <a:t>(</a:t>
            </a:r>
            <a:r>
              <a:rPr kumimoji="0" lang="en-US" dirty="0" err="1">
                <a:latin typeface="Courier New" pitchFamily="49" charset="0"/>
                <a:cs typeface="Courier New" pitchFamily="49" charset="0"/>
              </a:rPr>
              <a:t>li</a:t>
            </a:r>
            <a:r>
              <a:rPr kumimoji="0" lang="en-US" dirty="0">
                <a:latin typeface="Courier New" pitchFamily="49" charset="0"/>
                <a:cs typeface="Courier New" pitchFamily="49" charset="0"/>
              </a:rPr>
              <a:t>, </a:t>
            </a:r>
            <a:r>
              <a:rPr kumimoji="0" lang="en-US" dirty="0" err="1">
                <a:latin typeface="Courier New" pitchFamily="49" charset="0"/>
                <a:cs typeface="Courier New" pitchFamily="49" charset="0"/>
              </a:rPr>
              <a:t>toupper</a:t>
            </a:r>
            <a:r>
              <a:rPr kumimoji="0" lang="en-US" dirty="0">
                <a:latin typeface="Courier New" pitchFamily="49" charset="0"/>
                <a:cs typeface="Courier New" pitchFamily="49" charset="0"/>
              </a:rPr>
              <a:t>)</a:t>
            </a:r>
          </a:p>
          <a:p>
            <a:pPr>
              <a:buFont typeface="Wingdings" pitchFamily="2" charset="2"/>
              <a:buNone/>
            </a:pPr>
            <a:r>
              <a:rPr kumimoji="0" lang="en-US" dirty="0">
                <a:latin typeface="Courier New" pitchFamily="49" charset="0"/>
                <a:cs typeface="Courier New" pitchFamily="49" charset="0"/>
              </a:rPr>
              <a:t>[1] "KLAUS"  "MARTIN" "GEORG" </a:t>
            </a:r>
          </a:p>
          <a:p>
            <a:pPr>
              <a:buFont typeface="Wingdings" pitchFamily="2" charset="2"/>
              <a:buNone/>
            </a:pPr>
            <a:endParaRPr kumimoji="0" lang="en-US" dirty="0">
              <a:latin typeface="Courier New" pitchFamily="49" charset="0"/>
              <a:cs typeface="Courier New" pitchFamily="49" charset="0"/>
            </a:endParaRPr>
          </a:p>
          <a:p>
            <a:pPr>
              <a:buFont typeface="Wingdings" pitchFamily="2" charset="2"/>
              <a:buNone/>
            </a:pPr>
            <a:r>
              <a:rPr kumimoji="0" lang="en-US" dirty="0">
                <a:latin typeface="Courier New" pitchFamily="49" charset="0"/>
                <a:cs typeface="Courier New" pitchFamily="49" charset="0"/>
              </a:rPr>
              <a:t>&gt; </a:t>
            </a:r>
            <a:r>
              <a:rPr kumimoji="0" lang="en-US" dirty="0" err="1">
                <a:latin typeface="Courier New" pitchFamily="49" charset="0"/>
                <a:cs typeface="Courier New" pitchFamily="49" charset="0"/>
              </a:rPr>
              <a:t>fct</a:t>
            </a:r>
            <a:r>
              <a:rPr kumimoji="0" lang="en-US" dirty="0">
                <a:latin typeface="Courier New" pitchFamily="49" charset="0"/>
                <a:cs typeface="Courier New" pitchFamily="49" charset="0"/>
              </a:rPr>
              <a:t> = function(x) { return(c(x, x*x, x*x*x)) }</a:t>
            </a:r>
          </a:p>
          <a:p>
            <a:pPr>
              <a:buFont typeface="Wingdings" pitchFamily="2" charset="2"/>
              <a:buNone/>
            </a:pPr>
            <a:r>
              <a:rPr kumimoji="0" lang="en-US" dirty="0">
                <a:latin typeface="Courier New" pitchFamily="49" charset="0"/>
                <a:cs typeface="Courier New" pitchFamily="49" charset="0"/>
              </a:rPr>
              <a:t>&gt; </a:t>
            </a:r>
            <a:r>
              <a:rPr kumimoji="0" lang="en-US" dirty="0" err="1">
                <a:latin typeface="Courier New" pitchFamily="49" charset="0"/>
                <a:cs typeface="Courier New" pitchFamily="49" charset="0"/>
              </a:rPr>
              <a:t>sapply</a:t>
            </a:r>
            <a:r>
              <a:rPr kumimoji="0" lang="en-US" dirty="0">
                <a:latin typeface="Courier New" pitchFamily="49" charset="0"/>
                <a:cs typeface="Courier New" pitchFamily="49" charset="0"/>
              </a:rPr>
              <a:t>(1:5, </a:t>
            </a:r>
            <a:r>
              <a:rPr kumimoji="0" lang="en-US" dirty="0" err="1">
                <a:latin typeface="Courier New" pitchFamily="49" charset="0"/>
                <a:cs typeface="Courier New" pitchFamily="49" charset="0"/>
              </a:rPr>
              <a:t>fct</a:t>
            </a:r>
            <a:r>
              <a:rPr kumimoji="0" lang="en-US" dirty="0">
                <a:latin typeface="Courier New" pitchFamily="49" charset="0"/>
                <a:cs typeface="Courier New" pitchFamily="49" charset="0"/>
              </a:rPr>
              <a:t>)</a:t>
            </a:r>
          </a:p>
          <a:p>
            <a:pPr>
              <a:buFont typeface="Wingdings" pitchFamily="2" charset="2"/>
              <a:buNone/>
            </a:pPr>
            <a:r>
              <a:rPr kumimoji="0" lang="en-US" dirty="0">
                <a:latin typeface="Courier New" pitchFamily="49" charset="0"/>
                <a:cs typeface="Courier New" pitchFamily="49" charset="0"/>
              </a:rPr>
              <a:t>     [,1] [,2] [,3] [,4] [,5]</a:t>
            </a:r>
          </a:p>
          <a:p>
            <a:pPr>
              <a:buFont typeface="Wingdings" pitchFamily="2" charset="2"/>
              <a:buNone/>
            </a:pPr>
            <a:r>
              <a:rPr kumimoji="0" lang="en-US" dirty="0">
                <a:latin typeface="Courier New" pitchFamily="49" charset="0"/>
                <a:cs typeface="Courier New" pitchFamily="49" charset="0"/>
              </a:rPr>
              <a:t>[1,]    1    2    3    4    5</a:t>
            </a:r>
          </a:p>
          <a:p>
            <a:pPr>
              <a:buFont typeface="Wingdings" pitchFamily="2" charset="2"/>
              <a:buNone/>
            </a:pPr>
            <a:r>
              <a:rPr kumimoji="0" lang="en-US" dirty="0">
                <a:latin typeface="Courier New" pitchFamily="49" charset="0"/>
                <a:cs typeface="Courier New" pitchFamily="49" charset="0"/>
              </a:rPr>
              <a:t>[2,]    1    4    9   16   25</a:t>
            </a:r>
          </a:p>
          <a:p>
            <a:pPr>
              <a:buFont typeface="Wingdings" pitchFamily="2" charset="2"/>
              <a:buNone/>
            </a:pPr>
            <a:r>
              <a:rPr kumimoji="0" lang="en-US" dirty="0">
                <a:latin typeface="Courier New" pitchFamily="49" charset="0"/>
                <a:cs typeface="Courier New" pitchFamily="49" charset="0"/>
              </a:rPr>
              <a:t>[3,]    1    8   27   64  125</a:t>
            </a:r>
          </a:p>
          <a:p>
            <a:pPr>
              <a:buFont typeface="Wingdings" pitchFamily="2" charset="2"/>
              <a:buNone/>
            </a:pPr>
            <a:endParaRPr kumimoji="0" lang="en-US" sz="2400" dirty="0"/>
          </a:p>
        </p:txBody>
      </p:sp>
    </p:spTree>
    <p:extLst>
      <p:ext uri="{BB962C8B-B14F-4D97-AF65-F5344CB8AC3E}">
        <p14:creationId xmlns:p14="http://schemas.microsoft.com/office/powerpoint/2010/main" val="2327563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9700" y="954950"/>
            <a:ext cx="8229600" cy="7159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smtClean="0"/>
              <a:t>Tapply</a:t>
            </a:r>
            <a:r>
              <a:rPr lang="en-US" sz="3200" dirty="0" smtClean="0"/>
              <a:t> loops</a:t>
            </a:r>
            <a:endParaRPr lang="en-US" sz="3200" dirty="0"/>
          </a:p>
        </p:txBody>
      </p:sp>
      <p:sp>
        <p:nvSpPr>
          <p:cNvPr id="4" name="Content Placeholder 2"/>
          <p:cNvSpPr>
            <a:spLocks noGrp="1"/>
          </p:cNvSpPr>
          <p:nvPr>
            <p:ph idx="1"/>
          </p:nvPr>
        </p:nvSpPr>
        <p:spPr>
          <a:xfrm>
            <a:off x="228600" y="1438875"/>
            <a:ext cx="8686800" cy="5867400"/>
          </a:xfrm>
        </p:spPr>
        <p:txBody>
          <a:bodyPr>
            <a:normAutofit/>
          </a:bodyPr>
          <a:lstStyle/>
          <a:p>
            <a:r>
              <a:rPr lang="en-US" sz="2400" u="sng" dirty="0" smtClean="0"/>
              <a:t>Syntax</a:t>
            </a:r>
            <a:r>
              <a:rPr lang="en-US" sz="2400" dirty="0" smtClean="0"/>
              <a:t>: </a:t>
            </a:r>
            <a:r>
              <a:rPr lang="en-US" sz="2400" dirty="0" err="1" smtClean="0"/>
              <a:t>tapply</a:t>
            </a:r>
            <a:r>
              <a:rPr lang="en-US" sz="2400" dirty="0" smtClean="0"/>
              <a:t>(vector, index, Fun)</a:t>
            </a:r>
          </a:p>
          <a:p>
            <a:pPr algn="just"/>
            <a:r>
              <a:rPr lang="en-US" sz="2400" dirty="0" smtClean="0"/>
              <a:t>The arguments are a vector, a list of factors and a function that operates on a vector to return a single value. For each combination of factor levels, the function is applied to corresponding values of the variable.</a:t>
            </a:r>
          </a:p>
          <a:p>
            <a:pPr algn="just"/>
            <a:r>
              <a:rPr lang="en-US" sz="2400" dirty="0" smtClean="0"/>
              <a:t>The </a:t>
            </a:r>
            <a:r>
              <a:rPr lang="en-US" sz="2400" dirty="0" err="1" smtClean="0"/>
              <a:t>tapply</a:t>
            </a:r>
            <a:r>
              <a:rPr lang="en-US" sz="2400" dirty="0" smtClean="0"/>
              <a:t> function is useful when we need to break up a vector into groups defined by some classifying factor, compute a function on the subsets, and return the results in a convenient form.</a:t>
            </a:r>
          </a:p>
          <a:p>
            <a:pPr algn="just"/>
            <a:r>
              <a:rPr lang="en-US" sz="2400" dirty="0" smtClean="0"/>
              <a:t>Example:</a:t>
            </a:r>
          </a:p>
          <a:p>
            <a:pPr algn="just">
              <a:buNone/>
            </a:pPr>
            <a:r>
              <a:rPr lang="en-US" sz="1900" dirty="0" smtClean="0">
                <a:latin typeface="Courier New" pitchFamily="49" charset="0"/>
                <a:cs typeface="Courier New" pitchFamily="49" charset="0"/>
              </a:rPr>
              <a:t>&gt; </a:t>
            </a:r>
            <a:r>
              <a:rPr lang="en-US" sz="1900" dirty="0" err="1" smtClean="0">
                <a:latin typeface="Courier New" pitchFamily="49" charset="0"/>
                <a:cs typeface="Courier New" pitchFamily="49" charset="0"/>
              </a:rPr>
              <a:t>medicalExp</a:t>
            </a:r>
            <a:r>
              <a:rPr lang="en-US" sz="1900" dirty="0" smtClean="0">
                <a:latin typeface="Courier New" pitchFamily="49" charset="0"/>
                <a:cs typeface="Courier New" pitchFamily="49" charset="0"/>
              </a:rPr>
              <a:t> &lt;- </a:t>
            </a:r>
            <a:r>
              <a:rPr lang="en-US" sz="1900" dirty="0" err="1" smtClean="0">
                <a:latin typeface="Courier New" pitchFamily="49" charset="0"/>
                <a:cs typeface="Courier New" pitchFamily="49" charset="0"/>
              </a:rPr>
              <a:t>data.frame</a:t>
            </a:r>
            <a:r>
              <a:rPr lang="en-US" sz="1900" dirty="0" smtClean="0">
                <a:latin typeface="Courier New" pitchFamily="49" charset="0"/>
                <a:cs typeface="Courier New" pitchFamily="49" charset="0"/>
              </a:rPr>
              <a:t>(patient=1:10, age=c(53,54, 56, 23, 45, 56, 48, 39,23), treatment= </a:t>
            </a:r>
            <a:r>
              <a:rPr lang="en-US" sz="1900" dirty="0" err="1" smtClean="0">
                <a:latin typeface="Courier New" pitchFamily="49" charset="0"/>
                <a:cs typeface="Courier New" pitchFamily="49" charset="0"/>
              </a:rPr>
              <a:t>gl</a:t>
            </a:r>
            <a:r>
              <a:rPr lang="en-US" sz="1900" dirty="0" smtClean="0">
                <a:latin typeface="Courier New" pitchFamily="49" charset="0"/>
                <a:cs typeface="Courier New" pitchFamily="49" charset="0"/>
              </a:rPr>
              <a:t>(2,5, labels=c(“Treatment”, “Control”)))</a:t>
            </a:r>
          </a:p>
          <a:p>
            <a:pPr algn="just">
              <a:buNone/>
            </a:pPr>
            <a:r>
              <a:rPr lang="en-US" sz="1900" dirty="0" smtClean="0">
                <a:latin typeface="Courier New" pitchFamily="49" charset="0"/>
                <a:cs typeface="Courier New" pitchFamily="49" charset="0"/>
              </a:rPr>
              <a:t>&gt; </a:t>
            </a:r>
            <a:r>
              <a:rPr lang="en-US" sz="1900" dirty="0" err="1" smtClean="0">
                <a:latin typeface="Courier New" pitchFamily="49" charset="0"/>
                <a:cs typeface="Courier New" pitchFamily="49" charset="0"/>
              </a:rPr>
              <a:t>tapply</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medicalExp$age</a:t>
            </a: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medicalExp$treatment</a:t>
            </a:r>
            <a:r>
              <a:rPr lang="en-US" sz="1900" dirty="0" smtClean="0">
                <a:latin typeface="Courier New" pitchFamily="49" charset="0"/>
                <a:cs typeface="Courier New" pitchFamily="49" charset="0"/>
              </a:rPr>
              <a:t>, mean)</a:t>
            </a:r>
          </a:p>
          <a:p>
            <a:pPr algn="just">
              <a:buNone/>
            </a:pPr>
            <a:r>
              <a:rPr lang="en-US" sz="1900" dirty="0" smtClean="0">
                <a:latin typeface="Courier New" pitchFamily="49" charset="0"/>
                <a:cs typeface="Courier New" pitchFamily="49" charset="0"/>
              </a:rPr>
              <a:t>Treatment	Control</a:t>
            </a:r>
          </a:p>
          <a:p>
            <a:pPr algn="just">
              <a:buNone/>
            </a:pPr>
            <a:r>
              <a:rPr lang="en-US" sz="1900" dirty="0" smtClean="0">
                <a:latin typeface="Courier New" pitchFamily="49" charset="0"/>
                <a:cs typeface="Courier New" pitchFamily="49" charset="0"/>
              </a:rPr>
              <a:t>   48.6	  42.2</a:t>
            </a:r>
            <a:endParaRPr lang="en-US" sz="1900" dirty="0">
              <a:latin typeface="Courier New" pitchFamily="49" charset="0"/>
              <a:cs typeface="Courier New" pitchFamily="49" charset="0"/>
            </a:endParaRPr>
          </a:p>
        </p:txBody>
      </p:sp>
    </p:spTree>
    <p:extLst>
      <p:ext uri="{BB962C8B-B14F-4D97-AF65-F5344CB8AC3E}">
        <p14:creationId xmlns:p14="http://schemas.microsoft.com/office/powerpoint/2010/main" val="293758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924275"/>
            <a:ext cx="8229600" cy="6397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Repeat loops</a:t>
            </a:r>
            <a:endParaRPr lang="en-US" sz="3200" dirty="0"/>
          </a:p>
        </p:txBody>
      </p:sp>
      <p:sp>
        <p:nvSpPr>
          <p:cNvPr id="4" name="Content Placeholder 2"/>
          <p:cNvSpPr>
            <a:spLocks noGrp="1"/>
          </p:cNvSpPr>
          <p:nvPr>
            <p:ph idx="1"/>
          </p:nvPr>
        </p:nvSpPr>
        <p:spPr>
          <a:xfrm>
            <a:off x="228600" y="1313200"/>
            <a:ext cx="8686800" cy="5791200"/>
          </a:xfrm>
        </p:spPr>
        <p:txBody>
          <a:bodyPr>
            <a:normAutofit lnSpcReduction="10000"/>
          </a:bodyPr>
          <a:lstStyle/>
          <a:p>
            <a:r>
              <a:rPr lang="en-US" sz="2400" u="sng" dirty="0" smtClean="0"/>
              <a:t>Syntax:</a:t>
            </a:r>
          </a:p>
          <a:p>
            <a:pPr>
              <a:buNone/>
            </a:pPr>
            <a:r>
              <a:rPr lang="en-US" sz="2400" dirty="0" smtClean="0"/>
              <a:t>			</a:t>
            </a:r>
            <a:r>
              <a:rPr lang="en-US" sz="2400" dirty="0" smtClean="0">
                <a:latin typeface="Courier New" pitchFamily="49" charset="0"/>
                <a:cs typeface="Courier New" pitchFamily="49" charset="0"/>
              </a:rPr>
              <a:t>repeat statement</a:t>
            </a:r>
          </a:p>
          <a:p>
            <a:pPr algn="just"/>
            <a:r>
              <a:rPr lang="en-US" sz="2400" dirty="0" smtClean="0"/>
              <a:t>Loop is repeated until a break is specified. This means there needs to be a second statement to test whether or not to break from the loop.</a:t>
            </a:r>
          </a:p>
          <a:p>
            <a:r>
              <a:rPr lang="en-US" sz="2400" dirty="0" smtClean="0"/>
              <a:t> Example</a:t>
            </a:r>
          </a:p>
          <a:p>
            <a:pPr>
              <a:buNone/>
            </a:pPr>
            <a:r>
              <a:rPr lang="en-US" sz="2400" dirty="0" smtClean="0">
                <a:latin typeface="Courier New" pitchFamily="49" charset="0"/>
                <a:cs typeface="Courier New" pitchFamily="49" charset="0"/>
              </a:rPr>
              <a:t>&gt; </a:t>
            </a:r>
            <a:r>
              <a:rPr lang="pl-PL" sz="2400" dirty="0" smtClean="0">
                <a:latin typeface="Courier New" pitchFamily="49" charset="0"/>
                <a:cs typeface="Courier New" pitchFamily="49" charset="0"/>
              </a:rPr>
              <a:t>repeat {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pl-PL" sz="2400" dirty="0" smtClean="0">
                <a:latin typeface="Courier New" pitchFamily="49" charset="0"/>
                <a:cs typeface="Courier New" pitchFamily="49" charset="0"/>
              </a:rPr>
              <a:t>z &lt;- 2;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pl-PL" sz="2400" dirty="0" smtClean="0">
                <a:latin typeface="Courier New" pitchFamily="49" charset="0"/>
                <a:cs typeface="Courier New" pitchFamily="49" charset="0"/>
              </a:rPr>
              <a:t>z &lt;- z+2;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pl-PL" sz="2400" dirty="0" smtClean="0">
                <a:latin typeface="Courier New" pitchFamily="49" charset="0"/>
                <a:cs typeface="Courier New" pitchFamily="49" charset="0"/>
              </a:rPr>
              <a:t>print(z);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pl-PL" sz="2400" dirty="0" smtClean="0">
                <a:latin typeface="Courier New" pitchFamily="49" charset="0"/>
                <a:cs typeface="Courier New" pitchFamily="49" charset="0"/>
              </a:rPr>
              <a:t>z &lt;- z+6;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pl-PL" sz="2400" dirty="0" smtClean="0">
                <a:latin typeface="Courier New" pitchFamily="49" charset="0"/>
                <a:cs typeface="Courier New" pitchFamily="49" charset="0"/>
              </a:rPr>
              <a:t>print(z);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pl-PL" sz="2400" dirty="0" smtClean="0">
                <a:latin typeface="Courier New" pitchFamily="49" charset="0"/>
                <a:cs typeface="Courier New" pitchFamily="49" charset="0"/>
              </a:rPr>
              <a:t>break </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pl-PL" sz="2400" dirty="0" smtClean="0">
                <a:latin typeface="Courier New" pitchFamily="49" charset="0"/>
                <a:cs typeface="Courier New" pitchFamily="49" charset="0"/>
              </a:rPr>
              <a:t>}</a:t>
            </a:r>
          </a:p>
          <a:p>
            <a:endParaRPr lang="en-US" sz="2400" dirty="0"/>
          </a:p>
        </p:txBody>
      </p:sp>
    </p:spTree>
    <p:extLst>
      <p:ext uri="{BB962C8B-B14F-4D97-AF65-F5344CB8AC3E}">
        <p14:creationId xmlns:p14="http://schemas.microsoft.com/office/powerpoint/2010/main" val="46339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97825" y="2028674"/>
            <a:ext cx="8229600"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Reading data from files</a:t>
            </a:r>
            <a:endParaRPr lang="en-US" sz="2400" dirty="0"/>
          </a:p>
        </p:txBody>
      </p:sp>
      <p:sp>
        <p:nvSpPr>
          <p:cNvPr id="4" name="Content Placeholder 2"/>
          <p:cNvSpPr>
            <a:spLocks noGrp="1"/>
          </p:cNvSpPr>
          <p:nvPr>
            <p:ph idx="1"/>
          </p:nvPr>
        </p:nvSpPr>
        <p:spPr>
          <a:xfrm>
            <a:off x="228600" y="2425975"/>
            <a:ext cx="8686800" cy="3272644"/>
          </a:xfrm>
        </p:spPr>
        <p:txBody>
          <a:bodyPr>
            <a:normAutofit/>
          </a:bodyPr>
          <a:lstStyle/>
          <a:p>
            <a:r>
              <a:rPr lang="en-US" sz="2400" dirty="0" smtClean="0"/>
              <a:t>The standard way of storing statistical data is to store them in a rectangular form with rows corresponding to observations and columns corresponding to variables.</a:t>
            </a:r>
          </a:p>
          <a:p>
            <a:r>
              <a:rPr lang="en-US" sz="2400" dirty="0" smtClean="0"/>
              <a:t> </a:t>
            </a:r>
            <a:r>
              <a:rPr lang="en-US" sz="2400" dirty="0" err="1" smtClean="0"/>
              <a:t>Speadsheets</a:t>
            </a:r>
            <a:r>
              <a:rPr lang="en-US" sz="2400" dirty="0" smtClean="0"/>
              <a:t> are often used to store and </a:t>
            </a:r>
            <a:r>
              <a:rPr lang="en-US" sz="2400" dirty="0" err="1" smtClean="0"/>
              <a:t>maninpulate</a:t>
            </a:r>
            <a:r>
              <a:rPr lang="en-US" sz="2400" dirty="0" smtClean="0"/>
              <a:t> data in this way.</a:t>
            </a:r>
          </a:p>
          <a:p>
            <a:r>
              <a:rPr lang="en-US" sz="2400" dirty="0" smtClean="0"/>
              <a:t> The function </a:t>
            </a:r>
            <a:r>
              <a:rPr lang="en-US" sz="2400" dirty="0" err="1" smtClean="0"/>
              <a:t>read.table</a:t>
            </a:r>
            <a:r>
              <a:rPr lang="en-US" sz="2400" dirty="0" smtClean="0"/>
              <a:t> can be used to read data which has been stored in this way.</a:t>
            </a:r>
          </a:p>
          <a:p>
            <a:r>
              <a:rPr lang="en-US" sz="2400" dirty="0" smtClean="0"/>
              <a:t> The first argument to </a:t>
            </a:r>
            <a:r>
              <a:rPr lang="en-US" sz="2400" dirty="0" err="1" smtClean="0"/>
              <a:t>read.table</a:t>
            </a:r>
            <a:r>
              <a:rPr lang="en-US" sz="2400" dirty="0" smtClean="0"/>
              <a:t> identifies the file to be read.</a:t>
            </a:r>
            <a:endParaRPr lang="en-US" sz="2400" dirty="0"/>
          </a:p>
        </p:txBody>
      </p:sp>
      <p:sp>
        <p:nvSpPr>
          <p:cNvPr id="5" name="Title 1"/>
          <p:cNvSpPr txBox="1">
            <a:spLocks/>
          </p:cNvSpPr>
          <p:nvPr/>
        </p:nvSpPr>
        <p:spPr>
          <a:xfrm>
            <a:off x="457200" y="1052919"/>
            <a:ext cx="8229600"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File Operations</a:t>
            </a:r>
            <a:endParaRPr lang="en-US" sz="3200" dirty="0"/>
          </a:p>
        </p:txBody>
      </p:sp>
    </p:spTree>
    <p:extLst>
      <p:ext uri="{BB962C8B-B14F-4D97-AF65-F5344CB8AC3E}">
        <p14:creationId xmlns:p14="http://schemas.microsoft.com/office/powerpoint/2010/main" val="308475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2400" y="1010888"/>
            <a:ext cx="8839200" cy="715962"/>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Reading data from file: File Names and Path Names</a:t>
            </a:r>
            <a:endParaRPr lang="en-US" sz="3200" dirty="0"/>
          </a:p>
        </p:txBody>
      </p:sp>
      <p:sp>
        <p:nvSpPr>
          <p:cNvPr id="4" name="Content Placeholder 2"/>
          <p:cNvSpPr>
            <a:spLocks noGrp="1"/>
          </p:cNvSpPr>
          <p:nvPr>
            <p:ph idx="1"/>
          </p:nvPr>
        </p:nvSpPr>
        <p:spPr>
          <a:xfrm>
            <a:off x="228600" y="1589300"/>
            <a:ext cx="8686800" cy="5486400"/>
          </a:xfrm>
        </p:spPr>
        <p:txBody>
          <a:bodyPr>
            <a:normAutofit/>
          </a:bodyPr>
          <a:lstStyle/>
          <a:p>
            <a:pPr algn="just"/>
            <a:r>
              <a:rPr lang="en-US" sz="2400" dirty="0" smtClean="0"/>
              <a:t>A simple file name (i.e. one not containing / in Linux or \ in Windows) identifies a file in directory where R was invoked.</a:t>
            </a:r>
          </a:p>
          <a:p>
            <a:pPr algn="just"/>
            <a:r>
              <a:rPr lang="en-US" sz="2400" dirty="0" smtClean="0"/>
              <a:t> Files in other places can be specified with a relative or absolute path name.</a:t>
            </a:r>
          </a:p>
          <a:p>
            <a:pPr algn="just"/>
            <a:r>
              <a:rPr lang="en-US" sz="2400" dirty="0" smtClean="0"/>
              <a:t> In Linux, path names have the form: dir/.../dir/file </a:t>
            </a:r>
          </a:p>
          <a:p>
            <a:r>
              <a:rPr lang="en-US" sz="2400" dirty="0" smtClean="0"/>
              <a:t>where dir is a directory name and file is a file name.</a:t>
            </a:r>
          </a:p>
          <a:p>
            <a:pPr lvl="1">
              <a:buNone/>
            </a:pPr>
            <a:r>
              <a:rPr lang="en-US" sz="2000" dirty="0" smtClean="0"/>
              <a:t>– A leading / indicates the top level of the file system.</a:t>
            </a:r>
          </a:p>
          <a:p>
            <a:pPr lvl="1">
              <a:buNone/>
            </a:pPr>
            <a:r>
              <a:rPr lang="en-US" sz="2000" dirty="0" smtClean="0"/>
              <a:t>– A leading ~ indicates the user’s home directory.</a:t>
            </a:r>
          </a:p>
          <a:p>
            <a:pPr lvl="1">
              <a:buNone/>
            </a:pPr>
            <a:r>
              <a:rPr lang="en-US" sz="2000" dirty="0" smtClean="0"/>
              <a:t>– The character . represents the current directory.</a:t>
            </a:r>
          </a:p>
          <a:p>
            <a:pPr lvl="1">
              <a:buNone/>
            </a:pPr>
            <a:r>
              <a:rPr lang="en-US" sz="2000" dirty="0" smtClean="0"/>
              <a:t>– The character .. represents the directory one level up from the current one.</a:t>
            </a:r>
          </a:p>
          <a:p>
            <a:pPr algn="just"/>
            <a:r>
              <a:rPr lang="en-US" sz="2400" dirty="0" smtClean="0"/>
              <a:t>The specification ../data/foo.txt specifies the file called foo.txt which can be located by going up one level and then down into a directory called data.</a:t>
            </a:r>
          </a:p>
        </p:txBody>
      </p:sp>
    </p:spTree>
    <p:extLst>
      <p:ext uri="{BB962C8B-B14F-4D97-AF65-F5344CB8AC3E}">
        <p14:creationId xmlns:p14="http://schemas.microsoft.com/office/powerpoint/2010/main" val="205882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2400" y="999013"/>
            <a:ext cx="8839200" cy="7921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Customized Use of read.table</a:t>
            </a:r>
            <a:endParaRPr lang="en-US" sz="3200" dirty="0"/>
          </a:p>
        </p:txBody>
      </p:sp>
      <p:sp>
        <p:nvSpPr>
          <p:cNvPr id="4" name="Content Placeholder 2"/>
          <p:cNvSpPr>
            <a:spLocks noGrp="1"/>
          </p:cNvSpPr>
          <p:nvPr>
            <p:ph idx="1"/>
          </p:nvPr>
        </p:nvSpPr>
        <p:spPr>
          <a:xfrm>
            <a:off x="228600" y="1624925"/>
            <a:ext cx="8686800" cy="5562600"/>
          </a:xfrm>
        </p:spPr>
        <p:txBody>
          <a:bodyPr>
            <a:normAutofit/>
          </a:bodyPr>
          <a:lstStyle/>
          <a:p>
            <a:r>
              <a:rPr lang="en-US" sz="2400" dirty="0" smtClean="0"/>
              <a:t>There are many optional arguments to </a:t>
            </a:r>
            <a:r>
              <a:rPr lang="en-US" sz="2400" dirty="0" err="1" smtClean="0"/>
              <a:t>read.table</a:t>
            </a:r>
            <a:r>
              <a:rPr lang="en-US" sz="2400" dirty="0" smtClean="0"/>
              <a:t> which can be used to change its </a:t>
            </a:r>
            <a:r>
              <a:rPr lang="en-US" sz="2400" dirty="0" err="1" smtClean="0"/>
              <a:t>behaviour</a:t>
            </a:r>
            <a:r>
              <a:rPr lang="en-US" sz="2400" dirty="0" smtClean="0"/>
              <a:t>.</a:t>
            </a:r>
          </a:p>
          <a:p>
            <a:pPr lvl="1" algn="just"/>
            <a:r>
              <a:rPr lang="en-US" sz="2000" dirty="0" smtClean="0"/>
              <a:t> Setting header=TRUE indicates to R that the first row of the data file contains names for each of the columns.</a:t>
            </a:r>
          </a:p>
          <a:p>
            <a:pPr lvl="1" algn="just"/>
            <a:r>
              <a:rPr lang="en-US" sz="2000" dirty="0" smtClean="0"/>
              <a:t> The argument skip= makes it possible to skip the specified number of lines at the top of the file (for cases where there might be documentation or metadata at the top of the file).</a:t>
            </a:r>
          </a:p>
          <a:p>
            <a:pPr lvl="1" algn="just"/>
            <a:r>
              <a:rPr lang="en-US" sz="2000" dirty="0" smtClean="0"/>
              <a:t> The argument sep= can be used to specify a character which separates columns (the default is to take white space as the column separator).</a:t>
            </a:r>
          </a:p>
          <a:p>
            <a:pPr lvl="1" algn="just"/>
            <a:r>
              <a:rPr lang="en-US" sz="2000" dirty="0" smtClean="0"/>
              <a:t> The argument </a:t>
            </a:r>
            <a:r>
              <a:rPr lang="en-US" sz="2000" dirty="0" err="1" smtClean="0"/>
              <a:t>row.names</a:t>
            </a:r>
            <a:r>
              <a:rPr lang="en-US" sz="2000" dirty="0" smtClean="0"/>
              <a:t>= specifies row names. This is either a vector of row names, a positive integer specifying which column contains the row names, or the variable name corresponding to the </a:t>
            </a:r>
            <a:r>
              <a:rPr lang="en-US" sz="2000" dirty="0" err="1" smtClean="0"/>
              <a:t>row.names</a:t>
            </a:r>
            <a:r>
              <a:rPr lang="en-US" sz="2000" dirty="0" smtClean="0"/>
              <a:t>.</a:t>
            </a:r>
            <a:endParaRPr lang="en-US" sz="2000" dirty="0"/>
          </a:p>
        </p:txBody>
      </p:sp>
    </p:spTree>
    <p:extLst>
      <p:ext uri="{BB962C8B-B14F-4D97-AF65-F5344CB8AC3E}">
        <p14:creationId xmlns:p14="http://schemas.microsoft.com/office/powerpoint/2010/main" val="292834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868388"/>
            <a:ext cx="8229600" cy="6397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Customized Use of read.table</a:t>
            </a:r>
            <a:endParaRPr lang="en-US" sz="3200" dirty="0"/>
          </a:p>
        </p:txBody>
      </p:sp>
      <p:sp>
        <p:nvSpPr>
          <p:cNvPr id="4" name="Content Placeholder 2"/>
          <p:cNvSpPr>
            <a:spLocks noGrp="1"/>
          </p:cNvSpPr>
          <p:nvPr>
            <p:ph idx="1"/>
          </p:nvPr>
        </p:nvSpPr>
        <p:spPr>
          <a:xfrm>
            <a:off x="228600" y="1584350"/>
            <a:ext cx="8686800" cy="5715000"/>
          </a:xfrm>
        </p:spPr>
        <p:txBody>
          <a:bodyPr>
            <a:normAutofit/>
          </a:bodyPr>
          <a:lstStyle/>
          <a:p>
            <a:pPr algn="just"/>
            <a:r>
              <a:rPr lang="en-US" sz="2400" dirty="0" smtClean="0"/>
              <a:t>The argument </a:t>
            </a:r>
            <a:r>
              <a:rPr lang="en-US" sz="2400" dirty="0" err="1" smtClean="0"/>
              <a:t>col.names</a:t>
            </a:r>
            <a:r>
              <a:rPr lang="en-US" sz="2400" dirty="0" smtClean="0"/>
              <a:t> specifies a vector of names for the columns (for the case where header=FALSE. The names default to V followed by the column number. </a:t>
            </a:r>
          </a:p>
          <a:p>
            <a:pPr algn="just"/>
            <a:r>
              <a:rPr lang="en-US" sz="2400" dirty="0" smtClean="0"/>
              <a:t> The argument </a:t>
            </a:r>
            <a:r>
              <a:rPr lang="en-US" sz="2400" dirty="0" err="1" smtClean="0"/>
              <a:t>as.is</a:t>
            </a:r>
            <a:r>
              <a:rPr lang="en-US" sz="2400" dirty="0" smtClean="0"/>
              <a:t> controls the conversion of variables to factors (the default </a:t>
            </a:r>
            <a:r>
              <a:rPr lang="en-US" sz="2400" dirty="0" err="1" smtClean="0"/>
              <a:t>behaviour</a:t>
            </a:r>
            <a:r>
              <a:rPr lang="en-US" sz="2400" dirty="0" smtClean="0"/>
              <a:t> is to convert character variables to factors). This can either be a vector of </a:t>
            </a:r>
            <a:r>
              <a:rPr lang="en-US" sz="2400" dirty="0" err="1" smtClean="0"/>
              <a:t>logicals</a:t>
            </a:r>
            <a:r>
              <a:rPr lang="en-US" sz="2400" dirty="0" smtClean="0"/>
              <a:t> specifying whether the corresponding columns should be left unconverted, or a vector of the integer indices of the columns to be left alone.</a:t>
            </a:r>
          </a:p>
          <a:p>
            <a:pPr algn="just"/>
            <a:r>
              <a:rPr lang="en-US" sz="2400" dirty="0" smtClean="0"/>
              <a:t> More flexibly, the argument </a:t>
            </a:r>
            <a:r>
              <a:rPr lang="en-US" sz="2400" dirty="0" err="1" smtClean="0"/>
              <a:t>colClasses</a:t>
            </a:r>
            <a:r>
              <a:rPr lang="en-US" sz="2400" dirty="0" smtClean="0"/>
              <a:t>= makes it possible to precisely specify the type of the data in the corresponding columns.</a:t>
            </a:r>
            <a:endParaRPr lang="en-US" sz="2400" dirty="0"/>
          </a:p>
        </p:txBody>
      </p:sp>
    </p:spTree>
    <p:extLst>
      <p:ext uri="{BB962C8B-B14F-4D97-AF65-F5344CB8AC3E}">
        <p14:creationId xmlns:p14="http://schemas.microsoft.com/office/powerpoint/2010/main" val="1852379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6575" y="939638"/>
            <a:ext cx="8229600" cy="7159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Reading data from file: example</a:t>
            </a:r>
            <a:endParaRPr lang="en-US" sz="3200" dirty="0"/>
          </a:p>
        </p:txBody>
      </p:sp>
      <p:sp>
        <p:nvSpPr>
          <p:cNvPr id="4" name="Content Placeholder 2"/>
          <p:cNvSpPr>
            <a:spLocks noGrp="1"/>
          </p:cNvSpPr>
          <p:nvPr>
            <p:ph idx="1"/>
          </p:nvPr>
        </p:nvSpPr>
        <p:spPr>
          <a:xfrm>
            <a:off x="228600" y="1399300"/>
            <a:ext cx="8763000" cy="5562600"/>
          </a:xfrm>
        </p:spPr>
        <p:txBody>
          <a:bodyPr>
            <a:normAutofit/>
          </a:bodyPr>
          <a:lstStyle/>
          <a:p>
            <a:pPr>
              <a:buNone/>
            </a:pPr>
            <a:r>
              <a:rPr lang="en-US" sz="1700" dirty="0" smtClean="0">
                <a:latin typeface="Courier New" pitchFamily="49" charset="0"/>
                <a:cs typeface="Courier New" pitchFamily="49" charset="0"/>
              </a:rPr>
              <a:t>&gt; info &lt;- </a:t>
            </a:r>
            <a:r>
              <a:rPr lang="en-US" sz="1700" dirty="0" err="1" smtClean="0">
                <a:latin typeface="Courier New" pitchFamily="49" charset="0"/>
                <a:cs typeface="Courier New" pitchFamily="49" charset="0"/>
              </a:rPr>
              <a:t>read.table</a:t>
            </a:r>
            <a:r>
              <a:rPr lang="en-US" sz="1700" dirty="0" smtClean="0">
                <a:latin typeface="Courier New" pitchFamily="49" charset="0"/>
                <a:cs typeface="Courier New" pitchFamily="49" charset="0"/>
              </a:rPr>
              <a:t>(file="geneInfo.txt", sep="\t", header=T, </a:t>
            </a:r>
            <a:r>
              <a:rPr lang="en-US" sz="1700" dirty="0" err="1" smtClean="0">
                <a:latin typeface="Courier New" pitchFamily="49" charset="0"/>
                <a:cs typeface="Courier New" pitchFamily="49" charset="0"/>
              </a:rPr>
              <a:t>row.names</a:t>
            </a:r>
            <a:r>
              <a:rPr lang="en-US" sz="1700" dirty="0" smtClean="0">
                <a:latin typeface="Courier New" pitchFamily="49" charset="0"/>
                <a:cs typeface="Courier New" pitchFamily="49" charset="0"/>
              </a:rPr>
              <a:t>=1)</a:t>
            </a:r>
          </a:p>
          <a:p>
            <a:pPr>
              <a:buNone/>
            </a:pPr>
            <a:r>
              <a:rPr lang="en-US" sz="1700" dirty="0" smtClean="0">
                <a:latin typeface="Courier New" pitchFamily="49" charset="0"/>
                <a:cs typeface="Courier New" pitchFamily="49" charset="0"/>
              </a:rPr>
              <a:t>&gt; info</a:t>
            </a:r>
          </a:p>
          <a:p>
            <a:pPr>
              <a:buNone/>
            </a:pPr>
            <a:r>
              <a:rPr lang="fr-FR" sz="1700" dirty="0" smtClean="0">
                <a:latin typeface="Courier New" pitchFamily="49" charset="0"/>
                <a:cs typeface="Courier New" pitchFamily="49" charset="0"/>
              </a:rPr>
              <a:t>        sample1 sample2 sample3 sample4 sample5 sample6 sample7</a:t>
            </a:r>
          </a:p>
          <a:p>
            <a:pPr>
              <a:buNone/>
            </a:pPr>
            <a:r>
              <a:rPr lang="en-US" sz="1700" dirty="0" smtClean="0">
                <a:latin typeface="Courier New" pitchFamily="49" charset="0"/>
                <a:cs typeface="Courier New" pitchFamily="49" charset="0"/>
              </a:rPr>
              <a:t>ZHX2       6.27    1.30   6.500   2.121   1.747   2.284   1.690</a:t>
            </a:r>
          </a:p>
          <a:p>
            <a:pPr>
              <a:buNone/>
            </a:pPr>
            <a:r>
              <a:rPr lang="en-US" sz="1700" dirty="0" smtClean="0">
                <a:latin typeface="Courier New" pitchFamily="49" charset="0"/>
                <a:cs typeface="Courier New" pitchFamily="49" charset="0"/>
              </a:rPr>
              <a:t>MAN1A1     6.10    6.50   1.400   6.300   2.029   1.642   2.176</a:t>
            </a:r>
          </a:p>
          <a:p>
            <a:pPr>
              <a:buNone/>
            </a:pPr>
            <a:r>
              <a:rPr lang="pt-BR" sz="1700" dirty="0" smtClean="0">
                <a:latin typeface="Courier New" pitchFamily="49" charset="0"/>
                <a:cs typeface="Courier New" pitchFamily="49" charset="0"/>
              </a:rPr>
              <a:t>N4BP1      6.60    6.90   6.400   3.400   1.993   1.603   2.130</a:t>
            </a:r>
          </a:p>
          <a:p>
            <a:pPr>
              <a:buNone/>
            </a:pPr>
            <a:r>
              <a:rPr lang="en-US" sz="1700" dirty="0" smtClean="0">
                <a:latin typeface="Courier New" pitchFamily="49" charset="0"/>
                <a:cs typeface="Courier New" pitchFamily="49" charset="0"/>
              </a:rPr>
              <a:t>EP350      2.30   -1.01   4.200  -1.010  -2.050  -1.056  -2.340</a:t>
            </a:r>
          </a:p>
          <a:p>
            <a:pPr>
              <a:buNone/>
            </a:pPr>
            <a:r>
              <a:rPr lang="en-US" sz="1700" dirty="0" smtClean="0">
                <a:latin typeface="Courier New" pitchFamily="49" charset="0"/>
                <a:cs typeface="Courier New" pitchFamily="49" charset="0"/>
              </a:rPr>
              <a:t>MDS2       3.40    4.44   1.234   1.500   1.600   1.300   1.200</a:t>
            </a:r>
          </a:p>
          <a:p>
            <a:pPr>
              <a:buNone/>
            </a:pPr>
            <a:r>
              <a:rPr lang="de-DE" sz="1700" dirty="0" smtClean="0">
                <a:latin typeface="Courier New" pitchFamily="49" charset="0"/>
                <a:cs typeface="Courier New" pitchFamily="49" charset="0"/>
              </a:rPr>
              <a:t>C1orf53    2.34    1.25   2.333   2.300   2.600   1.200   3.100</a:t>
            </a:r>
          </a:p>
          <a:p>
            <a:pPr>
              <a:buNone/>
            </a:pPr>
            <a:r>
              <a:rPr lang="nn-NO" sz="1700" dirty="0" smtClean="0">
                <a:latin typeface="Courier New" pitchFamily="49" charset="0"/>
                <a:cs typeface="Courier New" pitchFamily="49" charset="0"/>
              </a:rPr>
              <a:t>STMN      -1.03   -3.20  -2.300  -2.620  -1.450  -1.670  -2.220</a:t>
            </a:r>
          </a:p>
          <a:p>
            <a:r>
              <a:rPr lang="en-US" sz="2400" dirty="0" smtClean="0"/>
              <a:t>There are number of variants of </a:t>
            </a:r>
            <a:r>
              <a:rPr lang="en-US" sz="2400" dirty="0" err="1" smtClean="0"/>
              <a:t>read.table</a:t>
            </a:r>
            <a:r>
              <a:rPr lang="en-US" sz="2400" dirty="0" smtClean="0"/>
              <a:t> which have slightly different behavior</a:t>
            </a:r>
          </a:p>
          <a:p>
            <a:pPr lvl="1"/>
            <a:r>
              <a:rPr lang="en-US" sz="2000" dirty="0" smtClean="0"/>
              <a:t>read.csv  </a:t>
            </a:r>
            <a:r>
              <a:rPr lang="en-US" sz="2000" dirty="0" err="1" smtClean="0"/>
              <a:t>assuments</a:t>
            </a:r>
            <a:r>
              <a:rPr lang="en-US" sz="2000" dirty="0" smtClean="0"/>
              <a:t> that (by default) columns are separated by commas</a:t>
            </a:r>
          </a:p>
          <a:p>
            <a:pPr lvl="1"/>
            <a:r>
              <a:rPr lang="en-US" sz="2000" dirty="0" smtClean="0"/>
              <a:t>Read.csv2 </a:t>
            </a:r>
            <a:r>
              <a:rPr lang="en-US" sz="2000" dirty="0" err="1" smtClean="0"/>
              <a:t>assuments</a:t>
            </a:r>
            <a:r>
              <a:rPr lang="en-US" sz="2000" dirty="0" smtClean="0"/>
              <a:t> that (by default) columns are separated by semicolons and that the decimal indicator is a comma.</a:t>
            </a:r>
            <a:endParaRPr lang="en-US" sz="2000" dirty="0"/>
          </a:p>
        </p:txBody>
      </p:sp>
    </p:spTree>
    <p:extLst>
      <p:ext uri="{BB962C8B-B14F-4D97-AF65-F5344CB8AC3E}">
        <p14:creationId xmlns:p14="http://schemas.microsoft.com/office/powerpoint/2010/main" val="190382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9230" y="1065422"/>
            <a:ext cx="8205537" cy="58192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
        <p:nvSpPr>
          <p:cNvPr id="4" name="Rectangle 2"/>
          <p:cNvSpPr txBox="1">
            <a:spLocks noChangeArrowheads="1"/>
          </p:cNvSpPr>
          <p:nvPr/>
        </p:nvSpPr>
        <p:spPr>
          <a:xfrm>
            <a:off x="470650" y="1033125"/>
            <a:ext cx="7772400" cy="658813"/>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dirty="0" smtClean="0"/>
              <a:t>Grouping, conditional execution , and loops</a:t>
            </a:r>
            <a:endParaRPr lang="en-US" altLang="zh-TW" sz="3200" dirty="0"/>
          </a:p>
        </p:txBody>
      </p:sp>
      <p:sp>
        <p:nvSpPr>
          <p:cNvPr id="5" name="Rectangle 3"/>
          <p:cNvSpPr txBox="1">
            <a:spLocks noChangeArrowheads="1"/>
          </p:cNvSpPr>
          <p:nvPr/>
        </p:nvSpPr>
        <p:spPr>
          <a:xfrm>
            <a:off x="323850" y="1535275"/>
            <a:ext cx="8496300" cy="4675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25" indent="-174625"/>
            <a:r>
              <a:rPr lang="en-US" altLang="zh-TW" sz="2400" dirty="0" smtClean="0"/>
              <a:t>Grouped expressions</a:t>
            </a:r>
          </a:p>
          <a:p>
            <a:pPr marL="544513" lvl="1" indent="-190500"/>
            <a:r>
              <a:rPr lang="en-US" altLang="zh-TW" sz="2000" dirty="0" smtClean="0"/>
              <a:t>R is an expression language in the sense that its only command type is a function or expression which returns a result.</a:t>
            </a:r>
          </a:p>
          <a:p>
            <a:pPr marL="544513" lvl="1" indent="-190500"/>
            <a:r>
              <a:rPr lang="en-US" altLang="zh-TW" sz="2000" dirty="0" smtClean="0"/>
              <a:t>Commands may be grouped together in braces, {</a:t>
            </a:r>
            <a:r>
              <a:rPr lang="en-US" altLang="zh-TW" sz="2000" dirty="0" err="1" smtClean="0"/>
              <a:t>expr</a:t>
            </a:r>
            <a:r>
              <a:rPr lang="en-US" altLang="zh-TW" sz="2000" dirty="0" smtClean="0"/>
              <a:t> 1, . . ., </a:t>
            </a:r>
            <a:r>
              <a:rPr lang="en-US" altLang="zh-TW" sz="2000" dirty="0" err="1" smtClean="0"/>
              <a:t>expr</a:t>
            </a:r>
            <a:r>
              <a:rPr lang="en-US" altLang="zh-TW" sz="2000" dirty="0" smtClean="0"/>
              <a:t> m}, in which case the value of the group is the result of the last expression in the group evaluated.</a:t>
            </a:r>
          </a:p>
          <a:p>
            <a:pPr marL="174625" indent="-174625"/>
            <a:r>
              <a:rPr lang="en-US" altLang="zh-TW" sz="2400" dirty="0" smtClean="0"/>
              <a:t>Control statements</a:t>
            </a:r>
          </a:p>
          <a:p>
            <a:pPr marL="544513" lvl="1" indent="-190500"/>
            <a:r>
              <a:rPr lang="en-US" altLang="zh-TW" sz="2000" dirty="0" smtClean="0"/>
              <a:t>if statements</a:t>
            </a:r>
          </a:p>
          <a:p>
            <a:pPr marL="544513" lvl="1" indent="-190500"/>
            <a:r>
              <a:rPr lang="en-US" altLang="zh-TW" sz="2000" dirty="0" smtClean="0"/>
              <a:t>The language has available a conditional construction of the form</a:t>
            </a:r>
          </a:p>
          <a:p>
            <a:pPr marL="544513" lvl="1" indent="-190500">
              <a:buFontTx/>
              <a:buNone/>
            </a:pPr>
            <a:r>
              <a:rPr lang="en-US" altLang="zh-TW" sz="2000" dirty="0" smtClean="0"/>
              <a:t>      if (</a:t>
            </a:r>
            <a:r>
              <a:rPr lang="en-US" altLang="zh-TW" sz="2000" dirty="0" err="1" smtClean="0"/>
              <a:t>expr</a:t>
            </a:r>
            <a:r>
              <a:rPr lang="en-US" altLang="zh-TW" sz="2000" dirty="0" smtClean="0"/>
              <a:t> 1) </a:t>
            </a:r>
            <a:r>
              <a:rPr lang="en-US" altLang="zh-TW" sz="2000" dirty="0" err="1" smtClean="0"/>
              <a:t>expr</a:t>
            </a:r>
            <a:r>
              <a:rPr lang="en-US" altLang="zh-TW" sz="2000" dirty="0" smtClean="0"/>
              <a:t> 2/</a:t>
            </a:r>
            <a:r>
              <a:rPr lang="en-US" altLang="zh-TW" sz="2000" dirty="0" err="1" smtClean="0"/>
              <a:t>statments</a:t>
            </a:r>
            <a:r>
              <a:rPr lang="en-US" altLang="zh-TW" sz="2000" dirty="0" smtClean="0"/>
              <a:t> else </a:t>
            </a:r>
            <a:r>
              <a:rPr lang="en-US" altLang="zh-TW" sz="2000" dirty="0" err="1" smtClean="0"/>
              <a:t>expr</a:t>
            </a:r>
            <a:r>
              <a:rPr lang="en-US" altLang="zh-TW" sz="2000" dirty="0" smtClean="0"/>
              <a:t> 3</a:t>
            </a:r>
          </a:p>
          <a:p>
            <a:pPr marL="544513" lvl="1" indent="-190500">
              <a:buFontTx/>
              <a:buNone/>
            </a:pPr>
            <a:r>
              <a:rPr lang="en-US" altLang="zh-TW" sz="2000" dirty="0" smtClean="0"/>
              <a:t>   where </a:t>
            </a:r>
            <a:r>
              <a:rPr lang="en-US" altLang="zh-TW" sz="2000" dirty="0" err="1" smtClean="0"/>
              <a:t>expr</a:t>
            </a:r>
            <a:r>
              <a:rPr lang="en-US" altLang="zh-TW" sz="2000" dirty="0" smtClean="0"/>
              <a:t> 1 must evaluate to a logical value and the result of the entire expression is then evident.</a:t>
            </a:r>
          </a:p>
          <a:p>
            <a:pPr marL="544513" lvl="1" indent="-190500"/>
            <a:r>
              <a:rPr lang="en-US" altLang="zh-TW" sz="2000" dirty="0" smtClean="0"/>
              <a:t>a </a:t>
            </a:r>
            <a:r>
              <a:rPr lang="en-US" altLang="zh-TW" sz="2000" dirty="0" err="1" smtClean="0"/>
              <a:t>vectorized</a:t>
            </a:r>
            <a:r>
              <a:rPr lang="en-US" altLang="zh-TW" sz="2000" dirty="0" smtClean="0"/>
              <a:t> version of the if/else construct, the </a:t>
            </a:r>
            <a:r>
              <a:rPr lang="en-US" altLang="zh-TW" sz="2000" dirty="0" err="1" smtClean="0"/>
              <a:t>ifelse</a:t>
            </a:r>
            <a:r>
              <a:rPr lang="en-US" altLang="zh-TW" sz="2000" dirty="0" smtClean="0"/>
              <a:t> function. This has the form </a:t>
            </a:r>
            <a:r>
              <a:rPr lang="en-US" altLang="zh-TW" sz="2000" dirty="0" err="1" smtClean="0"/>
              <a:t>ifelse</a:t>
            </a:r>
            <a:r>
              <a:rPr lang="en-US" altLang="zh-TW" sz="2000" dirty="0" smtClean="0"/>
              <a:t>(condition, a, b)</a:t>
            </a:r>
            <a:endParaRPr lang="en-US" altLang="zh-TW" sz="2400" dirty="0" smtClean="0"/>
          </a:p>
          <a:p>
            <a:pPr marL="174625" indent="-174625"/>
            <a:endParaRPr lang="en-US" altLang="zh-TW" sz="2400" dirty="0"/>
          </a:p>
        </p:txBody>
      </p:sp>
    </p:spTree>
    <p:extLst>
      <p:ext uri="{BB962C8B-B14F-4D97-AF65-F5344CB8AC3E}">
        <p14:creationId xmlns:p14="http://schemas.microsoft.com/office/powerpoint/2010/main" val="362376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18300"/>
            <a:ext cx="8763000" cy="6019800"/>
          </a:xfrm>
        </p:spPr>
        <p:txBody>
          <a:bodyPr>
            <a:normAutofit fontScale="47500" lnSpcReduction="20000"/>
          </a:bodyPr>
          <a:lstStyle/>
          <a:p>
            <a:pPr>
              <a:buNone/>
            </a:pPr>
            <a:r>
              <a:rPr lang="en-US" sz="2400" dirty="0" smtClean="0">
                <a:latin typeface="Courier New" pitchFamily="49" charset="0"/>
                <a:cs typeface="Courier New" pitchFamily="49" charset="0"/>
              </a:rPr>
              <a:t>&gt; apply(info,1,mean)</a:t>
            </a:r>
          </a:p>
          <a:p>
            <a:pPr>
              <a:buNone/>
            </a:pPr>
            <a:r>
              <a:rPr lang="en-US" sz="2400" dirty="0" smtClean="0">
                <a:latin typeface="Courier New" pitchFamily="49" charset="0"/>
                <a:cs typeface="Courier New" pitchFamily="49" charset="0"/>
              </a:rPr>
              <a:t>     ZHX2    MAN1A1     N4BP1     EP350      MDS2   C1orf53      STMN </a:t>
            </a:r>
          </a:p>
          <a:p>
            <a:pPr>
              <a:buNone/>
            </a:pPr>
            <a:r>
              <a:rPr lang="en-US" sz="2400" dirty="0" smtClean="0">
                <a:latin typeface="Courier New" pitchFamily="49" charset="0"/>
                <a:cs typeface="Courier New" pitchFamily="49" charset="0"/>
              </a:rPr>
              <a:t> 3.130286  3.735286  4.146571 -0.138000  2.096286  2.160429 -2.070000 </a:t>
            </a:r>
          </a:p>
          <a:p>
            <a:pPr>
              <a:buNone/>
            </a:pPr>
            <a:r>
              <a:rPr lang="en-US" sz="2400" dirty="0" smtClean="0">
                <a:latin typeface="Courier New" pitchFamily="49" charset="0"/>
                <a:cs typeface="Courier New" pitchFamily="49" charset="0"/>
              </a:rPr>
              <a:t>&gt; apply(info,2,mean)</a:t>
            </a:r>
          </a:p>
          <a:p>
            <a:pPr>
              <a:buNone/>
            </a:pPr>
            <a:r>
              <a:rPr lang="fr-FR" sz="2400" dirty="0" smtClean="0">
                <a:latin typeface="Courier New" pitchFamily="49" charset="0"/>
                <a:cs typeface="Courier New" pitchFamily="49" charset="0"/>
              </a:rPr>
              <a:t>  sample1   sample2   sample3   sample4   sample5   sample6   sample7 </a:t>
            </a:r>
          </a:p>
          <a:p>
            <a:pPr>
              <a:buNone/>
            </a:pPr>
            <a:r>
              <a:rPr lang="en-US" sz="2400" dirty="0" smtClean="0">
                <a:latin typeface="Courier New" pitchFamily="49" charset="0"/>
                <a:cs typeface="Courier New" pitchFamily="49" charset="0"/>
              </a:rPr>
              <a:t>3.7114286 2.3114286 2.8238571 1.7130000 0.9241429 0.7575714 0.8194286</a:t>
            </a:r>
          </a:p>
          <a:p>
            <a:pPr>
              <a:buNone/>
            </a:pPr>
            <a:r>
              <a:rPr lang="en-US" sz="2400" dirty="0" smtClean="0">
                <a:latin typeface="Courier New" pitchFamily="49" charset="0"/>
                <a:cs typeface="Courier New" pitchFamily="49" charset="0"/>
              </a:rPr>
              <a:t>&gt; </a:t>
            </a:r>
            <a:r>
              <a:rPr lang="en-US" sz="2400" dirty="0" err="1" smtClean="0">
                <a:latin typeface="Courier New" pitchFamily="49" charset="0"/>
                <a:cs typeface="Courier New" pitchFamily="49" charset="0"/>
              </a:rPr>
              <a:t>meanexprsval</a:t>
            </a:r>
            <a:r>
              <a:rPr lang="en-US" sz="2400" dirty="0" smtClean="0">
                <a:latin typeface="Courier New" pitchFamily="49" charset="0"/>
                <a:cs typeface="Courier New" pitchFamily="49" charset="0"/>
              </a:rPr>
              <a:t> &lt;- apply(info,1,mean)</a:t>
            </a:r>
          </a:p>
          <a:p>
            <a:pPr>
              <a:buNone/>
            </a:pPr>
            <a:r>
              <a:rPr lang="en-US" sz="2400" dirty="0" smtClean="0">
                <a:latin typeface="Courier New" pitchFamily="49" charset="0"/>
                <a:cs typeface="Courier New" pitchFamily="49" charset="0"/>
              </a:rPr>
              <a:t>&gt; o &lt;- order(</a:t>
            </a:r>
            <a:r>
              <a:rPr lang="en-US" sz="2400" dirty="0" err="1" smtClean="0">
                <a:latin typeface="Courier New" pitchFamily="49" charset="0"/>
                <a:cs typeface="Courier New" pitchFamily="49" charset="0"/>
              </a:rPr>
              <a:t>meanexprsval,decreasing</a:t>
            </a:r>
            <a:r>
              <a:rPr lang="en-US" sz="2400" dirty="0" smtClean="0">
                <a:latin typeface="Courier New" pitchFamily="49" charset="0"/>
                <a:cs typeface="Courier New" pitchFamily="49" charset="0"/>
              </a:rPr>
              <a:t>=TRUE)</a:t>
            </a:r>
          </a:p>
          <a:p>
            <a:pPr>
              <a:buNone/>
            </a:pPr>
            <a:r>
              <a:rPr lang="en-US" sz="2400" dirty="0" smtClean="0">
                <a:latin typeface="Courier New" pitchFamily="49" charset="0"/>
                <a:cs typeface="Courier New" pitchFamily="49" charset="0"/>
              </a:rPr>
              <a:t>&gt; o</a:t>
            </a:r>
          </a:p>
          <a:p>
            <a:pPr>
              <a:buNone/>
            </a:pPr>
            <a:r>
              <a:rPr lang="en-US" sz="2400" dirty="0" smtClean="0">
                <a:latin typeface="Courier New" pitchFamily="49" charset="0"/>
                <a:cs typeface="Courier New" pitchFamily="49" charset="0"/>
              </a:rPr>
              <a:t>[1] 3 2 1 6 5 4 7</a:t>
            </a:r>
          </a:p>
          <a:p>
            <a:pPr>
              <a:buNone/>
            </a:pPr>
            <a:r>
              <a:rPr lang="en-US" sz="2400" dirty="0" smtClean="0">
                <a:latin typeface="Courier New" pitchFamily="49" charset="0"/>
                <a:cs typeface="Courier New" pitchFamily="49" charset="0"/>
              </a:rPr>
              <a:t>&gt; o &lt;- sort(</a:t>
            </a:r>
            <a:r>
              <a:rPr lang="en-US" sz="2400" dirty="0" err="1" smtClean="0">
                <a:latin typeface="Courier New" pitchFamily="49" charset="0"/>
                <a:cs typeface="Courier New" pitchFamily="49" charset="0"/>
              </a:rPr>
              <a:t>meanexprsval,decreasing</a:t>
            </a:r>
            <a:r>
              <a:rPr lang="en-US" sz="2400" dirty="0" smtClean="0">
                <a:latin typeface="Courier New" pitchFamily="49" charset="0"/>
                <a:cs typeface="Courier New" pitchFamily="49" charset="0"/>
              </a:rPr>
              <a:t>=TRUE)</a:t>
            </a:r>
          </a:p>
          <a:p>
            <a:pPr>
              <a:buNone/>
            </a:pPr>
            <a:r>
              <a:rPr lang="en-US" sz="2400" dirty="0" smtClean="0">
                <a:latin typeface="Courier New" pitchFamily="49" charset="0"/>
                <a:cs typeface="Courier New" pitchFamily="49" charset="0"/>
              </a:rPr>
              <a:t>&gt; o</a:t>
            </a:r>
          </a:p>
          <a:p>
            <a:pPr>
              <a:buNone/>
            </a:pPr>
            <a:r>
              <a:rPr lang="en-US" sz="2400" dirty="0" smtClean="0">
                <a:latin typeface="Courier New" pitchFamily="49" charset="0"/>
                <a:cs typeface="Courier New" pitchFamily="49" charset="0"/>
              </a:rPr>
              <a:t>    N4BP1    MAN1A1      ZHX2   C1orf53      MDS2     EP350      STMN </a:t>
            </a:r>
          </a:p>
          <a:p>
            <a:pPr>
              <a:buNone/>
            </a:pPr>
            <a:r>
              <a:rPr lang="en-US" sz="2400" dirty="0" smtClean="0">
                <a:latin typeface="Courier New" pitchFamily="49" charset="0"/>
                <a:cs typeface="Courier New" pitchFamily="49" charset="0"/>
              </a:rPr>
              <a:t> 4.146571  3.735286  3.130286  2.160429  2.096286 -0.138000 -2.070000 </a:t>
            </a:r>
          </a:p>
          <a:p>
            <a:pPr>
              <a:buNone/>
            </a:pPr>
            <a:r>
              <a:rPr lang="en-US" sz="2400" dirty="0" smtClean="0">
                <a:latin typeface="Courier New" pitchFamily="49" charset="0"/>
                <a:cs typeface="Courier New" pitchFamily="49" charset="0"/>
              </a:rPr>
              <a:t>&gt; </a:t>
            </a:r>
            <a:r>
              <a:rPr lang="en-US" sz="2400" dirty="0" err="1" smtClean="0">
                <a:latin typeface="Courier New" pitchFamily="49" charset="0"/>
                <a:cs typeface="Courier New" pitchFamily="49" charset="0"/>
              </a:rPr>
              <a:t>meanexprsval</a:t>
            </a:r>
            <a:r>
              <a:rPr lang="en-US" sz="2400" dirty="0" smtClean="0">
                <a:latin typeface="Courier New" pitchFamily="49" charset="0"/>
                <a:cs typeface="Courier New" pitchFamily="49" charset="0"/>
              </a:rPr>
              <a:t> &gt; 0</a:t>
            </a:r>
          </a:p>
          <a:p>
            <a:pPr>
              <a:buNone/>
            </a:pPr>
            <a:r>
              <a:rPr lang="en-US" sz="2400" dirty="0" smtClean="0">
                <a:latin typeface="Courier New" pitchFamily="49" charset="0"/>
                <a:cs typeface="Courier New" pitchFamily="49" charset="0"/>
              </a:rPr>
              <a:t>   ZHX2  MAN1A1   N4BP1   EP350    MDS2 C1orf53    STMN </a:t>
            </a:r>
          </a:p>
          <a:p>
            <a:pPr>
              <a:buNone/>
            </a:pPr>
            <a:r>
              <a:rPr lang="en-US" sz="2400" dirty="0" smtClean="0">
                <a:latin typeface="Courier New" pitchFamily="49" charset="0"/>
                <a:cs typeface="Courier New" pitchFamily="49" charset="0"/>
              </a:rPr>
              <a:t>   TRUE    </a:t>
            </a:r>
            <a:r>
              <a:rPr lang="en-US" sz="2400" dirty="0" err="1" smtClean="0">
                <a:latin typeface="Courier New" pitchFamily="49" charset="0"/>
                <a:cs typeface="Courier New" pitchFamily="49" charset="0"/>
              </a:rPr>
              <a:t>TRUE</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TRUE</a:t>
            </a:r>
            <a:r>
              <a:rPr lang="en-US" sz="2400" dirty="0" smtClean="0">
                <a:latin typeface="Courier New" pitchFamily="49" charset="0"/>
                <a:cs typeface="Courier New" pitchFamily="49" charset="0"/>
              </a:rPr>
              <a:t>   FALSE    TRUE    </a:t>
            </a:r>
            <a:r>
              <a:rPr lang="en-US" sz="2400" dirty="0" err="1" smtClean="0">
                <a:latin typeface="Courier New" pitchFamily="49" charset="0"/>
                <a:cs typeface="Courier New" pitchFamily="49" charset="0"/>
              </a:rPr>
              <a:t>TRUE</a:t>
            </a:r>
            <a:r>
              <a:rPr lang="en-US" sz="2400" dirty="0" smtClean="0">
                <a:latin typeface="Courier New" pitchFamily="49" charset="0"/>
                <a:cs typeface="Courier New" pitchFamily="49" charset="0"/>
              </a:rPr>
              <a:t>   FALSE </a:t>
            </a:r>
          </a:p>
          <a:p>
            <a:pPr>
              <a:buNone/>
            </a:pPr>
            <a:r>
              <a:rPr lang="en-US" sz="2400" dirty="0" smtClean="0">
                <a:latin typeface="Courier New" pitchFamily="49" charset="0"/>
                <a:cs typeface="Courier New" pitchFamily="49" charset="0"/>
              </a:rPr>
              <a:t>&gt; info[</a:t>
            </a:r>
            <a:r>
              <a:rPr lang="en-US" sz="2400" dirty="0" err="1" smtClean="0">
                <a:latin typeface="Courier New" pitchFamily="49" charset="0"/>
                <a:cs typeface="Courier New" pitchFamily="49" charset="0"/>
              </a:rPr>
              <a:t>meanexprsval</a:t>
            </a:r>
            <a:r>
              <a:rPr lang="en-US" sz="2400" dirty="0" smtClean="0">
                <a:latin typeface="Courier New" pitchFamily="49" charset="0"/>
                <a:cs typeface="Courier New" pitchFamily="49" charset="0"/>
              </a:rPr>
              <a:t> &gt; 0,]</a:t>
            </a:r>
          </a:p>
          <a:p>
            <a:pPr>
              <a:buNone/>
            </a:pPr>
            <a:r>
              <a:rPr lang="fr-FR" sz="2400" dirty="0" smtClean="0">
                <a:latin typeface="Courier New" pitchFamily="49" charset="0"/>
                <a:cs typeface="Courier New" pitchFamily="49" charset="0"/>
              </a:rPr>
              <a:t>        sample1 sample2 sample3 sample4 sample5 sample6 sample7</a:t>
            </a:r>
          </a:p>
          <a:p>
            <a:pPr>
              <a:buNone/>
            </a:pPr>
            <a:r>
              <a:rPr lang="en-US" sz="2400" dirty="0" smtClean="0">
                <a:latin typeface="Courier New" pitchFamily="49" charset="0"/>
                <a:cs typeface="Courier New" pitchFamily="49" charset="0"/>
              </a:rPr>
              <a:t>ZHX2       6.27    1.30   6.500   2.121   1.747   2.284   1.690</a:t>
            </a:r>
          </a:p>
          <a:p>
            <a:pPr>
              <a:buNone/>
            </a:pPr>
            <a:r>
              <a:rPr lang="en-US" sz="2400" dirty="0" smtClean="0">
                <a:latin typeface="Courier New" pitchFamily="49" charset="0"/>
                <a:cs typeface="Courier New" pitchFamily="49" charset="0"/>
              </a:rPr>
              <a:t>MAN1A1     6.10    6.50   1.400   6.300   2.029   1.642   2.176</a:t>
            </a:r>
          </a:p>
          <a:p>
            <a:pPr>
              <a:buNone/>
            </a:pPr>
            <a:r>
              <a:rPr lang="pt-BR" sz="2400" dirty="0" smtClean="0">
                <a:latin typeface="Courier New" pitchFamily="49" charset="0"/>
                <a:cs typeface="Courier New" pitchFamily="49" charset="0"/>
              </a:rPr>
              <a:t>N4BP1      6.60    6.90   6.400   3.400   1.993   1.603   2.130</a:t>
            </a:r>
          </a:p>
          <a:p>
            <a:pPr>
              <a:buNone/>
            </a:pPr>
            <a:r>
              <a:rPr lang="en-US" sz="2400" dirty="0" smtClean="0">
                <a:latin typeface="Courier New" pitchFamily="49" charset="0"/>
                <a:cs typeface="Courier New" pitchFamily="49" charset="0"/>
              </a:rPr>
              <a:t>MDS2       3.40    4.44   1.234   1.500   1.600   1.300   1.200</a:t>
            </a:r>
          </a:p>
          <a:p>
            <a:pPr>
              <a:buNone/>
            </a:pPr>
            <a:r>
              <a:rPr lang="de-DE" sz="2400" dirty="0" smtClean="0">
                <a:latin typeface="Courier New" pitchFamily="49" charset="0"/>
                <a:cs typeface="Courier New" pitchFamily="49" charset="0"/>
              </a:rPr>
              <a:t>C1orf53    2.34    1.25   2.333   2.300   2.600   1.200   3.100</a:t>
            </a:r>
          </a:p>
        </p:txBody>
      </p:sp>
    </p:spTree>
    <p:extLst>
      <p:ext uri="{BB962C8B-B14F-4D97-AF65-F5344CB8AC3E}">
        <p14:creationId xmlns:p14="http://schemas.microsoft.com/office/powerpoint/2010/main" val="2943388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927763"/>
            <a:ext cx="8229600" cy="7159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Writing data to file</a:t>
            </a:r>
            <a:endParaRPr lang="en-US" sz="3200" dirty="0"/>
          </a:p>
        </p:txBody>
      </p:sp>
      <p:sp>
        <p:nvSpPr>
          <p:cNvPr id="4" name="Content Placeholder 2"/>
          <p:cNvSpPr>
            <a:spLocks noGrp="1"/>
          </p:cNvSpPr>
          <p:nvPr>
            <p:ph idx="1"/>
          </p:nvPr>
        </p:nvSpPr>
        <p:spPr>
          <a:xfrm>
            <a:off x="228600" y="1719925"/>
            <a:ext cx="8686800" cy="5486400"/>
          </a:xfrm>
        </p:spPr>
        <p:txBody>
          <a:bodyPr>
            <a:normAutofit/>
          </a:bodyPr>
          <a:lstStyle/>
          <a:p>
            <a:pPr>
              <a:buNone/>
            </a:pPr>
            <a:r>
              <a:rPr lang="en-US" sz="2400" dirty="0" smtClean="0">
                <a:latin typeface="Courier New" pitchFamily="49" charset="0"/>
                <a:cs typeface="Courier New" pitchFamily="49" charset="0"/>
              </a:rPr>
              <a:t>&gt; write .table(info, file=“geneInfo1.txt”, sep=“\t”)</a:t>
            </a:r>
          </a:p>
          <a:p>
            <a:pPr>
              <a:buNone/>
            </a:pPr>
            <a:r>
              <a:rPr lang="en-US" sz="2400" dirty="0" smtClean="0"/>
              <a:t>Will created file with geneInfo1.txt</a:t>
            </a:r>
          </a:p>
          <a:p>
            <a:pPr>
              <a:buNone/>
            </a:pPr>
            <a:endParaRPr lang="en-US" sz="2400" dirty="0" smtClean="0"/>
          </a:p>
          <a:p>
            <a:r>
              <a:rPr lang="en-US" sz="2400" dirty="0" smtClean="0"/>
              <a:t>R offers another way of storing data with commands “save” and “load”</a:t>
            </a:r>
          </a:p>
          <a:p>
            <a:pPr>
              <a:buNone/>
            </a:pPr>
            <a:r>
              <a:rPr lang="en-US" sz="2400" dirty="0" smtClean="0">
                <a:latin typeface="Courier New" pitchFamily="49" charset="0"/>
                <a:cs typeface="Courier New" pitchFamily="49" charset="0"/>
              </a:rPr>
              <a:t>&gt; save(x, file=“geneInfo2.Rdata”)</a:t>
            </a:r>
          </a:p>
          <a:p>
            <a:pPr>
              <a:buNone/>
            </a:pPr>
            <a:r>
              <a:rPr lang="en-US" sz="2400" dirty="0" smtClean="0">
                <a:latin typeface="Courier New" pitchFamily="49" charset="0"/>
                <a:cs typeface="Courier New" pitchFamily="49" charset="0"/>
              </a:rPr>
              <a:t>&gt; Load(“geneInfo2.Rdata”)</a:t>
            </a: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1899815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904013"/>
            <a:ext cx="8229600" cy="56356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Creating functions</a:t>
            </a:r>
            <a:endParaRPr lang="en-US" sz="3200" dirty="0"/>
          </a:p>
        </p:txBody>
      </p:sp>
      <p:sp>
        <p:nvSpPr>
          <p:cNvPr id="4" name="Content Placeholder 2"/>
          <p:cNvSpPr>
            <a:spLocks noGrp="1"/>
          </p:cNvSpPr>
          <p:nvPr>
            <p:ph idx="1"/>
          </p:nvPr>
        </p:nvSpPr>
        <p:spPr>
          <a:xfrm>
            <a:off x="228600" y="1619975"/>
            <a:ext cx="8763000" cy="5715000"/>
          </a:xfrm>
        </p:spPr>
        <p:txBody>
          <a:bodyPr>
            <a:normAutofit lnSpcReduction="10000"/>
          </a:bodyPr>
          <a:lstStyle/>
          <a:p>
            <a:pPr algn="just"/>
            <a:r>
              <a:rPr lang="en-US" sz="2400" dirty="0" smtClean="0"/>
              <a:t>A function is defined by using the keyword </a:t>
            </a:r>
            <a:r>
              <a:rPr lang="en-US" sz="2400" b="1" dirty="0" smtClean="0"/>
              <a:t>function, followed by an </a:t>
            </a:r>
            <a:r>
              <a:rPr lang="en-US" sz="2400" dirty="0" smtClean="0"/>
              <a:t>opening parenthesis, a list of formal arguments (separated by commas), and a closing parenthesis, and then by the expressions that for the body of the functions.</a:t>
            </a:r>
          </a:p>
          <a:p>
            <a:pPr>
              <a:buNone/>
            </a:pPr>
            <a:r>
              <a:rPr lang="en-US" sz="2000" dirty="0" smtClean="0">
                <a:latin typeface="Courier New" pitchFamily="49" charset="0"/>
                <a:cs typeface="Courier New" pitchFamily="49" charset="0"/>
              </a:rPr>
              <a:t>&gt; sq1&lt;-function(x) x*x</a:t>
            </a:r>
          </a:p>
          <a:p>
            <a:pPr>
              <a:buNone/>
            </a:pPr>
            <a:r>
              <a:rPr lang="en-US" sz="2000" dirty="0" smtClean="0">
                <a:latin typeface="Courier New" pitchFamily="49" charset="0"/>
                <a:cs typeface="Courier New" pitchFamily="49" charset="0"/>
              </a:rPr>
              <a:t>&gt; sq1(5)</a:t>
            </a:r>
          </a:p>
          <a:p>
            <a:pPr>
              <a:buNone/>
            </a:pPr>
            <a:r>
              <a:rPr lang="en-US" sz="2000" dirty="0" smtClean="0">
                <a:latin typeface="Courier New" pitchFamily="49" charset="0"/>
                <a:cs typeface="Courier New" pitchFamily="49" charset="0"/>
              </a:rPr>
              <a:t>[1] 25</a:t>
            </a:r>
          </a:p>
          <a:p>
            <a:pPr algn="just"/>
            <a:r>
              <a:rPr lang="en-US" sz="2400" dirty="0" smtClean="0"/>
              <a:t>The value returned by a function is either the value that is explicitly returned by a call “return” or it is simply the value of the last expression.</a:t>
            </a:r>
          </a:p>
          <a:p>
            <a:pPr>
              <a:buNone/>
            </a:pPr>
            <a:r>
              <a:rPr lang="en-US" sz="2000" dirty="0" smtClean="0">
                <a:latin typeface="Courier New" pitchFamily="49" charset="0"/>
                <a:cs typeface="Courier New" pitchFamily="49" charset="0"/>
              </a:rPr>
              <a:t>&gt; sq3&lt;-function(x) {</a:t>
            </a:r>
          </a:p>
          <a:p>
            <a:pPr>
              <a:buNone/>
            </a:pPr>
            <a:r>
              <a:rPr lang="en-US" sz="2000" dirty="0" smtClean="0">
                <a:latin typeface="Courier New" pitchFamily="49" charset="0"/>
                <a:cs typeface="Courier New" pitchFamily="49" charset="0"/>
              </a:rPr>
              <a:t>+ y&lt;-x*x</a:t>
            </a:r>
          </a:p>
          <a:p>
            <a:pPr>
              <a:buNone/>
            </a:pPr>
            <a:r>
              <a:rPr lang="en-US" sz="2000" dirty="0" smtClean="0">
                <a:latin typeface="Courier New" pitchFamily="49" charset="0"/>
                <a:cs typeface="Courier New" pitchFamily="49" charset="0"/>
              </a:rPr>
              <a:t>+ return(y)</a:t>
            </a:r>
          </a:p>
          <a:p>
            <a:pPr>
              <a:buNone/>
            </a:pP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&gt; sq3(5)</a:t>
            </a:r>
          </a:p>
        </p:txBody>
      </p:sp>
    </p:spTree>
    <p:extLst>
      <p:ext uri="{BB962C8B-B14F-4D97-AF65-F5344CB8AC3E}">
        <p14:creationId xmlns:p14="http://schemas.microsoft.com/office/powerpoint/2010/main" val="131443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904013"/>
            <a:ext cx="8229600" cy="56356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smtClean="0"/>
              <a:t>Heatmap</a:t>
            </a:r>
            <a:r>
              <a:rPr lang="en-US" sz="3200" dirty="0" smtClean="0"/>
              <a:t> with R</a:t>
            </a:r>
            <a:endParaRPr lang="en-US" sz="3200" dirty="0"/>
          </a:p>
        </p:txBody>
      </p:sp>
      <p:sp>
        <p:nvSpPr>
          <p:cNvPr id="3" name="TextBox 2"/>
          <p:cNvSpPr txBox="1"/>
          <p:nvPr/>
        </p:nvSpPr>
        <p:spPr>
          <a:xfrm>
            <a:off x="570016" y="1603169"/>
            <a:ext cx="8027719" cy="923330"/>
          </a:xfrm>
          <a:prstGeom prst="rect">
            <a:avLst/>
          </a:prstGeom>
          <a:noFill/>
        </p:spPr>
        <p:txBody>
          <a:bodyPr wrap="square" rtlCol="0">
            <a:spAutoFit/>
          </a:bodyPr>
          <a:lstStyle/>
          <a:p>
            <a:pPr marL="285750" indent="-285750">
              <a:buFont typeface="Arial" pitchFamily="34" charset="0"/>
              <a:buChar char="•"/>
            </a:pPr>
            <a:r>
              <a:rPr lang="en-US" dirty="0" smtClean="0"/>
              <a:t>A </a:t>
            </a:r>
            <a:r>
              <a:rPr lang="en-US" dirty="0" err="1"/>
              <a:t>heatmap</a:t>
            </a:r>
            <a:r>
              <a:rPr lang="en-US" dirty="0"/>
              <a:t> is basically a table that has colors in place of numbers. Colors correspond to the level of the </a:t>
            </a:r>
            <a:r>
              <a:rPr lang="en-US" dirty="0" smtClean="0"/>
              <a:t>measurement</a:t>
            </a:r>
          </a:p>
          <a:p>
            <a:pPr marL="285750" indent="-285750">
              <a:buFont typeface="Arial" pitchFamily="34" charset="0"/>
              <a:buChar char="•"/>
            </a:pPr>
            <a:endParaRPr lang="en-US" dirty="0"/>
          </a:p>
        </p:txBody>
      </p:sp>
      <p:sp>
        <p:nvSpPr>
          <p:cNvPr id="4" name="TextBox 3"/>
          <p:cNvSpPr txBox="1"/>
          <p:nvPr/>
        </p:nvSpPr>
        <p:spPr>
          <a:xfrm>
            <a:off x="570016" y="2256312"/>
            <a:ext cx="8116784" cy="5078313"/>
          </a:xfrm>
          <a:prstGeom prst="rect">
            <a:avLst/>
          </a:prstGeom>
          <a:noFill/>
        </p:spPr>
        <p:txBody>
          <a:bodyPr wrap="square" rtlCol="0">
            <a:spAutoFit/>
          </a:bodyPr>
          <a:lstStyle/>
          <a:p>
            <a:r>
              <a:rPr lang="en-US" dirty="0" smtClean="0">
                <a:latin typeface="Andale Mono" pitchFamily="49" charset="0"/>
              </a:rPr>
              <a:t>&gt; </a:t>
            </a:r>
            <a:r>
              <a:rPr lang="en-US" dirty="0" err="1" smtClean="0">
                <a:latin typeface="Andale Mono" pitchFamily="49" charset="0"/>
              </a:rPr>
              <a:t>install.packages</a:t>
            </a:r>
            <a:r>
              <a:rPr lang="en-US" dirty="0" smtClean="0">
                <a:latin typeface="Andale Mono" pitchFamily="49" charset="0"/>
              </a:rPr>
              <a:t>(“</a:t>
            </a:r>
            <a:r>
              <a:rPr lang="en-US" dirty="0" err="1" smtClean="0">
                <a:latin typeface="Andale Mono" pitchFamily="49" charset="0"/>
              </a:rPr>
              <a:t>pheatmap</a:t>
            </a:r>
            <a:r>
              <a:rPr lang="en-US" dirty="0" smtClean="0">
                <a:latin typeface="Andale Mono" pitchFamily="49" charset="0"/>
              </a:rPr>
              <a:t>”,dependencies=TRUE)</a:t>
            </a:r>
          </a:p>
          <a:p>
            <a:r>
              <a:rPr lang="en-US" dirty="0" smtClean="0">
                <a:latin typeface="Andale Mono" pitchFamily="49" charset="0"/>
              </a:rPr>
              <a:t>&gt; library(</a:t>
            </a:r>
            <a:r>
              <a:rPr lang="en-US" dirty="0" err="1" smtClean="0">
                <a:latin typeface="Andale Mono" pitchFamily="49" charset="0"/>
              </a:rPr>
              <a:t>pheatmap</a:t>
            </a:r>
            <a:r>
              <a:rPr lang="en-US" dirty="0" smtClean="0">
                <a:latin typeface="Andale Mono" pitchFamily="49" charset="0"/>
              </a:rPr>
              <a:t>)</a:t>
            </a:r>
          </a:p>
          <a:p>
            <a:r>
              <a:rPr lang="en-US" dirty="0" smtClean="0">
                <a:latin typeface="Andale Mono" pitchFamily="49" charset="0"/>
              </a:rPr>
              <a:t>&gt; data = </a:t>
            </a:r>
            <a:r>
              <a:rPr lang="en-US" dirty="0" err="1" smtClean="0">
                <a:latin typeface="Andale Mono" pitchFamily="49" charset="0"/>
              </a:rPr>
              <a:t>read.table</a:t>
            </a:r>
            <a:r>
              <a:rPr lang="en-US" dirty="0" smtClean="0">
                <a:latin typeface="Andale Mono" pitchFamily="49" charset="0"/>
              </a:rPr>
              <a:t>(“gene.txt”, header=TRUE, </a:t>
            </a:r>
            <a:r>
              <a:rPr lang="en-US" dirty="0" err="1" smtClean="0">
                <a:latin typeface="Andale Mono" pitchFamily="49" charset="0"/>
              </a:rPr>
              <a:t>row.names</a:t>
            </a:r>
            <a:r>
              <a:rPr lang="en-US" dirty="0" smtClean="0">
                <a:latin typeface="Andale Mono" pitchFamily="49" charset="0"/>
              </a:rPr>
              <a:t>=1)</a:t>
            </a:r>
          </a:p>
          <a:p>
            <a:r>
              <a:rPr lang="en-US" dirty="0" smtClean="0">
                <a:latin typeface="Andale Mono" pitchFamily="49" charset="0"/>
              </a:rPr>
              <a:t>&gt; annotation </a:t>
            </a:r>
            <a:r>
              <a:rPr lang="en-US" dirty="0">
                <a:latin typeface="Andale Mono" pitchFamily="49" charset="0"/>
              </a:rPr>
              <a:t>&lt;- </a:t>
            </a:r>
            <a:r>
              <a:rPr lang="en-US" dirty="0" err="1">
                <a:latin typeface="Andale Mono" pitchFamily="49" charset="0"/>
              </a:rPr>
              <a:t>data.frame</a:t>
            </a:r>
            <a:r>
              <a:rPr lang="en-US" dirty="0">
                <a:latin typeface="Andale Mono" pitchFamily="49" charset="0"/>
              </a:rPr>
              <a:t>(</a:t>
            </a:r>
            <a:r>
              <a:rPr lang="en-US" dirty="0" err="1">
                <a:latin typeface="Andale Mono" pitchFamily="49" charset="0"/>
              </a:rPr>
              <a:t>row.names</a:t>
            </a:r>
            <a:r>
              <a:rPr lang="en-US" dirty="0">
                <a:latin typeface="Andale Mono" pitchFamily="49" charset="0"/>
              </a:rPr>
              <a:t> = paste("sample", 1:dim(data)[1], </a:t>
            </a:r>
            <a:r>
              <a:rPr lang="en-US" dirty="0" err="1">
                <a:latin typeface="Andale Mono" pitchFamily="49" charset="0"/>
              </a:rPr>
              <a:t>sep</a:t>
            </a:r>
            <a:r>
              <a:rPr lang="en-US" dirty="0">
                <a:latin typeface="Andale Mono" pitchFamily="49" charset="0"/>
              </a:rPr>
              <a:t>=""), category = c(rep("CATEGORY_1", 1), rep("CATEGORY_2", 2), rep("CATEGORY_3", 2), rep("CATEGORY_4", 1), rep("CATEGORY_5", 1</a:t>
            </a:r>
            <a:r>
              <a:rPr lang="en-US" dirty="0" smtClean="0">
                <a:latin typeface="Andale Mono" pitchFamily="49" charset="0"/>
              </a:rPr>
              <a:t>)))</a:t>
            </a:r>
          </a:p>
          <a:p>
            <a:r>
              <a:rPr lang="en-US" dirty="0" smtClean="0">
                <a:latin typeface="Andale Mono" pitchFamily="49" charset="0"/>
              </a:rPr>
              <a:t>&gt; </a:t>
            </a:r>
            <a:r>
              <a:rPr lang="en-US" dirty="0" err="1" smtClean="0">
                <a:latin typeface="Andale Mono" pitchFamily="49" charset="0"/>
              </a:rPr>
              <a:t>pheatmap</a:t>
            </a:r>
            <a:r>
              <a:rPr lang="en-US" dirty="0" smtClean="0">
                <a:latin typeface="Andale Mono" pitchFamily="49" charset="0"/>
              </a:rPr>
              <a:t>(data</a:t>
            </a:r>
            <a:r>
              <a:rPr lang="en-US" dirty="0">
                <a:latin typeface="Andale Mono" pitchFamily="49" charset="0"/>
              </a:rPr>
              <a:t>, color </a:t>
            </a:r>
            <a:r>
              <a:rPr lang="en-US" dirty="0" smtClean="0">
                <a:latin typeface="Andale Mono" pitchFamily="49" charset="0"/>
              </a:rPr>
              <a:t>= </a:t>
            </a:r>
            <a:r>
              <a:rPr lang="en-US" dirty="0" err="1" smtClean="0">
                <a:latin typeface="Andale Mono" pitchFamily="49" charset="0"/>
              </a:rPr>
              <a:t>colorRampPalette</a:t>
            </a:r>
            <a:r>
              <a:rPr lang="en-US" dirty="0" smtClean="0">
                <a:latin typeface="Andale Mono" pitchFamily="49" charset="0"/>
              </a:rPr>
              <a:t>(c</a:t>
            </a:r>
            <a:r>
              <a:rPr lang="en-US" dirty="0">
                <a:latin typeface="Andale Mono" pitchFamily="49" charset="0"/>
              </a:rPr>
              <a:t>("navy", "white</a:t>
            </a:r>
            <a:r>
              <a:rPr lang="en-US" dirty="0" smtClean="0">
                <a:latin typeface="Andale Mono" pitchFamily="49" charset="0"/>
              </a:rPr>
              <a:t>", "</a:t>
            </a:r>
            <a:r>
              <a:rPr lang="en-US" dirty="0">
                <a:latin typeface="Andale Mono" pitchFamily="49" charset="0"/>
              </a:rPr>
              <a:t>firebrick3"))(50), </a:t>
            </a:r>
            <a:r>
              <a:rPr lang="en-US" dirty="0" err="1" smtClean="0">
                <a:latin typeface="Andale Mono" pitchFamily="49" charset="0"/>
              </a:rPr>
              <a:t>cluster_rows</a:t>
            </a:r>
            <a:r>
              <a:rPr lang="en-US" dirty="0" smtClean="0">
                <a:latin typeface="Andale Mono" pitchFamily="49" charset="0"/>
              </a:rPr>
              <a:t>=FALSE, </a:t>
            </a:r>
            <a:r>
              <a:rPr lang="en-US" dirty="0" err="1" smtClean="0">
                <a:latin typeface="Andale Mono" pitchFamily="49" charset="0"/>
              </a:rPr>
              <a:t>cluster_cols</a:t>
            </a:r>
            <a:r>
              <a:rPr lang="en-US" dirty="0" smtClean="0">
                <a:latin typeface="Andale Mono" pitchFamily="49" charset="0"/>
              </a:rPr>
              <a:t>=TRUE, </a:t>
            </a:r>
            <a:r>
              <a:rPr lang="en-US" dirty="0" err="1">
                <a:latin typeface="Andale Mono" pitchFamily="49" charset="0"/>
              </a:rPr>
              <a:t>annotation_col</a:t>
            </a:r>
            <a:r>
              <a:rPr lang="en-US" dirty="0">
                <a:latin typeface="Andale Mono" pitchFamily="49" charset="0"/>
              </a:rPr>
              <a:t> = </a:t>
            </a:r>
            <a:r>
              <a:rPr lang="en-US" dirty="0" smtClean="0">
                <a:latin typeface="Andale Mono" pitchFamily="49" charset="0"/>
              </a:rPr>
              <a:t>annotation, </a:t>
            </a:r>
            <a:r>
              <a:rPr lang="en-US" dirty="0" err="1">
                <a:latin typeface="Andale Mono" pitchFamily="49" charset="0"/>
              </a:rPr>
              <a:t>fntsize</a:t>
            </a:r>
            <a:r>
              <a:rPr lang="en-US" dirty="0">
                <a:latin typeface="Andale Mono" pitchFamily="49" charset="0"/>
              </a:rPr>
              <a:t>=8</a:t>
            </a:r>
            <a:r>
              <a:rPr lang="en-US" dirty="0" smtClean="0">
                <a:latin typeface="Andale Mono" pitchFamily="49" charset="0"/>
              </a:rPr>
              <a:t>)</a:t>
            </a:r>
          </a:p>
          <a:p>
            <a:r>
              <a:rPr lang="en-US" dirty="0" smtClean="0">
                <a:latin typeface="Andale Mono" pitchFamily="49" charset="0"/>
              </a:rPr>
              <a:t>&gt; </a:t>
            </a:r>
            <a:r>
              <a:rPr lang="en-US" dirty="0" err="1" smtClean="0">
                <a:latin typeface="Andale Mono" pitchFamily="49" charset="0"/>
              </a:rPr>
              <a:t>pdf</a:t>
            </a:r>
            <a:r>
              <a:rPr lang="en-US" dirty="0" smtClean="0">
                <a:latin typeface="Andale Mono" pitchFamily="49" charset="0"/>
              </a:rPr>
              <a:t>(“filename.pdf”)</a:t>
            </a:r>
          </a:p>
          <a:p>
            <a:r>
              <a:rPr lang="en-US" dirty="0" smtClean="0">
                <a:latin typeface="Andale Mono" pitchFamily="49" charset="0"/>
              </a:rPr>
              <a:t>&gt; </a:t>
            </a:r>
            <a:r>
              <a:rPr lang="en-US" dirty="0" err="1">
                <a:latin typeface="Andale Mono" pitchFamily="49" charset="0"/>
              </a:rPr>
              <a:t>pheatmap</a:t>
            </a:r>
            <a:r>
              <a:rPr lang="en-US" dirty="0">
                <a:latin typeface="Andale Mono" pitchFamily="49" charset="0"/>
              </a:rPr>
              <a:t>(data, color = </a:t>
            </a:r>
            <a:r>
              <a:rPr lang="en-US" dirty="0" err="1">
                <a:latin typeface="Andale Mono" pitchFamily="49" charset="0"/>
              </a:rPr>
              <a:t>colorRampPalette</a:t>
            </a:r>
            <a:r>
              <a:rPr lang="en-US" dirty="0">
                <a:latin typeface="Andale Mono" pitchFamily="49" charset="0"/>
              </a:rPr>
              <a:t>(c("navy", "white", "firebrick3"))(50), </a:t>
            </a:r>
            <a:r>
              <a:rPr lang="en-US" dirty="0" err="1">
                <a:latin typeface="Andale Mono" pitchFamily="49" charset="0"/>
              </a:rPr>
              <a:t>cluster_rows</a:t>
            </a:r>
            <a:r>
              <a:rPr lang="en-US" dirty="0">
                <a:latin typeface="Andale Mono" pitchFamily="49" charset="0"/>
              </a:rPr>
              <a:t>=FALSE, </a:t>
            </a:r>
            <a:r>
              <a:rPr lang="en-US" dirty="0" err="1">
                <a:latin typeface="Andale Mono" pitchFamily="49" charset="0"/>
              </a:rPr>
              <a:t>cluster_cols</a:t>
            </a:r>
            <a:r>
              <a:rPr lang="en-US" dirty="0">
                <a:latin typeface="Andale Mono" pitchFamily="49" charset="0"/>
              </a:rPr>
              <a:t>=TRUE, </a:t>
            </a:r>
            <a:r>
              <a:rPr lang="en-US" dirty="0" err="1">
                <a:latin typeface="Andale Mono" pitchFamily="49" charset="0"/>
              </a:rPr>
              <a:t>annotation_col</a:t>
            </a:r>
            <a:r>
              <a:rPr lang="en-US" dirty="0">
                <a:latin typeface="Andale Mono" pitchFamily="49" charset="0"/>
              </a:rPr>
              <a:t> = annotation, </a:t>
            </a:r>
            <a:r>
              <a:rPr lang="en-US" dirty="0" err="1">
                <a:latin typeface="Andale Mono" pitchFamily="49" charset="0"/>
              </a:rPr>
              <a:t>fntsize</a:t>
            </a:r>
            <a:r>
              <a:rPr lang="en-US" dirty="0">
                <a:latin typeface="Andale Mono" pitchFamily="49" charset="0"/>
              </a:rPr>
              <a:t>=8)</a:t>
            </a:r>
          </a:p>
          <a:p>
            <a:r>
              <a:rPr lang="en-US" dirty="0" smtClean="0">
                <a:latin typeface="Andale Mono" pitchFamily="49" charset="0"/>
              </a:rPr>
              <a:t>&gt; </a:t>
            </a:r>
            <a:r>
              <a:rPr lang="en-US" dirty="0" err="1" smtClean="0">
                <a:latin typeface="Andale Mono" pitchFamily="49" charset="0"/>
              </a:rPr>
              <a:t>dev.off</a:t>
            </a:r>
            <a:r>
              <a:rPr lang="en-US" dirty="0" smtClean="0">
                <a:latin typeface="Andale Mono" pitchFamily="49" charset="0"/>
              </a:rPr>
              <a:t>()</a:t>
            </a:r>
          </a:p>
          <a:p>
            <a:pPr marL="285750" indent="-285750">
              <a:buFont typeface="Wingdings"/>
              <a:buChar char="Ø"/>
            </a:pPr>
            <a:endParaRPr lang="en-US" dirty="0" smtClean="0">
              <a:latin typeface="Andale Mono" pitchFamily="49" charset="0"/>
            </a:endParaRPr>
          </a:p>
          <a:p>
            <a:endParaRPr lang="en-US" dirty="0">
              <a:latin typeface="Andale Mono" pitchFamily="49" charset="0"/>
            </a:endParaRPr>
          </a:p>
          <a:p>
            <a:endParaRPr lang="en-US" dirty="0">
              <a:latin typeface="Andale Mono" pitchFamily="49" charset="0"/>
            </a:endParaRPr>
          </a:p>
        </p:txBody>
      </p:sp>
    </p:spTree>
    <p:extLst>
      <p:ext uri="{BB962C8B-B14F-4D97-AF65-F5344CB8AC3E}">
        <p14:creationId xmlns:p14="http://schemas.microsoft.com/office/powerpoint/2010/main" val="407609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971775"/>
            <a:ext cx="8229600"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Operators</a:t>
            </a:r>
            <a:endParaRPr lang="en-US" sz="3200" dirty="0"/>
          </a:p>
        </p:txBody>
      </p:sp>
      <p:sp>
        <p:nvSpPr>
          <p:cNvPr id="4" name="Content Placeholder 2"/>
          <p:cNvSpPr>
            <a:spLocks noGrp="1"/>
          </p:cNvSpPr>
          <p:nvPr>
            <p:ph idx="1"/>
          </p:nvPr>
        </p:nvSpPr>
        <p:spPr>
          <a:xfrm>
            <a:off x="457200" y="1444825"/>
            <a:ext cx="8229600" cy="4525963"/>
          </a:xfrm>
        </p:spPr>
        <p:txBody>
          <a:bodyPr>
            <a:normAutofit/>
          </a:bodyPr>
          <a:lstStyle/>
          <a:p>
            <a:r>
              <a:rPr lang="en-US" sz="2400" dirty="0" smtClean="0"/>
              <a:t>Comparison operators: </a:t>
            </a:r>
          </a:p>
          <a:p>
            <a:pPr lvl="1"/>
            <a:r>
              <a:rPr lang="en-US" sz="2000" dirty="0" smtClean="0"/>
              <a:t>== (equal)</a:t>
            </a:r>
          </a:p>
          <a:p>
            <a:pPr lvl="1"/>
            <a:r>
              <a:rPr lang="en-US" sz="2000" dirty="0" smtClean="0"/>
              <a:t> != (not equal)</a:t>
            </a:r>
          </a:p>
          <a:p>
            <a:pPr lvl="1"/>
            <a:r>
              <a:rPr lang="en-US" sz="2000" dirty="0" smtClean="0"/>
              <a:t>&gt;= (greater than or equal)</a:t>
            </a:r>
          </a:p>
          <a:p>
            <a:r>
              <a:rPr lang="en-US" sz="2400" dirty="0" smtClean="0"/>
              <a:t>Logical operators:</a:t>
            </a:r>
          </a:p>
          <a:p>
            <a:pPr lvl="1"/>
            <a:r>
              <a:rPr lang="en-US" sz="2000" dirty="0" smtClean="0"/>
              <a:t> &amp; (and)</a:t>
            </a:r>
          </a:p>
          <a:p>
            <a:pPr lvl="1"/>
            <a:r>
              <a:rPr lang="en-US" sz="2000" dirty="0" smtClean="0"/>
              <a:t>| (or) </a:t>
            </a:r>
          </a:p>
          <a:p>
            <a:pPr lvl="1"/>
            <a:r>
              <a:rPr lang="en-US" sz="2000" dirty="0" smtClean="0"/>
              <a:t>! (not).</a:t>
            </a:r>
          </a:p>
          <a:p>
            <a:endParaRPr lang="en-US" sz="2400" dirty="0"/>
          </a:p>
        </p:txBody>
      </p:sp>
    </p:spTree>
    <p:extLst>
      <p:ext uri="{BB962C8B-B14F-4D97-AF65-F5344CB8AC3E}">
        <p14:creationId xmlns:p14="http://schemas.microsoft.com/office/powerpoint/2010/main" val="216181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948025"/>
            <a:ext cx="8229600" cy="5334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If….else</a:t>
            </a:r>
            <a:endParaRPr lang="en-US" sz="3200" dirty="0"/>
          </a:p>
        </p:txBody>
      </p:sp>
      <p:sp>
        <p:nvSpPr>
          <p:cNvPr id="4" name="Content Placeholder 2"/>
          <p:cNvSpPr>
            <a:spLocks noGrp="1"/>
          </p:cNvSpPr>
          <p:nvPr>
            <p:ph idx="1"/>
          </p:nvPr>
        </p:nvSpPr>
        <p:spPr>
          <a:xfrm>
            <a:off x="228600" y="1360700"/>
            <a:ext cx="8686800" cy="5867400"/>
          </a:xfrm>
        </p:spPr>
        <p:txBody>
          <a:bodyPr>
            <a:normAutofit/>
          </a:bodyPr>
          <a:lstStyle/>
          <a:p>
            <a:pPr>
              <a:buNone/>
            </a:pPr>
            <a:r>
              <a:rPr lang="en-US" sz="2000" dirty="0" smtClean="0"/>
              <a:t>   1. If Statement operates on length-one logical vectors</a:t>
            </a:r>
          </a:p>
          <a:p>
            <a:pPr>
              <a:buNone/>
            </a:pPr>
            <a:r>
              <a:rPr lang="en-US" sz="2000" dirty="0" smtClean="0"/>
              <a:t>      </a:t>
            </a:r>
            <a:r>
              <a:rPr lang="en-US" sz="2000" b="1" dirty="0" smtClean="0"/>
              <a:t>Syntax:</a:t>
            </a:r>
          </a:p>
          <a:p>
            <a:pPr>
              <a:buNone/>
            </a:pPr>
            <a:r>
              <a:rPr lang="en-US" sz="2000" dirty="0" smtClean="0"/>
              <a:t>              if (cond1=true) { cmd1 } else { cmd2 }</a:t>
            </a:r>
          </a:p>
          <a:p>
            <a:pPr>
              <a:buNone/>
            </a:pPr>
            <a:r>
              <a:rPr lang="en-US" sz="2000" dirty="0" smtClean="0"/>
              <a:t>      </a:t>
            </a:r>
            <a:r>
              <a:rPr lang="en-US" sz="2000" b="1" dirty="0" smtClean="0"/>
              <a:t>Example:</a:t>
            </a:r>
          </a:p>
          <a:p>
            <a:pPr>
              <a:buNone/>
            </a:pPr>
            <a:r>
              <a:rPr lang="en-US" sz="2000" dirty="0" smtClean="0"/>
              <a:t>              </a:t>
            </a:r>
            <a:r>
              <a:rPr lang="en-US" sz="2000" dirty="0" smtClean="0">
                <a:latin typeface="Courier New" pitchFamily="49" charset="0"/>
                <a:cs typeface="Courier New" pitchFamily="49" charset="0"/>
              </a:rPr>
              <a:t>if (1==0) { print(1) } else { print(2) }</a:t>
            </a:r>
          </a:p>
          <a:p>
            <a:r>
              <a:rPr lang="en-US" sz="2000" dirty="0" smtClean="0"/>
              <a:t> Avoid using newlines between '} else'. To apply if statement on many values of vector or data frame, use 'for' or 'apply' loops (see below).</a:t>
            </a:r>
          </a:p>
          <a:p>
            <a:pPr>
              <a:buNone/>
            </a:pPr>
            <a:endParaRPr lang="en-US" sz="2000" dirty="0" smtClean="0"/>
          </a:p>
          <a:p>
            <a:pPr>
              <a:buNone/>
            </a:pPr>
            <a:r>
              <a:rPr lang="en-US" sz="2000" dirty="0" smtClean="0"/>
              <a:t>   2. </a:t>
            </a:r>
            <a:r>
              <a:rPr lang="en-US" sz="2000" dirty="0" err="1" smtClean="0"/>
              <a:t>Ifelse</a:t>
            </a:r>
            <a:r>
              <a:rPr lang="en-US" sz="2000" dirty="0" smtClean="0"/>
              <a:t> Statement: operates on vectors</a:t>
            </a:r>
          </a:p>
          <a:p>
            <a:pPr>
              <a:buNone/>
            </a:pPr>
            <a:r>
              <a:rPr lang="en-US" sz="2000" dirty="0" smtClean="0"/>
              <a:t>      </a:t>
            </a:r>
            <a:r>
              <a:rPr lang="en-US" sz="2000" b="1" dirty="0" smtClean="0"/>
              <a:t>Syntax:</a:t>
            </a:r>
          </a:p>
          <a:p>
            <a:pPr>
              <a:buNone/>
            </a:pPr>
            <a:r>
              <a:rPr lang="en-US" sz="2000" dirty="0" smtClean="0"/>
              <a:t>              </a:t>
            </a:r>
            <a:r>
              <a:rPr lang="en-US" sz="2000" dirty="0" err="1" smtClean="0"/>
              <a:t>ifelse</a:t>
            </a:r>
            <a:r>
              <a:rPr lang="en-US" sz="2000" dirty="0" smtClean="0"/>
              <a:t>(test, </a:t>
            </a:r>
            <a:r>
              <a:rPr lang="en-US" sz="2000" dirty="0" err="1" smtClean="0"/>
              <a:t>true_value</a:t>
            </a:r>
            <a:r>
              <a:rPr lang="en-US" sz="2000" dirty="0" smtClean="0"/>
              <a:t>, </a:t>
            </a:r>
            <a:r>
              <a:rPr lang="en-US" sz="2000" dirty="0" err="1" smtClean="0"/>
              <a:t>false_value</a:t>
            </a:r>
            <a:r>
              <a:rPr lang="en-US" sz="2000" dirty="0" smtClean="0"/>
              <a:t>)</a:t>
            </a:r>
          </a:p>
          <a:p>
            <a:pPr>
              <a:buNone/>
            </a:pPr>
            <a:r>
              <a:rPr lang="en-US" sz="2000" dirty="0" smtClean="0"/>
              <a:t>      </a:t>
            </a:r>
            <a:r>
              <a:rPr lang="en-US" sz="2000" b="1" dirty="0" smtClean="0"/>
              <a:t>Example:</a:t>
            </a:r>
          </a:p>
          <a:p>
            <a:pPr>
              <a:buNone/>
            </a:pPr>
            <a:r>
              <a:rPr lang="en-US" sz="2000" dirty="0" smtClean="0"/>
              <a:t>              </a:t>
            </a:r>
            <a:r>
              <a:rPr lang="en-US" sz="2000" dirty="0" smtClean="0">
                <a:latin typeface="Courier New" pitchFamily="49" charset="0"/>
                <a:cs typeface="Courier New" pitchFamily="49" charset="0"/>
              </a:rPr>
              <a:t>x &lt;- 1:10 </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ifelse</a:t>
            </a:r>
            <a:r>
              <a:rPr lang="en-US" sz="2000" dirty="0" smtClean="0">
                <a:latin typeface="Courier New" pitchFamily="49" charset="0"/>
                <a:cs typeface="Courier New" pitchFamily="49" charset="0"/>
              </a:rPr>
              <a:t>(x&lt;5 | x&gt;8, x, 0)</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188943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034638"/>
            <a:ext cx="8229600" cy="56356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Example: if.. else</a:t>
            </a:r>
            <a:endParaRPr lang="en-US" sz="3200" dirty="0"/>
          </a:p>
        </p:txBody>
      </p:sp>
      <p:sp>
        <p:nvSpPr>
          <p:cNvPr id="4" name="Content Placeholder 2"/>
          <p:cNvSpPr>
            <a:spLocks noGrp="1"/>
          </p:cNvSpPr>
          <p:nvPr>
            <p:ph idx="1"/>
          </p:nvPr>
        </p:nvSpPr>
        <p:spPr>
          <a:xfrm>
            <a:off x="228600" y="1501225"/>
            <a:ext cx="8763000" cy="4958938"/>
          </a:xfrm>
        </p:spPr>
        <p:txBody>
          <a:bodyPr>
            <a:normAutofit/>
          </a:bodyPr>
          <a:lstStyle/>
          <a:p>
            <a:pPr>
              <a:buNone/>
            </a:pPr>
            <a:r>
              <a:rPr lang="en-US" sz="1800" dirty="0" smtClean="0">
                <a:latin typeface="Courier New" pitchFamily="49" charset="0"/>
                <a:cs typeface="Courier New" pitchFamily="49" charset="0"/>
              </a:rPr>
              <a:t>&gt; grade = “PASS” # default value for grade</a:t>
            </a:r>
          </a:p>
          <a:p>
            <a:pPr>
              <a:buNone/>
            </a:pPr>
            <a:r>
              <a:rPr lang="en-US" sz="1800" dirty="0" smtClean="0">
                <a:latin typeface="Courier New" pitchFamily="49" charset="0"/>
                <a:cs typeface="Courier New" pitchFamily="49" charset="0"/>
              </a:rPr>
              <a:t>&gt; score = 50 # actual score</a:t>
            </a:r>
          </a:p>
          <a:p>
            <a:pPr>
              <a:buNone/>
            </a:pPr>
            <a:r>
              <a:rPr lang="en-US" sz="1800" dirty="0" smtClean="0">
                <a:latin typeface="Courier New" pitchFamily="49" charset="0"/>
                <a:cs typeface="Courier New" pitchFamily="49" charset="0"/>
              </a:rPr>
              <a:t>&gt; if (score&lt;60) grade = “FAIL”</a:t>
            </a:r>
          </a:p>
          <a:p>
            <a:pPr>
              <a:buNone/>
            </a:pPr>
            <a:r>
              <a:rPr lang="en-US" sz="1800" dirty="0" smtClean="0">
                <a:latin typeface="Courier New" pitchFamily="49" charset="0"/>
                <a:cs typeface="Courier New" pitchFamily="49" charset="0"/>
              </a:rPr>
              <a:t>&gt; grade # actual grade</a:t>
            </a:r>
          </a:p>
          <a:p>
            <a:pPr>
              <a:buNone/>
            </a:pPr>
            <a:endParaRPr lang="en-US" sz="18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&gt; score&lt;-50</a:t>
            </a:r>
          </a:p>
          <a:p>
            <a:pPr>
              <a:buNone/>
            </a:pPr>
            <a:r>
              <a:rPr lang="en-US" sz="1800" dirty="0" smtClean="0">
                <a:latin typeface="Courier New" pitchFamily="49" charset="0"/>
                <a:cs typeface="Courier New" pitchFamily="49" charset="0"/>
              </a:rPr>
              <a:t>&gt; if (score&lt;60) grade = “FAIL” else grade = “PASS”</a:t>
            </a:r>
          </a:p>
          <a:p>
            <a:pPr>
              <a:buNone/>
            </a:pPr>
            <a:r>
              <a:rPr lang="en-US" sz="1800" dirty="0" smtClean="0">
                <a:latin typeface="Courier New" pitchFamily="49" charset="0"/>
                <a:cs typeface="Courier New" pitchFamily="49" charset="0"/>
              </a:rPr>
              <a:t>&gt; grade</a:t>
            </a:r>
          </a:p>
          <a:p>
            <a:pPr>
              <a:buNone/>
            </a:pPr>
            <a:endParaRPr lang="en-US" sz="1800"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OR</a:t>
            </a:r>
          </a:p>
          <a:p>
            <a:pPr>
              <a:buNone/>
            </a:pPr>
            <a:r>
              <a:rPr lang="en-US" sz="1800" dirty="0" smtClean="0">
                <a:latin typeface="Courier New" pitchFamily="49" charset="0"/>
                <a:cs typeface="Courier New" pitchFamily="49" charset="0"/>
              </a:rPr>
              <a:t>&gt; score&lt;-50</a:t>
            </a:r>
          </a:p>
          <a:p>
            <a:pPr>
              <a:buNone/>
            </a:pPr>
            <a:r>
              <a:rPr lang="en-US" sz="1800" dirty="0" smtClean="0">
                <a:latin typeface="Courier New" pitchFamily="49" charset="0"/>
                <a:cs typeface="Courier New" pitchFamily="49" charset="0"/>
              </a:rPr>
              <a:t>&gt; grade &lt;- </a:t>
            </a:r>
            <a:r>
              <a:rPr lang="en-US" sz="1800" dirty="0" err="1" smtClean="0">
                <a:latin typeface="Courier New" pitchFamily="49" charset="0"/>
                <a:cs typeface="Courier New" pitchFamily="49" charset="0"/>
              </a:rPr>
              <a:t>ifelse</a:t>
            </a:r>
            <a:r>
              <a:rPr lang="en-US" sz="1800" dirty="0" smtClean="0">
                <a:latin typeface="Courier New" pitchFamily="49" charset="0"/>
                <a:cs typeface="Courier New" pitchFamily="49" charset="0"/>
              </a:rPr>
              <a:t>(score&lt;60, "FAIL","PASS")</a:t>
            </a:r>
          </a:p>
          <a:p>
            <a:pPr>
              <a:buNone/>
            </a:pPr>
            <a:r>
              <a:rPr lang="en-US" sz="1800" dirty="0" smtClean="0">
                <a:latin typeface="Courier New" pitchFamily="49" charset="0"/>
                <a:cs typeface="Courier New" pitchFamily="49" charset="0"/>
              </a:rPr>
              <a:t>&gt; grade</a:t>
            </a: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30338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939638"/>
            <a:ext cx="8229600" cy="7159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Switch statements</a:t>
            </a:r>
            <a:endParaRPr lang="en-US" sz="3200" dirty="0"/>
          </a:p>
        </p:txBody>
      </p:sp>
      <p:sp>
        <p:nvSpPr>
          <p:cNvPr id="4" name="Content Placeholder 2"/>
          <p:cNvSpPr>
            <a:spLocks noGrp="1"/>
          </p:cNvSpPr>
          <p:nvPr>
            <p:ph idx="1"/>
          </p:nvPr>
        </p:nvSpPr>
        <p:spPr>
          <a:xfrm>
            <a:off x="228600" y="1601175"/>
            <a:ext cx="8686800" cy="5562600"/>
          </a:xfrm>
        </p:spPr>
        <p:txBody>
          <a:bodyPr>
            <a:normAutofit/>
          </a:bodyPr>
          <a:lstStyle/>
          <a:p>
            <a:pPr algn="just"/>
            <a:r>
              <a:rPr lang="en-US" sz="2400" dirty="0" smtClean="0">
                <a:cs typeface="Courier New" pitchFamily="49" charset="0"/>
              </a:rPr>
              <a:t>When there are many conditions to evaluate, the if-else statement can become complex and verbose. A much cleaner solution is the switch statement. The switch statement allows testing any integral value or string against multiple values. When the test produces a match, all statements associated with that match are executed.</a:t>
            </a:r>
          </a:p>
          <a:p>
            <a:pPr>
              <a:buNone/>
            </a:pPr>
            <a:r>
              <a:rPr lang="en-US" sz="2000" dirty="0" smtClean="0">
                <a:latin typeface="Courier New" pitchFamily="49" charset="0"/>
                <a:cs typeface="Courier New" pitchFamily="49" charset="0"/>
              </a:rPr>
              <a:t>&gt; days &lt;- c(“Monday”, “Sunday”, “Wednesday”, “Friday”, “Saturday”, “Tuesday”, “Thursday”)</a:t>
            </a:r>
          </a:p>
          <a:p>
            <a:pPr>
              <a:buNone/>
            </a:pPr>
            <a:r>
              <a:rPr lang="en-US" sz="2000" dirty="0" smtClean="0">
                <a:latin typeface="Courier New" pitchFamily="49" charset="0"/>
                <a:cs typeface="Courier New" pitchFamily="49" charset="0"/>
              </a:rPr>
              <a:t>&gt; for(day in days){  </a:t>
            </a:r>
          </a:p>
          <a:p>
            <a:pPr>
              <a:buNone/>
            </a:pPr>
            <a:r>
              <a:rPr lang="en-US" sz="2000" dirty="0" smtClean="0">
                <a:latin typeface="Courier New" pitchFamily="49" charset="0"/>
                <a:cs typeface="Courier New" pitchFamily="49" charset="0"/>
              </a:rPr>
              <a:t> + cat(day, ":", </a:t>
            </a:r>
          </a:p>
          <a:p>
            <a:pPr>
              <a:buNone/>
            </a:pPr>
            <a:r>
              <a:rPr lang="en-US" sz="2000" dirty="0" smtClean="0">
                <a:latin typeface="Courier New" pitchFamily="49" charset="0"/>
                <a:cs typeface="Courier New" pitchFamily="49" charset="0"/>
              </a:rPr>
              <a:t> + switch(EXPR=day, Monday="I go to movie", Sunday="It will rain", Saturday="I go to temple", Wednesday="I go to my friends", "No match!!"),"\n“</a:t>
            </a:r>
          </a:p>
          <a:p>
            <a:pPr>
              <a:buNone/>
            </a:pPr>
            <a:r>
              <a:rPr lang="en-US" sz="2000" dirty="0" smtClean="0">
                <a:latin typeface="Courier New" pitchFamily="49" charset="0"/>
                <a:cs typeface="Courier New" pitchFamily="49" charset="0"/>
              </a:rPr>
              <a:t> + )</a:t>
            </a:r>
          </a:p>
          <a:p>
            <a:pPr>
              <a:buNone/>
            </a:pPr>
            <a:r>
              <a:rPr lang="en-US" sz="2000" dirty="0" smtClean="0">
                <a:latin typeface="Courier New" pitchFamily="49" charset="0"/>
                <a:cs typeface="Courier New" pitchFamily="49" charset="0"/>
              </a:rPr>
              <a:t> + }</a:t>
            </a:r>
          </a:p>
          <a:p>
            <a:pPr>
              <a:buNone/>
            </a:pPr>
            <a:endParaRPr lang="en-US" sz="2400" dirty="0"/>
          </a:p>
        </p:txBody>
      </p:sp>
    </p:spTree>
    <p:extLst>
      <p:ext uri="{BB962C8B-B14F-4D97-AF65-F5344CB8AC3E}">
        <p14:creationId xmlns:p14="http://schemas.microsoft.com/office/powerpoint/2010/main" val="147341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02725" y="952975"/>
            <a:ext cx="7772400"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Loops</a:t>
            </a:r>
            <a:endParaRPr lang="de-DE" altLang="zh-TW" sz="3200" dirty="0"/>
          </a:p>
        </p:txBody>
      </p:sp>
      <p:sp>
        <p:nvSpPr>
          <p:cNvPr id="4" name="Rectangle 3"/>
          <p:cNvSpPr>
            <a:spLocks noChangeArrowheads="1"/>
          </p:cNvSpPr>
          <p:nvPr/>
        </p:nvSpPr>
        <p:spPr bwMode="auto">
          <a:xfrm>
            <a:off x="304800" y="1562575"/>
            <a:ext cx="8382000" cy="3416320"/>
          </a:xfrm>
          <a:prstGeom prst="rect">
            <a:avLst/>
          </a:prstGeom>
          <a:noFill/>
          <a:ln w="9525">
            <a:noFill/>
            <a:miter lim="800000"/>
            <a:headEnd/>
            <a:tailEnd/>
          </a:ln>
          <a:effectLst/>
        </p:spPr>
        <p:txBody>
          <a:bodyPr wrap="square">
            <a:spAutoFit/>
          </a:bodyPr>
          <a:lstStyle/>
          <a:p>
            <a:pPr marL="187325" indent="-187325" algn="just">
              <a:buFontTx/>
              <a:buChar char="•"/>
            </a:pPr>
            <a:r>
              <a:rPr kumimoji="0" lang="en-US" sz="2400" dirty="0"/>
              <a:t>When the same or similar tasks need to be performed multiple times; for all elements of a list; for all columns of an array; etc</a:t>
            </a:r>
            <a:r>
              <a:rPr kumimoji="0" lang="en-US" sz="2400" dirty="0" smtClean="0"/>
              <a:t>. loops will help.</a:t>
            </a:r>
          </a:p>
          <a:p>
            <a:pPr marL="187325" indent="-187325" algn="just">
              <a:buFontTx/>
              <a:buChar char="•"/>
            </a:pPr>
            <a:r>
              <a:rPr lang="en-US" sz="2400" dirty="0" smtClean="0"/>
              <a:t>The most commonly used loop structures in R are 'for', 'while' and 'apply' loops. Less common are 'repeat' loops. </a:t>
            </a:r>
          </a:p>
          <a:p>
            <a:pPr marL="187325" indent="-187325" algn="just">
              <a:buFontTx/>
              <a:buChar char="•"/>
            </a:pPr>
            <a:r>
              <a:rPr lang="en-US" sz="2400" dirty="0" smtClean="0"/>
              <a:t>The 'break' function is used to break out of loops, and 'next' halts the processing of the current iteration and advances the looping index.</a:t>
            </a:r>
          </a:p>
          <a:p>
            <a:pPr marL="574675" lvl="1" indent="-185738"/>
            <a:endParaRPr kumimoji="0" lang="en-US" sz="2400" dirty="0">
              <a:latin typeface="Courier New" pitchFamily="49" charset="0"/>
              <a:cs typeface="Courier New" pitchFamily="49" charset="0"/>
            </a:endParaRPr>
          </a:p>
        </p:txBody>
      </p:sp>
    </p:spTree>
    <p:extLst>
      <p:ext uri="{BB962C8B-B14F-4D97-AF65-F5344CB8AC3E}">
        <p14:creationId xmlns:p14="http://schemas.microsoft.com/office/powerpoint/2010/main" val="334178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4075" y="995525"/>
            <a:ext cx="8229600" cy="6397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For loops</a:t>
            </a:r>
            <a:endParaRPr lang="en-US" sz="3200" dirty="0"/>
          </a:p>
        </p:txBody>
      </p:sp>
      <p:sp>
        <p:nvSpPr>
          <p:cNvPr id="4" name="Content Placeholder 2"/>
          <p:cNvSpPr>
            <a:spLocks noGrp="1"/>
          </p:cNvSpPr>
          <p:nvPr>
            <p:ph idx="1"/>
          </p:nvPr>
        </p:nvSpPr>
        <p:spPr>
          <a:xfrm>
            <a:off x="152400" y="1757525"/>
            <a:ext cx="8839200" cy="5715000"/>
          </a:xfrm>
        </p:spPr>
        <p:txBody>
          <a:bodyPr>
            <a:normAutofit/>
          </a:bodyPr>
          <a:lstStyle/>
          <a:p>
            <a:pPr algn="just"/>
            <a:r>
              <a:rPr lang="en-US" sz="2600" dirty="0" smtClean="0"/>
              <a:t>For Loop: flexible, but slow when looping over large number of fields (e.g. thousands of rows or columns)</a:t>
            </a:r>
          </a:p>
          <a:p>
            <a:pPr>
              <a:buNone/>
            </a:pPr>
            <a:r>
              <a:rPr lang="en-US" sz="2600" dirty="0" smtClean="0"/>
              <a:t>Syntax:</a:t>
            </a:r>
          </a:p>
          <a:p>
            <a:pPr>
              <a:buNone/>
            </a:pPr>
            <a:r>
              <a:rPr lang="en-US" sz="2600" dirty="0" smtClean="0">
                <a:latin typeface="Courier New" pitchFamily="49" charset="0"/>
                <a:cs typeface="Courier New" pitchFamily="49" charset="0"/>
              </a:rPr>
              <a:t>   for(variable in sequence) { </a:t>
            </a:r>
          </a:p>
          <a:p>
            <a:pPr>
              <a:buNone/>
            </a:pPr>
            <a:r>
              <a:rPr lang="en-US" sz="2600" dirty="0" smtClean="0">
                <a:latin typeface="Courier New" pitchFamily="49" charset="0"/>
                <a:cs typeface="Courier New" pitchFamily="49" charset="0"/>
              </a:rPr>
              <a:t>        statements </a:t>
            </a:r>
          </a:p>
          <a:p>
            <a:pPr>
              <a:buNone/>
            </a:pPr>
            <a:r>
              <a:rPr lang="en-US" sz="2600" dirty="0" smtClean="0">
                <a:latin typeface="Courier New" pitchFamily="49" charset="0"/>
                <a:cs typeface="Courier New" pitchFamily="49" charset="0"/>
              </a:rPr>
              <a:t>   }</a:t>
            </a:r>
          </a:p>
          <a:p>
            <a:pPr>
              <a:buNone/>
            </a:pPr>
            <a:r>
              <a:rPr lang="en-US" sz="2600" dirty="0" smtClean="0">
                <a:cs typeface="Courier New" pitchFamily="49" charset="0"/>
              </a:rPr>
              <a:t>Example</a:t>
            </a:r>
            <a:r>
              <a:rPr lang="en-US" sz="2400" dirty="0" smtClean="0"/>
              <a:t>:</a:t>
            </a:r>
          </a:p>
          <a:p>
            <a:pPr marL="187325" indent="-187325">
              <a:buNone/>
            </a:pPr>
            <a:r>
              <a:rPr lang="en-US" sz="2400" dirty="0" smtClean="0">
                <a:latin typeface="Courier New" pitchFamily="49" charset="0"/>
                <a:cs typeface="Courier New" pitchFamily="49" charset="0"/>
              </a:rPr>
              <a:t>&gt; for(</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in 1:10) {</a:t>
            </a:r>
          </a:p>
          <a:p>
            <a:pPr marL="187325" indent="-187325">
              <a:buNone/>
            </a:pPr>
            <a:r>
              <a:rPr lang="en-US" sz="2400" dirty="0" smtClean="0">
                <a:latin typeface="Courier New" pitchFamily="49" charset="0"/>
                <a:cs typeface="Courier New" pitchFamily="49" charset="0"/>
              </a:rPr>
              <a:t>   print(</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a:t>
            </a:r>
          </a:p>
          <a:p>
            <a:pPr marL="187325" indent="-187325">
              <a:buNone/>
            </a:pPr>
            <a:r>
              <a:rPr lang="en-US" sz="2400" dirty="0" smtClean="0">
                <a:latin typeface="Courier New" pitchFamily="49" charset="0"/>
                <a:cs typeface="Courier New" pitchFamily="49" charset="0"/>
              </a:rPr>
              <a:t>}</a:t>
            </a:r>
          </a:p>
        </p:txBody>
      </p:sp>
    </p:spTree>
    <p:extLst>
      <p:ext uri="{BB962C8B-B14F-4D97-AF65-F5344CB8AC3E}">
        <p14:creationId xmlns:p14="http://schemas.microsoft.com/office/powerpoint/2010/main" val="1546142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975263"/>
            <a:ext cx="8229600" cy="7159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More on for loops</a:t>
            </a:r>
            <a:endParaRPr lang="en-US" sz="3200" dirty="0"/>
          </a:p>
        </p:txBody>
      </p:sp>
      <p:sp>
        <p:nvSpPr>
          <p:cNvPr id="4" name="Content Placeholder 2"/>
          <p:cNvSpPr>
            <a:spLocks noGrp="1"/>
          </p:cNvSpPr>
          <p:nvPr>
            <p:ph idx="1"/>
          </p:nvPr>
        </p:nvSpPr>
        <p:spPr>
          <a:xfrm>
            <a:off x="228600" y="1691225"/>
            <a:ext cx="8763000" cy="5638800"/>
          </a:xfrm>
        </p:spPr>
        <p:txBody>
          <a:bodyPr>
            <a:normAutofit/>
          </a:bodyPr>
          <a:lstStyle/>
          <a:p>
            <a:pPr>
              <a:buNone/>
            </a:pPr>
            <a:r>
              <a:rPr lang="en-US" sz="2400" dirty="0" smtClean="0"/>
              <a:t> Example: condition*</a:t>
            </a:r>
          </a:p>
          <a:p>
            <a:pPr>
              <a:buNone/>
            </a:pPr>
            <a:r>
              <a:rPr lang="en-US" sz="2000" dirty="0" smtClean="0">
                <a:latin typeface="Courier New" pitchFamily="49" charset="0"/>
                <a:cs typeface="Courier New" pitchFamily="49" charset="0"/>
              </a:rPr>
              <a:t>x &lt;- 1:10; z &lt;- NULL</a:t>
            </a:r>
          </a:p>
          <a:p>
            <a:pPr>
              <a:buNone/>
            </a:pPr>
            <a:r>
              <a:rPr lang="en-US" sz="2000" dirty="0" smtClean="0">
                <a:latin typeface="Courier New" pitchFamily="49" charset="0"/>
                <a:cs typeface="Courier New" pitchFamily="49" charset="0"/>
              </a:rPr>
              <a:t>for(</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in x) { </a:t>
            </a:r>
          </a:p>
          <a:p>
            <a:pPr>
              <a:buNone/>
            </a:pPr>
            <a:r>
              <a:rPr lang="en-US" sz="2000" dirty="0" smtClean="0">
                <a:latin typeface="Courier New" pitchFamily="49" charset="0"/>
                <a:cs typeface="Courier New" pitchFamily="49" charset="0"/>
              </a:rPr>
              <a:t>	</a:t>
            </a:r>
            <a:r>
              <a:rPr lang="pl-PL" sz="2000" dirty="0" smtClean="0">
                <a:latin typeface="Courier New" pitchFamily="49" charset="0"/>
                <a:cs typeface="Courier New" pitchFamily="49" charset="0"/>
              </a:rPr>
              <a:t>if (x[i]&lt;5) { z &lt;- c(z,x[i]-1)  } else { z &lt;- c(z,x[i]/x[i])  } </a:t>
            </a:r>
          </a:p>
          <a:p>
            <a:pPr>
              <a:buNone/>
            </a:pPr>
            <a:r>
              <a:rPr lang="en-US" sz="2000" dirty="0" smtClean="0">
                <a:latin typeface="Courier New" pitchFamily="49" charset="0"/>
                <a:cs typeface="Courier New" pitchFamily="49" charset="0"/>
              </a:rPr>
              <a:t>}</a:t>
            </a:r>
          </a:p>
          <a:p>
            <a:pPr>
              <a:buNone/>
            </a:pPr>
            <a:r>
              <a:rPr lang="en-US" sz="2400" dirty="0" smtClean="0"/>
              <a:t>Example: stop on condition and print error message</a:t>
            </a:r>
          </a:p>
          <a:p>
            <a:pPr>
              <a:buNone/>
            </a:pPr>
            <a:r>
              <a:rPr lang="en-US" sz="2000" dirty="0" smtClean="0">
                <a:latin typeface="Courier New" pitchFamily="49" charset="0"/>
                <a:cs typeface="Courier New" pitchFamily="49" charset="0"/>
              </a:rPr>
              <a:t>x &lt;- 1:10; z &lt;- NULL</a:t>
            </a:r>
          </a:p>
          <a:p>
            <a:pPr>
              <a:buNone/>
            </a:pPr>
            <a:r>
              <a:rPr lang="en-US" sz="2000" dirty="0" smtClean="0">
                <a:latin typeface="Courier New" pitchFamily="49" charset="0"/>
                <a:cs typeface="Courier New" pitchFamily="49" charset="0"/>
              </a:rPr>
              <a:t>for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in x) { </a:t>
            </a:r>
          </a:p>
          <a:p>
            <a:pPr>
              <a:buNone/>
            </a:pPr>
            <a:r>
              <a:rPr lang="en-US" sz="2000" dirty="0" smtClean="0">
                <a:latin typeface="Courier New" pitchFamily="49" charset="0"/>
                <a:cs typeface="Courier New" pitchFamily="49" charset="0"/>
              </a:rPr>
              <a:t>  		if (x[</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]&lt;5) { z &lt;- c(</a:t>
            </a:r>
            <a:r>
              <a:rPr lang="en-US" sz="2000" dirty="0" err="1" smtClean="0">
                <a:latin typeface="Courier New" pitchFamily="49" charset="0"/>
                <a:cs typeface="Courier New" pitchFamily="49" charset="0"/>
              </a:rPr>
              <a:t>z,x</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]-1)  } </a:t>
            </a:r>
          </a:p>
          <a:p>
            <a:pPr>
              <a:buNone/>
            </a:pPr>
            <a:r>
              <a:rPr lang="en-US" sz="2000" dirty="0" smtClean="0">
                <a:latin typeface="Courier New" pitchFamily="49" charset="0"/>
                <a:cs typeface="Courier New" pitchFamily="49" charset="0"/>
              </a:rPr>
              <a:t>      else { stop("values need to be &lt;5“)</a:t>
            </a:r>
          </a:p>
          <a:p>
            <a:pPr>
              <a:buNone/>
            </a:pP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518561135"/>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FF7415"/>
      </a:accent6>
      <a:hlink>
        <a:srgbClr val="5F5F5F"/>
      </a:hlink>
      <a:folHlink>
        <a:srgbClr val="9191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4900</TotalTime>
  <Words>2193</Words>
  <Application>Microsoft Office PowerPoint</Application>
  <PresentationFormat>On-screen Show (4:3)</PresentationFormat>
  <Paragraphs>240</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pradyumna sagara</dc:creator>
  <cp:keywords>Bioinformatics</cp:keywords>
  <cp:lastModifiedBy>pradyumna</cp:lastModifiedBy>
  <cp:revision>155</cp:revision>
  <dcterms:created xsi:type="dcterms:W3CDTF">2016-12-21T17:36:28Z</dcterms:created>
  <dcterms:modified xsi:type="dcterms:W3CDTF">2017-04-21T06:55:52Z</dcterms:modified>
</cp:coreProperties>
</file>