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378" autoAdjust="0"/>
  </p:normalViewPr>
  <p:slideViewPr>
    <p:cSldViewPr snapToGrid="0" showGuides="1">
      <p:cViewPr>
        <p:scale>
          <a:sx n="75" d="100"/>
          <a:sy n="75" d="100"/>
        </p:scale>
        <p:origin x="-1590" y="-24"/>
      </p:cViewPr>
      <p:guideLst>
        <p:guide orient="horz" pos="218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01076-7958-447A-9685-3937D319EDAB}" type="datetimeFigureOut">
              <a:rPr lang="en-US" smtClean="0"/>
              <a:t>4/17/2017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25F67F-F869-47B5-9804-D76F4408C7D2}" type="slidenum">
              <a:rPr lang="en-US" smtClean="0"/>
              <a:t>‹#›</a:t>
            </a:fld>
            <a:endParaRPr lang="en-US"/>
          </a:p>
        </p:txBody>
      </p:sp>
    </p:spTree>
    <p:extLst>
      <p:ext uri="{BB962C8B-B14F-4D97-AF65-F5344CB8AC3E}">
        <p14:creationId xmlns:p14="http://schemas.microsoft.com/office/powerpoint/2010/main" val="4005786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4C6686-15D8-4681-A652-07FE161CAB81}"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71186-BC69-40E5-8EEC-7E98D5B47642}" type="slidenum">
              <a:rPr lang="en-US" smtClean="0"/>
              <a:t>‹#›</a:t>
            </a:fld>
            <a:endParaRPr lang="en-US"/>
          </a:p>
        </p:txBody>
      </p:sp>
    </p:spTree>
    <p:extLst>
      <p:ext uri="{BB962C8B-B14F-4D97-AF65-F5344CB8AC3E}">
        <p14:creationId xmlns:p14="http://schemas.microsoft.com/office/powerpoint/2010/main" val="55734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4C6686-15D8-4681-A652-07FE161CAB81}"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71186-BC69-40E5-8EEC-7E98D5B47642}" type="slidenum">
              <a:rPr lang="en-US" smtClean="0"/>
              <a:t>‹#›</a:t>
            </a:fld>
            <a:endParaRPr lang="en-US"/>
          </a:p>
        </p:txBody>
      </p:sp>
      <p:sp>
        <p:nvSpPr>
          <p:cNvPr id="7" name="Line 22"/>
          <p:cNvSpPr>
            <a:spLocks noChangeShapeType="1"/>
          </p:cNvSpPr>
          <p:nvPr userDrawn="1"/>
        </p:nvSpPr>
        <p:spPr bwMode="auto">
          <a:xfrm flipV="1">
            <a:off x="283028" y="839694"/>
            <a:ext cx="8437814" cy="38100"/>
          </a:xfrm>
          <a:prstGeom prst="line">
            <a:avLst/>
          </a:prstGeom>
          <a:noFill/>
          <a:ln w="38100">
            <a:solidFill>
              <a:srgbClr val="000000"/>
            </a:solidFill>
            <a:round/>
            <a:headEnd/>
            <a:tailEnd/>
          </a:ln>
          <a:effectLst>
            <a:outerShdw dist="107763" dir="2700000" algn="ctr" rotWithShape="0">
              <a:srgbClr val="808080">
                <a:alpha val="50000"/>
              </a:srgbClr>
            </a:outerShdw>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Arial" charset="0"/>
            </a:endParaRPr>
          </a:p>
        </p:txBody>
      </p:sp>
    </p:spTree>
    <p:extLst>
      <p:ext uri="{BB962C8B-B14F-4D97-AF65-F5344CB8AC3E}">
        <p14:creationId xmlns:p14="http://schemas.microsoft.com/office/powerpoint/2010/main" val="37099163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4C6686-15D8-4681-A652-07FE161CAB81}"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71186-BC69-40E5-8EEC-7E98D5B47642}" type="slidenum">
              <a:rPr lang="en-US" smtClean="0"/>
              <a:t>‹#›</a:t>
            </a:fld>
            <a:endParaRPr lang="en-US"/>
          </a:p>
        </p:txBody>
      </p:sp>
    </p:spTree>
    <p:extLst>
      <p:ext uri="{BB962C8B-B14F-4D97-AF65-F5344CB8AC3E}">
        <p14:creationId xmlns:p14="http://schemas.microsoft.com/office/powerpoint/2010/main" val="180287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4C6686-15D8-4681-A652-07FE161CAB81}"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71186-BC69-40E5-8EEC-7E98D5B47642}" type="slidenum">
              <a:rPr lang="en-US" smtClean="0"/>
              <a:t>‹#›</a:t>
            </a:fld>
            <a:endParaRPr lang="en-US"/>
          </a:p>
        </p:txBody>
      </p:sp>
    </p:spTree>
    <p:extLst>
      <p:ext uri="{BB962C8B-B14F-4D97-AF65-F5344CB8AC3E}">
        <p14:creationId xmlns:p14="http://schemas.microsoft.com/office/powerpoint/2010/main" val="62193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4C6686-15D8-4681-A652-07FE161CAB81}" type="datetimeFigureOut">
              <a:rPr lang="en-US" smtClean="0"/>
              <a:t>4/17/2017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971186-BC69-40E5-8EEC-7E98D5B47642}" type="slidenum">
              <a:rPr lang="en-US" smtClean="0"/>
              <a:t>‹#›</a:t>
            </a:fld>
            <a:endParaRPr lang="en-US"/>
          </a:p>
        </p:txBody>
      </p:sp>
    </p:spTree>
    <p:extLst>
      <p:ext uri="{BB962C8B-B14F-4D97-AF65-F5344CB8AC3E}">
        <p14:creationId xmlns:p14="http://schemas.microsoft.com/office/powerpoint/2010/main" val="2250396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E34C6686-15D8-4681-A652-07FE161CAB81}" type="datetimeFigureOut">
              <a:rPr lang="en-US" smtClean="0"/>
              <a:t>4/17/2017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971186-BC69-40E5-8EEC-7E98D5B47642}" type="slidenum">
              <a:rPr lang="en-US" smtClean="0"/>
              <a:t>‹#›</a:t>
            </a:fld>
            <a:endParaRPr lang="en-US"/>
          </a:p>
        </p:txBody>
      </p:sp>
    </p:spTree>
    <p:extLst>
      <p:ext uri="{BB962C8B-B14F-4D97-AF65-F5344CB8AC3E}">
        <p14:creationId xmlns:p14="http://schemas.microsoft.com/office/powerpoint/2010/main" val="133331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4C6686-15D8-4681-A652-07FE161CAB81}" type="datetimeFigureOut">
              <a:rPr lang="en-US" smtClean="0"/>
              <a:t>4/17/2017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971186-BC69-40E5-8EEC-7E98D5B47642}" type="slidenum">
              <a:rPr lang="en-US" smtClean="0"/>
              <a:t>‹#›</a:t>
            </a:fld>
            <a:endParaRPr lang="en-US"/>
          </a:p>
        </p:txBody>
      </p:sp>
    </p:spTree>
    <p:extLst>
      <p:ext uri="{BB962C8B-B14F-4D97-AF65-F5344CB8AC3E}">
        <p14:creationId xmlns:p14="http://schemas.microsoft.com/office/powerpoint/2010/main" val="9830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4C6686-15D8-4681-A652-07FE161CAB81}"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71186-BC69-40E5-8EEC-7E98D5B47642}" type="slidenum">
              <a:rPr lang="en-US" smtClean="0"/>
              <a:t>‹#›</a:t>
            </a:fld>
            <a:endParaRPr lang="en-US"/>
          </a:p>
        </p:txBody>
      </p:sp>
    </p:spTree>
    <p:extLst>
      <p:ext uri="{BB962C8B-B14F-4D97-AF65-F5344CB8AC3E}">
        <p14:creationId xmlns:p14="http://schemas.microsoft.com/office/powerpoint/2010/main" val="249848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4C6686-15D8-4681-A652-07FE161CAB81}"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71186-BC69-40E5-8EEC-7E98D5B47642}" type="slidenum">
              <a:rPr lang="en-US" smtClean="0"/>
              <a:t>‹#›</a:t>
            </a:fld>
            <a:endParaRPr lang="en-US"/>
          </a:p>
        </p:txBody>
      </p:sp>
    </p:spTree>
    <p:extLst>
      <p:ext uri="{BB962C8B-B14F-4D97-AF65-F5344CB8AC3E}">
        <p14:creationId xmlns:p14="http://schemas.microsoft.com/office/powerpoint/2010/main" val="3585685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C6686-15D8-4681-A652-07FE161CAB81}" type="datetimeFigureOut">
              <a:rPr lang="en-US" smtClean="0"/>
              <a:t>4/17/2017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71186-BC69-40E5-8EEC-7E98D5B47642}" type="slidenum">
              <a:rPr lang="en-US" smtClean="0"/>
              <a:t>‹#›</a:t>
            </a:fld>
            <a:endParaRPr lang="en-US"/>
          </a:p>
        </p:txBody>
      </p:sp>
      <p:pic>
        <p:nvPicPr>
          <p:cNvPr id="7" name="Picture 6"/>
          <p:cNvPicPr/>
          <p:nvPr userDrawn="1"/>
        </p:nvPicPr>
        <p:blipFill>
          <a:blip r:embed="rId11" cstate="print">
            <a:extLst>
              <a:ext uri="{28A0092B-C50C-407E-A947-70E740481C1C}">
                <a14:useLocalDpi xmlns:a14="http://schemas.microsoft.com/office/drawing/2010/main" val="0"/>
              </a:ext>
            </a:extLst>
          </a:blip>
          <a:stretch>
            <a:fillRect/>
          </a:stretch>
        </p:blipFill>
        <p:spPr>
          <a:xfrm>
            <a:off x="20171" y="26894"/>
            <a:ext cx="3733800" cy="783771"/>
          </a:xfrm>
          <a:prstGeom prst="rect">
            <a:avLst/>
          </a:prstGeom>
        </p:spPr>
      </p:pic>
    </p:spTree>
    <p:extLst>
      <p:ext uri="{BB962C8B-B14F-4D97-AF65-F5344CB8AC3E}">
        <p14:creationId xmlns:p14="http://schemas.microsoft.com/office/powerpoint/2010/main" val="1573755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4902" y="2543770"/>
            <a:ext cx="574196" cy="923330"/>
          </a:xfrm>
          <a:prstGeom prst="rect">
            <a:avLst/>
          </a:prstGeom>
          <a:noFill/>
          <a:ln>
            <a:solidFill>
              <a:srgbClr val="00B0F0"/>
            </a:solidFill>
          </a:ln>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rPr>
              <a:t>R</a:t>
            </a:r>
            <a:endParaRPr lang="en-US" sz="5400" b="1" cap="none" spc="0" dirty="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endParaRPr>
          </a:p>
        </p:txBody>
      </p:sp>
      <p:sp>
        <p:nvSpPr>
          <p:cNvPr id="4" name="TextBox 3"/>
          <p:cNvSpPr txBox="1"/>
          <p:nvPr/>
        </p:nvSpPr>
        <p:spPr>
          <a:xfrm>
            <a:off x="2562225" y="3511034"/>
            <a:ext cx="4019550" cy="369332"/>
          </a:xfrm>
          <a:prstGeom prst="rect">
            <a:avLst/>
          </a:prstGeom>
          <a:noFill/>
        </p:spPr>
        <p:txBody>
          <a:bodyPr wrap="square" rtlCol="0">
            <a:spAutoFit/>
          </a:bodyPr>
          <a:lstStyle/>
          <a:p>
            <a:pPr algn="ctr"/>
            <a:r>
              <a:rPr lang="en-US" dirty="0" smtClean="0"/>
              <a:t>Data structures, Vectors</a:t>
            </a:r>
            <a:endParaRPr lang="en-US" dirty="0"/>
          </a:p>
        </p:txBody>
      </p:sp>
      <p:sp>
        <p:nvSpPr>
          <p:cNvPr id="2" name="TextBox 1"/>
          <p:cNvSpPr txBox="1"/>
          <p:nvPr/>
        </p:nvSpPr>
        <p:spPr>
          <a:xfrm>
            <a:off x="3695700" y="4038600"/>
            <a:ext cx="1841500" cy="369332"/>
          </a:xfrm>
          <a:prstGeom prst="rect">
            <a:avLst/>
          </a:prstGeom>
          <a:noFill/>
        </p:spPr>
        <p:txBody>
          <a:bodyPr wrap="square" rtlCol="0">
            <a:spAutoFit/>
          </a:bodyPr>
          <a:lstStyle/>
          <a:p>
            <a:pPr algn="ctr"/>
            <a:r>
              <a:rPr lang="en-US" dirty="0" err="1" smtClean="0">
                <a:solidFill>
                  <a:schemeClr val="bg2">
                    <a:lumMod val="75000"/>
                  </a:schemeClr>
                </a:solidFill>
              </a:rPr>
              <a:t>Pradyumna</a:t>
            </a:r>
            <a:r>
              <a:rPr lang="en-US" dirty="0" smtClean="0">
                <a:solidFill>
                  <a:schemeClr val="bg2">
                    <a:lumMod val="75000"/>
                  </a:schemeClr>
                </a:solidFill>
              </a:rPr>
              <a:t> J.</a:t>
            </a:r>
            <a:endParaRPr lang="en-US" dirty="0">
              <a:solidFill>
                <a:schemeClr val="bg2">
                  <a:lumMod val="75000"/>
                </a:schemeClr>
              </a:solidFill>
            </a:endParaRPr>
          </a:p>
        </p:txBody>
      </p:sp>
    </p:spTree>
    <p:extLst>
      <p:ext uri="{BB962C8B-B14F-4D97-AF65-F5344CB8AC3E}">
        <p14:creationId xmlns:p14="http://schemas.microsoft.com/office/powerpoint/2010/main" val="824119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1130300"/>
            <a:ext cx="8229600" cy="6028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smtClean="0"/>
              <a:t>Generating regular sequences</a:t>
            </a:r>
            <a:endParaRPr lang="en-US" sz="3200" dirty="0"/>
          </a:p>
        </p:txBody>
      </p:sp>
      <p:sp>
        <p:nvSpPr>
          <p:cNvPr id="4" name="Content Placeholder 2"/>
          <p:cNvSpPr>
            <a:spLocks noGrp="1"/>
          </p:cNvSpPr>
          <p:nvPr>
            <p:ph idx="1"/>
          </p:nvPr>
        </p:nvSpPr>
        <p:spPr>
          <a:xfrm>
            <a:off x="228600" y="1968500"/>
            <a:ext cx="8686800" cy="4889500"/>
          </a:xfrm>
        </p:spPr>
        <p:txBody>
          <a:bodyPr>
            <a:normAutofit/>
          </a:bodyPr>
          <a:lstStyle/>
          <a:p>
            <a:pPr algn="just">
              <a:buNone/>
            </a:pPr>
            <a:r>
              <a:rPr lang="en-US" sz="2400" dirty="0" smtClean="0"/>
              <a:t> </a:t>
            </a:r>
            <a:r>
              <a:rPr lang="en-US" sz="2400" dirty="0" smtClean="0">
                <a:latin typeface="Courier New" pitchFamily="49" charset="0"/>
                <a:cs typeface="Courier New" pitchFamily="49" charset="0"/>
              </a:rPr>
              <a:t>&gt; s3 &lt;- </a:t>
            </a:r>
            <a:r>
              <a:rPr lang="en-US" sz="2400" dirty="0" err="1" smtClean="0">
                <a:latin typeface="Courier New" pitchFamily="49" charset="0"/>
                <a:cs typeface="Courier New" pitchFamily="49" charset="0"/>
              </a:rPr>
              <a:t>seq</a:t>
            </a:r>
            <a:r>
              <a:rPr lang="en-US" sz="2400" dirty="0" smtClean="0">
                <a:latin typeface="Courier New" pitchFamily="49" charset="0"/>
                <a:cs typeface="Courier New" pitchFamily="49" charset="0"/>
              </a:rPr>
              <a:t>(-5,5, by=0.5)</a:t>
            </a:r>
          </a:p>
          <a:p>
            <a:pPr algn="just">
              <a:buNone/>
            </a:pPr>
            <a:r>
              <a:rPr lang="en-US" sz="2400" dirty="0" smtClean="0">
                <a:latin typeface="Courier New" pitchFamily="49" charset="0"/>
                <a:cs typeface="Courier New" pitchFamily="49" charset="0"/>
              </a:rPr>
              <a:t>&gt; s4 &lt;- </a:t>
            </a:r>
            <a:r>
              <a:rPr lang="en-US" sz="2400" dirty="0" err="1" smtClean="0">
                <a:latin typeface="Courier New" pitchFamily="49" charset="0"/>
                <a:cs typeface="Courier New" pitchFamily="49" charset="0"/>
              </a:rPr>
              <a:t>seq</a:t>
            </a:r>
            <a:r>
              <a:rPr lang="en-US" sz="2400" dirty="0" smtClean="0">
                <a:latin typeface="Courier New" pitchFamily="49" charset="0"/>
                <a:cs typeface="Courier New" pitchFamily="49" charset="0"/>
              </a:rPr>
              <a:t>(length=51, from=-5, by=0.2)</a:t>
            </a:r>
          </a:p>
          <a:p>
            <a:pPr algn="just"/>
            <a:r>
              <a:rPr lang="en-US" sz="2400" dirty="0" smtClean="0">
                <a:cs typeface="Courier New" pitchFamily="49" charset="0"/>
              </a:rPr>
              <a:t>A related function is rep() can be used for replicating an object in various complicated ways. The simplest form is </a:t>
            </a:r>
          </a:p>
          <a:p>
            <a:pPr algn="just">
              <a:buNone/>
            </a:pPr>
            <a:r>
              <a:rPr lang="en-US" sz="2400" dirty="0" smtClean="0">
                <a:latin typeface="Courier New" pitchFamily="49" charset="0"/>
                <a:cs typeface="Courier New" pitchFamily="49" charset="0"/>
              </a:rPr>
              <a:t>&gt; s5 &lt;- rep(s3, times=5)</a:t>
            </a:r>
          </a:p>
          <a:p>
            <a:pPr algn="just"/>
            <a:r>
              <a:rPr lang="en-US" sz="2400" dirty="0" smtClean="0">
                <a:cs typeface="Courier New" pitchFamily="49" charset="0"/>
              </a:rPr>
              <a:t>Following is another useful version , Which repeats each element of x five times before moving on to the next.</a:t>
            </a:r>
          </a:p>
          <a:p>
            <a:pPr algn="just">
              <a:buNone/>
            </a:pPr>
            <a:endParaRPr lang="en-US" sz="2400" dirty="0" smtClean="0">
              <a:cs typeface="Courier New" pitchFamily="49" charset="0"/>
            </a:endParaRPr>
          </a:p>
          <a:p>
            <a:pPr algn="just">
              <a:buNone/>
            </a:pPr>
            <a:r>
              <a:rPr lang="en-US" sz="2400" dirty="0" smtClean="0">
                <a:latin typeface="Courier New" pitchFamily="49" charset="0"/>
                <a:cs typeface="Courier New" pitchFamily="49" charset="0"/>
              </a:rPr>
              <a:t>&gt;s6  &lt;- rep(s3, each=5)</a:t>
            </a:r>
          </a:p>
          <a:p>
            <a:pPr algn="just">
              <a:buNone/>
            </a:pPr>
            <a:endParaRPr lang="en-US" sz="2400" dirty="0" smtClean="0">
              <a:cs typeface="Courier New" pitchFamily="49" charset="0"/>
            </a:endParaRPr>
          </a:p>
          <a:p>
            <a:pPr algn="just">
              <a:buNone/>
            </a:pPr>
            <a:endParaRPr lang="en-US" sz="2400" dirty="0" smtClean="0">
              <a:latin typeface="Courier New" pitchFamily="49" charset="0"/>
              <a:cs typeface="Courier New" pitchFamily="49" charset="0"/>
            </a:endParaRPr>
          </a:p>
        </p:txBody>
      </p:sp>
    </p:spTree>
    <p:extLst>
      <p:ext uri="{BB962C8B-B14F-4D97-AF65-F5344CB8AC3E}">
        <p14:creationId xmlns:p14="http://schemas.microsoft.com/office/powerpoint/2010/main" val="391472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1028700"/>
            <a:ext cx="8229600" cy="7159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smtClean="0"/>
              <a:t>Logical vectors</a:t>
            </a:r>
            <a:endParaRPr lang="en-US" sz="3200" dirty="0"/>
          </a:p>
        </p:txBody>
      </p:sp>
      <p:sp>
        <p:nvSpPr>
          <p:cNvPr id="4" name="Content Placeholder 2"/>
          <p:cNvSpPr>
            <a:spLocks noGrp="1"/>
          </p:cNvSpPr>
          <p:nvPr>
            <p:ph idx="1"/>
          </p:nvPr>
        </p:nvSpPr>
        <p:spPr>
          <a:xfrm>
            <a:off x="228600" y="1790700"/>
            <a:ext cx="8686800" cy="4343400"/>
          </a:xfrm>
        </p:spPr>
        <p:txBody>
          <a:bodyPr>
            <a:normAutofit lnSpcReduction="10000"/>
          </a:bodyPr>
          <a:lstStyle/>
          <a:p>
            <a:r>
              <a:rPr lang="en-US" sz="2400" dirty="0" smtClean="0"/>
              <a:t>Logical vectors are generated by</a:t>
            </a:r>
            <a:r>
              <a:rPr lang="en-US" sz="2400" i="1" dirty="0" smtClean="0"/>
              <a:t> conditions</a:t>
            </a:r>
            <a:r>
              <a:rPr lang="en-US" sz="2400" dirty="0" smtClean="0"/>
              <a:t>. For example</a:t>
            </a:r>
          </a:p>
          <a:p>
            <a:pPr>
              <a:buNone/>
            </a:pPr>
            <a:r>
              <a:rPr lang="en-US" sz="2400" dirty="0" smtClean="0">
                <a:latin typeface="Courier New" pitchFamily="49" charset="0"/>
                <a:cs typeface="Courier New" pitchFamily="49" charset="0"/>
              </a:rPr>
              <a:t>&gt; x &lt;- 13</a:t>
            </a:r>
          </a:p>
          <a:p>
            <a:pPr>
              <a:buNone/>
            </a:pPr>
            <a:r>
              <a:rPr lang="en-US" sz="2400" dirty="0" smtClean="0">
                <a:latin typeface="Courier New" pitchFamily="49" charset="0"/>
                <a:cs typeface="Courier New" pitchFamily="49" charset="0"/>
              </a:rPr>
              <a:t>&gt; Temp &lt;- x &gt; 14</a:t>
            </a:r>
          </a:p>
          <a:p>
            <a:pPr algn="just">
              <a:buNone/>
            </a:pPr>
            <a:r>
              <a:rPr lang="en-US" sz="2400" dirty="0" smtClean="0"/>
              <a:t>Sets temp as vector of the same length as x with values FALSE corresponding to elements of x where the condition is not met and TRUE where it is.</a:t>
            </a:r>
          </a:p>
          <a:p>
            <a:pPr algn="just"/>
            <a:r>
              <a:rPr lang="en-US" sz="2400" dirty="0" smtClean="0"/>
              <a:t>The logical operators are &lt;, &lt;=, &gt;, &gt;=, == for exact equality and != for inequality.</a:t>
            </a:r>
          </a:p>
          <a:p>
            <a:pPr algn="just"/>
            <a:r>
              <a:rPr lang="en-US" sz="2400" dirty="0" smtClean="0"/>
              <a:t>Logical vectors may be used in ordinary arithmetic, in which case they are coerced in to numeric vectors , FALSE becoming 0 and TRUE becoming 1.</a:t>
            </a:r>
          </a:p>
        </p:txBody>
      </p:sp>
    </p:spTree>
    <p:extLst>
      <p:ext uri="{BB962C8B-B14F-4D97-AF65-F5344CB8AC3E}">
        <p14:creationId xmlns:p14="http://schemas.microsoft.com/office/powerpoint/2010/main" val="4122424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1016000"/>
            <a:ext cx="8229600" cy="56356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smtClean="0"/>
              <a:t>Character Vectors</a:t>
            </a:r>
            <a:endParaRPr lang="en-US" sz="3200" dirty="0"/>
          </a:p>
        </p:txBody>
      </p:sp>
      <p:sp>
        <p:nvSpPr>
          <p:cNvPr id="4" name="Content Placeholder 2"/>
          <p:cNvSpPr>
            <a:spLocks noGrp="1"/>
          </p:cNvSpPr>
          <p:nvPr>
            <p:ph idx="1"/>
          </p:nvPr>
        </p:nvSpPr>
        <p:spPr>
          <a:xfrm>
            <a:off x="228600" y="1778000"/>
            <a:ext cx="8763000" cy="4229100"/>
          </a:xfrm>
        </p:spPr>
        <p:txBody>
          <a:bodyPr>
            <a:normAutofit/>
          </a:bodyPr>
          <a:lstStyle/>
          <a:p>
            <a:r>
              <a:rPr lang="en-US" sz="2400" dirty="0" smtClean="0"/>
              <a:t>Character quantities and character vectors are used frequently in R, for example as plot labels. </a:t>
            </a:r>
          </a:p>
          <a:p>
            <a:r>
              <a:rPr lang="en-US" sz="2400" dirty="0" smtClean="0"/>
              <a:t>Character strings are entered using either double quotes (“”) or single (‘’), but are printed using double quotes.</a:t>
            </a:r>
          </a:p>
          <a:p>
            <a:pPr algn="just"/>
            <a:r>
              <a:rPr lang="en-US" sz="2400" dirty="0" smtClean="0"/>
              <a:t>The paste() function takes an arbitrary number of arguments and concatenates them one by one into character strings. Any number of arguments and concatenates them one by one into character strings. The arguments are by default separated in the result by a single blank character, but this can be changed by named parameter, </a:t>
            </a:r>
            <a:r>
              <a:rPr lang="en-US" sz="2400" i="1" dirty="0" smtClean="0"/>
              <a:t>sep=string</a:t>
            </a:r>
            <a:r>
              <a:rPr lang="en-US" sz="2400" dirty="0" smtClean="0"/>
              <a:t>, which changes it to </a:t>
            </a:r>
            <a:r>
              <a:rPr lang="en-US" sz="2400" i="1" dirty="0" smtClean="0"/>
              <a:t>string</a:t>
            </a:r>
            <a:r>
              <a:rPr lang="en-US" sz="2400" dirty="0" smtClean="0"/>
              <a:t>, possibly empty.</a:t>
            </a:r>
          </a:p>
          <a:p>
            <a:pPr algn="just">
              <a:buNone/>
            </a:pPr>
            <a:r>
              <a:rPr lang="en-US" sz="2400" dirty="0" smtClean="0">
                <a:latin typeface="Courier New" pitchFamily="49" charset="0"/>
                <a:cs typeface="Courier New" pitchFamily="49" charset="0"/>
              </a:rPr>
              <a:t>&gt;labs &lt;- paste(c(“X”, “Y”), 1:5, sep=“”)</a:t>
            </a:r>
            <a:endParaRPr lang="en-US" sz="2400" dirty="0">
              <a:latin typeface="Courier New" pitchFamily="49" charset="0"/>
              <a:cs typeface="Courier New" pitchFamily="49" charset="0"/>
            </a:endParaRPr>
          </a:p>
        </p:txBody>
      </p:sp>
    </p:spTree>
    <p:extLst>
      <p:ext uri="{BB962C8B-B14F-4D97-AF65-F5344CB8AC3E}">
        <p14:creationId xmlns:p14="http://schemas.microsoft.com/office/powerpoint/2010/main" val="148342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1000" y="1054100"/>
            <a:ext cx="8407400" cy="48736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Selecting and modifying subsets of a data set  </a:t>
            </a:r>
            <a:endParaRPr lang="en-US" sz="3200" dirty="0"/>
          </a:p>
        </p:txBody>
      </p:sp>
      <p:sp>
        <p:nvSpPr>
          <p:cNvPr id="4" name="Content Placeholder 2"/>
          <p:cNvSpPr>
            <a:spLocks noGrp="1"/>
          </p:cNvSpPr>
          <p:nvPr>
            <p:ph idx="1"/>
          </p:nvPr>
        </p:nvSpPr>
        <p:spPr>
          <a:xfrm>
            <a:off x="228600" y="1752600"/>
            <a:ext cx="8686800" cy="4711700"/>
          </a:xfrm>
        </p:spPr>
        <p:txBody>
          <a:bodyPr>
            <a:normAutofit lnSpcReduction="10000"/>
          </a:bodyPr>
          <a:lstStyle/>
          <a:p>
            <a:pPr algn="just"/>
            <a:r>
              <a:rPr lang="en-US" sz="2400" dirty="0" smtClean="0"/>
              <a:t>Subsets of the elements of a vector may be selected by appending to the name of the vector an </a:t>
            </a:r>
            <a:r>
              <a:rPr lang="en-US" sz="2400" i="1" dirty="0" smtClean="0"/>
              <a:t>index vector</a:t>
            </a:r>
            <a:r>
              <a:rPr lang="en-US" sz="2400" dirty="0" smtClean="0"/>
              <a:t> in square brackets. </a:t>
            </a:r>
          </a:p>
          <a:p>
            <a:pPr algn="just"/>
            <a:r>
              <a:rPr lang="en-US" sz="2400" dirty="0" smtClean="0"/>
              <a:t>Such index vectors can be any of four distinct types.</a:t>
            </a:r>
          </a:p>
          <a:p>
            <a:pPr lvl="1" algn="just"/>
            <a:r>
              <a:rPr lang="en-US" sz="2000" b="1" dirty="0" smtClean="0"/>
              <a:t>A logical vector</a:t>
            </a:r>
            <a:r>
              <a:rPr lang="en-US" sz="2000" dirty="0" smtClean="0"/>
              <a:t>: In this case the index vector must be same length as the vector from which elements are to be selected.  Values corresponding to TRUE in the index vector are selected and those corresponding to FALSE are omitted.</a:t>
            </a:r>
          </a:p>
          <a:p>
            <a:pPr lvl="1" algn="just">
              <a:buNone/>
            </a:pPr>
            <a:r>
              <a:rPr lang="en-US" sz="2000" dirty="0" smtClean="0">
                <a:latin typeface="Courier New" pitchFamily="49" charset="0"/>
                <a:cs typeface="Courier New" pitchFamily="49" charset="0"/>
              </a:rPr>
              <a:t>&gt; </a:t>
            </a:r>
            <a:r>
              <a:rPr lang="en-US" sz="2000" dirty="0">
                <a:latin typeface="Courier New" pitchFamily="49" charset="0"/>
                <a:cs typeface="Courier New" pitchFamily="49" charset="0"/>
              </a:rPr>
              <a:t>x=c(1:10, NA)</a:t>
            </a:r>
            <a:endParaRPr lang="en-US" sz="2000" dirty="0" smtClean="0">
              <a:latin typeface="Courier New" pitchFamily="49" charset="0"/>
              <a:cs typeface="Courier New" pitchFamily="49" charset="0"/>
            </a:endParaRPr>
          </a:p>
          <a:p>
            <a:pPr lvl="1" algn="just">
              <a:buNone/>
            </a:pPr>
            <a:r>
              <a:rPr lang="en-US" sz="2000" dirty="0" smtClean="0">
                <a:latin typeface="Courier New" pitchFamily="49" charset="0"/>
                <a:cs typeface="Courier New" pitchFamily="49" charset="0"/>
              </a:rPr>
              <a:t>&gt; y &lt;- x[!is.na(x)]</a:t>
            </a:r>
          </a:p>
          <a:p>
            <a:pPr lvl="1" algn="just">
              <a:buNone/>
            </a:pPr>
            <a:r>
              <a:rPr lang="en-US" sz="2000" dirty="0" smtClean="0">
                <a:latin typeface="Courier New" pitchFamily="49" charset="0"/>
                <a:cs typeface="Courier New" pitchFamily="49" charset="0"/>
              </a:rPr>
              <a:t>&gt; x[(!is.na(x) &amp; x&gt;3)] -&gt;z</a:t>
            </a:r>
          </a:p>
          <a:p>
            <a:pPr lvl="1" algn="just"/>
            <a:r>
              <a:rPr lang="en-US" sz="2000" b="1" dirty="0" smtClean="0"/>
              <a:t>A vector of positive integral quantities</a:t>
            </a:r>
            <a:r>
              <a:rPr lang="en-US" sz="2000" dirty="0" smtClean="0"/>
              <a:t>: In this case the values in the index vector must lie in the set {1,2,……, length(x)}. The corresponding elements of the vector are selected and concatenated, in that order, in the result. </a:t>
            </a:r>
          </a:p>
          <a:p>
            <a:pPr lvl="1" algn="just">
              <a:buNone/>
            </a:pPr>
            <a:r>
              <a:rPr lang="en-US" sz="2000" dirty="0" smtClean="0">
                <a:latin typeface="Courier New" pitchFamily="49" charset="0"/>
                <a:cs typeface="Courier New" pitchFamily="49" charset="0"/>
              </a:rPr>
              <a:t>&gt; x[1:10] # will select first 10 elements of x</a:t>
            </a:r>
          </a:p>
          <a:p>
            <a:pPr lvl="1" algn="just">
              <a:buNone/>
            </a:pPr>
            <a:r>
              <a:rPr lang="en-US" sz="2000" dirty="0" smtClean="0">
                <a:latin typeface="Courier New" pitchFamily="49" charset="0"/>
                <a:cs typeface="Courier New" pitchFamily="49" charset="0"/>
              </a:rPr>
              <a:t>&gt; c(“x”, “y”)[rep(c(1,2,2,1), times=4)]</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3234597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1003300"/>
            <a:ext cx="8229600" cy="639762"/>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smtClean="0"/>
              <a:t>Selecting and modifying subsets of a data set </a:t>
            </a:r>
            <a:endParaRPr lang="en-US" sz="3200" dirty="0"/>
          </a:p>
        </p:txBody>
      </p:sp>
      <p:sp>
        <p:nvSpPr>
          <p:cNvPr id="4" name="Content Placeholder 2"/>
          <p:cNvSpPr>
            <a:spLocks noGrp="1"/>
          </p:cNvSpPr>
          <p:nvPr>
            <p:ph idx="1"/>
          </p:nvPr>
        </p:nvSpPr>
        <p:spPr>
          <a:xfrm>
            <a:off x="228600" y="1689100"/>
            <a:ext cx="8686800" cy="3848100"/>
          </a:xfrm>
        </p:spPr>
        <p:txBody>
          <a:bodyPr>
            <a:normAutofit/>
          </a:bodyPr>
          <a:lstStyle/>
          <a:p>
            <a:pPr lvl="1"/>
            <a:r>
              <a:rPr lang="en-US" sz="2000" b="1" dirty="0" smtClean="0"/>
              <a:t>A vector of negative integral quantities</a:t>
            </a:r>
            <a:r>
              <a:rPr lang="en-US" sz="2000" dirty="0" smtClean="0"/>
              <a:t>: Such an index vector specifies the values to be excluded rather than included. Thus</a:t>
            </a:r>
          </a:p>
          <a:p>
            <a:pPr lvl="1">
              <a:buNone/>
            </a:pPr>
            <a:r>
              <a:rPr lang="en-US" sz="2000" dirty="0" smtClean="0">
                <a:latin typeface="Courier New" pitchFamily="49" charset="0"/>
                <a:cs typeface="Courier New" pitchFamily="49" charset="0"/>
              </a:rPr>
              <a:t>    &gt; y &lt;- x[-(1:5)]</a:t>
            </a:r>
          </a:p>
          <a:p>
            <a:pPr lvl="1">
              <a:buNone/>
            </a:pPr>
            <a:r>
              <a:rPr lang="en-US" sz="2000" dirty="0" smtClean="0"/>
              <a:t>Gives y all except the first five element of x</a:t>
            </a:r>
          </a:p>
          <a:p>
            <a:pPr lvl="1"/>
            <a:r>
              <a:rPr lang="en-US" sz="2000" b="1" dirty="0" smtClean="0"/>
              <a:t>A vector of character strings</a:t>
            </a:r>
            <a:r>
              <a:rPr lang="en-US" sz="2000" dirty="0" smtClean="0"/>
              <a:t>: This possibility only applies where an object has </a:t>
            </a:r>
            <a:r>
              <a:rPr lang="en-US" sz="2000" b="1" i="1" dirty="0" smtClean="0"/>
              <a:t>names</a:t>
            </a:r>
            <a:r>
              <a:rPr lang="en-US" sz="2000" dirty="0" smtClean="0"/>
              <a:t> attributes to identify its components. In this case a sub-vector of the names vector may be used in the same way as the positives integral.</a:t>
            </a:r>
          </a:p>
          <a:p>
            <a:pPr lvl="1">
              <a:buNone/>
            </a:pPr>
            <a:r>
              <a:rPr lang="en-US" sz="2000" dirty="0" smtClean="0">
                <a:latin typeface="Courier New" pitchFamily="49" charset="0"/>
                <a:cs typeface="Courier New" pitchFamily="49" charset="0"/>
              </a:rPr>
              <a:t>		&gt; fruit &lt;- c(5, 10, 1, 20)</a:t>
            </a:r>
          </a:p>
          <a:p>
            <a:pPr lvl="1">
              <a:buNone/>
            </a:pPr>
            <a:r>
              <a:rPr lang="en-US" sz="2000" dirty="0" smtClean="0">
                <a:latin typeface="Courier New" pitchFamily="49" charset="0"/>
                <a:cs typeface="Courier New" pitchFamily="49" charset="0"/>
              </a:rPr>
              <a:t>	 &gt; names(fruit) &lt;- c(“Orange”, “Banana”, “Apple”, “Peach”)</a:t>
            </a:r>
          </a:p>
          <a:p>
            <a:pPr lvl="1">
              <a:buNone/>
            </a:pPr>
            <a:r>
              <a:rPr lang="en-US" sz="2000" dirty="0" smtClean="0">
                <a:latin typeface="Courier New" pitchFamily="49" charset="0"/>
                <a:cs typeface="Courier New" pitchFamily="49" charset="0"/>
              </a:rPr>
              <a:t>   &gt; lunch &lt;- fruit[c(“Apple”, “Orange”)]</a:t>
            </a:r>
          </a:p>
          <a:p>
            <a:pPr lvl="1">
              <a:buNone/>
            </a:pPr>
            <a:endParaRPr lang="en-US" sz="2000" dirty="0" smtClean="0">
              <a:latin typeface="Courier New" pitchFamily="49" charset="0"/>
              <a:cs typeface="Courier New" pitchFamily="49" charset="0"/>
            </a:endParaRPr>
          </a:p>
          <a:p>
            <a:pPr lvl="1">
              <a:buNone/>
            </a:pP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213126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0550" y="1689675"/>
            <a:ext cx="7886700" cy="2543175"/>
          </a:xfrm>
        </p:spPr>
        <p:txBody>
          <a:bodyPr/>
          <a:lstStyle/>
          <a:p>
            <a:pPr algn="just"/>
            <a:r>
              <a:rPr lang="en-US" dirty="0"/>
              <a:t>Information are stored as variables</a:t>
            </a:r>
          </a:p>
          <a:p>
            <a:pPr algn="just"/>
            <a:r>
              <a:rPr lang="en-US" dirty="0"/>
              <a:t>Variables are nothing but reserved memory locations to store values.</a:t>
            </a:r>
          </a:p>
          <a:p>
            <a:pPr algn="just"/>
            <a:r>
              <a:rPr lang="en-US" dirty="0"/>
              <a:t>Based on the data type of a variable, the operating system allocates memory and decides what can be stored in the reserved memory</a:t>
            </a:r>
          </a:p>
          <a:p>
            <a:r>
              <a:rPr lang="en-US" dirty="0" smtClean="0"/>
              <a:t>R has 6 major classes/data types</a:t>
            </a:r>
          </a:p>
          <a:p>
            <a:pPr lvl="1"/>
            <a:r>
              <a:rPr lang="en-US" dirty="0"/>
              <a:t>character</a:t>
            </a:r>
          </a:p>
          <a:p>
            <a:pPr lvl="1"/>
            <a:r>
              <a:rPr lang="en-US" dirty="0" smtClean="0"/>
              <a:t>Numeric</a:t>
            </a:r>
          </a:p>
          <a:p>
            <a:pPr lvl="1"/>
            <a:r>
              <a:rPr lang="en-US" dirty="0"/>
              <a:t>I</a:t>
            </a:r>
            <a:r>
              <a:rPr lang="en-US" dirty="0" smtClean="0"/>
              <a:t>nteger</a:t>
            </a:r>
            <a:endParaRPr lang="en-US" dirty="0"/>
          </a:p>
          <a:p>
            <a:pPr lvl="1"/>
            <a:r>
              <a:rPr lang="en-US" dirty="0"/>
              <a:t>logical</a:t>
            </a:r>
          </a:p>
          <a:p>
            <a:pPr lvl="1"/>
            <a:r>
              <a:rPr lang="en-US" dirty="0" smtClean="0"/>
              <a:t>Complex</a:t>
            </a:r>
          </a:p>
          <a:p>
            <a:endParaRPr lang="en-US" dirty="0"/>
          </a:p>
        </p:txBody>
      </p:sp>
      <p:sp>
        <p:nvSpPr>
          <p:cNvPr id="3" name="TextBox 2"/>
          <p:cNvSpPr txBox="1"/>
          <p:nvPr/>
        </p:nvSpPr>
        <p:spPr>
          <a:xfrm>
            <a:off x="590550" y="1104900"/>
            <a:ext cx="4581525" cy="584775"/>
          </a:xfrm>
          <a:prstGeom prst="rect">
            <a:avLst/>
          </a:prstGeom>
          <a:noFill/>
        </p:spPr>
        <p:txBody>
          <a:bodyPr wrap="square" rtlCol="0">
            <a:spAutoFit/>
          </a:bodyPr>
          <a:lstStyle/>
          <a:p>
            <a:r>
              <a:rPr lang="en-US" sz="3200" b="1" dirty="0" smtClean="0"/>
              <a:t>R data types</a:t>
            </a:r>
            <a:endParaRPr lang="en-US" sz="3200" b="1" dirty="0"/>
          </a:p>
        </p:txBody>
      </p:sp>
    </p:spTree>
    <p:extLst>
      <p:ext uri="{BB962C8B-B14F-4D97-AF65-F5344CB8AC3E}">
        <p14:creationId xmlns:p14="http://schemas.microsoft.com/office/powerpoint/2010/main" val="57697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689675"/>
            <a:ext cx="3943350" cy="4351338"/>
          </a:xfrm>
        </p:spPr>
        <p:txBody>
          <a:bodyPr/>
          <a:lstStyle/>
          <a:p>
            <a:r>
              <a:rPr lang="en-US" dirty="0" smtClean="0"/>
              <a:t>Character</a:t>
            </a:r>
          </a:p>
          <a:p>
            <a:pPr lvl="1"/>
            <a:r>
              <a:rPr lang="en-US" sz="2000" dirty="0" smtClean="0"/>
              <a:t>Used </a:t>
            </a:r>
            <a:r>
              <a:rPr lang="en-US" sz="2000" dirty="0"/>
              <a:t>to represent string values in </a:t>
            </a:r>
            <a:r>
              <a:rPr lang="en-US" sz="2000" dirty="0" smtClean="0"/>
              <a:t>R</a:t>
            </a:r>
          </a:p>
          <a:p>
            <a:pPr marL="457200" lvl="1" indent="0">
              <a:buNone/>
            </a:pPr>
            <a:r>
              <a:rPr lang="en-US" sz="2000" dirty="0" smtClean="0"/>
              <a:t>&gt; x &lt;- “this is character”</a:t>
            </a:r>
          </a:p>
          <a:p>
            <a:pPr marL="457200" lvl="1" indent="0">
              <a:buNone/>
            </a:pPr>
            <a:r>
              <a:rPr lang="en-US" sz="2000" dirty="0" smtClean="0"/>
              <a:t>&gt; class(x)</a:t>
            </a:r>
          </a:p>
          <a:p>
            <a:r>
              <a:rPr lang="en-US" dirty="0" smtClean="0"/>
              <a:t>Numeric</a:t>
            </a:r>
          </a:p>
          <a:p>
            <a:pPr lvl="1"/>
            <a:r>
              <a:rPr lang="en-US" sz="2000" dirty="0" smtClean="0"/>
              <a:t>Decimal values  are called Numeric</a:t>
            </a:r>
          </a:p>
          <a:p>
            <a:pPr marL="457200" lvl="1" indent="0">
              <a:buNone/>
            </a:pPr>
            <a:r>
              <a:rPr lang="en-US" sz="2000" dirty="0" smtClean="0"/>
              <a:t>&gt; y &lt;- 12</a:t>
            </a:r>
          </a:p>
          <a:p>
            <a:pPr marL="457200" lvl="1" indent="0">
              <a:buNone/>
            </a:pPr>
            <a:r>
              <a:rPr lang="en-US" sz="2000" dirty="0" smtClean="0"/>
              <a:t>&gt; class(y)</a:t>
            </a:r>
          </a:p>
          <a:p>
            <a:r>
              <a:rPr lang="en-US" dirty="0" smtClean="0"/>
              <a:t>Integer</a:t>
            </a:r>
          </a:p>
          <a:p>
            <a:pPr lvl="1"/>
            <a:r>
              <a:rPr lang="en-US" sz="2000" dirty="0" smtClean="0"/>
              <a:t>Used to represent integers</a:t>
            </a:r>
          </a:p>
          <a:p>
            <a:pPr marL="457200" lvl="1" indent="0">
              <a:buNone/>
            </a:pPr>
            <a:r>
              <a:rPr lang="en-US" sz="2000" dirty="0" smtClean="0"/>
              <a:t>&gt; z &lt;- 44L</a:t>
            </a:r>
          </a:p>
          <a:p>
            <a:pPr marL="457200" lvl="1" indent="0">
              <a:buNone/>
            </a:pPr>
            <a:r>
              <a:rPr lang="en-US" sz="2000" dirty="0" smtClean="0"/>
              <a:t>&gt; class(z)</a:t>
            </a:r>
          </a:p>
          <a:p>
            <a:pPr lvl="1"/>
            <a:endParaRPr lang="en-US" sz="2000" dirty="0"/>
          </a:p>
          <a:p>
            <a:pPr lvl="1"/>
            <a:endParaRPr lang="en-US" dirty="0"/>
          </a:p>
        </p:txBody>
      </p:sp>
      <p:sp>
        <p:nvSpPr>
          <p:cNvPr id="5" name="TextBox 4"/>
          <p:cNvSpPr txBox="1"/>
          <p:nvPr/>
        </p:nvSpPr>
        <p:spPr>
          <a:xfrm>
            <a:off x="590550" y="1104901"/>
            <a:ext cx="4581525" cy="584775"/>
          </a:xfrm>
          <a:prstGeom prst="rect">
            <a:avLst/>
          </a:prstGeom>
          <a:noFill/>
        </p:spPr>
        <p:txBody>
          <a:bodyPr wrap="square" rtlCol="0">
            <a:spAutoFit/>
          </a:bodyPr>
          <a:lstStyle/>
          <a:p>
            <a:r>
              <a:rPr lang="en-US" sz="3200" b="1" dirty="0" smtClean="0"/>
              <a:t>R data class</a:t>
            </a:r>
            <a:endParaRPr lang="en-US" sz="3200" b="1" dirty="0"/>
          </a:p>
        </p:txBody>
      </p:sp>
      <p:sp>
        <p:nvSpPr>
          <p:cNvPr id="6" name="Content Placeholder 1"/>
          <p:cNvSpPr txBox="1">
            <a:spLocks/>
          </p:cNvSpPr>
          <p:nvPr/>
        </p:nvSpPr>
        <p:spPr>
          <a:xfrm>
            <a:off x="4686300" y="1842075"/>
            <a:ext cx="394335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Logical</a:t>
            </a:r>
          </a:p>
          <a:p>
            <a:pPr lvl="1"/>
            <a:r>
              <a:rPr lang="en-US" sz="2000" dirty="0"/>
              <a:t>A logical value is </a:t>
            </a:r>
            <a:r>
              <a:rPr lang="en-US" sz="2000" dirty="0" smtClean="0"/>
              <a:t>created by </a:t>
            </a:r>
            <a:r>
              <a:rPr lang="en-US" sz="2000" dirty="0"/>
              <a:t>comparison between </a:t>
            </a:r>
            <a:r>
              <a:rPr lang="en-US" sz="2000" dirty="0" smtClean="0"/>
              <a:t>variables</a:t>
            </a:r>
          </a:p>
          <a:p>
            <a:pPr marL="457200" lvl="1" indent="0">
              <a:buNone/>
            </a:pPr>
            <a:r>
              <a:rPr lang="en-US" sz="2000" dirty="0" smtClean="0"/>
              <a:t>&gt; x </a:t>
            </a:r>
            <a:r>
              <a:rPr lang="en-US" sz="2000" dirty="0"/>
              <a:t>= 1; y = </a:t>
            </a:r>
            <a:r>
              <a:rPr lang="en-US" sz="2000" dirty="0" smtClean="0"/>
              <a:t>2</a:t>
            </a:r>
          </a:p>
          <a:p>
            <a:pPr marL="457200" lvl="1" indent="0">
              <a:buNone/>
            </a:pPr>
            <a:r>
              <a:rPr lang="en-US" sz="2000" dirty="0" smtClean="0"/>
              <a:t>&gt; z </a:t>
            </a:r>
            <a:r>
              <a:rPr lang="en-US" sz="2000" dirty="0"/>
              <a:t>= x &gt; </a:t>
            </a:r>
            <a:r>
              <a:rPr lang="en-US" sz="2000" dirty="0" smtClean="0"/>
              <a:t>y</a:t>
            </a:r>
          </a:p>
          <a:p>
            <a:pPr marL="457200" lvl="1" indent="0">
              <a:buNone/>
            </a:pPr>
            <a:r>
              <a:rPr lang="en-US" sz="2000" dirty="0" smtClean="0"/>
              <a:t>&gt; z</a:t>
            </a:r>
            <a:endParaRPr lang="en-US" sz="2000" dirty="0"/>
          </a:p>
          <a:p>
            <a:pPr marL="457200" lvl="1" indent="0">
              <a:buFont typeface="Arial" panose="020B0604020202020204" pitchFamily="34" charset="0"/>
              <a:buNone/>
            </a:pPr>
            <a:r>
              <a:rPr lang="en-US" sz="2000" dirty="0" smtClean="0"/>
              <a:t>&gt; class(z)</a:t>
            </a:r>
          </a:p>
          <a:p>
            <a:r>
              <a:rPr lang="en-US" dirty="0" smtClean="0"/>
              <a:t>Complex</a:t>
            </a:r>
          </a:p>
          <a:p>
            <a:pPr lvl="1"/>
            <a:r>
              <a:rPr lang="en-US" sz="2000" dirty="0"/>
              <a:t>A complex value in R is defined via the pure imaginary value </a:t>
            </a:r>
            <a:r>
              <a:rPr lang="en-US" sz="2000" dirty="0" smtClean="0"/>
              <a:t>I</a:t>
            </a:r>
          </a:p>
          <a:p>
            <a:pPr marL="457200" lvl="1" indent="0">
              <a:buNone/>
            </a:pPr>
            <a:r>
              <a:rPr lang="en-US" sz="2000" dirty="0" smtClean="0"/>
              <a:t>&gt; z </a:t>
            </a:r>
            <a:r>
              <a:rPr lang="en-US" sz="2000" dirty="0"/>
              <a:t>= 1 + </a:t>
            </a:r>
            <a:r>
              <a:rPr lang="en-US" sz="2000" dirty="0" smtClean="0"/>
              <a:t>2i</a:t>
            </a:r>
          </a:p>
          <a:p>
            <a:pPr marL="457200" lvl="1" indent="0">
              <a:buNone/>
            </a:pPr>
            <a:r>
              <a:rPr lang="en-US" sz="2000" dirty="0" smtClean="0"/>
              <a:t>&gt; class(y</a:t>
            </a:r>
            <a:r>
              <a:rPr lang="en-US" sz="2000" dirty="0"/>
              <a:t>)</a:t>
            </a:r>
          </a:p>
          <a:p>
            <a:pPr lvl="1"/>
            <a:endParaRPr lang="en-US" sz="2000" dirty="0" smtClean="0"/>
          </a:p>
          <a:p>
            <a:pPr lvl="1"/>
            <a:endParaRPr lang="en-US" dirty="0"/>
          </a:p>
        </p:txBody>
      </p:sp>
    </p:spTree>
    <p:extLst>
      <p:ext uri="{BB962C8B-B14F-4D97-AF65-F5344CB8AC3E}">
        <p14:creationId xmlns:p14="http://schemas.microsoft.com/office/powerpoint/2010/main" val="2322104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 data structure is the programmer’s interface to data </a:t>
            </a:r>
            <a:r>
              <a:rPr lang="en-US" dirty="0" smtClean="0"/>
              <a:t>organized </a:t>
            </a:r>
            <a:r>
              <a:rPr lang="en-US" dirty="0"/>
              <a:t>in </a:t>
            </a:r>
            <a:r>
              <a:rPr lang="en-US" dirty="0" smtClean="0"/>
              <a:t>computer memory</a:t>
            </a:r>
          </a:p>
          <a:p>
            <a:pPr lvl="1"/>
            <a:r>
              <a:rPr lang="en-US" dirty="0" smtClean="0"/>
              <a:t>Vectors</a:t>
            </a:r>
          </a:p>
          <a:p>
            <a:pPr lvl="1"/>
            <a:r>
              <a:rPr lang="en-US" dirty="0" smtClean="0"/>
              <a:t>Matrices</a:t>
            </a:r>
          </a:p>
          <a:p>
            <a:pPr lvl="1"/>
            <a:r>
              <a:rPr lang="en-US" dirty="0" smtClean="0"/>
              <a:t>Arrays</a:t>
            </a:r>
          </a:p>
          <a:p>
            <a:pPr lvl="1"/>
            <a:r>
              <a:rPr lang="en-US" dirty="0" smtClean="0"/>
              <a:t>Data frames</a:t>
            </a:r>
          </a:p>
          <a:p>
            <a:pPr lvl="1"/>
            <a:r>
              <a:rPr lang="en-US" dirty="0" smtClean="0"/>
              <a:t>Lists</a:t>
            </a:r>
          </a:p>
          <a:p>
            <a:pPr lvl="1"/>
            <a:r>
              <a:rPr lang="en-US" dirty="0" smtClean="0"/>
              <a:t>Factors</a:t>
            </a:r>
            <a:endParaRPr lang="en-US" dirty="0"/>
          </a:p>
        </p:txBody>
      </p:sp>
      <p:sp>
        <p:nvSpPr>
          <p:cNvPr id="5" name="TextBox 4"/>
          <p:cNvSpPr txBox="1"/>
          <p:nvPr/>
        </p:nvSpPr>
        <p:spPr>
          <a:xfrm>
            <a:off x="590550" y="1104901"/>
            <a:ext cx="4581525" cy="584775"/>
          </a:xfrm>
          <a:prstGeom prst="rect">
            <a:avLst/>
          </a:prstGeom>
          <a:noFill/>
        </p:spPr>
        <p:txBody>
          <a:bodyPr wrap="square" rtlCol="0">
            <a:spAutoFit/>
          </a:bodyPr>
          <a:lstStyle/>
          <a:p>
            <a:r>
              <a:rPr lang="en-US" sz="3200" b="1" dirty="0" smtClean="0"/>
              <a:t>Data Structures</a:t>
            </a:r>
            <a:endParaRPr lang="en-US" sz="3200" b="1" dirty="0"/>
          </a:p>
        </p:txBody>
      </p:sp>
    </p:spTree>
    <p:extLst>
      <p:ext uri="{BB962C8B-B14F-4D97-AF65-F5344CB8AC3E}">
        <p14:creationId xmlns:p14="http://schemas.microsoft.com/office/powerpoint/2010/main" val="2948753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572418"/>
            <a:ext cx="7915275" cy="1475582"/>
          </a:xfrm>
        </p:spPr>
        <p:txBody>
          <a:bodyPr/>
          <a:lstStyle/>
          <a:p>
            <a:r>
              <a:rPr lang="en-US" sz="2400" dirty="0" smtClean="0">
                <a:latin typeface="Times New Roman" pitchFamily="18" charset="0"/>
                <a:cs typeface="Times New Roman" pitchFamily="18" charset="0"/>
              </a:rPr>
              <a:t>An </a:t>
            </a:r>
            <a:r>
              <a:rPr lang="en-US" sz="2400" dirty="0">
                <a:latin typeface="Times New Roman" pitchFamily="18" charset="0"/>
                <a:cs typeface="Times New Roman" pitchFamily="18" charset="0"/>
              </a:rPr>
              <a:t>ordered collection of data of the same </a:t>
            </a:r>
            <a:r>
              <a:rPr lang="en-US" sz="2400" dirty="0" smtClean="0">
                <a:latin typeface="Times New Roman" pitchFamily="18" charset="0"/>
                <a:cs typeface="Times New Roman" pitchFamily="18" charset="0"/>
              </a:rPr>
              <a:t>type</a:t>
            </a:r>
          </a:p>
          <a:p>
            <a:r>
              <a:rPr lang="en-US" sz="2400" dirty="0" smtClean="0">
                <a:solidFill>
                  <a:srgbClr val="FF0000"/>
                </a:solidFill>
                <a:latin typeface="Times New Roman" pitchFamily="18" charset="0"/>
                <a:cs typeface="Times New Roman" pitchFamily="18" charset="0"/>
              </a:rPr>
              <a:t>Example</a:t>
            </a:r>
            <a:r>
              <a:rPr lang="en-US" sz="2400" dirty="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mean spot intensities of all 15488 spots on a chip: a vector of 15488 </a:t>
            </a:r>
            <a:r>
              <a:rPr lang="en-US" sz="2400" dirty="0" smtClean="0">
                <a:latin typeface="Times New Roman" pitchFamily="18" charset="0"/>
                <a:cs typeface="Times New Roman" pitchFamily="18" charset="0"/>
              </a:rPr>
              <a:t>numbers</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Basically a list of numbers or other elements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They are created with a “c” operator (</a:t>
            </a:r>
            <a:r>
              <a:rPr lang="en-US" sz="2400" dirty="0">
                <a:solidFill>
                  <a:srgbClr val="FF0000"/>
                </a:solidFill>
                <a:latin typeface="Times New Roman" pitchFamily="18" charset="0"/>
                <a:cs typeface="Times New Roman" pitchFamily="18" charset="0"/>
              </a:rPr>
              <a:t>c</a:t>
            </a:r>
            <a:r>
              <a:rPr lang="en-US" sz="2400" dirty="0">
                <a:latin typeface="Times New Roman" pitchFamily="18" charset="0"/>
                <a:cs typeface="Times New Roman" pitchFamily="18" charset="0"/>
              </a:rPr>
              <a:t>oncatenate)</a:t>
            </a:r>
          </a:p>
        </p:txBody>
      </p:sp>
      <p:sp>
        <p:nvSpPr>
          <p:cNvPr id="5" name="TextBox 4"/>
          <p:cNvSpPr txBox="1"/>
          <p:nvPr/>
        </p:nvSpPr>
        <p:spPr>
          <a:xfrm>
            <a:off x="590550" y="1104901"/>
            <a:ext cx="4581525" cy="584775"/>
          </a:xfrm>
          <a:prstGeom prst="rect">
            <a:avLst/>
          </a:prstGeom>
          <a:noFill/>
        </p:spPr>
        <p:txBody>
          <a:bodyPr wrap="square" rtlCol="0">
            <a:spAutoFit/>
          </a:bodyPr>
          <a:lstStyle/>
          <a:p>
            <a:r>
              <a:rPr lang="en-US" sz="3200" b="1" dirty="0" smtClean="0"/>
              <a:t>Vectors</a:t>
            </a:r>
            <a:endParaRPr lang="en-US" sz="3200" b="1" dirty="0"/>
          </a:p>
        </p:txBody>
      </p:sp>
      <p:sp>
        <p:nvSpPr>
          <p:cNvPr id="6" name="TextBox 6"/>
          <p:cNvSpPr txBox="1">
            <a:spLocks noChangeArrowheads="1"/>
          </p:cNvSpPr>
          <p:nvPr/>
        </p:nvSpPr>
        <p:spPr bwMode="auto">
          <a:xfrm>
            <a:off x="752475" y="3709967"/>
            <a:ext cx="5657850" cy="30469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2400" dirty="0" smtClean="0"/>
              <a:t>&gt; n &lt;- </a:t>
            </a:r>
            <a:r>
              <a:rPr lang="en-US" altLang="en-US" sz="2400" dirty="0"/>
              <a:t>c (1, 1, 2, 3, 5, 8, 13, 21)</a:t>
            </a:r>
          </a:p>
          <a:p>
            <a:r>
              <a:rPr lang="en-US" altLang="en-US" sz="2400" dirty="0"/>
              <a:t>[1] 1 1 2 3 5 8 13 21</a:t>
            </a:r>
          </a:p>
          <a:p>
            <a:r>
              <a:rPr lang="en-US" altLang="en-US" sz="2400" dirty="0"/>
              <a:t>&gt; </a:t>
            </a:r>
            <a:r>
              <a:rPr lang="en-US" altLang="en-US" sz="2400" dirty="0" smtClean="0"/>
              <a:t>Treatment &lt;- c (“high", “Medium", “low")</a:t>
            </a:r>
            <a:endParaRPr lang="en-US" altLang="en-US" sz="2400" dirty="0"/>
          </a:p>
          <a:p>
            <a:r>
              <a:rPr lang="en-US" altLang="en-US" sz="2400" dirty="0"/>
              <a:t>[1] </a:t>
            </a:r>
            <a:r>
              <a:rPr lang="en-US" altLang="en-US" sz="2400" dirty="0" smtClean="0"/>
              <a:t>“high" “medium" “low“</a:t>
            </a:r>
            <a:endParaRPr lang="en-US" altLang="en-US" sz="2400" dirty="0"/>
          </a:p>
          <a:p>
            <a:r>
              <a:rPr lang="en-US" altLang="en-US" sz="2400" dirty="0"/>
              <a:t>&gt; v1 &lt;- c (1,2,3)</a:t>
            </a:r>
          </a:p>
          <a:p>
            <a:r>
              <a:rPr lang="en-US" altLang="en-US" sz="2400" dirty="0"/>
              <a:t>&gt; v2 &lt;- c (4,5,6)</a:t>
            </a:r>
          </a:p>
          <a:p>
            <a:r>
              <a:rPr lang="en-US" altLang="en-US" sz="2400" dirty="0" smtClean="0"/>
              <a:t>&gt;length(v1)</a:t>
            </a:r>
          </a:p>
          <a:p>
            <a:r>
              <a:rPr lang="en-US" altLang="en-US" sz="2400" dirty="0" smtClean="0"/>
              <a:t>[1] 3</a:t>
            </a:r>
            <a:endParaRPr lang="en-US" altLang="en-US" sz="2400" dirty="0"/>
          </a:p>
        </p:txBody>
      </p:sp>
    </p:spTree>
    <p:extLst>
      <p:ext uri="{BB962C8B-B14F-4D97-AF65-F5344CB8AC3E}">
        <p14:creationId xmlns:p14="http://schemas.microsoft.com/office/powerpoint/2010/main" val="4136935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1024" y="1112838"/>
            <a:ext cx="8131175" cy="4391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t>Creating variables (vectors) and assignment</a:t>
            </a:r>
            <a:endParaRPr lang="en-US" sz="2400" b="1" dirty="0"/>
          </a:p>
        </p:txBody>
      </p:sp>
      <p:sp>
        <p:nvSpPr>
          <p:cNvPr id="5" name="Content Placeholder 2"/>
          <p:cNvSpPr>
            <a:spLocks noGrp="1"/>
          </p:cNvSpPr>
          <p:nvPr>
            <p:ph idx="1"/>
          </p:nvPr>
        </p:nvSpPr>
        <p:spPr>
          <a:xfrm>
            <a:off x="409574" y="1701800"/>
            <a:ext cx="8569325" cy="5016500"/>
          </a:xfrm>
        </p:spPr>
        <p:txBody>
          <a:bodyPr>
            <a:normAutofit/>
          </a:bodyPr>
          <a:lstStyle/>
          <a:p>
            <a:pPr algn="just"/>
            <a:r>
              <a:rPr lang="en-US" sz="2000" dirty="0" smtClean="0">
                <a:latin typeface="Times New Roman" pitchFamily="18" charset="0"/>
                <a:cs typeface="Times New Roman" pitchFamily="18" charset="0"/>
              </a:rPr>
              <a:t>Assignment operator (&lt;-) stores the value (object) on the right side of (&lt;-) expression in the left side. </a:t>
            </a:r>
          </a:p>
          <a:p>
            <a:pPr algn="just"/>
            <a:r>
              <a:rPr lang="en-US" sz="2000" dirty="0" smtClean="0">
                <a:latin typeface="Times New Roman" pitchFamily="18" charset="0"/>
                <a:cs typeface="Times New Roman" pitchFamily="18" charset="0"/>
              </a:rPr>
              <a:t>Once assigned, the object can be used just as an ordinary component of the computation. To find out what the object looks like, simply type its name. Note that R is case sensitive, e.g., object names </a:t>
            </a:r>
            <a:r>
              <a:rPr lang="en-US" sz="2000" dirty="0" err="1" smtClean="0">
                <a:latin typeface="Times New Roman" pitchFamily="18" charset="0"/>
                <a:cs typeface="Times New Roman" pitchFamily="18" charset="0"/>
              </a:rPr>
              <a:t>abc</a:t>
            </a:r>
            <a:r>
              <a:rPr lang="en-US" sz="2000" dirty="0" smtClean="0">
                <a:latin typeface="Times New Roman" pitchFamily="18" charset="0"/>
                <a:cs typeface="Times New Roman" pitchFamily="18" charset="0"/>
              </a:rPr>
              <a:t>, ABC, </a:t>
            </a:r>
            <a:r>
              <a:rPr lang="en-US" sz="2000" dirty="0" err="1" smtClean="0">
                <a:latin typeface="Times New Roman" pitchFamily="18" charset="0"/>
                <a:cs typeface="Times New Roman" pitchFamily="18" charset="0"/>
              </a:rPr>
              <a:t>Abc</a:t>
            </a:r>
            <a:r>
              <a:rPr lang="en-US" sz="2000" dirty="0" smtClean="0">
                <a:latin typeface="Times New Roman" pitchFamily="18" charset="0"/>
                <a:cs typeface="Times New Roman" pitchFamily="18" charset="0"/>
              </a:rPr>
              <a:t> are all different</a:t>
            </a:r>
          </a:p>
          <a:p>
            <a:pPr algn="just"/>
            <a:r>
              <a:rPr lang="en-US" sz="2000" dirty="0" smtClean="0">
                <a:latin typeface="Times New Roman" pitchFamily="18" charset="0"/>
                <a:cs typeface="Times New Roman" pitchFamily="18" charset="0"/>
              </a:rPr>
              <a:t>You can also use the "=" symbol or assign(“a”,3)</a:t>
            </a:r>
          </a:p>
          <a:p>
            <a:pPr algn="just"/>
            <a:r>
              <a:rPr lang="en-US" sz="2000" b="1" dirty="0" smtClean="0">
                <a:latin typeface="Times New Roman" pitchFamily="18" charset="0"/>
                <a:cs typeface="Times New Roman" pitchFamily="18" charset="0"/>
              </a:rPr>
              <a:t>Important note</a:t>
            </a:r>
            <a:r>
              <a:rPr lang="en-US" sz="2000" dirty="0" smtClean="0">
                <a:latin typeface="Times New Roman" pitchFamily="18" charset="0"/>
                <a:cs typeface="Times New Roman" pitchFamily="18" charset="0"/>
              </a:rPr>
              <a:t>: since there are many built-in functions in R, make sure that the new object names you assign are not already used by the system. A simple way of checking this is to type in the name you want to use. If the system returns an error message telling you that such object is not found, it is safe to use the name.</a:t>
            </a:r>
          </a:p>
          <a:p>
            <a:pPr algn="just"/>
            <a:r>
              <a:rPr lang="en-US" sz="2000" dirty="0" smtClean="0">
                <a:latin typeface="Times New Roman" pitchFamily="18" charset="0"/>
                <a:cs typeface="Times New Roman" pitchFamily="18" charset="0"/>
              </a:rPr>
              <a:t>Example:</a:t>
            </a:r>
          </a:p>
          <a:p>
            <a:pPr lvl="1">
              <a:buNone/>
            </a:pPr>
            <a:r>
              <a:rPr lang="en-US" sz="2000" dirty="0" smtClean="0">
                <a:latin typeface="Times New Roman" pitchFamily="18" charset="0"/>
                <a:cs typeface="Times New Roman" pitchFamily="18" charset="0"/>
              </a:rPr>
              <a:t>&gt; a &lt;- 3</a:t>
            </a:r>
          </a:p>
          <a:p>
            <a:pPr lvl="1">
              <a:buNone/>
            </a:pPr>
            <a:r>
              <a:rPr lang="en-US" sz="2000" dirty="0" smtClean="0">
                <a:latin typeface="Times New Roman" pitchFamily="18" charset="0"/>
                <a:cs typeface="Times New Roman" pitchFamily="18" charset="0"/>
              </a:rPr>
              <a:t>&gt; a</a:t>
            </a:r>
          </a:p>
          <a:p>
            <a:pPr lvl="1">
              <a:buNone/>
            </a:pPr>
            <a:r>
              <a:rPr lang="en-US" sz="2000" dirty="0" smtClean="0">
                <a:latin typeface="Times New Roman" pitchFamily="18" charset="0"/>
                <a:cs typeface="Times New Roman" pitchFamily="18" charset="0"/>
              </a:rPr>
              <a:t> [1] 3</a:t>
            </a:r>
          </a:p>
          <a:p>
            <a:pPr lvl="1">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92556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44499" y="1041400"/>
            <a:ext cx="7970921" cy="59827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smtClean="0"/>
              <a:t>Creating numerical vectors and arithmetic</a:t>
            </a:r>
            <a:endParaRPr lang="en-US" sz="3200" dirty="0"/>
          </a:p>
        </p:txBody>
      </p:sp>
      <p:sp>
        <p:nvSpPr>
          <p:cNvPr id="4" name="Content Placeholder 2"/>
          <p:cNvSpPr>
            <a:spLocks noGrp="1"/>
          </p:cNvSpPr>
          <p:nvPr>
            <p:ph idx="1"/>
          </p:nvPr>
        </p:nvSpPr>
        <p:spPr>
          <a:xfrm>
            <a:off x="223084" y="1639670"/>
            <a:ext cx="8413750" cy="4648200"/>
          </a:xfrm>
        </p:spPr>
        <p:txBody>
          <a:bodyPr>
            <a:noAutofit/>
          </a:bodyPr>
          <a:lstStyle/>
          <a:p>
            <a:pPr>
              <a:buNone/>
            </a:pPr>
            <a:r>
              <a:rPr lang="en-US" sz="1800" b="1" dirty="0" smtClean="0">
                <a:latin typeface="Times New Roman" pitchFamily="18" charset="0"/>
                <a:cs typeface="Times New Roman" pitchFamily="18" charset="0"/>
              </a:rPr>
              <a:t>&gt; a &lt;- c(3.1, 4.2, 2.7, 4.1) </a:t>
            </a:r>
            <a:r>
              <a:rPr lang="en-US" sz="1800" dirty="0" smtClean="0">
                <a:latin typeface="Times New Roman" pitchFamily="18" charset="0"/>
                <a:cs typeface="Times New Roman" pitchFamily="18" charset="0"/>
              </a:rPr>
              <a:t># Assign with "arrow" rather than "=" </a:t>
            </a:r>
          </a:p>
          <a:p>
            <a:pPr>
              <a:buNone/>
            </a:pPr>
            <a:r>
              <a:rPr lang="en-US" sz="1800" b="1" dirty="0" smtClean="0">
                <a:latin typeface="Times New Roman" pitchFamily="18" charset="0"/>
                <a:cs typeface="Times New Roman" pitchFamily="18" charset="0"/>
              </a:rPr>
              <a:t>&gt; c(3.3, 3.4, 3.8) -&gt; b </a:t>
            </a:r>
            <a:r>
              <a:rPr lang="en-US" sz="1800" dirty="0" smtClean="0">
                <a:latin typeface="Times New Roman" pitchFamily="18" charset="0"/>
                <a:cs typeface="Times New Roman" pitchFamily="18" charset="0"/>
              </a:rPr>
              <a:t># Can also assign pointing right</a:t>
            </a:r>
          </a:p>
          <a:p>
            <a:pPr>
              <a:buNone/>
            </a:pPr>
            <a:r>
              <a:rPr lang="en-US" sz="1800" b="1" dirty="0" smtClean="0">
                <a:latin typeface="Times New Roman" pitchFamily="18" charset="0"/>
                <a:cs typeface="Times New Roman" pitchFamily="18" charset="0"/>
              </a:rPr>
              <a:t>&gt; assign("c", c(a, 4.0, b)) </a:t>
            </a:r>
            <a:r>
              <a:rPr lang="en-US" sz="1800" dirty="0" smtClean="0">
                <a:latin typeface="Times New Roman" pitchFamily="18" charset="0"/>
                <a:cs typeface="Times New Roman" pitchFamily="18" charset="0"/>
              </a:rPr>
              <a:t># Or explicitly to a variable name </a:t>
            </a:r>
          </a:p>
          <a:p>
            <a:pPr>
              <a:buNone/>
            </a:pPr>
            <a:r>
              <a:rPr lang="en-US" sz="1800" b="1" dirty="0" smtClean="0">
                <a:latin typeface="Times New Roman" pitchFamily="18" charset="0"/>
                <a:cs typeface="Times New Roman" pitchFamily="18" charset="0"/>
              </a:rPr>
              <a:t>&gt; c</a:t>
            </a:r>
            <a:r>
              <a:rPr lang="en-US" sz="1800" dirty="0" smtClean="0">
                <a:latin typeface="Times New Roman" pitchFamily="18" charset="0"/>
                <a:cs typeface="Times New Roman" pitchFamily="18" charset="0"/>
              </a:rPr>
              <a:t> # Concatenation "flattens" arguments </a:t>
            </a:r>
          </a:p>
          <a:p>
            <a:pPr>
              <a:buNone/>
            </a:pPr>
            <a:r>
              <a:rPr lang="en-US" sz="1800" dirty="0" smtClean="0">
                <a:latin typeface="Times New Roman" pitchFamily="18" charset="0"/>
                <a:cs typeface="Times New Roman" pitchFamily="18" charset="0"/>
              </a:rPr>
              <a:t>[1] 3.1 4.2 2.7 4.1 4.0 3.3 3.4 3.8</a:t>
            </a:r>
          </a:p>
          <a:p>
            <a:pPr>
              <a:buNone/>
            </a:pPr>
            <a:r>
              <a:rPr lang="en-US" sz="1800" b="1" dirty="0" smtClean="0">
                <a:latin typeface="Times New Roman" pitchFamily="18" charset="0"/>
                <a:cs typeface="Times New Roman" pitchFamily="18" charset="0"/>
              </a:rPr>
              <a:t>&gt; 1/c </a:t>
            </a:r>
            <a:r>
              <a:rPr lang="en-US" sz="1800" dirty="0" smtClean="0">
                <a:latin typeface="Times New Roman" pitchFamily="18" charset="0"/>
                <a:cs typeface="Times New Roman" pitchFamily="18" charset="0"/>
              </a:rPr>
              <a:t># Operate on each element of vector </a:t>
            </a:r>
          </a:p>
          <a:p>
            <a:pPr>
              <a:buNone/>
            </a:pPr>
            <a:r>
              <a:rPr lang="en-US" sz="1800" dirty="0" smtClean="0">
                <a:latin typeface="Times New Roman" pitchFamily="18" charset="0"/>
                <a:cs typeface="Times New Roman" pitchFamily="18" charset="0"/>
              </a:rPr>
              <a:t>[1] 0.3225806 0.2380952 0.3703704 0.2439024 0.2500000 0.3030303 0.2941176 [8] 0.2631579</a:t>
            </a:r>
          </a:p>
          <a:p>
            <a:pPr>
              <a:buNone/>
            </a:pPr>
            <a:r>
              <a:rPr lang="en-US" sz="1800" b="1" dirty="0" smtClean="0">
                <a:latin typeface="Times New Roman" pitchFamily="18" charset="0"/>
                <a:cs typeface="Times New Roman" pitchFamily="18" charset="0"/>
              </a:rPr>
              <a:t>&gt; a * b </a:t>
            </a:r>
            <a:r>
              <a:rPr lang="en-US" sz="1800" dirty="0" smtClean="0">
                <a:latin typeface="Times New Roman" pitchFamily="18" charset="0"/>
                <a:cs typeface="Times New Roman" pitchFamily="18" charset="0"/>
              </a:rPr>
              <a:t># Cycle shorter vector "b" (but warn) </a:t>
            </a:r>
          </a:p>
          <a:p>
            <a:pPr>
              <a:buNone/>
            </a:pPr>
            <a:r>
              <a:rPr lang="en-US" sz="1800" dirty="0" smtClean="0">
                <a:latin typeface="Times New Roman" pitchFamily="18" charset="0"/>
                <a:cs typeface="Times New Roman" pitchFamily="18" charset="0"/>
              </a:rPr>
              <a:t>[1] 10.23 14.28 10.26 13.53 </a:t>
            </a:r>
          </a:p>
          <a:p>
            <a:pPr>
              <a:buNone/>
            </a:pPr>
            <a:r>
              <a:rPr lang="en-US" sz="1800" dirty="0" smtClean="0">
                <a:latin typeface="Times New Roman" pitchFamily="18" charset="0"/>
                <a:cs typeface="Times New Roman" pitchFamily="18" charset="0"/>
              </a:rPr>
              <a:t>Warning message: longer object length is not a multiple of shorter object length in: a * b</a:t>
            </a:r>
          </a:p>
          <a:p>
            <a:pPr>
              <a:buNone/>
            </a:pPr>
            <a:r>
              <a:rPr lang="en-US" sz="1800" b="1" dirty="0" smtClean="0">
                <a:latin typeface="Times New Roman" pitchFamily="18" charset="0"/>
                <a:cs typeface="Times New Roman" pitchFamily="18" charset="0"/>
              </a:rPr>
              <a:t>&gt; a+1 </a:t>
            </a:r>
            <a:r>
              <a:rPr lang="en-US" sz="1800" dirty="0" smtClean="0">
                <a:latin typeface="Times New Roman" pitchFamily="18" charset="0"/>
                <a:cs typeface="Times New Roman" pitchFamily="18" charset="0"/>
              </a:rPr>
              <a:t># "1" is treated as vector length 1 </a:t>
            </a:r>
          </a:p>
          <a:p>
            <a:pPr>
              <a:buNone/>
            </a:pPr>
            <a:r>
              <a:rPr lang="en-US" sz="1800" dirty="0" smtClean="0">
                <a:latin typeface="Times New Roman" pitchFamily="18" charset="0"/>
                <a:cs typeface="Times New Roman" pitchFamily="18" charset="0"/>
              </a:rPr>
              <a:t>[1] 4.1 5.2 3.7 5.1 </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200783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17500" y="1054100"/>
            <a:ext cx="8622738" cy="527292"/>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smtClean="0"/>
              <a:t>Sorting and finding length, max &amp; min of vectors</a:t>
            </a:r>
            <a:endParaRPr lang="en-US" sz="3200" dirty="0"/>
          </a:p>
        </p:txBody>
      </p:sp>
      <p:sp>
        <p:nvSpPr>
          <p:cNvPr id="4" name="Content Placeholder 2"/>
          <p:cNvSpPr>
            <a:spLocks noGrp="1"/>
          </p:cNvSpPr>
          <p:nvPr>
            <p:ph idx="1"/>
          </p:nvPr>
        </p:nvSpPr>
        <p:spPr>
          <a:xfrm>
            <a:off x="393700" y="1968500"/>
            <a:ext cx="8547100" cy="4584700"/>
          </a:xfrm>
        </p:spPr>
        <p:txBody>
          <a:bodyPr>
            <a:normAutofit/>
          </a:bodyPr>
          <a:lstStyle/>
          <a:p>
            <a:r>
              <a:rPr lang="en-US" sz="2400" dirty="0" smtClean="0"/>
              <a:t>Function length() can be used to find the length  of the vector</a:t>
            </a:r>
          </a:p>
          <a:p>
            <a:pPr>
              <a:buNone/>
            </a:pPr>
            <a:r>
              <a:rPr lang="en-US" sz="2400" dirty="0" smtClean="0"/>
              <a:t>		</a:t>
            </a:r>
            <a:r>
              <a:rPr lang="en-US" sz="2400" dirty="0" smtClean="0">
                <a:latin typeface="Courier New" pitchFamily="49" charset="0"/>
                <a:cs typeface="Courier New" pitchFamily="49" charset="0"/>
              </a:rPr>
              <a:t>&gt; length(a)</a:t>
            </a:r>
          </a:p>
          <a:p>
            <a:r>
              <a:rPr lang="en-US" sz="2400" dirty="0" smtClean="0"/>
              <a:t>Function sort() can be used to sort the vector</a:t>
            </a:r>
          </a:p>
          <a:p>
            <a:pPr>
              <a:buNone/>
            </a:pPr>
            <a:r>
              <a:rPr lang="en-US" sz="2400" dirty="0" smtClean="0"/>
              <a:t>             </a:t>
            </a:r>
            <a:r>
              <a:rPr lang="en-US" sz="2400" dirty="0" smtClean="0">
                <a:latin typeface="Courier New" pitchFamily="49" charset="0"/>
                <a:cs typeface="Courier New" pitchFamily="49" charset="0"/>
              </a:rPr>
              <a:t>&gt;sort(a)</a:t>
            </a:r>
          </a:p>
          <a:p>
            <a:r>
              <a:rPr lang="en-US" sz="2400" dirty="0" smtClean="0"/>
              <a:t>Function max() can be used to find the maximum value in the vector</a:t>
            </a:r>
          </a:p>
          <a:p>
            <a:pPr>
              <a:buNone/>
            </a:pPr>
            <a:r>
              <a:rPr lang="en-US" sz="2400" dirty="0" smtClean="0"/>
              <a:t>		</a:t>
            </a:r>
            <a:r>
              <a:rPr lang="en-US" sz="2400" dirty="0" smtClean="0">
                <a:latin typeface="Courier New" pitchFamily="49" charset="0"/>
                <a:cs typeface="Courier New" pitchFamily="49" charset="0"/>
              </a:rPr>
              <a:t>&gt;max(a)</a:t>
            </a:r>
          </a:p>
          <a:p>
            <a:r>
              <a:rPr lang="en-US" sz="2400" dirty="0" smtClean="0"/>
              <a:t>Function min() can be used to find the minimum value in the vector</a:t>
            </a:r>
          </a:p>
          <a:p>
            <a:pPr lvl="1">
              <a:buNone/>
            </a:pPr>
            <a:r>
              <a:rPr lang="en-US" sz="2000" dirty="0" smtClean="0">
                <a:latin typeface="Courier New" pitchFamily="49" charset="0"/>
                <a:cs typeface="Courier New" pitchFamily="49" charset="0"/>
              </a:rPr>
              <a:t>   &gt;min(a)</a:t>
            </a:r>
          </a:p>
        </p:txBody>
      </p:sp>
    </p:spTree>
    <p:extLst>
      <p:ext uri="{BB962C8B-B14F-4D97-AF65-F5344CB8AC3E}">
        <p14:creationId xmlns:p14="http://schemas.microsoft.com/office/powerpoint/2010/main" val="398615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977900"/>
            <a:ext cx="8229600" cy="60792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smtClean="0"/>
              <a:t>Generating regular sequences</a:t>
            </a:r>
            <a:endParaRPr lang="en-US" sz="3200" dirty="0"/>
          </a:p>
        </p:txBody>
      </p:sp>
      <p:sp>
        <p:nvSpPr>
          <p:cNvPr id="6" name="Content Placeholder 2"/>
          <p:cNvSpPr>
            <a:spLocks noGrp="1"/>
          </p:cNvSpPr>
          <p:nvPr>
            <p:ph idx="1"/>
          </p:nvPr>
        </p:nvSpPr>
        <p:spPr>
          <a:xfrm>
            <a:off x="228600" y="1816100"/>
            <a:ext cx="8686800" cy="4787900"/>
          </a:xfrm>
        </p:spPr>
        <p:txBody>
          <a:bodyPr>
            <a:normAutofit/>
          </a:bodyPr>
          <a:lstStyle/>
          <a:p>
            <a:pPr algn="just"/>
            <a:r>
              <a:rPr lang="en-US" sz="2400" dirty="0" smtClean="0"/>
              <a:t>The function </a:t>
            </a:r>
            <a:r>
              <a:rPr lang="en-US" sz="2400" dirty="0" err="1" smtClean="0"/>
              <a:t>seq</a:t>
            </a:r>
            <a:r>
              <a:rPr lang="en-US" sz="2400" dirty="0" smtClean="0"/>
              <a:t>() is more general facility for generating sequences. It has five arguments, only some of which may be specified in any one call.</a:t>
            </a:r>
          </a:p>
          <a:p>
            <a:pPr algn="just"/>
            <a:r>
              <a:rPr lang="en-US" sz="2400" dirty="0" smtClean="0"/>
              <a:t>The first two arguments, if given, specify the beginning and end of the sequence, and if these are the only two arguments given the result is the same as the colon  (:) operator.</a:t>
            </a:r>
          </a:p>
          <a:p>
            <a:pPr algn="just"/>
            <a:r>
              <a:rPr lang="en-US" sz="2400" dirty="0" smtClean="0"/>
              <a:t>The first two parameters may be named from=value and to=value; thus </a:t>
            </a:r>
            <a:r>
              <a:rPr lang="en-US" sz="2400" dirty="0" err="1" smtClean="0"/>
              <a:t>seq</a:t>
            </a:r>
            <a:r>
              <a:rPr lang="en-US" sz="2400" dirty="0" smtClean="0"/>
              <a:t>(1:30), </a:t>
            </a:r>
            <a:r>
              <a:rPr lang="en-US" sz="2400" dirty="0" err="1" smtClean="0"/>
              <a:t>seq</a:t>
            </a:r>
            <a:r>
              <a:rPr lang="en-US" sz="2400" dirty="0" smtClean="0"/>
              <a:t>(from=1, to=30) and </a:t>
            </a:r>
            <a:r>
              <a:rPr lang="en-US" sz="2400" dirty="0" err="1" smtClean="0"/>
              <a:t>seq</a:t>
            </a:r>
            <a:r>
              <a:rPr lang="en-US" sz="2400" dirty="0" smtClean="0"/>
              <a:t>(to=30, from=1) are all same as 1:30.</a:t>
            </a:r>
          </a:p>
          <a:p>
            <a:pPr algn="just"/>
            <a:r>
              <a:rPr lang="en-US" sz="2400" dirty="0" smtClean="0"/>
              <a:t>The next two parameters to </a:t>
            </a:r>
            <a:r>
              <a:rPr lang="en-US" sz="2400" dirty="0" err="1" smtClean="0"/>
              <a:t>seq</a:t>
            </a:r>
            <a:r>
              <a:rPr lang="en-US" sz="2400" dirty="0" smtClean="0"/>
              <a:t>() may be by=value and length=value, which specify a step size and a length for the sequence respectively.  If neither of these is given, the default by=1 is assumed.</a:t>
            </a:r>
          </a:p>
        </p:txBody>
      </p:sp>
    </p:spTree>
    <p:extLst>
      <p:ext uri="{BB962C8B-B14F-4D97-AF65-F5344CB8AC3E}">
        <p14:creationId xmlns:p14="http://schemas.microsoft.com/office/powerpoint/2010/main" val="3684435063"/>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FF7415"/>
      </a:accent6>
      <a:hlink>
        <a:srgbClr val="5F5F5F"/>
      </a:hlink>
      <a:folHlink>
        <a:srgbClr val="919191"/>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4626</TotalTime>
  <Words>1372</Words>
  <Application>Microsoft Office PowerPoint</Application>
  <PresentationFormat>On-screen Show (4:3)</PresentationFormat>
  <Paragraphs>131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pradyumna sagara</dc:creator>
  <cp:keywords>Bioinformatics</cp:keywords>
  <cp:lastModifiedBy>pradyumna</cp:lastModifiedBy>
  <cp:revision>135</cp:revision>
  <dcterms:created xsi:type="dcterms:W3CDTF">2016-12-21T17:36:28Z</dcterms:created>
  <dcterms:modified xsi:type="dcterms:W3CDTF">2017-04-17T14:46:44Z</dcterms:modified>
</cp:coreProperties>
</file>