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6" r:id="rId13"/>
    <p:sldId id="286" r:id="rId14"/>
    <p:sldId id="287" r:id="rId15"/>
    <p:sldId id="289" r:id="rId16"/>
    <p:sldId id="288" r:id="rId17"/>
    <p:sldId id="290" r:id="rId18"/>
    <p:sldId id="291" r:id="rId19"/>
    <p:sldId id="293" r:id="rId20"/>
    <p:sldId id="292" r:id="rId21"/>
    <p:sldId id="294" r:id="rId22"/>
    <p:sldId id="271" r:id="rId23"/>
    <p:sldId id="275" r:id="rId24"/>
    <p:sldId id="272" r:id="rId25"/>
    <p:sldId id="273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754" autoAdjust="0"/>
  </p:normalViewPr>
  <p:slideViewPr>
    <p:cSldViewPr snapToGrid="0" showGuides="1">
      <p:cViewPr varScale="1">
        <p:scale>
          <a:sx n="80" d="100"/>
          <a:sy n="80" d="100"/>
        </p:scale>
        <p:origin x="-1440" y="-96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01076-7958-447A-9685-3937D319ED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5F67F-F869-47B5-9804-D76F4408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86-15D8-4681-A652-07FE161CAB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186-BC69-40E5-8EEC-7E98D5B47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86-15D8-4681-A652-07FE161CAB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186-BC69-40E5-8EEC-7E98D5B476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2"/>
          <p:cNvSpPr>
            <a:spLocks noChangeShapeType="1"/>
          </p:cNvSpPr>
          <p:nvPr userDrawn="1"/>
        </p:nvSpPr>
        <p:spPr bwMode="auto">
          <a:xfrm flipV="1">
            <a:off x="283028" y="839694"/>
            <a:ext cx="8437814" cy="38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1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86-15D8-4681-A652-07FE161CAB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186-BC69-40E5-8EEC-7E98D5B47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7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86-15D8-4681-A652-07FE161CAB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186-BC69-40E5-8EEC-7E98D5B47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86-15D8-4681-A652-07FE161CAB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186-BC69-40E5-8EEC-7E98D5B47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86-15D8-4681-A652-07FE161CAB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186-BC69-40E5-8EEC-7E98D5B47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86-15D8-4681-A652-07FE161CAB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186-BC69-40E5-8EEC-7E98D5B47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86-15D8-4681-A652-07FE161CAB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186-BC69-40E5-8EEC-7E98D5B47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86-15D8-4681-A652-07FE161CAB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186-BC69-40E5-8EEC-7E98D5B47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6686-15D8-4681-A652-07FE161CAB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1186-BC69-40E5-8EEC-7E98D5B4764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" y="26894"/>
            <a:ext cx="3733800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5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4902" y="2543770"/>
            <a:ext cx="574196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225" y="3511034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Lists, factors, matrices, arrays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27911" y="4049486"/>
            <a:ext cx="188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Pradyumna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J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84200" y="1054100"/>
            <a:ext cx="77724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Matrices and Arrays</a:t>
            </a:r>
            <a:endParaRPr lang="de-DE" altLang="zh-TW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5600" y="2044700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7325" indent="-187325" algn="just">
              <a:buFontTx/>
              <a:buChar char="•"/>
            </a:pPr>
            <a:r>
              <a:rPr kumimoji="0" lang="en-US" sz="2400" dirty="0" smtClean="0">
                <a:solidFill>
                  <a:schemeClr val="accent2"/>
                </a:solidFill>
              </a:rPr>
              <a:t>Matrix</a:t>
            </a:r>
            <a:r>
              <a:rPr kumimoji="0" lang="en-US" sz="2400" dirty="0">
                <a:solidFill>
                  <a:schemeClr val="accent2"/>
                </a:solidFill>
              </a:rPr>
              <a:t>:</a:t>
            </a:r>
            <a:r>
              <a:rPr kumimoji="0" lang="en-US" sz="2400" dirty="0"/>
              <a:t> </a:t>
            </a:r>
            <a:r>
              <a:rPr lang="en-US" sz="2400" dirty="0" smtClean="0"/>
              <a:t>A matrix refers to a numeric array of rows and columns. One of the easiest ways to create a matrix is to combine vectors of equal length using </a:t>
            </a:r>
            <a:r>
              <a:rPr lang="en-US" sz="2400" dirty="0" err="1" smtClean="0"/>
              <a:t>cbind</a:t>
            </a:r>
            <a:r>
              <a:rPr lang="en-US" sz="2400" dirty="0" smtClean="0"/>
              <a:t>(), meaning "column bind":</a:t>
            </a:r>
          </a:p>
          <a:p>
            <a:pPr marL="187325" indent="-187325" algn="just"/>
            <a:endParaRPr kumimoji="0" lang="en-US" sz="2400" dirty="0"/>
          </a:p>
          <a:p>
            <a:pPr marL="187325" indent="-187325" algn="just"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E</a:t>
            </a:r>
            <a:r>
              <a:rPr kumimoji="0" lang="en-US" sz="2400" dirty="0" smtClean="0">
                <a:solidFill>
                  <a:schemeClr val="accent2"/>
                </a:solidFill>
              </a:rPr>
              <a:t>xample</a:t>
            </a:r>
            <a:r>
              <a:rPr kumimoji="0" lang="en-US" sz="2400" dirty="0">
                <a:solidFill>
                  <a:schemeClr val="accent2"/>
                </a:solidFill>
              </a:rPr>
              <a:t>: </a:t>
            </a:r>
            <a:r>
              <a:rPr kumimoji="0" lang="en-US" sz="2400" dirty="0"/>
              <a:t>the expression values for 10000 genes for 30 tissue biopsies: a matrix with 10000 rows and 30 columns.</a:t>
            </a:r>
          </a:p>
          <a:p>
            <a:pPr marL="187325" indent="-187325" algn="just"/>
            <a:endParaRPr kumimoji="0" lang="en-US" sz="2400" dirty="0"/>
          </a:p>
          <a:p>
            <a:pPr marL="187325" indent="-187325" algn="just"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kumimoji="0" lang="en-US" sz="2400" dirty="0" smtClean="0">
                <a:solidFill>
                  <a:schemeClr val="accent2"/>
                </a:solidFill>
              </a:rPr>
              <a:t>rray</a:t>
            </a:r>
            <a:r>
              <a:rPr kumimoji="0" lang="en-US" sz="2400" dirty="0">
                <a:solidFill>
                  <a:schemeClr val="accent2"/>
                </a:solidFill>
              </a:rPr>
              <a:t>:</a:t>
            </a:r>
            <a:r>
              <a:rPr kumimoji="0" lang="en-US" sz="2400" dirty="0"/>
              <a:t> 3-,4-,..dimensional matrix</a:t>
            </a:r>
          </a:p>
          <a:p>
            <a:pPr marL="187325" indent="-187325" algn="just"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E</a:t>
            </a:r>
            <a:r>
              <a:rPr kumimoji="0" lang="en-US" sz="2400" dirty="0" smtClean="0">
                <a:solidFill>
                  <a:schemeClr val="accent2"/>
                </a:solidFill>
              </a:rPr>
              <a:t>xample</a:t>
            </a:r>
            <a:r>
              <a:rPr kumimoji="0" lang="en-US" sz="2400" dirty="0">
                <a:solidFill>
                  <a:schemeClr val="accent2"/>
                </a:solidFill>
              </a:rPr>
              <a:t>:</a:t>
            </a:r>
            <a:r>
              <a:rPr kumimoji="0" lang="en-US" sz="2400" dirty="0"/>
              <a:t> the red and green foreground and background values for 20000 spots on 120 chips: a 4 x 20000 x 120 (3D) array.</a:t>
            </a:r>
            <a:endParaRPr kumimoji="0" lang="de-DE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9540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17500" y="9652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Creating and operating matrices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625600"/>
            <a:ext cx="88392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x &lt;- c(1,3,2,10,5)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Y &lt;- c(1,2,3,4,5)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m1&lt;-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);m1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x y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[1,]  1 1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[2,]  3 2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[3,]  2 3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[4,] 10 4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[5,]  5 5</a:t>
            </a:r>
          </a:p>
          <a:p>
            <a:r>
              <a:rPr lang="en-US" sz="2400" dirty="0" smtClean="0">
                <a:cs typeface="Courier New" pitchFamily="49" charset="0"/>
              </a:rPr>
              <a:t>To transpose the matrix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t(m1)                # transpose of m1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[,1] [,2] [,3] [,4] [,5]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   1    3    2   10    5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y    1    2    3    4    5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2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931862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Operating with matrices</a:t>
            </a:r>
            <a:endParaRPr lang="en-US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422400"/>
            <a:ext cx="8686800" cy="5638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Courier New" pitchFamily="49" charset="0"/>
              </a:rPr>
              <a:t>To find the dimension of the matrix</a:t>
            </a:r>
          </a:p>
          <a:p>
            <a:pPr>
              <a:buNone/>
            </a:pP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&gt; dim(m1)              # 2 by 5 matrix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2 5</a:t>
            </a:r>
          </a:p>
          <a:p>
            <a:r>
              <a:rPr lang="en-US" sz="2400" dirty="0" smtClean="0">
                <a:cs typeface="Courier New" pitchFamily="49" charset="0"/>
              </a:rPr>
              <a:t>Use </a:t>
            </a:r>
            <a:r>
              <a:rPr lang="en-US" sz="2400" dirty="0" err="1" smtClean="0">
                <a:cs typeface="Courier New" pitchFamily="49" charset="0"/>
              </a:rPr>
              <a:t>rbind</a:t>
            </a:r>
            <a:r>
              <a:rPr lang="en-US" sz="2400" dirty="0" smtClean="0">
                <a:cs typeface="Courier New" pitchFamily="49" charset="0"/>
              </a:rPr>
              <a:t>() to bind the rows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m1&lt;-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      #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is for row bind and equivalent to t(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()).</a:t>
            </a:r>
          </a:p>
          <a:p>
            <a:r>
              <a:rPr lang="en-US" sz="2000" dirty="0" smtClean="0"/>
              <a:t>Of course you can directly list the elements and specify the matrix using matrix() function:</a:t>
            </a:r>
          </a:p>
          <a:p>
            <a:pPr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 m2&lt;-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matrix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(c(1,3,2,5,-1,2,2,3,9),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=3);m2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[1,]    1    5    2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[2,]    3   -1    3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[3,]    2    2    9</a:t>
            </a:r>
          </a:p>
          <a:p>
            <a:pPr algn="just"/>
            <a:r>
              <a:rPr lang="en-US" sz="2000" dirty="0" smtClean="0"/>
              <a:t>Note that the elements are used to fill the first column, then the second column and so on. To fill row-wise, we specify </a:t>
            </a:r>
            <a:r>
              <a:rPr lang="en-US" sz="2000" dirty="0" err="1" smtClean="0"/>
              <a:t>byrow</a:t>
            </a:r>
            <a:r>
              <a:rPr lang="en-US" sz="2000" dirty="0" smtClean="0"/>
              <a:t>=T option.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9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977900"/>
            <a:ext cx="8011115" cy="6296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Indexing matrices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1756" y="1576714"/>
            <a:ext cx="8529343" cy="51796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Extracting the component of a matrix involves one or two indices.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 m2[2,3]            #element of m2 at the second row, third column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[1] 3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 m2[2,]             #second row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[1]  5 -1  2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 m2[,3]             #third column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[1] 2 2 9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 m2[-1,]            #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submatrix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of m2 without the first row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[1,]    5   -1    2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[2,]    2    3    9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 m2[-1,-1]  #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submatrix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of m2 with the first row and column removed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[1,]   -1    2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[2,]    3    9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0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38150" y="914400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Matrix calculation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Matrix computation is usually done component-wise.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m1&lt;-matrix(1:4,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=2); m2&lt;-matrix(c(10,20,30,40),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=2)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2*m1                # scalar multiplication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m1+m2               # matrix addition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m1*m2               # component-wise multiplication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400" dirty="0" smtClean="0"/>
              <a:t>Note that m1*m2 is NOT the usual matrix multiplication. To do the matrix multiplication, you should use %*% operator instead.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m1 %*% m2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[1,]   70  150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[2,]  100  220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solve(m1)            #inverse matrix of m1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[1,]   -2  1.5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[2,]    1 -0.5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solve(m1)%*%m1       #check if it is so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7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0999" y="914400"/>
            <a:ext cx="8482263" cy="6459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Matrix calculation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1333500"/>
            <a:ext cx="8953500" cy="60007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(3)              #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is used to construct a k by k identity matrix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[1,]    1    0    0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[2,]    0    1    0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[3,]    0    0    1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(c(2,3,3))       #as well as other diagonal matrices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[1,]    2    0    0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[2,]    0    3    0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[3,]    0    0    3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400" dirty="0" err="1" smtClean="0">
                <a:cs typeface="Courier New" pitchFamily="49" charset="0"/>
              </a:rPr>
              <a:t>Eigenvalues</a:t>
            </a:r>
            <a:r>
              <a:rPr lang="en-US" sz="3400" dirty="0" smtClean="0">
                <a:cs typeface="Courier New" pitchFamily="49" charset="0"/>
              </a:rPr>
              <a:t> and eigenvectors of a matrix is handled by </a:t>
            </a:r>
            <a:r>
              <a:rPr lang="en-US" sz="3400" dirty="0" err="1" smtClean="0">
                <a:cs typeface="Courier New" pitchFamily="49" charset="0"/>
              </a:rPr>
              <a:t>eigen</a:t>
            </a:r>
            <a:r>
              <a:rPr lang="en-US" sz="3400" dirty="0" smtClean="0">
                <a:cs typeface="Courier New" pitchFamily="49" charset="0"/>
              </a:rPr>
              <a:t>() function: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(m2)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$values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[1] 53.722813 -3.722813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$vectors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[,1]       [,2]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[1,] -0.5657675 -0.9093767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[2,] -0.8245648  0.4159736 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3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876300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Arrays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562100"/>
            <a:ext cx="8839200" cy="5867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Arrays can be constructed from vectors by the  arrays() function, which has following form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Z &lt;- array(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data_vector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dim_vector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example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h &lt;- c(1:20)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Z &lt;- array(h, dim=c(3,4,2))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400" dirty="0" smtClean="0">
                <a:cs typeface="Courier New" pitchFamily="49" charset="0"/>
              </a:rPr>
              <a:t>However if h is shorter than 24, its value are recycled from the beginning again to make it up to size 24.</a:t>
            </a:r>
          </a:p>
          <a:p>
            <a:pPr algn="just"/>
            <a:r>
              <a:rPr lang="en-US" sz="2400" dirty="0" smtClean="0">
                <a:cs typeface="Courier New" pitchFamily="49" charset="0"/>
              </a:rPr>
              <a:t>At this point dim(Z) stands for the dimension of the vector c(3,4,2), and Z[1:24]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as.vector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(Z)or c(Z)</a:t>
            </a:r>
            <a:r>
              <a:rPr lang="en-US" sz="2400" dirty="0" smtClean="0">
                <a:cs typeface="Courier New" pitchFamily="49" charset="0"/>
              </a:rPr>
              <a:t>) stands for the entire array as it was in h.</a:t>
            </a:r>
          </a:p>
        </p:txBody>
      </p:sp>
    </p:spTree>
    <p:extLst>
      <p:ext uri="{BB962C8B-B14F-4D97-AF65-F5344CB8AC3E}">
        <p14:creationId xmlns:p14="http://schemas.microsoft.com/office/powerpoint/2010/main" val="13818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914400"/>
            <a:ext cx="77724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Data frames</a:t>
            </a:r>
            <a:endParaRPr lang="de-DE" altLang="zh-TW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524000"/>
            <a:ext cx="8763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Data frames provide a way of grouping a number of related variables into a single data object. The function </a:t>
            </a:r>
            <a:r>
              <a:rPr lang="en-US" sz="2400" dirty="0" err="1" smtClean="0"/>
              <a:t>data.frame</a:t>
            </a:r>
            <a:r>
              <a:rPr lang="en-US" sz="2400" dirty="0" smtClean="0"/>
              <a:t> takes a number of vectors and/or factors and returns a single object containing all the variables.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(var1, var2, ...)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Each of the var1, var2, . . . is either an expression specifying a vector or factor, or a named expression of the form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where name provides a name for the given variable in the data frame.</a:t>
            </a:r>
            <a:endParaRPr kumimoji="0" lang="en-US" sz="2400" dirty="0"/>
          </a:p>
          <a:p>
            <a:pPr algn="just">
              <a:buFont typeface="Arial" pitchFamily="34" charset="0"/>
              <a:buChar char="•"/>
            </a:pPr>
            <a:r>
              <a:rPr kumimoji="0" lang="en-US" sz="2400" dirty="0"/>
              <a:t>It </a:t>
            </a:r>
            <a:r>
              <a:rPr kumimoji="0" lang="en-US" sz="2400" dirty="0">
                <a:solidFill>
                  <a:schemeClr val="tx2"/>
                </a:solidFill>
              </a:rPr>
              <a:t>is a rectangular </a:t>
            </a:r>
            <a:r>
              <a:rPr kumimoji="0" lang="en-US" sz="2400" dirty="0"/>
              <a:t>table with rows and columns; data within each column has the same type (e.g. number, text, logical), but different columns may have different types.</a:t>
            </a:r>
          </a:p>
          <a:p>
            <a:endParaRPr kumimoji="0" lang="en-US" sz="2400" dirty="0"/>
          </a:p>
        </p:txBody>
      </p:sp>
    </p:spTree>
    <p:extLst>
      <p:ext uri="{BB962C8B-B14F-4D97-AF65-F5344CB8AC3E}">
        <p14:creationId xmlns:p14="http://schemas.microsoft.com/office/powerpoint/2010/main" val="64738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94138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Creating Data frame 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409700"/>
            <a:ext cx="8686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simple gender/height data set.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sex = factor(rep(c("female", "male"), c(4, 4)))</a:t>
            </a:r>
          </a:p>
          <a:p>
            <a:pPr>
              <a:buNone/>
            </a:pPr>
            <a:r>
              <a:rPr lang="de-DE" sz="2400" dirty="0" smtClean="0">
                <a:latin typeface="Courier New" pitchFamily="49" charset="0"/>
                <a:cs typeface="Courier New" pitchFamily="49" charset="0"/>
              </a:rPr>
              <a:t>&gt; hgt = c(165, 176, 171, 177, 176, 193, 180, 193)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(sex,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hgt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sex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hgt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 female 165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 female 176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3 female 171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 female 177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5 male 176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6 male 193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7 male 180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8 male 193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4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94138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Updating Data frame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504950"/>
            <a:ext cx="86868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function transform can be used to produce new variables from those already present in a data frame or to add new variable and to combine all the variables into a new data frame.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transform(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hgt2 = hgt^2)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nclass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sex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hgt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hgt2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female 165 27225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 female 176 30976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3 female 171 29241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4 female 177 31329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5 male 176 30976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6 male 193 37249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 male 180 32400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8 male 193 37249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9230" y="1065422"/>
            <a:ext cx="8205537" cy="5819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Lists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69229" y="1760834"/>
            <a:ext cx="82055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 A list is a collection of </a:t>
            </a:r>
            <a:r>
              <a:rPr lang="en-US" sz="2400" dirty="0" smtClean="0"/>
              <a:t>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omponents can </a:t>
            </a:r>
            <a:r>
              <a:rPr lang="en-US" sz="2400" dirty="0"/>
              <a:t>be </a:t>
            </a:r>
            <a:r>
              <a:rPr lang="en-US" sz="2400" dirty="0" smtClean="0"/>
              <a:t>of different </a:t>
            </a:r>
            <a:r>
              <a:rPr lang="en-US" sz="2400" dirty="0"/>
              <a:t>types </a:t>
            </a:r>
            <a:r>
              <a:rPr lang="en-US" sz="2400" dirty="0" smtClean="0"/>
              <a:t>and lengths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/>
              <a:t>to pass a </a:t>
            </a:r>
            <a:r>
              <a:rPr lang="en-US" sz="2400" dirty="0" smtClean="0"/>
              <a:t>structured argument </a:t>
            </a:r>
            <a:r>
              <a:rPr lang="en-US" sz="2400" dirty="0"/>
              <a:t>to a function and </a:t>
            </a:r>
            <a:r>
              <a:rPr lang="en-US" sz="2400" dirty="0" smtClean="0"/>
              <a:t>to return </a:t>
            </a:r>
            <a:r>
              <a:rPr lang="en-US" sz="2400" dirty="0"/>
              <a:t>a multi-valued object from a </a:t>
            </a:r>
            <a:r>
              <a:rPr lang="en-US" sz="2400" dirty="0" smtClean="0"/>
              <a:t>function</a:t>
            </a:r>
          </a:p>
          <a:p>
            <a:pPr marL="187325" indent="-187325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list1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list(name="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john",age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=28,married=F)</a:t>
            </a:r>
          </a:p>
          <a:p>
            <a:pPr marL="187325" indent="-187325"/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list1$name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187325" indent="-187325"/>
            <a:r>
              <a:rPr lang="en-US" sz="2400" dirty="0">
                <a:latin typeface="Courier New" pitchFamily="49" charset="0"/>
                <a:cs typeface="Courier New" pitchFamily="49" charset="0"/>
              </a:rPr>
              <a:t>[1]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john"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187325" indent="-187325"/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doe$age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187325" indent="-187325"/>
            <a:r>
              <a:rPr lang="en-US" sz="2400" dirty="0">
                <a:latin typeface="Courier New" pitchFamily="49" charset="0"/>
                <a:cs typeface="Courier New" pitchFamily="49" charset="0"/>
              </a:rPr>
              <a:t>[1] 28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26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38150" y="933450"/>
            <a:ext cx="64008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Subsetting</a:t>
            </a:r>
            <a:r>
              <a:rPr lang="en-US" sz="3200" dirty="0" smtClean="0"/>
              <a:t>  Data frame                         </a:t>
            </a:r>
            <a:endParaRPr lang="de-DE" altLang="zh-TW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352550"/>
            <a:ext cx="86868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2400" dirty="0"/>
              <a:t>Individual elements of a vector, matrix, array or data frame are accessed with “[ ]” by specifying their index, or their name</a:t>
            </a:r>
          </a:p>
          <a:p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en-US" dirty="0" err="1" smtClean="0">
                <a:latin typeface="Courier New" pitchFamily="49" charset="0"/>
                <a:cs typeface="Courier New" pitchFamily="49" charset="0"/>
              </a:rPr>
              <a:t>localisation</a:t>
            </a:r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 &lt;- c(‘proximal’, ’distal’, ’proximal’)</a:t>
            </a:r>
          </a:p>
          <a:p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en-US" dirty="0" err="1" smtClean="0">
                <a:latin typeface="Courier New" pitchFamily="49" charset="0"/>
                <a:cs typeface="Courier New" pitchFamily="49" charset="0"/>
              </a:rPr>
              <a:t>tumorsize</a:t>
            </a:r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 &lt;- c(6.3,8.0,10.0); progress &lt;- c(0,1,0)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a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localisation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tumorsize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progress,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=c(“XX348”, “XX234”, “XX987”))</a:t>
            </a:r>
            <a:endParaRPr kumimoji="0"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en-US" dirty="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kumimoji="0"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dirty="0" err="1" smtClean="0">
                <a:latin typeface="Courier New" pitchFamily="49" charset="0"/>
                <a:cs typeface="Courier New" pitchFamily="49" charset="0"/>
              </a:rPr>
              <a:t>localisation</a:t>
            </a:r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dirty="0" err="1">
                <a:latin typeface="Courier New" pitchFamily="49" charset="0"/>
                <a:cs typeface="Courier New" pitchFamily="49" charset="0"/>
              </a:rPr>
              <a:t>tumorsize</a:t>
            </a:r>
            <a:r>
              <a:rPr kumimoji="0" lang="en-US" dirty="0">
                <a:latin typeface="Courier New" pitchFamily="49" charset="0"/>
                <a:cs typeface="Courier New" pitchFamily="49" charset="0"/>
              </a:rPr>
              <a:t>     progress</a:t>
            </a:r>
          </a:p>
          <a:p>
            <a:r>
              <a:rPr kumimoji="0" lang="en-US" dirty="0">
                <a:latin typeface="Courier New" pitchFamily="49" charset="0"/>
                <a:cs typeface="Courier New" pitchFamily="49" charset="0"/>
              </a:rPr>
              <a:t>XX348     proximal           6.3               </a:t>
            </a:r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kumimoji="0" lang="en-US" dirty="0">
              <a:latin typeface="Courier New" pitchFamily="49" charset="0"/>
              <a:cs typeface="Courier New" pitchFamily="49" charset="0"/>
            </a:endParaRPr>
          </a:p>
          <a:p>
            <a:r>
              <a:rPr kumimoji="0" lang="en-US" dirty="0">
                <a:latin typeface="Courier New" pitchFamily="49" charset="0"/>
                <a:cs typeface="Courier New" pitchFamily="49" charset="0"/>
              </a:rPr>
              <a:t>XX234     </a:t>
            </a:r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distal             8.0               1</a:t>
            </a:r>
            <a:endParaRPr kumimoji="0" lang="en-US" dirty="0">
              <a:latin typeface="Courier New" pitchFamily="49" charset="0"/>
              <a:cs typeface="Courier New" pitchFamily="49" charset="0"/>
            </a:endParaRPr>
          </a:p>
          <a:p>
            <a:r>
              <a:rPr kumimoji="0" lang="en-US" dirty="0">
                <a:latin typeface="Courier New" pitchFamily="49" charset="0"/>
                <a:cs typeface="Courier New" pitchFamily="49" charset="0"/>
              </a:rPr>
              <a:t>XX987     proximal          10.0               0</a:t>
            </a:r>
          </a:p>
          <a:p>
            <a:r>
              <a:rPr kumimoji="0" lang="en-US" dirty="0">
                <a:latin typeface="Courier New" pitchFamily="49" charset="0"/>
                <a:cs typeface="Courier New" pitchFamily="49" charset="0"/>
              </a:rPr>
              <a:t>&gt; a[3, 2]</a:t>
            </a:r>
          </a:p>
          <a:p>
            <a:r>
              <a:rPr kumimoji="0" lang="en-US" dirty="0">
                <a:latin typeface="Courier New" pitchFamily="49" charset="0"/>
                <a:cs typeface="Courier New" pitchFamily="49" charset="0"/>
              </a:rPr>
              <a:t>[1] </a:t>
            </a:r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en-US" dirty="0">
                <a:latin typeface="Courier New" pitchFamily="49" charset="0"/>
                <a:cs typeface="Courier New" pitchFamily="49" charset="0"/>
              </a:rPr>
              <a:t>a["XX987", "</a:t>
            </a:r>
            <a:r>
              <a:rPr kumimoji="0" lang="en-US" dirty="0" err="1">
                <a:latin typeface="Courier New" pitchFamily="49" charset="0"/>
                <a:cs typeface="Courier New" pitchFamily="49" charset="0"/>
              </a:rPr>
              <a:t>tumorsize</a:t>
            </a:r>
            <a:r>
              <a:rPr kumimoji="0" lang="en-US" dirty="0">
                <a:latin typeface="Courier New" pitchFamily="49" charset="0"/>
                <a:cs typeface="Courier New" pitchFamily="49" charset="0"/>
              </a:rPr>
              <a:t>"]</a:t>
            </a:r>
          </a:p>
          <a:p>
            <a:r>
              <a:rPr kumimoji="0" lang="en-US" dirty="0">
                <a:latin typeface="Courier New" pitchFamily="49" charset="0"/>
                <a:cs typeface="Courier New" pitchFamily="49" charset="0"/>
              </a:rPr>
              <a:t>[1] </a:t>
            </a:r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kumimoji="0" lang="en-US" dirty="0">
              <a:latin typeface="Courier New" pitchFamily="49" charset="0"/>
              <a:cs typeface="Courier New" pitchFamily="49" charset="0"/>
            </a:endParaRPr>
          </a:p>
          <a:p>
            <a:r>
              <a:rPr kumimoji="0" lang="de-DE" altLang="zh-TW" dirty="0">
                <a:latin typeface="Courier New" pitchFamily="49" charset="0"/>
                <a:cs typeface="Courier New" pitchFamily="49" charset="0"/>
              </a:rPr>
              <a:t>&gt; a["XX987",]</a:t>
            </a:r>
          </a:p>
          <a:p>
            <a:r>
              <a:rPr kumimoji="0" lang="de-DE" altLang="zh-TW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kumimoji="0" lang="de-DE" altLang="zh-TW" dirty="0">
                <a:latin typeface="Courier New" pitchFamily="49" charset="0"/>
                <a:cs typeface="Courier New" pitchFamily="49" charset="0"/>
              </a:rPr>
              <a:t>o</a:t>
            </a:r>
            <a:r>
              <a:rPr kumimoji="0"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de-DE" altLang="zh-TW" dirty="0">
                <a:latin typeface="Courier New" pitchFamily="49" charset="0"/>
                <a:cs typeface="Courier New" pitchFamily="49" charset="0"/>
              </a:rPr>
              <a:t>alisation     tumorsize      </a:t>
            </a:r>
            <a:r>
              <a:rPr kumimoji="0"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de-DE" altLang="zh-TW" dirty="0">
                <a:latin typeface="Courier New" pitchFamily="49" charset="0"/>
                <a:cs typeface="Courier New" pitchFamily="49" charset="0"/>
              </a:rPr>
              <a:t>rogress</a:t>
            </a:r>
          </a:p>
          <a:p>
            <a:r>
              <a:rPr kumimoji="0" lang="de-DE" altLang="zh-TW" dirty="0">
                <a:latin typeface="Courier New" pitchFamily="49" charset="0"/>
                <a:cs typeface="Courier New" pitchFamily="49" charset="0"/>
              </a:rPr>
              <a:t>XX987     proximal             10              </a:t>
            </a:r>
            <a:r>
              <a:rPr kumimoji="0" lang="de-DE" altLang="zh-TW" dirty="0" smtClean="0">
                <a:latin typeface="Courier New" pitchFamily="49" charset="0"/>
                <a:cs typeface="Courier New" pitchFamily="49" charset="0"/>
              </a:rPr>
              <a:t>0</a:t>
            </a:r>
            <a:endParaRPr kumimoji="0" lang="de-DE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2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0" y="971550"/>
            <a:ext cx="2743200" cy="990600"/>
          </a:xfrm>
          <a:prstGeom prst="rect">
            <a:avLst/>
          </a:prstGeom>
          <a:solidFill>
            <a:srgbClr val="CCFFFF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chemeClr val="accent2"/>
                </a:solidFill>
              </a:rPr>
              <a:t>Subsetting</a:t>
            </a:r>
            <a:endParaRPr lang="de-DE" altLang="zh-TW" sz="28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895350"/>
            <a:ext cx="54102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0" lang="en-US" sz="2000" b="1" dirty="0"/>
              <a:t>&gt; </a:t>
            </a:r>
            <a:r>
              <a:rPr kumimoji="0" lang="en-US" sz="2000" dirty="0"/>
              <a:t>a</a:t>
            </a:r>
          </a:p>
          <a:p>
            <a:pPr>
              <a:lnSpc>
                <a:spcPct val="90000"/>
              </a:lnSpc>
            </a:pPr>
            <a:r>
              <a:rPr kumimoji="0" lang="en-US" sz="2000" dirty="0"/>
              <a:t>      </a:t>
            </a:r>
            <a:r>
              <a:rPr kumimoji="0" lang="en-US" altLang="zh-TW" sz="2000" dirty="0"/>
              <a:t>         </a:t>
            </a:r>
            <a:r>
              <a:rPr kumimoji="0" lang="en-US" sz="2000" dirty="0" err="1"/>
              <a:t>localisation</a:t>
            </a:r>
            <a:r>
              <a:rPr kumimoji="0" lang="en-US" sz="2000" dirty="0"/>
              <a:t> </a:t>
            </a:r>
            <a:r>
              <a:rPr kumimoji="0" lang="en-US" altLang="zh-TW" sz="2000" dirty="0"/>
              <a:t>  </a:t>
            </a:r>
            <a:r>
              <a:rPr kumimoji="0" lang="en-US" sz="2000" dirty="0" err="1"/>
              <a:t>tumorsize</a:t>
            </a:r>
            <a:r>
              <a:rPr kumimoji="0" lang="en-US" sz="2000" dirty="0"/>
              <a:t> </a:t>
            </a:r>
            <a:r>
              <a:rPr kumimoji="0" lang="en-US" altLang="zh-TW" sz="2000" dirty="0"/>
              <a:t>     </a:t>
            </a:r>
            <a:r>
              <a:rPr kumimoji="0" lang="en-US" sz="2000" dirty="0"/>
              <a:t>progress</a:t>
            </a:r>
          </a:p>
          <a:p>
            <a:pPr>
              <a:lnSpc>
                <a:spcPct val="90000"/>
              </a:lnSpc>
            </a:pPr>
            <a:r>
              <a:rPr kumimoji="0" lang="en-US" sz="2000" dirty="0"/>
              <a:t>XX348     proximal       </a:t>
            </a:r>
            <a:r>
              <a:rPr kumimoji="0" lang="en-US" altLang="zh-TW" sz="2000" dirty="0"/>
              <a:t>   </a:t>
            </a:r>
            <a:r>
              <a:rPr kumimoji="0" lang="en-US" sz="2000" dirty="0"/>
              <a:t>6.3        </a:t>
            </a:r>
            <a:r>
              <a:rPr kumimoji="0" lang="en-US" altLang="zh-TW" sz="2000" dirty="0"/>
              <a:t>          </a:t>
            </a:r>
            <a:r>
              <a:rPr kumimoji="0" lang="en-US" sz="2000" dirty="0"/>
              <a:t>0</a:t>
            </a:r>
          </a:p>
          <a:p>
            <a:pPr>
              <a:lnSpc>
                <a:spcPct val="90000"/>
              </a:lnSpc>
            </a:pPr>
            <a:r>
              <a:rPr kumimoji="0" lang="en-US" sz="2000" dirty="0"/>
              <a:t>XX234       distal       </a:t>
            </a:r>
            <a:r>
              <a:rPr kumimoji="0" lang="en-US" altLang="zh-TW" sz="2000" dirty="0"/>
              <a:t>       </a:t>
            </a:r>
            <a:r>
              <a:rPr kumimoji="0" lang="en-US" sz="2000" dirty="0"/>
              <a:t>8.0        </a:t>
            </a:r>
            <a:r>
              <a:rPr kumimoji="0" lang="en-US" altLang="zh-TW" sz="2000" dirty="0"/>
              <a:t>          </a:t>
            </a:r>
            <a:r>
              <a:rPr kumimoji="0" lang="en-US" sz="2000" dirty="0"/>
              <a:t>1</a:t>
            </a:r>
          </a:p>
          <a:p>
            <a:pPr>
              <a:lnSpc>
                <a:spcPct val="90000"/>
              </a:lnSpc>
            </a:pPr>
            <a:r>
              <a:rPr kumimoji="0" lang="en-US" sz="2000" dirty="0"/>
              <a:t>XX987     proximal      </a:t>
            </a:r>
            <a:r>
              <a:rPr kumimoji="0" lang="en-US" altLang="zh-TW" sz="2000" dirty="0"/>
              <a:t>  </a:t>
            </a:r>
            <a:r>
              <a:rPr kumimoji="0" lang="en-US" sz="2000" dirty="0"/>
              <a:t>10.0        </a:t>
            </a:r>
            <a:r>
              <a:rPr kumimoji="0" lang="en-US" altLang="zh-TW" sz="2000" dirty="0"/>
              <a:t>          </a:t>
            </a:r>
            <a:r>
              <a:rPr kumimoji="0" lang="en-US" sz="2000" dirty="0"/>
              <a:t>0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>
                <a:solidFill>
                  <a:schemeClr val="accent2"/>
                </a:solidFill>
              </a:rPr>
              <a:t>&gt; a[c(1,3),]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>
                <a:solidFill>
                  <a:schemeClr val="accent2"/>
                </a:solidFill>
              </a:rPr>
              <a:t>               </a:t>
            </a:r>
            <a:r>
              <a:rPr kumimoji="0" lang="en-US" sz="2000" dirty="0">
                <a:solidFill>
                  <a:schemeClr val="accent2"/>
                </a:solidFill>
              </a:rPr>
              <a:t>l</a:t>
            </a:r>
            <a:r>
              <a:rPr kumimoji="0" lang="de-DE" altLang="zh-TW" sz="2000" dirty="0">
                <a:solidFill>
                  <a:schemeClr val="accent2"/>
                </a:solidFill>
              </a:rPr>
              <a:t>o</a:t>
            </a:r>
            <a:r>
              <a:rPr kumimoji="0" lang="en-US" sz="2000" dirty="0">
                <a:solidFill>
                  <a:schemeClr val="accent2"/>
                </a:solidFill>
              </a:rPr>
              <a:t>c</a:t>
            </a:r>
            <a:r>
              <a:rPr kumimoji="0" lang="de-DE" altLang="zh-TW" sz="2000" dirty="0">
                <a:solidFill>
                  <a:schemeClr val="accent2"/>
                </a:solidFill>
              </a:rPr>
              <a:t>alisation      tumorsize   </a:t>
            </a:r>
            <a:r>
              <a:rPr kumimoji="0" lang="en-US" sz="2000" dirty="0">
                <a:solidFill>
                  <a:schemeClr val="accent2"/>
                </a:solidFill>
              </a:rPr>
              <a:t>p</a:t>
            </a:r>
            <a:r>
              <a:rPr kumimoji="0" lang="de-DE" altLang="zh-TW" sz="2000" dirty="0">
                <a:solidFill>
                  <a:schemeClr val="accent2"/>
                </a:solidFill>
              </a:rPr>
              <a:t>rogress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>
                <a:solidFill>
                  <a:schemeClr val="accent2"/>
                </a:solidFill>
              </a:rPr>
              <a:t>XX348     proximal             6.3               0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>
                <a:solidFill>
                  <a:schemeClr val="accent2"/>
                </a:solidFill>
              </a:rPr>
              <a:t>XX987     proximal           10.0               0</a:t>
            </a:r>
            <a:endParaRPr kumimoji="0" lang="en-US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de-DE" altLang="zh-TW" sz="2000" dirty="0"/>
              <a:t>&gt; a[c(T,F,T),]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/>
              <a:t>                </a:t>
            </a:r>
            <a:r>
              <a:rPr kumimoji="0" lang="en-US" sz="2000" dirty="0"/>
              <a:t>l</a:t>
            </a:r>
            <a:r>
              <a:rPr kumimoji="0" lang="de-DE" altLang="zh-TW" sz="2000" dirty="0"/>
              <a:t>o</a:t>
            </a:r>
            <a:r>
              <a:rPr kumimoji="0" lang="en-US" sz="2000" dirty="0"/>
              <a:t>c</a:t>
            </a:r>
            <a:r>
              <a:rPr kumimoji="0" lang="de-DE" altLang="zh-TW" sz="2000" dirty="0"/>
              <a:t>alisation    tumorsize    </a:t>
            </a:r>
            <a:r>
              <a:rPr kumimoji="0" lang="en-US" sz="2000" dirty="0"/>
              <a:t>p</a:t>
            </a:r>
            <a:r>
              <a:rPr kumimoji="0" lang="de-DE" altLang="zh-TW" sz="2000" dirty="0"/>
              <a:t>rogress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/>
              <a:t>XX348     proximal            6.3                0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/>
              <a:t>XX987     proximal          10.0                0</a:t>
            </a:r>
            <a:endParaRPr kumimoji="0" lang="en-US" sz="2000" dirty="0"/>
          </a:p>
          <a:p>
            <a:pPr>
              <a:lnSpc>
                <a:spcPct val="90000"/>
              </a:lnSpc>
            </a:pPr>
            <a:r>
              <a:rPr kumimoji="0" lang="de-DE" altLang="zh-TW" sz="2000" dirty="0">
                <a:solidFill>
                  <a:schemeClr val="accent2"/>
                </a:solidFill>
              </a:rPr>
              <a:t>&gt; a$</a:t>
            </a:r>
            <a:r>
              <a:rPr kumimoji="0" lang="en-US" sz="2000" dirty="0">
                <a:solidFill>
                  <a:schemeClr val="accent2"/>
                </a:solidFill>
              </a:rPr>
              <a:t>l</a:t>
            </a:r>
            <a:r>
              <a:rPr kumimoji="0" lang="de-DE" altLang="zh-TW" sz="2000" dirty="0">
                <a:solidFill>
                  <a:schemeClr val="accent2"/>
                </a:solidFill>
              </a:rPr>
              <a:t>o</a:t>
            </a:r>
            <a:r>
              <a:rPr kumimoji="0" lang="en-US" sz="2000" dirty="0">
                <a:solidFill>
                  <a:schemeClr val="accent2"/>
                </a:solidFill>
              </a:rPr>
              <a:t>c</a:t>
            </a:r>
            <a:r>
              <a:rPr kumimoji="0" lang="de-DE" altLang="zh-TW" sz="2000" dirty="0">
                <a:solidFill>
                  <a:schemeClr val="accent2"/>
                </a:solidFill>
              </a:rPr>
              <a:t>alisation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>
                <a:solidFill>
                  <a:schemeClr val="accent2"/>
                </a:solidFill>
              </a:rPr>
              <a:t>[1] "proximal" "distal"   "proximal"</a:t>
            </a:r>
            <a:endParaRPr kumimoji="0" lang="en-US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de-DE" altLang="zh-TW" sz="2000" dirty="0"/>
              <a:t>&gt;  a$</a:t>
            </a:r>
            <a:r>
              <a:rPr kumimoji="0" lang="en-US" sz="2000" dirty="0"/>
              <a:t>l</a:t>
            </a:r>
            <a:r>
              <a:rPr kumimoji="0" lang="de-DE" altLang="zh-TW" sz="2000" dirty="0"/>
              <a:t>o</a:t>
            </a:r>
            <a:r>
              <a:rPr kumimoji="0" lang="en-US" sz="2000" dirty="0"/>
              <a:t>c</a:t>
            </a:r>
            <a:r>
              <a:rPr kumimoji="0" lang="de-DE" altLang="zh-TW" sz="2000" dirty="0"/>
              <a:t>alisation=="proximal"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/>
              <a:t>[1]  TRUE FALSE  TRUE</a:t>
            </a:r>
            <a:endParaRPr kumimoji="0" lang="en-US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de-DE" altLang="zh-TW" sz="2000" dirty="0">
                <a:solidFill>
                  <a:schemeClr val="accent2"/>
                </a:solidFill>
              </a:rPr>
              <a:t>&gt; a[ a$</a:t>
            </a:r>
            <a:r>
              <a:rPr kumimoji="0" lang="en-US" sz="2000" dirty="0">
                <a:solidFill>
                  <a:schemeClr val="accent2"/>
                </a:solidFill>
              </a:rPr>
              <a:t>l</a:t>
            </a:r>
            <a:r>
              <a:rPr kumimoji="0" lang="de-DE" altLang="zh-TW" sz="2000" dirty="0">
                <a:solidFill>
                  <a:schemeClr val="accent2"/>
                </a:solidFill>
              </a:rPr>
              <a:t>o</a:t>
            </a:r>
            <a:r>
              <a:rPr kumimoji="0" lang="en-US" sz="2000" dirty="0">
                <a:solidFill>
                  <a:schemeClr val="accent2"/>
                </a:solidFill>
              </a:rPr>
              <a:t>c</a:t>
            </a:r>
            <a:r>
              <a:rPr kumimoji="0" lang="de-DE" altLang="zh-TW" sz="2000" dirty="0">
                <a:solidFill>
                  <a:schemeClr val="accent2"/>
                </a:solidFill>
              </a:rPr>
              <a:t>alisation=="proximal", ]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>
                <a:solidFill>
                  <a:schemeClr val="accent2"/>
                </a:solidFill>
              </a:rPr>
              <a:t>               </a:t>
            </a:r>
            <a:r>
              <a:rPr kumimoji="0" lang="en-US" sz="2000" dirty="0">
                <a:solidFill>
                  <a:schemeClr val="accent2"/>
                </a:solidFill>
              </a:rPr>
              <a:t>l</a:t>
            </a:r>
            <a:r>
              <a:rPr kumimoji="0" lang="de-DE" altLang="zh-TW" sz="2000" dirty="0">
                <a:solidFill>
                  <a:schemeClr val="accent2"/>
                </a:solidFill>
              </a:rPr>
              <a:t>o</a:t>
            </a:r>
            <a:r>
              <a:rPr kumimoji="0" lang="en-US" sz="2000" dirty="0">
                <a:solidFill>
                  <a:schemeClr val="accent2"/>
                </a:solidFill>
              </a:rPr>
              <a:t>c</a:t>
            </a:r>
            <a:r>
              <a:rPr kumimoji="0" lang="de-DE" altLang="zh-TW" sz="2000" dirty="0">
                <a:solidFill>
                  <a:schemeClr val="accent2"/>
                </a:solidFill>
              </a:rPr>
              <a:t>alisation tumorsize   </a:t>
            </a:r>
            <a:r>
              <a:rPr kumimoji="0" lang="en-US" sz="2000" dirty="0">
                <a:solidFill>
                  <a:schemeClr val="accent2"/>
                </a:solidFill>
              </a:rPr>
              <a:t>p</a:t>
            </a:r>
            <a:r>
              <a:rPr kumimoji="0" lang="de-DE" altLang="zh-TW" sz="2000" dirty="0">
                <a:solidFill>
                  <a:schemeClr val="accent2"/>
                </a:solidFill>
              </a:rPr>
              <a:t>rogress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>
                <a:solidFill>
                  <a:schemeClr val="accent2"/>
                </a:solidFill>
              </a:rPr>
              <a:t>XX348     proximal        6.3              0</a:t>
            </a:r>
          </a:p>
          <a:p>
            <a:pPr>
              <a:lnSpc>
                <a:spcPct val="90000"/>
              </a:lnSpc>
            </a:pPr>
            <a:r>
              <a:rPr kumimoji="0" lang="de-DE" altLang="zh-TW" sz="2000" dirty="0">
                <a:solidFill>
                  <a:schemeClr val="accent2"/>
                </a:solidFill>
              </a:rPr>
              <a:t>XX987     proximal      10.0              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72200" y="2305050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sz="2000" dirty="0">
                <a:solidFill>
                  <a:schemeClr val="accent2"/>
                </a:solidFill>
              </a:rPr>
              <a:t>subset rows by a vector of indices</a:t>
            </a:r>
            <a:endParaRPr kumimoji="0" lang="de-DE" altLang="zh-TW" sz="2000" dirty="0">
              <a:solidFill>
                <a:schemeClr val="accent2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27763" y="3533775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sz="2000" dirty="0">
                <a:solidFill>
                  <a:schemeClr val="tx2"/>
                </a:solidFill>
              </a:rPr>
              <a:t>subset rows by a logical vector</a:t>
            </a:r>
            <a:endParaRPr kumimoji="0" lang="de-DE" altLang="zh-TW" sz="2000" dirty="0">
              <a:solidFill>
                <a:schemeClr val="tx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72200" y="46101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sz="2000">
                <a:solidFill>
                  <a:schemeClr val="accent2"/>
                </a:solidFill>
              </a:rPr>
              <a:t>subset a column</a:t>
            </a:r>
            <a:endParaRPr kumimoji="0" lang="de-DE" altLang="zh-TW" sz="2000">
              <a:solidFill>
                <a:schemeClr val="accent2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72200" y="54483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sz="2000">
                <a:solidFill>
                  <a:schemeClr val="tx2"/>
                </a:solidFill>
              </a:rPr>
              <a:t>comparison resulting in logical vector </a:t>
            </a:r>
            <a:endParaRPr kumimoji="0" lang="de-DE" altLang="zh-TW" sz="2000">
              <a:solidFill>
                <a:schemeClr val="tx2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210300" y="6267450"/>
            <a:ext cx="289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sz="2000" dirty="0">
                <a:solidFill>
                  <a:schemeClr val="accent2"/>
                </a:solidFill>
              </a:rPr>
              <a:t>subset the selected rows</a:t>
            </a:r>
            <a:endParaRPr kumimoji="0" lang="de-DE" altLang="zh-TW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9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9230" y="1065422"/>
            <a:ext cx="8205537" cy="5819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Graphical procedures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1300" y="1651000"/>
            <a:ext cx="8661400" cy="4165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Graphical facilities are an important and extremely versatile component of the R environment.</a:t>
            </a:r>
          </a:p>
          <a:p>
            <a:pPr algn="just"/>
            <a:r>
              <a:rPr lang="en-US" sz="2400" dirty="0" smtClean="0"/>
              <a:t>Important plotting commands are as follows</a:t>
            </a:r>
          </a:p>
          <a:p>
            <a:pPr algn="just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buNone/>
            </a:pPr>
            <a:r>
              <a:rPr lang="en-US" sz="2400" dirty="0" smtClean="0"/>
              <a:t>If x and y are vectors, plot(</a:t>
            </a:r>
            <a:r>
              <a:rPr lang="en-US" sz="2400" dirty="0" err="1" smtClean="0"/>
              <a:t>x,y</a:t>
            </a:r>
            <a:r>
              <a:rPr lang="en-US" sz="2400" dirty="0" smtClean="0"/>
              <a:t>) produces a scatter plot of y against x. </a:t>
            </a:r>
          </a:p>
          <a:p>
            <a:pPr algn="just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plot(x)</a:t>
            </a:r>
          </a:p>
          <a:p>
            <a:pPr algn="just">
              <a:buNone/>
            </a:pPr>
            <a:r>
              <a:rPr lang="en-US" sz="2400" dirty="0" smtClean="0"/>
              <a:t>If x is a time series, this produces a time-series plot. If x is a numeric vector, it produces a plot of the values against their index in the vector.</a:t>
            </a:r>
          </a:p>
        </p:txBody>
      </p:sp>
    </p:spTree>
    <p:extLst>
      <p:ext uri="{BB962C8B-B14F-4D97-AF65-F5344CB8AC3E}">
        <p14:creationId xmlns:p14="http://schemas.microsoft.com/office/powerpoint/2010/main" val="361669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Z:\home\mlscl3\Pictures\Screenshot from 2017-04-13 17-04-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0" t="42987" r="34121" b="46115"/>
          <a:stretch/>
        </p:blipFill>
        <p:spPr bwMode="auto">
          <a:xfrm>
            <a:off x="0" y="1041400"/>
            <a:ext cx="7741826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Z:\home\mlscl3\Pictures\Screenshot from 2017-04-13 17-04-1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2" t="57901" r="28889" b="26543"/>
          <a:stretch/>
        </p:blipFill>
        <p:spPr bwMode="auto">
          <a:xfrm>
            <a:off x="427802" y="2959100"/>
            <a:ext cx="6886222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Z:\home\mlscl3\Pictures\Screenshot from 2017-04-13 17-05-4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5432" r="34028" b="38395"/>
          <a:stretch/>
        </p:blipFill>
        <p:spPr bwMode="auto">
          <a:xfrm>
            <a:off x="673100" y="4495800"/>
            <a:ext cx="4597400" cy="23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75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244600"/>
            <a:ext cx="3898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x </a:t>
            </a:r>
            <a:r>
              <a:rPr lang="en-US" dirty="0"/>
              <a:t>&lt;- c( 1, 5, 7, 14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x</a:t>
            </a:r>
          </a:p>
          <a:p>
            <a:r>
              <a:rPr lang="en-US" dirty="0" smtClean="0"/>
              <a:t>&gt; x </a:t>
            </a:r>
            <a:r>
              <a:rPr lang="en-US" dirty="0"/>
              <a:t>&lt;- rep( x, times=2)</a:t>
            </a:r>
            <a:endParaRPr lang="en-US" dirty="0" smtClean="0"/>
          </a:p>
          <a:p>
            <a:r>
              <a:rPr lang="en-US" dirty="0" smtClean="0"/>
              <a:t>&gt; x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y </a:t>
            </a:r>
            <a:r>
              <a:rPr lang="en-US" dirty="0"/>
              <a:t>&lt;- </a:t>
            </a:r>
            <a:r>
              <a:rPr lang="en-US" dirty="0" err="1"/>
              <a:t>rnorm</a:t>
            </a:r>
            <a:r>
              <a:rPr lang="en-US" dirty="0"/>
              <a:t>(8</a:t>
            </a:r>
            <a:r>
              <a:rPr lang="en-US" dirty="0" smtClean="0"/>
              <a:t>)</a:t>
            </a:r>
          </a:p>
          <a:p>
            <a:pPr marL="285750" indent="-285750">
              <a:buFont typeface="Wingdings"/>
              <a:buChar char="Ø"/>
            </a:pPr>
            <a:endParaRPr lang="en-US" dirty="0" smtClean="0"/>
          </a:p>
          <a:p>
            <a:r>
              <a:rPr lang="en-US" dirty="0" smtClean="0"/>
              <a:t>&gt; species </a:t>
            </a:r>
            <a:r>
              <a:rPr lang="en-US" dirty="0"/>
              <a:t>&lt;- letters[1:4</a:t>
            </a:r>
            <a:r>
              <a:rPr lang="en-US" dirty="0" smtClean="0"/>
              <a:t>]</a:t>
            </a:r>
          </a:p>
          <a:p>
            <a:r>
              <a:rPr lang="en-US" dirty="0" smtClean="0"/>
              <a:t>&gt; Species</a:t>
            </a:r>
          </a:p>
          <a:p>
            <a:r>
              <a:rPr lang="en-US" dirty="0" smtClean="0"/>
              <a:t>&gt; treatment </a:t>
            </a:r>
            <a:r>
              <a:rPr lang="en-US" dirty="0"/>
              <a:t>&lt;- c("high", "med", "low</a:t>
            </a:r>
            <a:r>
              <a:rPr lang="en-US" dirty="0" smtClean="0"/>
              <a:t>")</a:t>
            </a:r>
          </a:p>
          <a:p>
            <a:r>
              <a:rPr lang="en-US" dirty="0"/>
              <a:t>&gt; treat &lt;- factor(treatment)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xy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data.frame</a:t>
            </a:r>
            <a:r>
              <a:rPr lang="en-US" dirty="0"/>
              <a:t>(species, x, y)</a:t>
            </a:r>
            <a:endParaRPr lang="en-US" dirty="0" smtClean="0"/>
          </a:p>
          <a:p>
            <a:r>
              <a:rPr lang="en-US" dirty="0" smtClean="0"/>
              <a:t>&gt; plot(</a:t>
            </a:r>
            <a:r>
              <a:rPr lang="en-US" dirty="0" err="1" smtClean="0"/>
              <a:t>y,x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plot(y)</a:t>
            </a:r>
          </a:p>
          <a:p>
            <a:r>
              <a:rPr lang="en-US" dirty="0" smtClean="0"/>
              <a:t>&gt; </a:t>
            </a:r>
            <a:r>
              <a:rPr lang="en-US" dirty="0" err="1"/>
              <a:t>hist</a:t>
            </a:r>
            <a:r>
              <a:rPr lang="en-US" dirty="0"/>
              <a:t>(y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barplot</a:t>
            </a:r>
            <a:r>
              <a:rPr lang="en-US" dirty="0" smtClean="0"/>
              <a:t>(y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&gt;?plot</a:t>
            </a:r>
            <a:endParaRPr lang="en-US" dirty="0"/>
          </a:p>
          <a:p>
            <a:r>
              <a:rPr lang="en-US" dirty="0" smtClean="0"/>
              <a:t>&gt;?</a:t>
            </a:r>
            <a:r>
              <a:rPr lang="en-US" dirty="0" err="1" smtClean="0"/>
              <a:t>barplot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295400"/>
            <a:ext cx="38989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 smtClean="0"/>
              <a:t>Creates vector x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Print x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Repeat x 2 times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Print x</a:t>
            </a:r>
          </a:p>
          <a:p>
            <a:pPr marL="285750" indent="-285750">
              <a:buFont typeface="Wingdings"/>
              <a:buChar char="Ø"/>
            </a:pPr>
            <a:r>
              <a:rPr lang="en-US" dirty="0"/>
              <a:t>Create simulated normal </a:t>
            </a:r>
            <a:r>
              <a:rPr lang="en-US" dirty="0" smtClean="0"/>
              <a:t>distribution </a:t>
            </a:r>
            <a:r>
              <a:rPr lang="en-US" dirty="0" smtClean="0"/>
              <a:t>data (with 8 random points here)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Create char. Vector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Create char. Vector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Create a factor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Combine columns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Create data matrix</a:t>
            </a:r>
          </a:p>
          <a:p>
            <a:pPr marL="285750" indent="-285750">
              <a:buFont typeface="Wingdings"/>
              <a:buChar char="Ø"/>
            </a:pPr>
            <a:r>
              <a:rPr lang="en-US" dirty="0"/>
              <a:t>Bivariate </a:t>
            </a:r>
            <a:r>
              <a:rPr lang="en-US" dirty="0" smtClean="0"/>
              <a:t>plot(1</a:t>
            </a:r>
            <a:r>
              <a:rPr lang="en-US" baseline="30000" dirty="0" smtClean="0"/>
              <a:t>st</a:t>
            </a:r>
            <a:r>
              <a:rPr lang="en-US" dirty="0" smtClean="0"/>
              <a:t> variable is x coordinate 2</a:t>
            </a:r>
            <a:r>
              <a:rPr lang="en-US" baseline="30000" dirty="0" smtClean="0"/>
              <a:t>nd</a:t>
            </a:r>
            <a:r>
              <a:rPr lang="en-US" dirty="0" smtClean="0"/>
              <a:t> variable is y coordinate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Plots </a:t>
            </a:r>
            <a:r>
              <a:rPr lang="en-US" dirty="0" smtClean="0"/>
              <a:t>value of y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Plot histogram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Plot </a:t>
            </a:r>
            <a:r>
              <a:rPr lang="en-US" dirty="0" err="1" smtClean="0"/>
              <a:t>barplot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Help for plot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Help for </a:t>
            </a:r>
            <a:r>
              <a:rPr lang="en-US" dirty="0" err="1" smtClean="0"/>
              <a:t>barplot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52500"/>
            <a:ext cx="7886700" cy="530550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dataset with simulated data </a:t>
            </a:r>
            <a:r>
              <a:rPr lang="en-US" dirty="0" smtClean="0"/>
              <a:t>using </a:t>
            </a:r>
            <a:r>
              <a:rPr lang="en-US" dirty="0" err="1" smtClean="0"/>
              <a:t>rnorm</a:t>
            </a:r>
            <a:r>
              <a:rPr lang="en-US" dirty="0" smtClean="0"/>
              <a:t>()</a:t>
            </a:r>
          </a:p>
          <a:p>
            <a:r>
              <a:rPr lang="en-US" dirty="0"/>
              <a:t>Simulate </a:t>
            </a:r>
            <a:r>
              <a:rPr lang="en-US" dirty="0" smtClean="0"/>
              <a:t>25 </a:t>
            </a:r>
            <a:r>
              <a:rPr lang="en-US" dirty="0"/>
              <a:t>random data points drawn from a normal distribution (create </a:t>
            </a:r>
            <a:r>
              <a:rPr lang="en-US" dirty="0" smtClean="0"/>
              <a:t>a numeric </a:t>
            </a:r>
            <a:r>
              <a:rPr lang="en-US" dirty="0"/>
              <a:t>vector), and save it in the variable </a:t>
            </a:r>
            <a:r>
              <a:rPr lang="en-US" dirty="0" smtClean="0"/>
              <a:t>“t”. </a:t>
            </a:r>
            <a:r>
              <a:rPr lang="en-US" dirty="0"/>
              <a:t>Create a second set of </a:t>
            </a:r>
            <a:r>
              <a:rPr lang="en-US" dirty="0" smtClean="0"/>
              <a:t>25 points </a:t>
            </a:r>
            <a:r>
              <a:rPr lang="en-US" dirty="0"/>
              <a:t>and save it </a:t>
            </a:r>
            <a:r>
              <a:rPr lang="en-US" dirty="0" smtClean="0"/>
              <a:t>as“t1”</a:t>
            </a:r>
          </a:p>
          <a:p>
            <a:r>
              <a:rPr lang="en-US" dirty="0" smtClean="0"/>
              <a:t>Create </a:t>
            </a:r>
            <a:r>
              <a:rPr lang="en-US" dirty="0"/>
              <a:t>a treatment vector with levels “low”, “med”, and “high”, save it as </a:t>
            </a:r>
            <a:r>
              <a:rPr lang="en-US" dirty="0" smtClean="0"/>
              <a:t>a factor.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numeric vector with </a:t>
            </a:r>
            <a:r>
              <a:rPr lang="en-US" dirty="0" smtClean="0"/>
              <a:t>the values </a:t>
            </a:r>
            <a:r>
              <a:rPr lang="en-US" dirty="0"/>
              <a:t>2, 4, 8, save it as </a:t>
            </a:r>
            <a:r>
              <a:rPr lang="en-US" dirty="0" smtClean="0"/>
              <a:t>x</a:t>
            </a:r>
          </a:p>
          <a:p>
            <a:r>
              <a:rPr lang="en-US" dirty="0"/>
              <a:t>Create a species vector with seven names</a:t>
            </a:r>
            <a:r>
              <a:rPr lang="en-US" dirty="0" smtClean="0"/>
              <a:t>.</a:t>
            </a:r>
          </a:p>
          <a:p>
            <a:r>
              <a:rPr lang="en-US" dirty="0"/>
              <a:t>Create a matrix with y in the first column and x in the second column, save it as </a:t>
            </a:r>
            <a:r>
              <a:rPr lang="en-US" dirty="0" err="1"/>
              <a:t>dat.matrix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9230" y="1065422"/>
            <a:ext cx="8205537" cy="5819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Exercise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0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bivariate plot of the numeric value of the treatment (x) versus </a:t>
            </a:r>
            <a:r>
              <a:rPr lang="en-US" dirty="0" smtClean="0"/>
              <a:t>the response (</a:t>
            </a:r>
            <a:r>
              <a:rPr lang="en-US" dirty="0"/>
              <a:t>t</a:t>
            </a:r>
            <a:r>
              <a:rPr lang="en-US" dirty="0" smtClean="0"/>
              <a:t>)</a:t>
            </a:r>
          </a:p>
          <a:p>
            <a:r>
              <a:rPr lang="en-US" dirty="0"/>
              <a:t>Make a plot on the treatment as factor versus the </a:t>
            </a:r>
            <a:r>
              <a:rPr lang="en-US" dirty="0" smtClean="0"/>
              <a:t>response</a:t>
            </a:r>
          </a:p>
          <a:p>
            <a:r>
              <a:rPr lang="en-US" dirty="0"/>
              <a:t>make two boxplots: treatment vs. </a:t>
            </a:r>
            <a:r>
              <a:rPr lang="en-US" dirty="0" smtClean="0"/>
              <a:t>t </a:t>
            </a:r>
            <a:r>
              <a:rPr lang="en-US" dirty="0"/>
              <a:t>and treatment vs. </a:t>
            </a:r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9230" y="1065422"/>
            <a:ext cx="8205537" cy="5819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Exercise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7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6400" y="116363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Factors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6400" y="2032000"/>
            <a:ext cx="8458200" cy="41021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A good deal of statistical data is of a form which indicates which one of several possible categories that an observation falls into.</a:t>
            </a:r>
          </a:p>
          <a:p>
            <a:pPr algn="just"/>
            <a:r>
              <a:rPr lang="en-US" sz="2400" dirty="0" smtClean="0"/>
              <a:t>Examples</a:t>
            </a:r>
          </a:p>
          <a:p>
            <a:pPr lvl="1" algn="just"/>
            <a:r>
              <a:rPr lang="en-US" sz="2000" dirty="0" smtClean="0"/>
              <a:t>Eye </a:t>
            </a:r>
            <a:r>
              <a:rPr lang="en-US" sz="2000" dirty="0" err="1" smtClean="0"/>
              <a:t>colour</a:t>
            </a:r>
            <a:r>
              <a:rPr lang="en-US" sz="2000" dirty="0" smtClean="0"/>
              <a:t>: brown, hazel, green, blue.</a:t>
            </a:r>
          </a:p>
          <a:p>
            <a:pPr lvl="1" algn="just"/>
            <a:r>
              <a:rPr lang="en-US" sz="2000" dirty="0" smtClean="0"/>
              <a:t> Location: North Island, South Island, other.</a:t>
            </a:r>
          </a:p>
          <a:p>
            <a:pPr lvl="1" algn="just"/>
            <a:r>
              <a:rPr lang="en-US" sz="2000" dirty="0" smtClean="0"/>
              <a:t> Pain level: low, medium, high.</a:t>
            </a:r>
          </a:p>
          <a:p>
            <a:pPr algn="just"/>
            <a:r>
              <a:rPr lang="en-US" sz="2400" dirty="0" smtClean="0"/>
              <a:t>R provides a facility for creating this kind of data through the functions </a:t>
            </a:r>
            <a:r>
              <a:rPr lang="en-US" sz="2400" i="1" dirty="0" smtClean="0"/>
              <a:t>factor()</a:t>
            </a:r>
            <a:r>
              <a:rPr lang="en-US" sz="2400" dirty="0" smtClean="0"/>
              <a:t> and </a:t>
            </a:r>
            <a:r>
              <a:rPr lang="en-US" sz="2400" i="1" dirty="0" smtClean="0"/>
              <a:t>ordered()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function factor creates data objects which represent variables containing unordered categorical data. It takes a character or numeric vector as an argument and returns a factor.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695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1028700"/>
            <a:ext cx="8077200" cy="5334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+mn-lt"/>
              </a:rPr>
              <a:t>Factors</a:t>
            </a:r>
            <a:endParaRPr lang="de-DE" altLang="zh-TW" sz="3200" dirty="0">
              <a:latin typeface="+mn-l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500" y="1656457"/>
            <a:ext cx="88392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de-DE" altLang="zh-TW" dirty="0" smtClean="0">
                <a:latin typeface="Courier New" pitchFamily="49" charset="0"/>
                <a:cs typeface="Courier New" pitchFamily="49" charset="0"/>
              </a:rPr>
              <a:t>&gt; e</a:t>
            </a:r>
            <a:r>
              <a:rPr kumimoji="0" lang="en-US" altLang="zh-TW" dirty="0" smtClean="0">
                <a:latin typeface="Courier New" pitchFamily="49" charset="0"/>
                <a:cs typeface="Courier New" pitchFamily="49" charset="0"/>
              </a:rPr>
              <a:t>yes &lt;- c(“hazel”, “blue”, “brown”, “green”, “blue”, “brown”)</a:t>
            </a:r>
            <a:endParaRPr kumimoji="0" lang="de-DE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en-US" dirty="0" err="1" smtClean="0">
                <a:latin typeface="Courier New" pitchFamily="49" charset="0"/>
                <a:cs typeface="Courier New" pitchFamily="49" charset="0"/>
              </a:rPr>
              <a:t>yecol</a:t>
            </a:r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 &lt;- factor(eyes)</a:t>
            </a:r>
          </a:p>
          <a:p>
            <a:r>
              <a:rPr kumimoji="0" lang="en-US" dirty="0" smtClean="0">
                <a:latin typeface="Courier New" pitchFamily="49" charset="0"/>
                <a:cs typeface="Courier New" pitchFamily="49" charset="0"/>
              </a:rPr>
              <a:t>&gt; eyes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[1] "hazel" "blue" "brown" "green" "blue“  "brown“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eyecol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[1] hazel blue brown green blue brown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Levels: blue brown green hazel</a:t>
            </a:r>
          </a:p>
          <a:p>
            <a:r>
              <a:rPr lang="en-US" sz="2400" b="1" dirty="0" smtClean="0"/>
              <a:t>Factor Levels</a:t>
            </a:r>
            <a:r>
              <a:rPr lang="en-US" sz="2400" dirty="0" smtClean="0"/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The set of all possible categories for a set of categorical variable is called the levels of the corresponding factor.  By default, R takes the levels to be the set of values </a:t>
            </a:r>
            <a:r>
              <a:rPr lang="en-US" sz="2200" dirty="0" err="1" smtClean="0"/>
              <a:t>occuring</a:t>
            </a:r>
            <a:r>
              <a:rPr lang="en-US" sz="2200" dirty="0" smtClean="0"/>
              <a:t> in the input data vector, sorted into ascending order (either numerically or alphabetically).  When a factor is printed, the levels of the factor are displayed after the variable.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eyecol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[1] hazel blue brown green blue brown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Levels: blue brown green hazel</a:t>
            </a:r>
            <a:endParaRPr kumimoji="0"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0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3700" y="9525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Specifying Factor Levels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3467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default set of factor levels and the order they appear in can be specified with a second argument to factor.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factor(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eyes,levels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c("blue", "green", "hazel", "brown"))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[1] hazel blue brown green blue brown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Levels: blue green hazel brown</a:t>
            </a:r>
          </a:p>
          <a:p>
            <a:r>
              <a:rPr lang="en-US" sz="2400" dirty="0" smtClean="0"/>
              <a:t>The levels of a factor can be obtained with the levels function.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 levels(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[1] "blue" "green" "hazel" "brown“</a:t>
            </a:r>
          </a:p>
          <a:p>
            <a:r>
              <a:rPr lang="en-US" sz="2400" dirty="0" smtClean="0">
                <a:cs typeface="Courier New" pitchFamily="49" charset="0"/>
              </a:rPr>
              <a:t>Function </a:t>
            </a:r>
            <a:r>
              <a:rPr lang="en-US" sz="2400" dirty="0" err="1" smtClean="0">
                <a:cs typeface="Courier New" pitchFamily="49" charset="0"/>
              </a:rPr>
              <a:t>gl</a:t>
            </a:r>
            <a:r>
              <a:rPr lang="en-US" sz="2400" dirty="0" smtClean="0">
                <a:cs typeface="Courier New" pitchFamily="49" charset="0"/>
              </a:rPr>
              <a:t>() can be used to generate factors by specifying the pattern of their levels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(2,8, labels=c(“Control”, “Treated”))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3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023938"/>
            <a:ext cx="82296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Ordered factors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34417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Sometimes there is a natural order to a factor’s levels. In this case factors are described as ordered factors.</a:t>
            </a:r>
          </a:p>
          <a:p>
            <a:pPr algn="just"/>
            <a:r>
              <a:rPr lang="en-US" sz="2400" dirty="0" smtClean="0"/>
              <a:t> Ordered factors are created with the R function </a:t>
            </a:r>
            <a:r>
              <a:rPr lang="en-US" sz="2400" i="1" dirty="0" smtClean="0"/>
              <a:t>ordered()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It is important to specify the levels when creating an ordered factor to ensure that they are in the correct relationship to each other.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pain = ordered(c("low", "medium",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medium“,"high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 "medium", "low"),levels = c("low", "medium", "high"))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1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909638"/>
            <a:ext cx="82296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Factors and vectors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435100"/>
            <a:ext cx="8610600" cy="5486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 smtClean="0"/>
              <a:t>Factors look very much like vectors, and for many purposes they can be treated as vectors. In fact, they are special kinds of objects which are created from vectors in a similar way to which matrices are created from vectors. </a:t>
            </a:r>
          </a:p>
          <a:p>
            <a:pPr algn="just"/>
            <a:r>
              <a:rPr lang="en-US" sz="2600" dirty="0" smtClean="0"/>
              <a:t>To tell whether a value is a factor, use the functions, </a:t>
            </a:r>
            <a:r>
              <a:rPr lang="en-US" sz="2600" dirty="0" err="1" smtClean="0"/>
              <a:t>is.factor</a:t>
            </a:r>
            <a:r>
              <a:rPr lang="en-US" sz="2600" dirty="0" smtClean="0"/>
              <a:t> and </a:t>
            </a:r>
            <a:r>
              <a:rPr lang="en-US" sz="2600" dirty="0" err="1" smtClean="0"/>
              <a:t>is.ordered</a:t>
            </a:r>
            <a:r>
              <a:rPr lang="en-US" sz="2600" dirty="0" smtClean="0"/>
              <a:t>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is.factor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[1] TRUE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is.factor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(pain)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[1] TRUE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is.ordered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[1] FALSE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is.ordered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(pain)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[1] TRUE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7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01123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Operations on Factors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727200"/>
            <a:ext cx="8610600" cy="4483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About the only operation which makes sense with an unordered vector is to compare the values with a particular value using == or !=. For ordered factors, comparisons using &lt;, &lt;=, &gt; and &gt;= also make sense.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== "blue"</a:t>
            </a:r>
          </a:p>
          <a:p>
            <a:pPr>
              <a:buNone/>
            </a:pPr>
            <a:r>
              <a:rPr lang="da-DK" sz="2400" dirty="0" smtClean="0">
                <a:latin typeface="Courier New" pitchFamily="49" charset="0"/>
                <a:cs typeface="Courier New" pitchFamily="49" charset="0"/>
              </a:rPr>
              <a:t>[1] FALSE TRUE FALSE FALSE TRUE FALSE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 "blue"</a:t>
            </a:r>
          </a:p>
          <a:p>
            <a:pPr>
              <a:buNone/>
            </a:pP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[1] NA NA NA NA NA NA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Ops.factor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"blue") : &lt; not meaningful for factors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3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901700"/>
            <a:ext cx="82296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Tabulation with factors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400" y="1460500"/>
            <a:ext cx="8432800" cy="52197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dirty="0" smtClean="0"/>
              <a:t>One of the few things that can be done with factors is to count the number of times each level occurs. This can be done with the function table.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table(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blue green hazel brown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2      1     1     2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table(pain)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pain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low medium high</a:t>
            </a:r>
          </a:p>
          <a:p>
            <a:pPr>
              <a:buAutoNum type="arabicPlain" startAt="2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3      1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table(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pain)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pain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eyecol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low medium high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blue 0 2 0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green 0 0 1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hazel 1 0 0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brown 1 1 0</a:t>
            </a:r>
          </a:p>
          <a:p>
            <a:pPr algn="just"/>
            <a:r>
              <a:rPr lang="en-US" sz="1800" dirty="0" smtClean="0"/>
              <a:t>The resulting matrix (or more general array) is called a contingency table.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0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FF7415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4742</TotalTime>
  <Words>2552</Words>
  <Application>Microsoft Office PowerPoint</Application>
  <PresentationFormat>On-screen Show (4:3)</PresentationFormat>
  <Paragraphs>322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pradyumna sagara</dc:creator>
  <cp:keywords>Bioinformatics</cp:keywords>
  <cp:lastModifiedBy>pradyumna</cp:lastModifiedBy>
  <cp:revision>144</cp:revision>
  <dcterms:created xsi:type="dcterms:W3CDTF">2016-12-21T17:36:28Z</dcterms:created>
  <dcterms:modified xsi:type="dcterms:W3CDTF">2017-04-17T14:45:51Z</dcterms:modified>
</cp:coreProperties>
</file>