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6" r:id="rId3"/>
    <p:sldId id="267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B0AF6"/>
    <a:srgbClr val="043A5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7A0EA-E9D8-44C0-AF34-B9D4D4D7F9D7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B929D-D847-4536-9463-788F32A496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9343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8675B-8C4A-4C70-AEFB-35A9084089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4788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559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35892" indent="-283035" defTabSz="93559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32142" indent="-226428" defTabSz="93559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84998" indent="-226428" defTabSz="93559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37855" indent="-226428" defTabSz="93559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490711" indent="-226428" defTabSz="935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43568" indent="-226428" defTabSz="935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396425" indent="-226428" defTabSz="935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49281" indent="-226428" defTabSz="935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18DEAA-68E6-4B0D-8945-104D817AE21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559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35892" indent="-283035" defTabSz="93559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32142" indent="-226428" defTabSz="93559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84998" indent="-226428" defTabSz="93559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37855" indent="-226428" defTabSz="93559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490711" indent="-226428" defTabSz="935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43568" indent="-226428" defTabSz="935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396425" indent="-226428" defTabSz="935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49281" indent="-226428" defTabSz="935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F2E49C3-5194-47C3-A405-A2191FD899D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559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35892" indent="-283035" defTabSz="93559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32142" indent="-226428" defTabSz="93559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84998" indent="-226428" defTabSz="93559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37855" indent="-226428" defTabSz="93559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490711" indent="-226428" defTabSz="935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43568" indent="-226428" defTabSz="935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396425" indent="-226428" defTabSz="935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49281" indent="-226428" defTabSz="93559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CFB9EE-4F7A-404B-AD89-5E3D6F311AA4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591E097-90C4-4791-9457-3A2B9FA1E274}" type="datetime5">
              <a:rPr lang="en-US" smtClean="0"/>
              <a:pPr/>
              <a:t>26-Feb-19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4FE35-1897-484D-8F87-2DAE455FD93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646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066800"/>
            <a:ext cx="5410200" cy="2209800"/>
          </a:xfrm>
        </p:spPr>
        <p:txBody>
          <a:bodyPr>
            <a:normAutofit fontScale="90000"/>
          </a:bodyPr>
          <a:lstStyle/>
          <a:p>
            <a:r>
              <a:rPr lang="en-US" b="1" cap="small" dirty="0" smtClean="0">
                <a:solidFill>
                  <a:srgbClr val="C00000"/>
                </a:solidFill>
              </a:rPr>
              <a:t>Microprocessor </a:t>
            </a:r>
            <a:br>
              <a:rPr lang="en-US" b="1" cap="small" dirty="0" smtClean="0">
                <a:solidFill>
                  <a:srgbClr val="C00000"/>
                </a:solidFill>
              </a:rPr>
            </a:br>
            <a:r>
              <a:rPr lang="en-US" b="1" cap="small" dirty="0" smtClean="0">
                <a:solidFill>
                  <a:srgbClr val="C00000"/>
                </a:solidFill>
              </a:rPr>
              <a:t>&amp; </a:t>
            </a:r>
            <a:br>
              <a:rPr lang="en-US" b="1" cap="small" dirty="0" smtClean="0">
                <a:solidFill>
                  <a:srgbClr val="C00000"/>
                </a:solidFill>
              </a:rPr>
            </a:br>
            <a:r>
              <a:rPr lang="en-US" b="1" cap="small" dirty="0" smtClean="0">
                <a:solidFill>
                  <a:srgbClr val="C00000"/>
                </a:solidFill>
              </a:rPr>
              <a:t>Computer Architecture </a:t>
            </a:r>
            <a:r>
              <a:rPr lang="en-US" sz="2700" b="1" dirty="0" smtClean="0">
                <a:solidFill>
                  <a:srgbClr val="1B0AF6"/>
                </a:solidFill>
                <a:latin typeface="Arial Black" pitchFamily="34" charset="0"/>
              </a:rPr>
              <a:t>UE17CS253</a:t>
            </a:r>
            <a:r>
              <a:rPr lang="en-US" b="1" dirty="0">
                <a:latin typeface="Arial Black" pitchFamily="34" charset="0"/>
              </a:rPr>
              <a:t/>
            </a:r>
            <a:br>
              <a:rPr lang="en-US" b="1" dirty="0">
                <a:latin typeface="Arial Black" pitchFamily="34" charset="0"/>
              </a:rPr>
            </a:br>
            <a:endParaRPr lang="en-US" b="1" cap="small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114800"/>
            <a:ext cx="5181600" cy="2209800"/>
          </a:xfrm>
        </p:spPr>
        <p:txBody>
          <a:bodyPr>
            <a:normAutofit/>
          </a:bodyPr>
          <a:lstStyle/>
          <a:p>
            <a:r>
              <a:rPr lang="en-US" b="1" dirty="0" smtClean="0"/>
              <a:t>UNIT-3</a:t>
            </a:r>
            <a:endParaRPr lang="en-US" b="1" dirty="0" smtClean="0"/>
          </a:p>
          <a:p>
            <a:r>
              <a:rPr lang="en-US" b="1" dirty="0" smtClean="0"/>
              <a:t>Session – 4</a:t>
            </a:r>
          </a:p>
          <a:p>
            <a:r>
              <a:rPr lang="en-US" b="1" cap="small" dirty="0" smtClean="0">
                <a:solidFill>
                  <a:srgbClr val="C00000"/>
                </a:solidFill>
              </a:rPr>
              <a:t>Cache Performance </a:t>
            </a:r>
          </a:p>
          <a:p>
            <a:endParaRPr lang="en-US" b="1" dirty="0"/>
          </a:p>
        </p:txBody>
      </p:sp>
      <p:pic>
        <p:nvPicPr>
          <p:cNvPr id="1026" name="Picture 2" descr="C:\Users\PESU-CS\Desktop\images AR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500636">
            <a:off x="609600" y="3429000"/>
            <a:ext cx="2124075" cy="2152650"/>
          </a:xfrm>
          <a:prstGeom prst="rect">
            <a:avLst/>
          </a:prstGeom>
          <a:noFill/>
        </p:spPr>
      </p:pic>
      <p:pic>
        <p:nvPicPr>
          <p:cNvPr id="1027" name="Picture 3" descr="C:\Users\PESU-CS\Desktop\microprocessor-p4-alon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808702">
            <a:off x="575813" y="629501"/>
            <a:ext cx="2147501" cy="1700821"/>
          </a:xfrm>
          <a:prstGeom prst="rect">
            <a:avLst/>
          </a:prstGeom>
          <a:noFill/>
        </p:spPr>
      </p:pic>
      <p:pic>
        <p:nvPicPr>
          <p:cNvPr id="6" name="Picture 5" descr="PESIT-NEW-LOGO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0187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49408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</a:t>
            </a:r>
            <a:r>
              <a:rPr lang="en-US" sz="2800" b="1" cap="small" dirty="0" smtClean="0">
                <a:solidFill>
                  <a:srgbClr val="C00000"/>
                </a:solidFill>
              </a:rPr>
              <a:t>Performance -Example 1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540" y="814847"/>
            <a:ext cx="894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1B0AF6"/>
                </a:solidFill>
              </a:rPr>
              <a:t>The performance ratio is the inverse of the execution times</a:t>
            </a:r>
            <a:r>
              <a:rPr lang="en-US" dirty="0"/>
              <a:t>: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304800" y="1362869"/>
            <a:ext cx="8635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r>
              <a:rPr lang="en-US" u="sng" dirty="0" smtClean="0"/>
              <a:t>CPU </a:t>
            </a:r>
            <a:r>
              <a:rPr lang="en-US" u="sng" dirty="0"/>
              <a:t>execution </a:t>
            </a:r>
            <a:r>
              <a:rPr lang="en-US" u="sng" dirty="0" smtClean="0"/>
              <a:t>time </a:t>
            </a:r>
            <a:r>
              <a:rPr lang="en-US" u="sng" baseline="-25000" dirty="0" smtClean="0"/>
              <a:t>cache</a:t>
            </a:r>
            <a:r>
              <a:rPr lang="en-US" baseline="-25000" dirty="0" smtClean="0"/>
              <a:t>     </a:t>
            </a:r>
            <a:r>
              <a:rPr lang="en-US" dirty="0" smtClean="0"/>
              <a:t>=</a:t>
            </a:r>
            <a:r>
              <a:rPr lang="en-US" baseline="-25000" dirty="0" smtClean="0"/>
              <a:t>    </a:t>
            </a:r>
            <a:r>
              <a:rPr lang="en-US" u="sng" dirty="0" smtClean="0"/>
              <a:t>1.75 </a:t>
            </a:r>
            <a:r>
              <a:rPr lang="en-US" u="sng" dirty="0"/>
              <a:t>× IC × Clock </a:t>
            </a:r>
            <a:r>
              <a:rPr lang="en-US" u="sng" dirty="0" smtClean="0"/>
              <a:t>cycle  </a:t>
            </a:r>
            <a:r>
              <a:rPr lang="en-US" dirty="0" smtClean="0"/>
              <a:t> =  1.75</a:t>
            </a:r>
            <a:endParaRPr lang="en-US" dirty="0"/>
          </a:p>
          <a:p>
            <a:r>
              <a:rPr lang="en-US" dirty="0" smtClean="0"/>
              <a:t> CPU </a:t>
            </a:r>
            <a:r>
              <a:rPr lang="en-US" dirty="0"/>
              <a:t>execution </a:t>
            </a:r>
            <a:r>
              <a:rPr lang="en-US" dirty="0" smtClean="0"/>
              <a:t>time                 1.0 </a:t>
            </a:r>
            <a:r>
              <a:rPr lang="en-US" dirty="0"/>
              <a:t>× IC × Clock cycle 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40" y="2577150"/>
            <a:ext cx="894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          Hence,    The </a:t>
            </a:r>
            <a:r>
              <a:rPr lang="en-US" b="1" dirty="0">
                <a:solidFill>
                  <a:srgbClr val="C00000"/>
                </a:solidFill>
              </a:rPr>
              <a:t>computer with no cache misses is 1.75 times faster.</a:t>
            </a:r>
            <a:endParaRPr lang="en-US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487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49408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</a:t>
            </a:r>
            <a:r>
              <a:rPr lang="en-US" sz="2800" b="1" cap="small" dirty="0" smtClean="0">
                <a:solidFill>
                  <a:srgbClr val="C00000"/>
                </a:solidFill>
              </a:rPr>
              <a:t>Performance -Example 2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5066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04800" y="1362869"/>
            <a:ext cx="8635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u="sng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0" y="154622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Continued…….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26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6F74E77-A6E8-4C2D-AFFD-C30F4F91719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39762"/>
          </a:xfrm>
        </p:spPr>
        <p:txBody>
          <a:bodyPr/>
          <a:lstStyle/>
          <a:p>
            <a:pPr algn="l">
              <a:defRPr/>
            </a:pPr>
            <a:r>
              <a:rPr lang="en-US" sz="2800" b="1" cap="small" dirty="0" smtClean="0">
                <a:solidFill>
                  <a:srgbClr val="C00000"/>
                </a:solidFill>
                <a:latin typeface="Calibri" pitchFamily="34" charset="0"/>
              </a:rPr>
              <a:t>Performance considerations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153400" cy="57149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rgbClr val="043A5C"/>
                </a:solidFill>
                <a:latin typeface="Calibri" pitchFamily="34" charset="0"/>
              </a:rPr>
              <a:t>A key design objective is to achieve the best possible performance at the lowest possible cost.</a:t>
            </a:r>
          </a:p>
          <a:p>
            <a:pPr lvl="1"/>
            <a:r>
              <a:rPr lang="en-US" dirty="0" smtClean="0">
                <a:solidFill>
                  <a:srgbClr val="CC3300"/>
                </a:solidFill>
                <a:latin typeface="Calibri" pitchFamily="34" charset="0"/>
              </a:rPr>
              <a:t>Price/performance ratio is a common measure</a:t>
            </a:r>
            <a:r>
              <a:rPr lang="en-US" dirty="0" smtClean="0">
                <a:latin typeface="Calibri" pitchFamily="34" charset="0"/>
              </a:rPr>
              <a:t>.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2400" dirty="0" smtClean="0">
                <a:solidFill>
                  <a:srgbClr val="043A5C"/>
                </a:solidFill>
                <a:latin typeface="Calibri" pitchFamily="34" charset="0"/>
              </a:rPr>
              <a:t>Performance of a processor depends on:</a:t>
            </a:r>
          </a:p>
          <a:p>
            <a:pPr lvl="1"/>
            <a:r>
              <a:rPr lang="en-US" dirty="0" smtClean="0">
                <a:solidFill>
                  <a:srgbClr val="043A5C"/>
                </a:solidFill>
                <a:latin typeface="Calibri" pitchFamily="34" charset="0"/>
              </a:rPr>
              <a:t>How fast machine instructions can be brought into the processor for execution.</a:t>
            </a:r>
          </a:p>
          <a:p>
            <a:pPr lvl="1"/>
            <a:r>
              <a:rPr lang="en-US" dirty="0" smtClean="0">
                <a:solidFill>
                  <a:srgbClr val="043A5C"/>
                </a:solidFill>
                <a:latin typeface="Calibri" pitchFamily="34" charset="0"/>
              </a:rPr>
              <a:t>How fast the instructions can be executed</a:t>
            </a:r>
            <a:r>
              <a:rPr lang="en-US" dirty="0" smtClean="0">
                <a:solidFill>
                  <a:schemeClr val="accent2"/>
                </a:solidFill>
                <a:latin typeface="Calibri" pitchFamily="34" charset="0"/>
              </a:rPr>
              <a:t>.</a:t>
            </a:r>
            <a:endParaRPr lang="en-US" dirty="0" smtClean="0">
              <a:latin typeface="Calibri" pitchFamily="34" charset="0"/>
            </a:endParaRPr>
          </a:p>
          <a:p>
            <a:r>
              <a:rPr lang="en-US" sz="2400" dirty="0" smtClean="0">
                <a:latin typeface="Calibri" pitchFamily="34" charset="0"/>
              </a:rPr>
              <a:t>Memory hierarchy described earlier was created to increase the speed and size of the memory at an affordable cost.</a:t>
            </a:r>
          </a:p>
          <a:p>
            <a:r>
              <a:rPr lang="en-US" sz="2400" dirty="0" smtClean="0">
                <a:solidFill>
                  <a:srgbClr val="043A5C"/>
                </a:solidFill>
                <a:latin typeface="Calibri" pitchFamily="34" charset="0"/>
              </a:rPr>
              <a:t>Data need to be transferred between various units of this hierarchy as well. 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Speed and efficiency of data transfer between these various memory units also impacts the performance.</a:t>
            </a:r>
            <a:endParaRPr lang="en-US" sz="2400" dirty="0" smtClean="0">
              <a:latin typeface="Calibri" pitchFamily="34" charset="0"/>
            </a:endParaRPr>
          </a:p>
        </p:txBody>
      </p:sp>
      <p:pic>
        <p:nvPicPr>
          <p:cNvPr id="21509" name="Picture 5" descr="PESIT-NEW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5703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92162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2800" b="1" cap="small" dirty="0" smtClean="0">
                <a:solidFill>
                  <a:srgbClr val="C00000"/>
                </a:solidFill>
                <a:latin typeface="Calibri" pitchFamily="34" charset="0"/>
              </a:rPr>
              <a:t>Performance enhancements - Prefetching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56368" y="789709"/>
            <a:ext cx="8831263" cy="526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New data are brought into the processor when they are first needed. 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rgbClr val="043A5C"/>
                </a:solidFill>
                <a:latin typeface="Calibri" pitchFamily="34" charset="0"/>
              </a:rPr>
              <a:t>Processor has to wait before the data transfer is complete. </a:t>
            </a:r>
          </a:p>
          <a:p>
            <a:pPr lvl="1">
              <a:buFontTx/>
              <a:buChar char="•"/>
            </a:pPr>
            <a:r>
              <a:rPr lang="en-US" sz="2400" dirty="0" err="1">
                <a:solidFill>
                  <a:schemeClr val="accent2"/>
                </a:solidFill>
                <a:latin typeface="Calibri" pitchFamily="34" charset="0"/>
              </a:rPr>
              <a:t>Prefetch</a:t>
            </a:r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 the data into the cache before they are actually needed, or a before a Read miss occurs. 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rgbClr val="043A5C"/>
                </a:solidFill>
                <a:latin typeface="Calibri" pitchFamily="34" charset="0"/>
              </a:rPr>
              <a:t>Prefetching should occur (hopefully) when the processor is busy executing instructions that do not result in a read miss. 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Prefetching can be accomplished through software by including a special instruction in the machine language of the processor. </a:t>
            </a:r>
          </a:p>
          <a:p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      	- Inclusion of </a:t>
            </a:r>
            <a:r>
              <a:rPr lang="en-US" sz="2400" dirty="0" err="1">
                <a:solidFill>
                  <a:schemeClr val="accent2"/>
                </a:solidFill>
                <a:latin typeface="Calibri" pitchFamily="34" charset="0"/>
              </a:rPr>
              <a:t>prefetch</a:t>
            </a:r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 instructions increases the length of the  </a:t>
            </a:r>
          </a:p>
          <a:p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                programs.</a:t>
            </a:r>
          </a:p>
          <a:p>
            <a:pPr lvl="1">
              <a:buFontTx/>
              <a:buChar char="•"/>
            </a:pPr>
            <a:r>
              <a:rPr lang="en-US" sz="2400" dirty="0">
                <a:solidFill>
                  <a:srgbClr val="043A5C"/>
                </a:solidFill>
                <a:latin typeface="Calibri" pitchFamily="34" charset="0"/>
              </a:rPr>
              <a:t>Prefetching can also be accomplished using hardware:</a:t>
            </a:r>
          </a:p>
          <a:p>
            <a:r>
              <a:rPr lang="en-US" sz="2400" dirty="0">
                <a:solidFill>
                  <a:srgbClr val="043A5C"/>
                </a:solidFill>
                <a:latin typeface="Calibri" pitchFamily="34" charset="0"/>
              </a:rPr>
              <a:t>      	- Circuitry that attempts to discover patterns in memory 	 	   references and then </a:t>
            </a:r>
            <a:r>
              <a:rPr lang="en-US" sz="2400" dirty="0" err="1">
                <a:solidFill>
                  <a:srgbClr val="043A5C"/>
                </a:solidFill>
                <a:latin typeface="Calibri" pitchFamily="34" charset="0"/>
              </a:rPr>
              <a:t>prefetches</a:t>
            </a:r>
            <a:r>
              <a:rPr lang="en-US" sz="2400" dirty="0">
                <a:solidFill>
                  <a:srgbClr val="043A5C"/>
                </a:solidFill>
                <a:latin typeface="Calibri" pitchFamily="34" charset="0"/>
              </a:rPr>
              <a:t> according to this pattern.</a:t>
            </a:r>
            <a:endParaRPr lang="en-US" sz="2000" dirty="0">
              <a:solidFill>
                <a:srgbClr val="043A5C"/>
              </a:solidFill>
              <a:latin typeface="Calibri" pitchFamily="34" charset="0"/>
            </a:endParaRPr>
          </a:p>
        </p:txBody>
      </p:sp>
      <p:pic>
        <p:nvPicPr>
          <p:cNvPr id="22533" name="Picture 5" descr="PESIT-NEW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755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FAC4C52-7682-4D28-BCAE-604090CF41F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762000"/>
          </a:xfrm>
        </p:spPr>
        <p:txBody>
          <a:bodyPr/>
          <a:lstStyle/>
          <a:p>
            <a:pPr algn="l">
              <a:defRPr/>
            </a:pPr>
            <a:r>
              <a:rPr lang="en-US" sz="2800" b="1" cap="small" dirty="0" smtClean="0">
                <a:solidFill>
                  <a:srgbClr val="C00000"/>
                </a:solidFill>
                <a:latin typeface="Calibri" pitchFamily="34" charset="0"/>
              </a:rPr>
              <a:t>Performance enhancements - Lockup-Free Cache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33425" y="1165224"/>
            <a:ext cx="80835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400" dirty="0">
                <a:latin typeface="Calibri" pitchFamily="34" charset="0"/>
              </a:rPr>
              <a:t>  </a:t>
            </a:r>
            <a:r>
              <a:rPr lang="en-US" sz="2400" dirty="0">
                <a:solidFill>
                  <a:srgbClr val="043A5C"/>
                </a:solidFill>
                <a:latin typeface="Calibri" pitchFamily="34" charset="0"/>
              </a:rPr>
              <a:t>Prefetching scheme does not work if it stops other accesses     </a:t>
            </a:r>
          </a:p>
          <a:p>
            <a:r>
              <a:rPr lang="en-US" sz="2400" dirty="0">
                <a:solidFill>
                  <a:srgbClr val="043A5C"/>
                </a:solidFill>
                <a:latin typeface="Calibri" pitchFamily="34" charset="0"/>
              </a:rPr>
              <a:t>    to the cache until the </a:t>
            </a:r>
            <a:r>
              <a:rPr lang="en-US" sz="2400" dirty="0" err="1">
                <a:solidFill>
                  <a:srgbClr val="043A5C"/>
                </a:solidFill>
                <a:latin typeface="Calibri" pitchFamily="34" charset="0"/>
              </a:rPr>
              <a:t>prefetch</a:t>
            </a:r>
            <a:r>
              <a:rPr lang="en-US" sz="2400" dirty="0">
                <a:solidFill>
                  <a:srgbClr val="043A5C"/>
                </a:solidFill>
                <a:latin typeface="Calibri" pitchFamily="34" charset="0"/>
              </a:rPr>
              <a:t> is completed.</a:t>
            </a:r>
          </a:p>
          <a:p>
            <a:pPr>
              <a:buFontTx/>
              <a:buChar char="•"/>
            </a:pPr>
            <a:r>
              <a:rPr lang="en-US" sz="2400" dirty="0">
                <a:solidFill>
                  <a:srgbClr val="000099"/>
                </a:solidFill>
                <a:latin typeface="Calibri" pitchFamily="34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A cache of this type is said to be “locked” while it services a   </a:t>
            </a:r>
          </a:p>
          <a:p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    miss.</a:t>
            </a:r>
          </a:p>
          <a:p>
            <a:pPr>
              <a:buFontTx/>
              <a:buChar char="•"/>
            </a:pPr>
            <a:r>
              <a:rPr lang="en-US" sz="2400" dirty="0">
                <a:solidFill>
                  <a:srgbClr val="000099"/>
                </a:solidFill>
                <a:latin typeface="Calibri" pitchFamily="34" charset="0"/>
              </a:rPr>
              <a:t> </a:t>
            </a:r>
            <a:r>
              <a:rPr lang="en-US" sz="2400" dirty="0">
                <a:solidFill>
                  <a:srgbClr val="043A5C"/>
                </a:solidFill>
                <a:latin typeface="Calibri" pitchFamily="34" charset="0"/>
              </a:rPr>
              <a:t>Cache structure which supports multiple outstanding misses   </a:t>
            </a:r>
          </a:p>
          <a:p>
            <a:r>
              <a:rPr lang="en-US" sz="2400" dirty="0">
                <a:solidFill>
                  <a:srgbClr val="043A5C"/>
                </a:solidFill>
                <a:latin typeface="Calibri" pitchFamily="34" charset="0"/>
              </a:rPr>
              <a:t>    is called a lockup free cache.</a:t>
            </a:r>
          </a:p>
          <a:p>
            <a:pPr>
              <a:buFontTx/>
              <a:buChar char="•"/>
            </a:pPr>
            <a:r>
              <a:rPr lang="en-US" sz="2400" dirty="0">
                <a:solidFill>
                  <a:srgbClr val="000099"/>
                </a:solidFill>
                <a:latin typeface="Calibri" pitchFamily="34" charset="0"/>
              </a:rPr>
              <a:t>  </a:t>
            </a:r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Since only one miss can be serviced at a time, a lockup free   </a:t>
            </a:r>
          </a:p>
          <a:p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    cache must include circuits that keep track of all the   </a:t>
            </a:r>
          </a:p>
          <a:p>
            <a:r>
              <a:rPr lang="en-US" sz="2400" dirty="0">
                <a:solidFill>
                  <a:schemeClr val="accent2"/>
                </a:solidFill>
                <a:latin typeface="Calibri" pitchFamily="34" charset="0"/>
              </a:rPr>
              <a:t>    outstanding misses</a:t>
            </a:r>
            <a:r>
              <a:rPr lang="en-US" sz="2400" dirty="0">
                <a:solidFill>
                  <a:srgbClr val="000099"/>
                </a:solidFill>
                <a:latin typeface="Calibri" pitchFamily="34" charset="0"/>
              </a:rPr>
              <a:t>.</a:t>
            </a:r>
          </a:p>
          <a:p>
            <a:pPr>
              <a:buFontTx/>
              <a:buChar char="•"/>
            </a:pPr>
            <a:r>
              <a:rPr lang="en-US" sz="2400" dirty="0">
                <a:solidFill>
                  <a:srgbClr val="000099"/>
                </a:solidFill>
                <a:latin typeface="Calibri" pitchFamily="34" charset="0"/>
              </a:rPr>
              <a:t>  </a:t>
            </a:r>
            <a:r>
              <a:rPr lang="en-US" sz="2400" dirty="0">
                <a:solidFill>
                  <a:srgbClr val="043A5C"/>
                </a:solidFill>
                <a:latin typeface="Calibri" pitchFamily="34" charset="0"/>
              </a:rPr>
              <a:t>Special registers may hold the necessary information about   </a:t>
            </a:r>
          </a:p>
          <a:p>
            <a:r>
              <a:rPr lang="en-US" sz="2400" dirty="0">
                <a:solidFill>
                  <a:srgbClr val="043A5C"/>
                </a:solidFill>
                <a:latin typeface="Calibri" pitchFamily="34" charset="0"/>
              </a:rPr>
              <a:t>     these misses</a:t>
            </a:r>
            <a:r>
              <a:rPr lang="en-US" sz="2400" dirty="0">
                <a:solidFill>
                  <a:srgbClr val="000099"/>
                </a:solidFill>
                <a:latin typeface="Calibri" pitchFamily="34" charset="0"/>
              </a:rPr>
              <a:t>.</a:t>
            </a:r>
          </a:p>
        </p:txBody>
      </p:sp>
      <p:pic>
        <p:nvPicPr>
          <p:cNvPr id="23557" name="Picture 5" descr="PESIT-NEW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6965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38740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Performance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585912"/>
            <a:ext cx="56102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2243137"/>
            <a:ext cx="40767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7849" y="2999618"/>
            <a:ext cx="34480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1600" y="3746842"/>
            <a:ext cx="6074546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743200" y="4294654"/>
            <a:ext cx="54959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1371600" y="790575"/>
            <a:ext cx="4798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small" dirty="0">
                <a:solidFill>
                  <a:srgbClr val="002060"/>
                </a:solidFill>
              </a:rPr>
              <a:t>The Processor Performance Equation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57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38740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Performance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04800" y="856347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Different instruction types having different CPIs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671914"/>
            <a:ext cx="56197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37008" y="1542409"/>
            <a:ext cx="46005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98794" y="4114800"/>
            <a:ext cx="85880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B0AF6"/>
                </a:solidFill>
              </a:rPr>
              <a:t>One method  to evaluate cache performance is to expand processor execution time.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B0AF6"/>
                </a:solidFill>
              </a:rPr>
              <a:t>Add memory </a:t>
            </a:r>
            <a:r>
              <a:rPr lang="en-US" sz="2000" dirty="0">
                <a:solidFill>
                  <a:srgbClr val="1B0AF6"/>
                </a:solidFill>
              </a:rPr>
              <a:t>stall </a:t>
            </a:r>
            <a:r>
              <a:rPr lang="en-US" sz="2000" dirty="0" smtClean="0">
                <a:solidFill>
                  <a:srgbClr val="1B0AF6"/>
                </a:solidFill>
              </a:rPr>
              <a:t>cycles - the number of cycles during which the processor is waiting for a memory access.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rgbClr val="1B0AF6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CPU Execution </a:t>
            </a:r>
            <a:r>
              <a:rPr lang="en-US" sz="2000" b="1" dirty="0"/>
              <a:t>=  (CPU clock cycles + Memory stall cycles) x Clock cycle </a:t>
            </a:r>
            <a:r>
              <a:rPr lang="en-US" sz="2000" b="1" dirty="0" smtClean="0"/>
              <a:t>time</a:t>
            </a:r>
          </a:p>
          <a:p>
            <a:r>
              <a:rPr lang="en-US" sz="2000" b="1" dirty="0" smtClean="0"/>
              <a:t>               time</a:t>
            </a:r>
            <a:endParaRPr lang="en-US" sz="2000" b="1" dirty="0"/>
          </a:p>
          <a:p>
            <a:pPr marL="342900" indent="-342900">
              <a:buFont typeface="Arial" pitchFamily="34" charset="0"/>
              <a:buChar char="•"/>
            </a:pPr>
            <a:endParaRPr lang="en-US" sz="2000" b="1" dirty="0">
              <a:solidFill>
                <a:srgbClr val="1B0A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47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38740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Performance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7280" y="791910"/>
            <a:ext cx="858800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Equation assumes that CPU clock cycles include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The time to handle a </a:t>
            </a:r>
            <a:r>
              <a:rPr lang="en-US" sz="2000" dirty="0" smtClean="0">
                <a:solidFill>
                  <a:srgbClr val="1B0AF6"/>
                </a:solidFill>
              </a:rPr>
              <a:t>cache hit</a:t>
            </a:r>
            <a:r>
              <a:rPr lang="en-US" sz="2000" dirty="0" smtClean="0"/>
              <a:t>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The processor stalled during the </a:t>
            </a:r>
            <a:r>
              <a:rPr lang="en-US" sz="2000" dirty="0" smtClean="0">
                <a:solidFill>
                  <a:srgbClr val="1B0AF6"/>
                </a:solidFill>
              </a:rPr>
              <a:t>cache miss</a:t>
            </a:r>
            <a:r>
              <a:rPr lang="en-US" sz="2000" dirty="0" smtClean="0"/>
              <a:t>.</a:t>
            </a:r>
          </a:p>
          <a:p>
            <a:pPr lvl="1"/>
            <a:endParaRPr lang="en-US" sz="3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number of memory stall cycles depends on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1B0AF6"/>
                </a:solidFill>
              </a:rPr>
              <a:t>number</a:t>
            </a:r>
            <a:r>
              <a:rPr lang="en-US" sz="2000" dirty="0" smtClean="0"/>
              <a:t> of misses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1B0AF6"/>
                </a:solidFill>
              </a:rPr>
              <a:t>cost</a:t>
            </a:r>
            <a:r>
              <a:rPr lang="en-US" sz="2000" dirty="0" smtClean="0"/>
              <a:t> per miss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This is called </a:t>
            </a:r>
            <a:r>
              <a:rPr lang="en-US" sz="2000" dirty="0" smtClean="0">
                <a:solidFill>
                  <a:srgbClr val="C00000"/>
                </a:solidFill>
              </a:rPr>
              <a:t>Miss penalty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700" b="1" dirty="0">
              <a:solidFill>
                <a:srgbClr val="1B0AF6"/>
              </a:solidFill>
            </a:endParaRPr>
          </a:p>
          <a:p>
            <a:r>
              <a:rPr lang="en-US" sz="2000" b="1" dirty="0" smtClean="0"/>
              <a:t>        Memory </a:t>
            </a:r>
            <a:r>
              <a:rPr lang="en-US" sz="2000" b="1" dirty="0"/>
              <a:t>stall </a:t>
            </a:r>
            <a:r>
              <a:rPr lang="en-US" sz="2000" b="1" dirty="0" smtClean="0"/>
              <a:t>cycles  = Number of  misses x  Miss penalty.</a:t>
            </a:r>
          </a:p>
          <a:p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/>
              <a:t> </a:t>
            </a:r>
            <a:r>
              <a:rPr lang="en-US" sz="2000" b="1" dirty="0" smtClean="0"/>
              <a:t>             =  IC x  </a:t>
            </a:r>
            <a:r>
              <a:rPr lang="en-US" sz="2000" b="1" u="sng" dirty="0" smtClean="0"/>
              <a:t>    Misses      </a:t>
            </a:r>
            <a:r>
              <a:rPr lang="en-US" sz="2000" b="1" dirty="0" smtClean="0"/>
              <a:t>   x   Miss penalty.</a:t>
            </a:r>
            <a:endParaRPr lang="en-US" sz="2000" b="1" u="sng" dirty="0" smtClean="0"/>
          </a:p>
          <a:p>
            <a:r>
              <a:rPr lang="en-US" sz="2000" b="1" dirty="0">
                <a:solidFill>
                  <a:srgbClr val="1B0AF6"/>
                </a:solidFill>
              </a:rPr>
              <a:t> </a:t>
            </a:r>
            <a:r>
              <a:rPr lang="en-US" sz="2000" b="1" dirty="0" smtClean="0">
                <a:solidFill>
                  <a:srgbClr val="1B0AF6"/>
                </a:solidFill>
              </a:rPr>
              <a:t>                                                          </a:t>
            </a:r>
            <a:r>
              <a:rPr lang="en-US" sz="2000" b="1" dirty="0" smtClean="0"/>
              <a:t> Instructions  </a:t>
            </a:r>
          </a:p>
          <a:p>
            <a:r>
              <a:rPr lang="en-US" sz="2000" b="1" dirty="0" smtClean="0"/>
              <a:t>                                             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                       =  IC  x   </a:t>
            </a:r>
            <a:r>
              <a:rPr lang="en-US" sz="2000" b="1" u="sng" dirty="0" smtClean="0"/>
              <a:t>Memory Accesses </a:t>
            </a:r>
            <a:r>
              <a:rPr lang="en-US" sz="2000" b="1" dirty="0" smtClean="0"/>
              <a:t> x Miss Rate  x </a:t>
            </a:r>
            <a:r>
              <a:rPr lang="en-US" sz="2000" b="1" dirty="0"/>
              <a:t>Miss penalty</a:t>
            </a:r>
            <a:endParaRPr lang="en-US" sz="2000" b="1" dirty="0" smtClean="0"/>
          </a:p>
          <a:p>
            <a:r>
              <a:rPr lang="en-US" sz="2000" b="1" dirty="0" smtClean="0"/>
              <a:t>    </a:t>
            </a:r>
            <a:r>
              <a:rPr lang="en-US" sz="2000" dirty="0" smtClean="0">
                <a:solidFill>
                  <a:srgbClr val="1B0AF6"/>
                </a:solidFill>
              </a:rPr>
              <a:t>where,</a:t>
            </a:r>
            <a:r>
              <a:rPr lang="en-US" sz="2000" b="1" dirty="0" smtClean="0"/>
              <a:t>                                                  Instructions          </a:t>
            </a:r>
          </a:p>
          <a:p>
            <a:r>
              <a:rPr lang="en-US" sz="2000" b="1" dirty="0" smtClean="0"/>
              <a:t>   </a:t>
            </a:r>
            <a:r>
              <a:rPr lang="en-US" sz="2000" dirty="0" smtClean="0">
                <a:solidFill>
                  <a:srgbClr val="1B0AF6"/>
                </a:solidFill>
              </a:rPr>
              <a:t>Miss rate  =   Cache access that result in a miss. </a:t>
            </a:r>
            <a:endParaRPr lang="en-US" sz="2000" dirty="0">
              <a:solidFill>
                <a:srgbClr val="1B0AF6"/>
              </a:solidFill>
            </a:endParaRPr>
          </a:p>
          <a:p>
            <a:r>
              <a:rPr lang="en-US" sz="2000" b="1" dirty="0" smtClean="0"/>
              <a:t>	      </a:t>
            </a:r>
            <a:r>
              <a:rPr lang="en-US" sz="2000" dirty="0" smtClean="0">
                <a:solidFill>
                  <a:srgbClr val="1B0AF6"/>
                </a:solidFill>
              </a:rPr>
              <a:t>=&gt;   </a:t>
            </a:r>
            <a:r>
              <a:rPr lang="en-US" sz="2000" u="sng" dirty="0" smtClean="0">
                <a:solidFill>
                  <a:srgbClr val="1B0AF6"/>
                </a:solidFill>
              </a:rPr>
              <a:t>( # of access that miss )</a:t>
            </a:r>
            <a:endParaRPr lang="en-US" sz="2000" dirty="0" smtClean="0">
              <a:solidFill>
                <a:srgbClr val="1B0AF6"/>
              </a:solidFill>
            </a:endParaRPr>
          </a:p>
          <a:p>
            <a:r>
              <a:rPr lang="en-US" sz="2000" b="1" dirty="0" smtClean="0"/>
              <a:t>                                     </a:t>
            </a:r>
            <a:r>
              <a:rPr lang="en-US" sz="2000" dirty="0" smtClean="0">
                <a:solidFill>
                  <a:srgbClr val="1B0AF6"/>
                </a:solidFill>
              </a:rPr>
              <a:t>( </a:t>
            </a:r>
            <a:r>
              <a:rPr lang="en-US" sz="2000" dirty="0">
                <a:solidFill>
                  <a:srgbClr val="1B0AF6"/>
                </a:solidFill>
              </a:rPr>
              <a:t># of access</a:t>
            </a:r>
            <a:r>
              <a:rPr lang="en-US" sz="2000" dirty="0" smtClean="0">
                <a:solidFill>
                  <a:srgbClr val="1B0AF6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Note:  miss rates and miss penalties are often different for read &amp; writes. 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71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38740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Performance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7280" y="791910"/>
            <a:ext cx="8588005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Memory stall </a:t>
            </a:r>
            <a:r>
              <a:rPr lang="en-US" sz="2000" dirty="0" smtClean="0"/>
              <a:t>cycles can be defined in terms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Number of memory accesses per instruction.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Miss penalty ( in clock cycles for reads &amp; writes)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/>
              <a:t>Miss rate ( for reads &amp; writes)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1B0AF6"/>
                </a:solidFill>
              </a:rPr>
              <a:t>That is,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700" b="1" dirty="0">
              <a:solidFill>
                <a:srgbClr val="1B0AF6"/>
              </a:solidFill>
            </a:endParaRPr>
          </a:p>
          <a:p>
            <a:r>
              <a:rPr lang="en-US" sz="2000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Memory stall   </a:t>
            </a:r>
            <a:r>
              <a:rPr lang="en-US" i="1" dirty="0" smtClean="0">
                <a:solidFill>
                  <a:srgbClr val="C00000"/>
                </a:solidFill>
              </a:rPr>
              <a:t>=  </a:t>
            </a:r>
            <a:r>
              <a:rPr lang="en-US" i="1" dirty="0">
                <a:solidFill>
                  <a:srgbClr val="1B0AF6"/>
                </a:solidFill>
              </a:rPr>
              <a:t>IC </a:t>
            </a:r>
            <a:r>
              <a:rPr lang="en-US" sz="2000" i="1" dirty="0">
                <a:solidFill>
                  <a:srgbClr val="1B0AF6"/>
                </a:solidFill>
              </a:rPr>
              <a:t>x</a:t>
            </a:r>
            <a:r>
              <a:rPr lang="en-US" i="1" dirty="0">
                <a:solidFill>
                  <a:srgbClr val="1B0AF6"/>
                </a:solidFill>
              </a:rPr>
              <a:t> Reads per </a:t>
            </a:r>
            <a:r>
              <a:rPr lang="en-US" i="1" dirty="0" smtClean="0">
                <a:solidFill>
                  <a:srgbClr val="1B0AF6"/>
                </a:solidFill>
              </a:rPr>
              <a:t>instruction </a:t>
            </a:r>
            <a:r>
              <a:rPr lang="en-US" sz="2000" i="1" dirty="0" smtClean="0">
                <a:solidFill>
                  <a:srgbClr val="1B0AF6"/>
                </a:solidFill>
              </a:rPr>
              <a:t>x</a:t>
            </a:r>
            <a:r>
              <a:rPr lang="en-US" i="1" dirty="0" smtClean="0">
                <a:solidFill>
                  <a:srgbClr val="1B0AF6"/>
                </a:solidFill>
              </a:rPr>
              <a:t> Reads miss rate </a:t>
            </a:r>
            <a:r>
              <a:rPr lang="en-US" sz="2000" i="1" dirty="0" smtClean="0">
                <a:solidFill>
                  <a:srgbClr val="1B0AF6"/>
                </a:solidFill>
              </a:rPr>
              <a:t>x</a:t>
            </a:r>
            <a:r>
              <a:rPr lang="en-US" i="1" dirty="0" smtClean="0">
                <a:solidFill>
                  <a:srgbClr val="1B0AF6"/>
                </a:solidFill>
              </a:rPr>
              <a:t> Reads miss penalty    </a:t>
            </a:r>
            <a:r>
              <a:rPr lang="en-US" sz="2000" i="1" dirty="0" smtClean="0">
                <a:solidFill>
                  <a:srgbClr val="1B0AF6"/>
                </a:solidFill>
              </a:rPr>
              <a:t>+</a:t>
            </a:r>
            <a:r>
              <a:rPr lang="en-US" i="1" dirty="0" smtClean="0">
                <a:solidFill>
                  <a:srgbClr val="1B0AF6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 </a:t>
            </a:r>
            <a:endParaRPr lang="en-US" i="1" dirty="0">
              <a:solidFill>
                <a:srgbClr val="C00000"/>
              </a:solidFill>
            </a:endParaRPr>
          </a:p>
          <a:p>
            <a:r>
              <a:rPr lang="en-US" i="1" dirty="0" smtClean="0">
                <a:solidFill>
                  <a:srgbClr val="C00000"/>
                </a:solidFill>
              </a:rPr>
              <a:t>  </a:t>
            </a:r>
            <a:r>
              <a:rPr lang="en-US" b="1" i="1" dirty="0" smtClean="0">
                <a:solidFill>
                  <a:srgbClr val="C00000"/>
                </a:solidFill>
              </a:rPr>
              <a:t>clock  </a:t>
            </a:r>
            <a:r>
              <a:rPr lang="en-US" b="1" i="1" dirty="0">
                <a:solidFill>
                  <a:srgbClr val="C00000"/>
                </a:solidFill>
              </a:rPr>
              <a:t>cycles </a:t>
            </a:r>
            <a:r>
              <a:rPr lang="en-US" b="1" i="1" dirty="0" smtClean="0">
                <a:solidFill>
                  <a:srgbClr val="C00000"/>
                </a:solidFill>
              </a:rPr>
              <a:t>       </a:t>
            </a:r>
            <a:r>
              <a:rPr lang="en-US" i="1" dirty="0">
                <a:solidFill>
                  <a:srgbClr val="1B0AF6"/>
                </a:solidFill>
              </a:rPr>
              <a:t>IC </a:t>
            </a:r>
            <a:r>
              <a:rPr lang="en-US" sz="2000" i="1" dirty="0">
                <a:solidFill>
                  <a:srgbClr val="1B0AF6"/>
                </a:solidFill>
              </a:rPr>
              <a:t>x</a:t>
            </a:r>
            <a:r>
              <a:rPr lang="en-US" i="1" dirty="0">
                <a:solidFill>
                  <a:srgbClr val="1B0AF6"/>
                </a:solidFill>
              </a:rPr>
              <a:t> </a:t>
            </a:r>
            <a:r>
              <a:rPr lang="en-US" i="1" dirty="0" smtClean="0">
                <a:solidFill>
                  <a:srgbClr val="1B0AF6"/>
                </a:solidFill>
              </a:rPr>
              <a:t>writes </a:t>
            </a:r>
            <a:r>
              <a:rPr lang="en-US" i="1" dirty="0">
                <a:solidFill>
                  <a:srgbClr val="1B0AF6"/>
                </a:solidFill>
              </a:rPr>
              <a:t>per instruction </a:t>
            </a:r>
            <a:r>
              <a:rPr lang="en-US" sz="2000" i="1" dirty="0">
                <a:solidFill>
                  <a:srgbClr val="1B0AF6"/>
                </a:solidFill>
              </a:rPr>
              <a:t>x</a:t>
            </a:r>
            <a:r>
              <a:rPr lang="en-US" i="1" dirty="0">
                <a:solidFill>
                  <a:srgbClr val="1B0AF6"/>
                </a:solidFill>
              </a:rPr>
              <a:t> </a:t>
            </a:r>
            <a:r>
              <a:rPr lang="en-US" i="1" dirty="0" smtClean="0">
                <a:solidFill>
                  <a:srgbClr val="1B0AF6"/>
                </a:solidFill>
              </a:rPr>
              <a:t>writes </a:t>
            </a:r>
            <a:r>
              <a:rPr lang="en-US" i="1" dirty="0">
                <a:solidFill>
                  <a:srgbClr val="1B0AF6"/>
                </a:solidFill>
              </a:rPr>
              <a:t>miss rate </a:t>
            </a:r>
            <a:r>
              <a:rPr lang="en-US" sz="2000" i="1" dirty="0">
                <a:solidFill>
                  <a:srgbClr val="1B0AF6"/>
                </a:solidFill>
              </a:rPr>
              <a:t>x</a:t>
            </a:r>
            <a:r>
              <a:rPr lang="en-US" i="1" dirty="0">
                <a:solidFill>
                  <a:srgbClr val="1B0AF6"/>
                </a:solidFill>
              </a:rPr>
              <a:t> </a:t>
            </a:r>
            <a:r>
              <a:rPr lang="en-US" i="1" dirty="0" smtClean="0">
                <a:solidFill>
                  <a:srgbClr val="1B0AF6"/>
                </a:solidFill>
              </a:rPr>
              <a:t>writes </a:t>
            </a:r>
            <a:r>
              <a:rPr lang="en-US" i="1" dirty="0">
                <a:solidFill>
                  <a:srgbClr val="1B0AF6"/>
                </a:solidFill>
              </a:rPr>
              <a:t>miss penalty </a:t>
            </a:r>
            <a:r>
              <a:rPr lang="en-US" dirty="0" smtClean="0"/>
              <a:t>	</a:t>
            </a:r>
          </a:p>
          <a:p>
            <a:r>
              <a:rPr lang="en-US" dirty="0" smtClean="0"/>
              <a:t>   </a:t>
            </a:r>
          </a:p>
          <a:p>
            <a:r>
              <a:rPr lang="en-US" sz="2000" dirty="0" smtClean="0"/>
              <a:t>Normally, simplifying the complete formula,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Combining reads </a:t>
            </a:r>
            <a:r>
              <a:rPr lang="en-US" sz="2000" dirty="0"/>
              <a:t>&amp; </a:t>
            </a:r>
            <a:r>
              <a:rPr lang="en-US" sz="2000" dirty="0" smtClean="0"/>
              <a:t>writes.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Finding the average miss rates and miss penalty for </a:t>
            </a:r>
            <a:r>
              <a:rPr lang="en-US" sz="2000" dirty="0"/>
              <a:t>reads &amp; </a:t>
            </a:r>
            <a:r>
              <a:rPr lang="en-US" sz="2000" dirty="0" smtClean="0"/>
              <a:t>writes.</a:t>
            </a:r>
            <a:endParaRPr lang="en-US" sz="2000" dirty="0"/>
          </a:p>
          <a:p>
            <a:endParaRPr lang="en-US" sz="2000" b="1" dirty="0" smtClean="0"/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/>
              <a:t> </a:t>
            </a:r>
            <a:r>
              <a:rPr lang="en-US" sz="2000" b="1" dirty="0" smtClean="0"/>
              <a:t>             =  IC  x   </a:t>
            </a:r>
            <a:r>
              <a:rPr lang="en-US" sz="2000" b="1" u="sng" dirty="0" smtClean="0"/>
              <a:t>Memory Accesses </a:t>
            </a:r>
            <a:r>
              <a:rPr lang="en-US" sz="2000" b="1" dirty="0" smtClean="0"/>
              <a:t> x Miss Rate  x </a:t>
            </a:r>
            <a:r>
              <a:rPr lang="en-US" sz="2000" b="1" dirty="0"/>
              <a:t>Miss penalty</a:t>
            </a:r>
            <a:endParaRPr lang="en-US" sz="2000" b="1" dirty="0" smtClean="0"/>
          </a:p>
          <a:p>
            <a:r>
              <a:rPr lang="en-US" sz="2000" b="1" dirty="0" smtClean="0"/>
              <a:t>				Instructions          </a:t>
            </a:r>
          </a:p>
          <a:p>
            <a:endParaRPr lang="en-US" sz="2000" b="1" dirty="0"/>
          </a:p>
          <a:p>
            <a:r>
              <a:rPr lang="en-US" sz="2000" dirty="0">
                <a:solidFill>
                  <a:srgbClr val="C00000"/>
                </a:solidFill>
              </a:rPr>
              <a:t>Note:  </a:t>
            </a:r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Miss rate is not the only most important measures of the cache design.</a:t>
            </a:r>
          </a:p>
        </p:txBody>
      </p:sp>
    </p:spTree>
    <p:extLst>
      <p:ext uri="{BB962C8B-B14F-4D97-AF65-F5344CB8AC3E}">
        <p14:creationId xmlns:p14="http://schemas.microsoft.com/office/powerpoint/2010/main" xmlns="" val="156899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7" y="0"/>
            <a:ext cx="4940893" cy="639762"/>
          </a:xfrm>
        </p:spPr>
        <p:txBody>
          <a:bodyPr>
            <a:noAutofit/>
          </a:bodyPr>
          <a:lstStyle/>
          <a:p>
            <a:pPr algn="l"/>
            <a:r>
              <a:rPr lang="en-US" sz="2800" b="1" cap="small" dirty="0">
                <a:solidFill>
                  <a:srgbClr val="C00000"/>
                </a:solidFill>
              </a:rPr>
              <a:t>Cache </a:t>
            </a:r>
            <a:r>
              <a:rPr lang="en-US" sz="2800" b="1" cap="small" dirty="0" smtClean="0">
                <a:solidFill>
                  <a:srgbClr val="C00000"/>
                </a:solidFill>
              </a:rPr>
              <a:t>Performance -Example 1</a:t>
            </a:r>
            <a:endParaRPr lang="en-US" altLang="en-US" sz="2800" b="1" cap="small" dirty="0" smtClean="0">
              <a:solidFill>
                <a:srgbClr val="C00000"/>
              </a:solidFill>
            </a:endParaRP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5470525" y="1179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pic>
        <p:nvPicPr>
          <p:cNvPr id="16" name="Picture 15" descr="PESIT-NEW-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89950" y="0"/>
            <a:ext cx="654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0" y="762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7280" y="791910"/>
            <a:ext cx="89405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Assume we have a computer where the cycles per instruction (CPI) is 1.0 when</a:t>
            </a:r>
          </a:p>
          <a:p>
            <a:pPr algn="just"/>
            <a:r>
              <a:rPr lang="en-US" sz="2000" b="1" dirty="0"/>
              <a:t>all memory accesses hit in the cache. The only data accesses are loads </a:t>
            </a:r>
            <a:r>
              <a:rPr lang="en-US" sz="2000" b="1" dirty="0" smtClean="0"/>
              <a:t>and stores, and </a:t>
            </a:r>
            <a:r>
              <a:rPr lang="en-US" sz="2000" b="1" dirty="0"/>
              <a:t>these total 50% of the instructions. If the miss penalty is 25 clock cycles </a:t>
            </a:r>
            <a:r>
              <a:rPr lang="en-US" sz="2000" b="1" dirty="0" smtClean="0"/>
              <a:t>and the </a:t>
            </a:r>
            <a:r>
              <a:rPr lang="en-US" sz="2000" b="1" dirty="0"/>
              <a:t>miss rate is 2%, how much faster would the computer be if all </a:t>
            </a:r>
            <a:r>
              <a:rPr lang="en-US" sz="2000" b="1" dirty="0" smtClean="0"/>
              <a:t>instructions were </a:t>
            </a:r>
            <a:r>
              <a:rPr lang="en-US" sz="2000" b="1" dirty="0"/>
              <a:t>cache hits?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5540" y="242312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572" y="2428823"/>
            <a:ext cx="894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 smtClean="0">
                <a:solidFill>
                  <a:srgbClr val="1B0AF6"/>
                </a:solidFill>
              </a:rPr>
              <a:t>Ans</a:t>
            </a:r>
            <a:r>
              <a:rPr lang="en-US" b="1" dirty="0" smtClean="0">
                <a:solidFill>
                  <a:srgbClr val="1B0AF6"/>
                </a:solidFill>
              </a:rPr>
              <a:t>:  First </a:t>
            </a:r>
            <a:r>
              <a:rPr lang="en-US" b="1" dirty="0">
                <a:solidFill>
                  <a:srgbClr val="1B0AF6"/>
                </a:solidFill>
              </a:rPr>
              <a:t>compute the performance for the computer that always hits</a:t>
            </a:r>
            <a:r>
              <a:rPr lang="en-US" b="1" dirty="0" smtClean="0">
                <a:solidFill>
                  <a:srgbClr val="1B0AF6"/>
                </a:solidFill>
              </a:rPr>
              <a:t>: </a:t>
            </a:r>
          </a:p>
        </p:txBody>
      </p:sp>
      <p:sp>
        <p:nvSpPr>
          <p:cNvPr id="9" name="Rectangle 8"/>
          <p:cNvSpPr/>
          <p:nvPr/>
        </p:nvSpPr>
        <p:spPr>
          <a:xfrm>
            <a:off x="33373" y="2829208"/>
            <a:ext cx="89405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CPU execution time </a:t>
            </a:r>
            <a:r>
              <a:rPr lang="en-US" dirty="0" smtClean="0"/>
              <a:t>=  ( CPU </a:t>
            </a:r>
            <a:r>
              <a:rPr lang="en-US" dirty="0"/>
              <a:t>clock cycles + Memory stall cycles) × Clock cycle</a:t>
            </a:r>
          </a:p>
          <a:p>
            <a:r>
              <a:rPr lang="en-US" dirty="0" smtClean="0"/>
              <a:t>		     =  ( IC </a:t>
            </a:r>
            <a:r>
              <a:rPr lang="en-US" dirty="0"/>
              <a:t>× CPI + 0) × Clock cycle</a:t>
            </a:r>
          </a:p>
          <a:p>
            <a:r>
              <a:rPr lang="en-US" dirty="0" smtClean="0"/>
              <a:t>                                     =    IC </a:t>
            </a:r>
            <a:r>
              <a:rPr lang="en-US" dirty="0"/>
              <a:t>× 1.0 × Clock cycle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0" y="3752538"/>
            <a:ext cx="8940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1B0AF6"/>
                </a:solidFill>
              </a:rPr>
              <a:t>Now for the computer with the real cache, first we compute memory stall cycles:</a:t>
            </a:r>
            <a:endParaRPr lang="en-US" b="1" dirty="0" smtClean="0">
              <a:solidFill>
                <a:srgbClr val="1B0AF6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298" y="4128609"/>
            <a:ext cx="8940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Memory stall cycles </a:t>
            </a:r>
            <a:r>
              <a:rPr lang="en-US" dirty="0" smtClean="0"/>
              <a:t> = IC   </a:t>
            </a:r>
            <a:r>
              <a:rPr lang="en-US" dirty="0"/>
              <a:t>×</a:t>
            </a:r>
            <a:r>
              <a:rPr lang="en-US" dirty="0" smtClean="0"/>
              <a:t> </a:t>
            </a:r>
            <a:r>
              <a:rPr lang="en-US" u="sng" dirty="0" smtClean="0"/>
              <a:t>Memory accesses </a:t>
            </a:r>
            <a:r>
              <a:rPr lang="en-US" dirty="0" smtClean="0"/>
              <a:t> x Miss </a:t>
            </a:r>
            <a:r>
              <a:rPr lang="en-US" dirty="0"/>
              <a:t>rate × Miss </a:t>
            </a:r>
            <a:r>
              <a:rPr lang="en-US" dirty="0" smtClean="0"/>
              <a:t>penalty </a:t>
            </a:r>
          </a:p>
          <a:p>
            <a:r>
              <a:rPr lang="en-US" dirty="0"/>
              <a:t>	</a:t>
            </a:r>
            <a:r>
              <a:rPr lang="en-US" dirty="0" smtClean="0"/>
              <a:t>		      Instruction</a:t>
            </a:r>
            <a:endParaRPr lang="en-US" dirty="0"/>
          </a:p>
          <a:p>
            <a:r>
              <a:rPr lang="en-US" dirty="0" smtClean="0"/>
              <a:t>		  </a:t>
            </a:r>
            <a:r>
              <a:rPr lang="pl-PL" dirty="0" smtClean="0"/>
              <a:t>= </a:t>
            </a:r>
            <a:r>
              <a:rPr lang="pl-PL" dirty="0"/>
              <a:t>IC × (1 + 0.5) × 0.02 × 25</a:t>
            </a:r>
          </a:p>
          <a:p>
            <a:r>
              <a:rPr lang="en-US" dirty="0" smtClean="0"/>
              <a:t>                                     = </a:t>
            </a:r>
            <a:r>
              <a:rPr lang="en-US" dirty="0"/>
              <a:t>IC × 0.75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5540" y="5328938"/>
            <a:ext cx="894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where the middle term (1 + 0.5) represents one instruction access and 0.5 data</a:t>
            </a:r>
          </a:p>
          <a:p>
            <a:r>
              <a:rPr lang="en-US" dirty="0"/>
              <a:t>accesses per instruction. The total performance is thus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0" y="5975269"/>
            <a:ext cx="8940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CPU execution </a:t>
            </a:r>
            <a:r>
              <a:rPr lang="en-US" dirty="0" smtClean="0"/>
              <a:t>time cache </a:t>
            </a:r>
            <a:r>
              <a:rPr lang="en-US" dirty="0"/>
              <a:t>= (IC × 1.0 + IC × 0.75) × Clock cycle</a:t>
            </a:r>
          </a:p>
          <a:p>
            <a:r>
              <a:rPr lang="en-US" dirty="0" smtClean="0"/>
              <a:t>		            = </a:t>
            </a:r>
            <a:r>
              <a:rPr lang="en-US" dirty="0"/>
              <a:t>1.75 × IC × Clock cycle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826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760</Words>
  <Application>Microsoft Office PowerPoint</Application>
  <PresentationFormat>On-screen Show (4:3)</PresentationFormat>
  <Paragraphs>128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Microprocessor  &amp;  Computer Architecture UE17CS253 </vt:lpstr>
      <vt:lpstr>Performance considerations</vt:lpstr>
      <vt:lpstr>Performance enhancements - Prefetching</vt:lpstr>
      <vt:lpstr>Performance enhancements - Lockup-Free Cache</vt:lpstr>
      <vt:lpstr>Cache Performance</vt:lpstr>
      <vt:lpstr>Cache Performance</vt:lpstr>
      <vt:lpstr>Cache Performance</vt:lpstr>
      <vt:lpstr>Cache Performance</vt:lpstr>
      <vt:lpstr>Cache Performance -Example 1</vt:lpstr>
      <vt:lpstr>Cache Performance -Example 1</vt:lpstr>
      <vt:lpstr>Cache Performance -Example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R BadriPrasad</dc:creator>
  <cp:lastModifiedBy>Badriprasad</cp:lastModifiedBy>
  <cp:revision>34</cp:revision>
  <dcterms:created xsi:type="dcterms:W3CDTF">2006-08-16T00:00:00Z</dcterms:created>
  <dcterms:modified xsi:type="dcterms:W3CDTF">2019-02-26T14:20:48Z</dcterms:modified>
</cp:coreProperties>
</file>