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B0AF6"/>
    <a:srgbClr val="043A5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7A0EA-E9D8-44C0-AF34-B9D4D4D7F9D7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B929D-D847-4536-9463-788F32A49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934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8675B-8C4A-4C70-AEFB-35A90840893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4788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91E097-90C4-4791-9457-3A2B9FA1E274}" type="datetime5">
              <a:rPr lang="en-US" smtClean="0"/>
              <a:pPr/>
              <a:t>26-Feb-19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94FE35-1897-484D-8F87-2DAE455FD93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6460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91E097-90C4-4791-9457-3A2B9FA1E274}" type="datetime5">
              <a:rPr lang="en-US" smtClean="0"/>
              <a:pPr/>
              <a:t>26-Feb-19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94FE35-1897-484D-8F87-2DAE455FD93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6460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91E097-90C4-4791-9457-3A2B9FA1E274}" type="datetime5">
              <a:rPr lang="en-US" smtClean="0"/>
              <a:pPr/>
              <a:t>26-Feb-19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94FE35-1897-484D-8F87-2DAE455FD93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6460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91E097-90C4-4791-9457-3A2B9FA1E274}" type="datetime5">
              <a:rPr lang="en-US" smtClean="0"/>
              <a:pPr/>
              <a:t>26-Feb-19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94FE35-1897-484D-8F87-2DAE455FD93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6460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91E097-90C4-4791-9457-3A2B9FA1E274}" type="datetime5">
              <a:rPr lang="en-US" smtClean="0"/>
              <a:pPr/>
              <a:t>26-Feb-19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94FE35-1897-484D-8F87-2DAE455FD93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6460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91E097-90C4-4791-9457-3A2B9FA1E274}" type="datetime5">
              <a:rPr lang="en-US" smtClean="0"/>
              <a:pPr/>
              <a:t>26-Feb-19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94FE35-1897-484D-8F87-2DAE455FD93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6460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91E097-90C4-4791-9457-3A2B9FA1E274}" type="datetime5">
              <a:rPr lang="en-US" smtClean="0"/>
              <a:pPr/>
              <a:t>26-Feb-19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94FE35-1897-484D-8F87-2DAE455FD93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6460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91E097-90C4-4791-9457-3A2B9FA1E274}" type="datetime5">
              <a:rPr lang="en-US" smtClean="0"/>
              <a:pPr/>
              <a:t>26-Feb-19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94FE35-1897-484D-8F87-2DAE455FD93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6460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91E097-90C4-4791-9457-3A2B9FA1E274}" type="datetime5">
              <a:rPr lang="en-US" smtClean="0"/>
              <a:pPr/>
              <a:t>26-Feb-19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94FE35-1897-484D-8F87-2DAE455FD93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6460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91E097-90C4-4791-9457-3A2B9FA1E274}" type="datetime5">
              <a:rPr lang="en-US" smtClean="0"/>
              <a:pPr/>
              <a:t>26-Feb-19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94FE35-1897-484D-8F87-2DAE455FD93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6460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91E097-90C4-4791-9457-3A2B9FA1E274}" type="datetime5">
              <a:rPr lang="en-US" smtClean="0"/>
              <a:pPr/>
              <a:t>26-Feb-19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94FE35-1897-484D-8F87-2DAE455FD93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646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91E097-90C4-4791-9457-3A2B9FA1E274}" type="datetime5">
              <a:rPr lang="en-US" smtClean="0"/>
              <a:pPr/>
              <a:t>26-Feb-19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94FE35-1897-484D-8F87-2DAE455FD93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6460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91E097-90C4-4791-9457-3A2B9FA1E274}" type="datetime5">
              <a:rPr lang="en-US" smtClean="0"/>
              <a:pPr/>
              <a:t>26-Feb-19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94FE35-1897-484D-8F87-2DAE455FD93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6460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91E097-90C4-4791-9457-3A2B9FA1E274}" type="datetime5">
              <a:rPr lang="en-US" smtClean="0"/>
              <a:pPr/>
              <a:t>26-Feb-19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94FE35-1897-484D-8F87-2DAE455FD93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6460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91E097-90C4-4791-9457-3A2B9FA1E274}" type="datetime5">
              <a:rPr lang="en-US" smtClean="0"/>
              <a:pPr/>
              <a:t>26-Feb-19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94FE35-1897-484D-8F87-2DAE455FD93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6460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91E097-90C4-4791-9457-3A2B9FA1E274}" type="datetime5">
              <a:rPr lang="en-US" smtClean="0"/>
              <a:pPr/>
              <a:t>26-Feb-19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94FE35-1897-484D-8F87-2DAE455FD93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646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066800"/>
            <a:ext cx="5410200" cy="2209800"/>
          </a:xfrm>
        </p:spPr>
        <p:txBody>
          <a:bodyPr>
            <a:normAutofit fontScale="90000"/>
          </a:bodyPr>
          <a:lstStyle/>
          <a:p>
            <a:r>
              <a:rPr lang="en-US" b="1" cap="small" dirty="0" smtClean="0">
                <a:solidFill>
                  <a:srgbClr val="C00000"/>
                </a:solidFill>
              </a:rPr>
              <a:t>Microprocessor </a:t>
            </a:r>
            <a:br>
              <a:rPr lang="en-US" b="1" cap="small" dirty="0" smtClean="0">
                <a:solidFill>
                  <a:srgbClr val="C00000"/>
                </a:solidFill>
              </a:rPr>
            </a:br>
            <a:r>
              <a:rPr lang="en-US" b="1" cap="small" dirty="0" smtClean="0">
                <a:solidFill>
                  <a:srgbClr val="C00000"/>
                </a:solidFill>
              </a:rPr>
              <a:t>&amp; </a:t>
            </a:r>
            <a:br>
              <a:rPr lang="en-US" b="1" cap="small" dirty="0" smtClean="0">
                <a:solidFill>
                  <a:srgbClr val="C00000"/>
                </a:solidFill>
              </a:rPr>
            </a:br>
            <a:r>
              <a:rPr lang="en-US" b="1" cap="small" dirty="0" smtClean="0">
                <a:solidFill>
                  <a:srgbClr val="C00000"/>
                </a:solidFill>
              </a:rPr>
              <a:t>Computer Architecture </a:t>
            </a:r>
            <a:r>
              <a:rPr lang="en-US" sz="2700" b="1" dirty="0" smtClean="0">
                <a:solidFill>
                  <a:srgbClr val="1B0AF6"/>
                </a:solidFill>
                <a:latin typeface="Arial Black" pitchFamily="34" charset="0"/>
              </a:rPr>
              <a:t>UE17CS253</a:t>
            </a:r>
            <a:r>
              <a:rPr lang="en-US" b="1" dirty="0">
                <a:latin typeface="Arial Black" pitchFamily="34" charset="0"/>
              </a:rPr>
              <a:t/>
            </a:r>
            <a:br>
              <a:rPr lang="en-US" b="1" dirty="0">
                <a:latin typeface="Arial Black" pitchFamily="34" charset="0"/>
              </a:rPr>
            </a:br>
            <a:endParaRPr lang="en-US" b="1" cap="small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4114800"/>
            <a:ext cx="5181600" cy="2209800"/>
          </a:xfrm>
        </p:spPr>
        <p:txBody>
          <a:bodyPr>
            <a:normAutofit/>
          </a:bodyPr>
          <a:lstStyle/>
          <a:p>
            <a:r>
              <a:rPr lang="en-US" b="1" dirty="0" smtClean="0"/>
              <a:t>UNIT-3 </a:t>
            </a:r>
            <a:endParaRPr lang="en-US" b="1" dirty="0" smtClean="0"/>
          </a:p>
          <a:p>
            <a:r>
              <a:rPr lang="en-US" b="1" dirty="0" smtClean="0"/>
              <a:t>Session –5 &amp; 6</a:t>
            </a:r>
          </a:p>
          <a:p>
            <a:r>
              <a:rPr lang="en-US" b="1" cap="small" dirty="0" smtClean="0">
                <a:solidFill>
                  <a:srgbClr val="C00000"/>
                </a:solidFill>
              </a:rPr>
              <a:t>Cache Performance </a:t>
            </a:r>
          </a:p>
          <a:p>
            <a:endParaRPr lang="en-US" b="1" dirty="0"/>
          </a:p>
        </p:txBody>
      </p:sp>
      <p:pic>
        <p:nvPicPr>
          <p:cNvPr id="1026" name="Picture 2" descr="C:\Users\PESU-CS\Desktop\images AR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500636">
            <a:off x="609600" y="3429000"/>
            <a:ext cx="2124075" cy="2152650"/>
          </a:xfrm>
          <a:prstGeom prst="rect">
            <a:avLst/>
          </a:prstGeom>
          <a:noFill/>
        </p:spPr>
      </p:pic>
      <p:pic>
        <p:nvPicPr>
          <p:cNvPr id="1027" name="Picture 3" descr="C:\Users\PESU-CS\Desktop\microprocessor-p4-alon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3808702">
            <a:off x="575813" y="629501"/>
            <a:ext cx="2147501" cy="1700821"/>
          </a:xfrm>
          <a:prstGeom prst="rect">
            <a:avLst/>
          </a:prstGeom>
          <a:noFill/>
        </p:spPr>
      </p:pic>
      <p:pic>
        <p:nvPicPr>
          <p:cNvPr id="6" name="Picture 5" descr="PESIT-NEW-LOGO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018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07" y="0"/>
            <a:ext cx="4940893" cy="639762"/>
          </a:xfrm>
        </p:spPr>
        <p:txBody>
          <a:bodyPr>
            <a:noAutofit/>
          </a:bodyPr>
          <a:lstStyle/>
          <a:p>
            <a:pPr algn="l"/>
            <a:r>
              <a:rPr lang="en-US" sz="2800" b="1" cap="small" dirty="0">
                <a:solidFill>
                  <a:srgbClr val="C00000"/>
                </a:solidFill>
              </a:rPr>
              <a:t>Cache </a:t>
            </a:r>
            <a:r>
              <a:rPr lang="en-US" sz="2800" b="1" cap="small" dirty="0" smtClean="0">
                <a:solidFill>
                  <a:srgbClr val="C00000"/>
                </a:solidFill>
              </a:rPr>
              <a:t>Performance – Example 2</a:t>
            </a:r>
            <a:endParaRPr lang="en-US" altLang="en-US" sz="2800" b="1" cap="small" dirty="0" smtClean="0">
              <a:solidFill>
                <a:srgbClr val="C00000"/>
              </a:solidFill>
            </a:endParaRP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5470525" y="1179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pic>
        <p:nvPicPr>
          <p:cNvPr id="16" name="Picture 15" descr="PESIT-NEW-LOGO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2400" y="838201"/>
            <a:ext cx="88464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Assume that </a:t>
            </a:r>
            <a:r>
              <a:rPr lang="en-US" dirty="0" smtClean="0"/>
              <a:t>the cache </a:t>
            </a:r>
            <a:r>
              <a:rPr lang="en-US" dirty="0"/>
              <a:t>miss penalty is 200 clock cycles, and all instructions normally take </a:t>
            </a:r>
            <a:r>
              <a:rPr lang="en-US" dirty="0" smtClean="0"/>
              <a:t>1.0 clock </a:t>
            </a:r>
            <a:r>
              <a:rPr lang="en-US" dirty="0"/>
              <a:t>cycles (ignoring memory stalls). Assume that the average miss rate is 2</a:t>
            </a:r>
            <a:r>
              <a:rPr lang="en-US" dirty="0" smtClean="0"/>
              <a:t>%, there </a:t>
            </a:r>
            <a:r>
              <a:rPr lang="en-US" dirty="0"/>
              <a:t>is an average of 1.5 memory references per instruction, and the </a:t>
            </a:r>
            <a:r>
              <a:rPr lang="en-US" dirty="0" smtClean="0"/>
              <a:t>average number </a:t>
            </a:r>
            <a:r>
              <a:rPr lang="en-US" dirty="0"/>
              <a:t>of cache misses per 1000 instructions is 30. What is the impact on </a:t>
            </a:r>
            <a:r>
              <a:rPr lang="en-US" dirty="0" smtClean="0"/>
              <a:t>performance when </a:t>
            </a:r>
            <a:r>
              <a:rPr lang="en-US" dirty="0"/>
              <a:t>behavior of the cache is included? Calculate the impact using </a:t>
            </a:r>
            <a:r>
              <a:rPr lang="en-US" dirty="0" smtClean="0"/>
              <a:t>both misses </a:t>
            </a:r>
            <a:r>
              <a:rPr lang="en-US" dirty="0"/>
              <a:t>per instruction and miss rate.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566" y="2667000"/>
            <a:ext cx="80850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Ans</a:t>
            </a:r>
            <a:r>
              <a:rPr lang="en-US" b="1" dirty="0" smtClean="0"/>
              <a:t>:  </a:t>
            </a:r>
            <a:r>
              <a:rPr lang="en-US" dirty="0" err="1" smtClean="0"/>
              <a:t>CPU</a:t>
            </a:r>
            <a:r>
              <a:rPr lang="en-US" baseline="-25000" dirty="0" err="1" smtClean="0"/>
              <a:t>time</a:t>
            </a:r>
            <a:r>
              <a:rPr lang="en-US" baseline="-25000" dirty="0" smtClean="0"/>
              <a:t> </a:t>
            </a:r>
            <a:r>
              <a:rPr lang="en-US" dirty="0" smtClean="0"/>
              <a:t> = IC x [ CPI </a:t>
            </a:r>
            <a:r>
              <a:rPr lang="en-US" baseline="-25000" dirty="0" smtClean="0"/>
              <a:t>execution </a:t>
            </a:r>
            <a:r>
              <a:rPr lang="en-US" dirty="0" smtClean="0"/>
              <a:t> + </a:t>
            </a:r>
            <a:r>
              <a:rPr lang="en-US" u="sng" dirty="0" smtClean="0"/>
              <a:t>Memory stall clock cycles</a:t>
            </a:r>
            <a:r>
              <a:rPr lang="en-US" dirty="0" smtClean="0"/>
              <a:t>  ] x Clock cycle time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instruction     </a:t>
            </a:r>
          </a:p>
          <a:p>
            <a:r>
              <a:rPr lang="en-US" dirty="0" smtClean="0"/>
              <a:t>The performance, including cache misses, is </a:t>
            </a:r>
          </a:p>
          <a:p>
            <a:endParaRPr lang="en-US" dirty="0"/>
          </a:p>
          <a:p>
            <a:r>
              <a:rPr lang="en-US" dirty="0" smtClean="0"/>
              <a:t>CPU time </a:t>
            </a:r>
            <a:r>
              <a:rPr lang="en-US" baseline="-25000" dirty="0" smtClean="0"/>
              <a:t>with Cache  </a:t>
            </a:r>
            <a:r>
              <a:rPr lang="en-US" dirty="0" smtClean="0"/>
              <a:t>= IC x [ 1.0 + ( 30/1000 x 200) x Clock cycle time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=  IC x 7.00 x Clock cycle time.</a:t>
            </a:r>
          </a:p>
          <a:p>
            <a:endParaRPr lang="en-US" dirty="0"/>
          </a:p>
          <a:p>
            <a:r>
              <a:rPr lang="en-US" dirty="0" smtClean="0"/>
              <a:t>The clock cycle time and instruction count are the same, with or without a cache.</a:t>
            </a:r>
          </a:p>
          <a:p>
            <a:r>
              <a:rPr lang="en-US" dirty="0" smtClean="0"/>
              <a:t>Thus CPU time increases sevenfold,  with CPI from 1.00 for a perfect cache to 7.00 with cache that can miss.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062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07" y="0"/>
            <a:ext cx="4940893" cy="639762"/>
          </a:xfrm>
        </p:spPr>
        <p:txBody>
          <a:bodyPr>
            <a:noAutofit/>
          </a:bodyPr>
          <a:lstStyle/>
          <a:p>
            <a:pPr algn="l"/>
            <a:r>
              <a:rPr lang="en-US" sz="2800" b="1" cap="small" dirty="0">
                <a:solidFill>
                  <a:srgbClr val="C00000"/>
                </a:solidFill>
              </a:rPr>
              <a:t>Cache </a:t>
            </a:r>
            <a:r>
              <a:rPr lang="en-US" sz="2800" b="1" cap="small" dirty="0" smtClean="0">
                <a:solidFill>
                  <a:srgbClr val="C00000"/>
                </a:solidFill>
              </a:rPr>
              <a:t>Optimizations  </a:t>
            </a:r>
            <a:endParaRPr lang="en-US" altLang="en-US" sz="2800" b="1" cap="small" dirty="0" smtClean="0">
              <a:solidFill>
                <a:srgbClr val="C00000"/>
              </a:solidFill>
            </a:endParaRP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5470525" y="1179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pic>
        <p:nvPicPr>
          <p:cNvPr id="16" name="Picture 15" descr="PESIT-NEW-LOGO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5066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1255" y="856347"/>
            <a:ext cx="8635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u="sng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9058" y="856346"/>
            <a:ext cx="861791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dirty="0" smtClean="0"/>
              <a:t>The equation, </a:t>
            </a:r>
          </a:p>
          <a:p>
            <a:pPr marL="0" lvl="1"/>
            <a:r>
              <a:rPr lang="en-US" sz="2400" b="1" dirty="0" smtClean="0">
                <a:solidFill>
                  <a:srgbClr val="C00000"/>
                </a:solidFill>
              </a:rPr>
              <a:t>Average </a:t>
            </a:r>
            <a:r>
              <a:rPr lang="en-US" sz="2400" b="1" dirty="0">
                <a:solidFill>
                  <a:srgbClr val="C00000"/>
                </a:solidFill>
              </a:rPr>
              <a:t>memory access </a:t>
            </a:r>
            <a:r>
              <a:rPr lang="en-US" sz="2400" b="1" dirty="0" smtClean="0">
                <a:solidFill>
                  <a:srgbClr val="C00000"/>
                </a:solidFill>
              </a:rPr>
              <a:t>time = Hit time + Miss rate x Miss penalty</a:t>
            </a:r>
            <a:r>
              <a:rPr lang="en-US" sz="2400" dirty="0" smtClean="0">
                <a:solidFill>
                  <a:srgbClr val="C00000"/>
                </a:solidFill>
              </a:rPr>
              <a:t>.</a:t>
            </a:r>
          </a:p>
          <a:p>
            <a:pPr marL="0" lvl="1"/>
            <a:endParaRPr lang="en-US" sz="1050" dirty="0" smtClean="0">
              <a:solidFill>
                <a:srgbClr val="C00000"/>
              </a:solidFill>
            </a:endParaRPr>
          </a:p>
          <a:p>
            <a:pPr marL="0" lvl="1"/>
            <a:r>
              <a:rPr lang="en-US" sz="2400" dirty="0" smtClean="0"/>
              <a:t>Gives a frame work to present cache optimizations for improving cache performance</a:t>
            </a:r>
            <a:r>
              <a:rPr lang="en-US" sz="2400" dirty="0" smtClean="0">
                <a:solidFill>
                  <a:srgbClr val="1B0AF6"/>
                </a:solidFill>
              </a:rPr>
              <a:t>: </a:t>
            </a:r>
          </a:p>
          <a:p>
            <a:pPr marL="0" lvl="1"/>
            <a:r>
              <a:rPr lang="en-US" sz="2400" dirty="0" smtClean="0"/>
              <a:t>Hence, six basic cache optimizations can </a:t>
            </a:r>
            <a:r>
              <a:rPr lang="en-US" sz="2400" dirty="0"/>
              <a:t>be organized </a:t>
            </a:r>
            <a:r>
              <a:rPr lang="en-US" sz="2400" dirty="0" smtClean="0"/>
              <a:t>into three categories.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en-US" sz="2400" dirty="0">
              <a:solidFill>
                <a:srgbClr val="1B0AF6"/>
              </a:solidFill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1B0AF6"/>
                </a:solidFill>
              </a:rPr>
              <a:t>Reducing the miss rate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en-US" sz="2400" dirty="0" smtClean="0"/>
              <a:t>Larger block size, Larger cache size, and higher associativity.</a:t>
            </a:r>
          </a:p>
          <a:p>
            <a:pPr marL="457200" lvl="2"/>
            <a:endParaRPr lang="en-US" sz="1100" dirty="0" smtClean="0"/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1B0AF6"/>
                </a:solidFill>
              </a:rPr>
              <a:t>Reducing the miss penalty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en-US" sz="2400" dirty="0" smtClean="0"/>
              <a:t>Multilevel caches and giving reads priority over the writes.</a:t>
            </a:r>
          </a:p>
          <a:p>
            <a:pPr marL="457200" lvl="2"/>
            <a:endParaRPr lang="en-US" sz="1050" dirty="0" smtClean="0"/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1B0AF6"/>
                </a:solidFill>
              </a:rPr>
              <a:t>Reducing the time to hit in the cache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en-US" sz="2400" dirty="0" smtClean="0"/>
              <a:t>Avoiding address translation when indexing the cache.</a:t>
            </a:r>
          </a:p>
          <a:p>
            <a:pPr marL="0" lvl="1"/>
            <a:r>
              <a:rPr lang="en-US" sz="2000" dirty="0">
                <a:solidFill>
                  <a:srgbClr val="1B0AF6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173556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07" y="0"/>
            <a:ext cx="4940893" cy="639762"/>
          </a:xfrm>
        </p:spPr>
        <p:txBody>
          <a:bodyPr>
            <a:noAutofit/>
          </a:bodyPr>
          <a:lstStyle/>
          <a:p>
            <a:pPr algn="l"/>
            <a:r>
              <a:rPr lang="en-US" sz="2800" b="1" cap="small" dirty="0">
                <a:solidFill>
                  <a:srgbClr val="C00000"/>
                </a:solidFill>
              </a:rPr>
              <a:t>Cache </a:t>
            </a:r>
            <a:r>
              <a:rPr lang="en-US" sz="2800" b="1" cap="small" dirty="0" smtClean="0">
                <a:solidFill>
                  <a:srgbClr val="C00000"/>
                </a:solidFill>
              </a:rPr>
              <a:t>Optimizations  </a:t>
            </a:r>
            <a:endParaRPr lang="en-US" altLang="en-US" sz="2800" b="1" cap="small" dirty="0" smtClean="0">
              <a:solidFill>
                <a:srgbClr val="C00000"/>
              </a:solidFill>
            </a:endParaRP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5470525" y="1179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pic>
        <p:nvPicPr>
          <p:cNvPr id="16" name="Picture 15" descr="PESIT-NEW-LOGO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5066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1255" y="856347"/>
            <a:ext cx="8635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u="sng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9058" y="762000"/>
            <a:ext cx="8617917" cy="6024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>
                <a:solidFill>
                  <a:srgbClr val="1B0AF6"/>
                </a:solidFill>
              </a:rPr>
              <a:t>The classical approach to improve cache behavior is to reduce miss rates.</a:t>
            </a:r>
          </a:p>
          <a:p>
            <a:pPr marL="0" lvl="1"/>
            <a:r>
              <a:rPr lang="en-US" sz="2000" dirty="0"/>
              <a:t> </a:t>
            </a:r>
            <a:r>
              <a:rPr lang="en-US" sz="2000" b="1" dirty="0" smtClean="0"/>
              <a:t>Three categories misses are</a:t>
            </a:r>
            <a:r>
              <a:rPr lang="en-US" sz="2000" dirty="0" smtClean="0"/>
              <a:t>: 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1B0AF6"/>
                </a:solidFill>
              </a:rPr>
              <a:t>Compulsory :   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en-US" dirty="0" smtClean="0"/>
              <a:t>The very first access to block cannot be in the cache. So, the block must be brought into the cache.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en-US" dirty="0" smtClean="0"/>
              <a:t>These are called cold-start misses or first reference misses.</a:t>
            </a:r>
          </a:p>
          <a:p>
            <a:pPr marL="457200" lvl="2"/>
            <a:endParaRPr lang="en-US" sz="1100" dirty="0" smtClean="0"/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1B0AF6"/>
                </a:solidFill>
              </a:rPr>
              <a:t>Capacity: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en-US" dirty="0" smtClean="0"/>
              <a:t>If the cache cannot contain all the blocks needed during execution of a program, capacity misses [ in addition to compulsory misses]  will occur because of blocks being discarded and later retrieved. </a:t>
            </a:r>
            <a:endParaRPr lang="en-US" dirty="0"/>
          </a:p>
          <a:p>
            <a:pPr marL="457200" lvl="2"/>
            <a:endParaRPr lang="en-US" sz="1050" dirty="0" smtClean="0"/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1B0AF6"/>
                </a:solidFill>
              </a:rPr>
              <a:t>Conflict: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en-US" dirty="0" smtClean="0"/>
              <a:t>If the block placement strategy is set associative or direct mapped, conflict misses [</a:t>
            </a:r>
            <a:r>
              <a:rPr lang="en-US" dirty="0"/>
              <a:t>in addition to compulsory </a:t>
            </a:r>
            <a:r>
              <a:rPr lang="en-US" dirty="0" smtClean="0"/>
              <a:t>and capacity </a:t>
            </a:r>
            <a:r>
              <a:rPr lang="en-US" dirty="0"/>
              <a:t>misses </a:t>
            </a:r>
            <a:r>
              <a:rPr lang="en-US" dirty="0" smtClean="0"/>
              <a:t>] will occur because a block may be discarded and later retrieved if too many blocks map to its set. These misses are also called collision misses.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en-US" dirty="0" smtClean="0"/>
              <a:t>The idea is that hits in a fully associative cache that become misses in an n-way set associative cache, due to more than n requests on some popular sets.</a:t>
            </a:r>
          </a:p>
          <a:p>
            <a:pPr marL="0" lvl="1"/>
            <a:r>
              <a:rPr lang="en-US" dirty="0" smtClean="0">
                <a:solidFill>
                  <a:srgbClr val="C00000"/>
                </a:solidFill>
              </a:rPr>
              <a:t>NOTE:  Further adds a 4</a:t>
            </a:r>
            <a:r>
              <a:rPr lang="en-US" baseline="30000" dirty="0" smtClean="0">
                <a:solidFill>
                  <a:srgbClr val="C00000"/>
                </a:solidFill>
              </a:rPr>
              <a:t>th</a:t>
            </a:r>
            <a:r>
              <a:rPr lang="en-US" dirty="0" smtClean="0">
                <a:solidFill>
                  <a:srgbClr val="C00000"/>
                </a:solidFill>
              </a:rPr>
              <a:t> C , for coherence misses due to flushes to keep multiple caches </a:t>
            </a:r>
            <a:r>
              <a:rPr lang="en-US" b="1" dirty="0" smtClean="0">
                <a:solidFill>
                  <a:srgbClr val="C00000"/>
                </a:solidFill>
              </a:rPr>
              <a:t>coherent</a:t>
            </a:r>
            <a:r>
              <a:rPr lang="en-US" dirty="0" smtClean="0">
                <a:solidFill>
                  <a:srgbClr val="C00000"/>
                </a:solidFill>
              </a:rPr>
              <a:t> in a multiprocessor environment.</a:t>
            </a:r>
            <a:endParaRPr lang="en-US" sz="2000" dirty="0">
              <a:solidFill>
                <a:srgbClr val="1B0A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185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07" y="0"/>
            <a:ext cx="4940893" cy="639762"/>
          </a:xfrm>
        </p:spPr>
        <p:txBody>
          <a:bodyPr>
            <a:noAutofit/>
          </a:bodyPr>
          <a:lstStyle/>
          <a:p>
            <a:pPr algn="l"/>
            <a:r>
              <a:rPr lang="en-US" sz="2800" b="1" cap="small" dirty="0">
                <a:solidFill>
                  <a:srgbClr val="C00000"/>
                </a:solidFill>
              </a:rPr>
              <a:t>Cache </a:t>
            </a:r>
            <a:r>
              <a:rPr lang="en-US" sz="2800" b="1" cap="small" dirty="0" smtClean="0">
                <a:solidFill>
                  <a:srgbClr val="C00000"/>
                </a:solidFill>
              </a:rPr>
              <a:t>Optimizations  </a:t>
            </a:r>
            <a:endParaRPr lang="en-US" altLang="en-US" sz="2800" b="1" cap="small" dirty="0" smtClean="0">
              <a:solidFill>
                <a:srgbClr val="C00000"/>
              </a:solidFill>
            </a:endParaRP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5470525" y="1179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pic>
        <p:nvPicPr>
          <p:cNvPr id="16" name="Picture 15" descr="PESIT-NEW-LOGO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5066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1255" y="856347"/>
            <a:ext cx="8635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u="sng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3271" y="856347"/>
            <a:ext cx="86179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1B0AF6"/>
                </a:solidFill>
              </a:rPr>
              <a:t>Compulsory Misses :   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en-US" sz="2000" dirty="0" smtClean="0"/>
              <a:t>Those that occur in an infinite cache.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1B0AF6"/>
                </a:solidFill>
              </a:rPr>
              <a:t>Capacity Misses: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en-US" sz="2000" dirty="0" smtClean="0"/>
              <a:t>Those that occur in a fully associative cache. </a:t>
            </a:r>
            <a:endParaRPr lang="en-US" sz="2000" dirty="0"/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1B0AF6"/>
                </a:solidFill>
              </a:rPr>
              <a:t>Conflict Misses: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en-US" sz="2000" dirty="0" smtClean="0"/>
              <a:t>Those that occur going from fully associative to eight-way associative, four–way associative , and so on…</a:t>
            </a:r>
          </a:p>
          <a:p>
            <a:pPr marL="457200" lvl="2"/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96209" y="3200400"/>
            <a:ext cx="88445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show the benefit of associativity, conflict misses are divided into </a:t>
            </a:r>
            <a:r>
              <a:rPr lang="en-US" dirty="0" smtClean="0"/>
              <a:t>misses caused </a:t>
            </a:r>
            <a:r>
              <a:rPr lang="en-US" dirty="0"/>
              <a:t>by each decrease in associativity. 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are the four divisions of </a:t>
            </a:r>
            <a:r>
              <a:rPr lang="en-US" dirty="0" smtClean="0"/>
              <a:t>conflict misses </a:t>
            </a:r>
            <a:r>
              <a:rPr lang="en-US" dirty="0"/>
              <a:t>and how they are calculated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■ </a:t>
            </a:r>
            <a:r>
              <a:rPr lang="en-US" i="1" dirty="0">
                <a:solidFill>
                  <a:srgbClr val="C00000"/>
                </a:solidFill>
              </a:rPr>
              <a:t>Eight-way</a:t>
            </a:r>
            <a:r>
              <a:rPr lang="en-US" dirty="0"/>
              <a:t>—Conflict misses due to going from fully associative (no conflicts)</a:t>
            </a:r>
          </a:p>
          <a:p>
            <a:r>
              <a:rPr lang="en-US" dirty="0" smtClean="0"/>
              <a:t>                         to </a:t>
            </a:r>
            <a:r>
              <a:rPr lang="en-US" dirty="0"/>
              <a:t>eight-way associative</a:t>
            </a:r>
          </a:p>
          <a:p>
            <a:r>
              <a:rPr lang="en-US" dirty="0"/>
              <a:t>■ </a:t>
            </a:r>
            <a:r>
              <a:rPr lang="en-US" i="1" dirty="0">
                <a:solidFill>
                  <a:srgbClr val="C00000"/>
                </a:solidFill>
              </a:rPr>
              <a:t>Four-way</a:t>
            </a:r>
            <a:r>
              <a:rPr lang="en-US" dirty="0"/>
              <a:t>—Conflict misses due to going from eight-way associative to </a:t>
            </a:r>
            <a:r>
              <a:rPr lang="en-US" dirty="0" smtClean="0"/>
              <a:t>four way</a:t>
            </a:r>
            <a:endParaRPr lang="en-US" dirty="0"/>
          </a:p>
          <a:p>
            <a:r>
              <a:rPr lang="en-US" dirty="0" smtClean="0"/>
              <a:t>                        associative</a:t>
            </a:r>
            <a:endParaRPr lang="en-US" dirty="0"/>
          </a:p>
          <a:p>
            <a:r>
              <a:rPr lang="en-US" dirty="0"/>
              <a:t>■ </a:t>
            </a:r>
            <a:r>
              <a:rPr lang="en-US" i="1" dirty="0">
                <a:solidFill>
                  <a:srgbClr val="C00000"/>
                </a:solidFill>
              </a:rPr>
              <a:t>Two-way</a:t>
            </a:r>
            <a:r>
              <a:rPr lang="en-US" dirty="0"/>
              <a:t>—Conflict misses due to going from four-way associative to </a:t>
            </a:r>
            <a:r>
              <a:rPr lang="en-US" dirty="0" smtClean="0"/>
              <a:t>two way</a:t>
            </a:r>
            <a:endParaRPr lang="en-US" dirty="0"/>
          </a:p>
          <a:p>
            <a:r>
              <a:rPr lang="en-US" dirty="0" smtClean="0"/>
              <a:t>                        associative</a:t>
            </a:r>
            <a:endParaRPr lang="en-US" dirty="0"/>
          </a:p>
          <a:p>
            <a:r>
              <a:rPr lang="en-US" dirty="0"/>
              <a:t>■ </a:t>
            </a:r>
            <a:r>
              <a:rPr lang="en-US" i="1" dirty="0">
                <a:solidFill>
                  <a:srgbClr val="C00000"/>
                </a:solidFill>
              </a:rPr>
              <a:t>One-way</a:t>
            </a:r>
            <a:r>
              <a:rPr lang="en-US" dirty="0"/>
              <a:t>—Conflict misses due to going from two-way associative to </a:t>
            </a:r>
            <a:r>
              <a:rPr lang="en-US" dirty="0" smtClean="0"/>
              <a:t>one way</a:t>
            </a:r>
            <a:endParaRPr lang="en-US" dirty="0"/>
          </a:p>
          <a:p>
            <a:r>
              <a:rPr lang="en-US" dirty="0" smtClean="0"/>
              <a:t>                        associative </a:t>
            </a:r>
            <a:r>
              <a:rPr lang="en-US" dirty="0"/>
              <a:t>(direct mapped)</a:t>
            </a:r>
          </a:p>
        </p:txBody>
      </p:sp>
    </p:spTree>
    <p:extLst>
      <p:ext uri="{BB962C8B-B14F-4D97-AF65-F5344CB8AC3E}">
        <p14:creationId xmlns:p14="http://schemas.microsoft.com/office/powerpoint/2010/main" xmlns="" val="233576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07" y="0"/>
            <a:ext cx="4940893" cy="639762"/>
          </a:xfrm>
        </p:spPr>
        <p:txBody>
          <a:bodyPr>
            <a:noAutofit/>
          </a:bodyPr>
          <a:lstStyle/>
          <a:p>
            <a:pPr algn="l"/>
            <a:r>
              <a:rPr lang="en-US" sz="2800" b="1" cap="small" dirty="0">
                <a:solidFill>
                  <a:srgbClr val="C00000"/>
                </a:solidFill>
              </a:rPr>
              <a:t>Cache </a:t>
            </a:r>
            <a:r>
              <a:rPr lang="en-US" sz="2800" b="1" cap="small" dirty="0" smtClean="0">
                <a:solidFill>
                  <a:srgbClr val="C00000"/>
                </a:solidFill>
              </a:rPr>
              <a:t>Optimizations  </a:t>
            </a:r>
            <a:endParaRPr lang="en-US" altLang="en-US" sz="2800" b="1" cap="small" dirty="0" smtClean="0">
              <a:solidFill>
                <a:srgbClr val="C00000"/>
              </a:solidFill>
            </a:endParaRP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5470525" y="1179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pic>
        <p:nvPicPr>
          <p:cNvPr id="16" name="Picture 15" descr="PESIT-NEW-LOGO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5066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1255" y="772313"/>
            <a:ext cx="8635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Conceptually, conflicts are the easiest: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Fully associative placement avoids all conflict misses,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Expensive in hardware and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May slow down the processor clock rate leads to lower overall performance. 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439" y="1972642"/>
            <a:ext cx="8600075" cy="4504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7817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07" y="0"/>
            <a:ext cx="4940893" cy="639762"/>
          </a:xfrm>
        </p:spPr>
        <p:txBody>
          <a:bodyPr>
            <a:noAutofit/>
          </a:bodyPr>
          <a:lstStyle/>
          <a:p>
            <a:pPr algn="l"/>
            <a:r>
              <a:rPr lang="en-US" sz="2800" b="1" cap="small" dirty="0">
                <a:solidFill>
                  <a:srgbClr val="C00000"/>
                </a:solidFill>
              </a:rPr>
              <a:t>Cache </a:t>
            </a:r>
            <a:r>
              <a:rPr lang="en-US" sz="2800" b="1" cap="small" dirty="0" smtClean="0">
                <a:solidFill>
                  <a:srgbClr val="C00000"/>
                </a:solidFill>
              </a:rPr>
              <a:t>Optimizations  </a:t>
            </a:r>
            <a:endParaRPr lang="en-US" altLang="en-US" sz="2800" b="1" cap="small" dirty="0" smtClean="0">
              <a:solidFill>
                <a:srgbClr val="C00000"/>
              </a:solidFill>
            </a:endParaRP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5470525" y="1179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pic>
        <p:nvPicPr>
          <p:cNvPr id="16" name="Picture 15" descr="PESIT-NEW-LOGO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5066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1255" y="856347"/>
            <a:ext cx="8635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u="sng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2426" y="1417218"/>
            <a:ext cx="50228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607" y="4814127"/>
            <a:ext cx="59055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7984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07" y="0"/>
            <a:ext cx="4940893" cy="639762"/>
          </a:xfrm>
        </p:spPr>
        <p:txBody>
          <a:bodyPr>
            <a:noAutofit/>
          </a:bodyPr>
          <a:lstStyle/>
          <a:p>
            <a:pPr algn="l"/>
            <a:r>
              <a:rPr lang="en-US" sz="2800" b="1" cap="small" dirty="0" smtClean="0">
                <a:solidFill>
                  <a:srgbClr val="C00000"/>
                </a:solidFill>
              </a:rPr>
              <a:t>Six Basic Cache Optimizations  </a:t>
            </a:r>
            <a:endParaRPr lang="en-US" altLang="en-US" sz="2800" b="1" cap="small" dirty="0" smtClean="0">
              <a:solidFill>
                <a:srgbClr val="C00000"/>
              </a:solidFill>
            </a:endParaRP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5470525" y="1179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pic>
        <p:nvPicPr>
          <p:cNvPr id="16" name="Picture 15" descr="PESIT-NEW-LOGO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5066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1255" y="856347"/>
            <a:ext cx="8635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u="sng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9058" y="762000"/>
            <a:ext cx="861791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000" b="1" dirty="0" smtClean="0"/>
              <a:t>First Optimization      :  </a:t>
            </a:r>
            <a:r>
              <a:rPr lang="en-US" sz="2000" dirty="0" smtClean="0"/>
              <a:t>Larger Block Size to Reduce Miss Rate</a:t>
            </a:r>
            <a:r>
              <a:rPr lang="en-US" sz="2000" b="1" dirty="0" smtClean="0"/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000" b="1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b="1" dirty="0" smtClean="0"/>
              <a:t>Second Optimization : </a:t>
            </a:r>
            <a:r>
              <a:rPr lang="en-US" sz="2000" dirty="0" smtClean="0"/>
              <a:t>Larger Caches to Reduce Miss Rate </a:t>
            </a:r>
            <a:r>
              <a:rPr lang="en-US" sz="2000" b="1" dirty="0" smtClean="0"/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000" b="1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b="1" dirty="0" smtClean="0"/>
              <a:t>Third Optimization    :  </a:t>
            </a:r>
            <a:r>
              <a:rPr lang="en-US" sz="2000" dirty="0" smtClean="0"/>
              <a:t>Higher Associativity to Reduce Miss Rate.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000" b="1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b="1" dirty="0" smtClean="0"/>
              <a:t>Fourth Optimization :  </a:t>
            </a:r>
            <a:r>
              <a:rPr lang="en-US" sz="2000" dirty="0" smtClean="0"/>
              <a:t>Multilevel Caches to Reduce Miss Penalty.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000" b="1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b="1" dirty="0" smtClean="0"/>
              <a:t>Fifth Optimization     :  </a:t>
            </a:r>
            <a:r>
              <a:rPr lang="en-US" sz="2000" dirty="0" smtClean="0"/>
              <a:t>Giving Priority to Read Misses over Writes to Reduce 			                Miss Penalty.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000" b="1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b="1" dirty="0" smtClean="0"/>
              <a:t>Sixth Optimization    :  </a:t>
            </a:r>
            <a:r>
              <a:rPr lang="en-US" sz="2000" dirty="0" smtClean="0"/>
              <a:t>Avoiding Address Translation during Indexing of the 			               Cache to Reduce Hit Time.</a:t>
            </a:r>
          </a:p>
          <a:p>
            <a:pPr marL="0" lvl="1"/>
            <a:r>
              <a:rPr lang="en-US" sz="2000" b="1" dirty="0" smtClean="0"/>
              <a:t> </a:t>
            </a:r>
            <a:endParaRPr lang="en-US" sz="2000" b="1" dirty="0">
              <a:solidFill>
                <a:srgbClr val="1B0A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65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5470525" y="1179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pic>
        <p:nvPicPr>
          <p:cNvPr id="16" name="Picture 15" descr="PESIT-NEW-LOGO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81255" y="856347"/>
            <a:ext cx="8635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u="sng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6269" y="2895600"/>
            <a:ext cx="861791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sz="2800" b="1" dirty="0" smtClean="0">
                <a:solidFill>
                  <a:srgbClr val="1B0AF6"/>
                </a:solidFill>
              </a:rPr>
              <a:t>Q &amp; A</a:t>
            </a:r>
          </a:p>
          <a:p>
            <a:pPr marL="0" lvl="1" algn="ctr"/>
            <a:r>
              <a:rPr lang="en-US" sz="2800" b="1" dirty="0" smtClean="0">
                <a:solidFill>
                  <a:srgbClr val="1B0AF6"/>
                </a:solidFill>
              </a:rPr>
              <a:t>On </a:t>
            </a:r>
            <a:endParaRPr lang="en-US" sz="2800" dirty="0" smtClean="0">
              <a:solidFill>
                <a:srgbClr val="1B0AF6"/>
              </a:solidFill>
            </a:endParaRPr>
          </a:p>
          <a:p>
            <a:pPr marL="0" lvl="1" algn="ctr"/>
            <a:r>
              <a:rPr lang="en-US" sz="2800" b="1" dirty="0" smtClean="0">
                <a:solidFill>
                  <a:srgbClr val="1B0AF6"/>
                </a:solidFill>
              </a:rPr>
              <a:t> </a:t>
            </a:r>
            <a:r>
              <a:rPr lang="en-US" sz="2800" b="1" cap="small" dirty="0">
                <a:solidFill>
                  <a:srgbClr val="1B0AF6"/>
                </a:solidFill>
              </a:rPr>
              <a:t>Cache Optimizations  </a:t>
            </a:r>
            <a:endParaRPr lang="en-US" altLang="en-US" sz="2800" b="1" cap="small" dirty="0">
              <a:solidFill>
                <a:srgbClr val="1B0AF6"/>
              </a:solidFill>
            </a:endParaRPr>
          </a:p>
          <a:p>
            <a:pPr marL="0" lvl="1"/>
            <a:endParaRPr lang="en-US" sz="2000" b="1" dirty="0">
              <a:solidFill>
                <a:srgbClr val="1B0A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305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07" y="0"/>
            <a:ext cx="3874093" cy="639762"/>
          </a:xfrm>
        </p:spPr>
        <p:txBody>
          <a:bodyPr>
            <a:noAutofit/>
          </a:bodyPr>
          <a:lstStyle/>
          <a:p>
            <a:pPr algn="l"/>
            <a:r>
              <a:rPr lang="en-US" sz="2800" b="1" cap="small" dirty="0">
                <a:solidFill>
                  <a:srgbClr val="C00000"/>
                </a:solidFill>
              </a:rPr>
              <a:t>Cache Performance</a:t>
            </a:r>
            <a:endParaRPr lang="en-US" altLang="en-US" sz="2800" b="1" cap="small" dirty="0" smtClean="0">
              <a:solidFill>
                <a:srgbClr val="C00000"/>
              </a:solidFill>
            </a:endParaRP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5470525" y="1179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pic>
        <p:nvPicPr>
          <p:cNvPr id="16" name="Picture 15" descr="PESIT-NEW-LOGO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1585912"/>
            <a:ext cx="5610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2243137"/>
            <a:ext cx="40767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47849" y="2999618"/>
            <a:ext cx="34480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3746842"/>
            <a:ext cx="6074546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43200" y="4294654"/>
            <a:ext cx="54959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23"/>
          <p:cNvSpPr/>
          <p:nvPr/>
        </p:nvSpPr>
        <p:spPr>
          <a:xfrm>
            <a:off x="1371600" y="790575"/>
            <a:ext cx="4798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cap="small" dirty="0">
                <a:solidFill>
                  <a:srgbClr val="002060"/>
                </a:solidFill>
              </a:rPr>
              <a:t>The Processor Performance Equation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57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07" y="0"/>
            <a:ext cx="3874093" cy="639762"/>
          </a:xfrm>
        </p:spPr>
        <p:txBody>
          <a:bodyPr>
            <a:noAutofit/>
          </a:bodyPr>
          <a:lstStyle/>
          <a:p>
            <a:pPr algn="l"/>
            <a:r>
              <a:rPr lang="en-US" sz="2800" b="1" cap="small" dirty="0">
                <a:solidFill>
                  <a:srgbClr val="C00000"/>
                </a:solidFill>
              </a:rPr>
              <a:t>Cache Performance</a:t>
            </a:r>
            <a:endParaRPr lang="en-US" altLang="en-US" sz="2800" b="1" cap="small" dirty="0" smtClean="0">
              <a:solidFill>
                <a:srgbClr val="C00000"/>
              </a:solidFill>
            </a:endParaRP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5470525" y="1179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pic>
        <p:nvPicPr>
          <p:cNvPr id="16" name="Picture 15" descr="PESIT-NEW-LOGO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4800" y="856347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Different instruction types having different CPIs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2671914"/>
            <a:ext cx="56197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37008" y="1542409"/>
            <a:ext cx="46005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98794" y="4114800"/>
            <a:ext cx="85880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One method  to evaluate cache performance is to expand processor execution time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i.e., </a:t>
            </a:r>
            <a:r>
              <a:rPr lang="en-US" sz="2000" b="1" dirty="0" smtClean="0">
                <a:solidFill>
                  <a:srgbClr val="1B0AF6"/>
                </a:solidFill>
              </a:rPr>
              <a:t>[Instruction Count ]- IC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1B0AF6"/>
                </a:solidFill>
              </a:rPr>
              <a:t>Add memory </a:t>
            </a:r>
            <a:r>
              <a:rPr lang="en-US" sz="2000" dirty="0">
                <a:solidFill>
                  <a:srgbClr val="1B0AF6"/>
                </a:solidFill>
              </a:rPr>
              <a:t>stall </a:t>
            </a:r>
            <a:r>
              <a:rPr lang="en-US" sz="2000" dirty="0" smtClean="0">
                <a:solidFill>
                  <a:srgbClr val="1B0AF6"/>
                </a:solidFill>
              </a:rPr>
              <a:t>cycles - the number of cycles during which the processor is waiting for a memory access.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>
              <a:solidFill>
                <a:srgbClr val="1B0AF6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/>
              <a:t>CPU Execution </a:t>
            </a:r>
            <a:r>
              <a:rPr lang="en-US" sz="2000" b="1" dirty="0"/>
              <a:t>=  (CPU clock cycles + Memory stall cycles) x Clock cycle </a:t>
            </a:r>
            <a:r>
              <a:rPr lang="en-US" sz="2000" b="1" dirty="0" smtClean="0"/>
              <a:t>time</a:t>
            </a:r>
          </a:p>
          <a:p>
            <a:r>
              <a:rPr lang="en-US" sz="2000" b="1" dirty="0" smtClean="0"/>
              <a:t>               time</a:t>
            </a:r>
            <a:endParaRPr lang="en-US" sz="2000" b="1" dirty="0"/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>
              <a:solidFill>
                <a:srgbClr val="1B0A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7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07" y="0"/>
            <a:ext cx="3874093" cy="639762"/>
          </a:xfrm>
        </p:spPr>
        <p:txBody>
          <a:bodyPr>
            <a:noAutofit/>
          </a:bodyPr>
          <a:lstStyle/>
          <a:p>
            <a:pPr algn="l"/>
            <a:r>
              <a:rPr lang="en-US" sz="2800" b="1" cap="small" dirty="0">
                <a:solidFill>
                  <a:srgbClr val="C00000"/>
                </a:solidFill>
              </a:rPr>
              <a:t>Cache Performance</a:t>
            </a:r>
            <a:endParaRPr lang="en-US" altLang="en-US" sz="2800" b="1" cap="small" dirty="0" smtClean="0">
              <a:solidFill>
                <a:srgbClr val="C00000"/>
              </a:solidFill>
            </a:endParaRP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5470525" y="1179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pic>
        <p:nvPicPr>
          <p:cNvPr id="16" name="Picture 15" descr="PESIT-NEW-LOGO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7280" y="791910"/>
            <a:ext cx="8588005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Equation assumes that CPU clock cycles include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The time to handle a </a:t>
            </a:r>
            <a:r>
              <a:rPr lang="en-US" sz="2000" dirty="0" smtClean="0">
                <a:solidFill>
                  <a:srgbClr val="1B0AF6"/>
                </a:solidFill>
              </a:rPr>
              <a:t>cache hit</a:t>
            </a:r>
            <a:r>
              <a:rPr lang="en-US" sz="2000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The processor stalled during the </a:t>
            </a:r>
            <a:r>
              <a:rPr lang="en-US" sz="2000" dirty="0" smtClean="0">
                <a:solidFill>
                  <a:srgbClr val="1B0AF6"/>
                </a:solidFill>
              </a:rPr>
              <a:t>cache miss</a:t>
            </a:r>
            <a:r>
              <a:rPr lang="en-US" sz="2000" dirty="0" smtClean="0"/>
              <a:t>.</a:t>
            </a:r>
          </a:p>
          <a:p>
            <a:pPr lvl="1"/>
            <a:endParaRPr lang="en-US" sz="3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number of memory stall cycles depends on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1B0AF6"/>
                </a:solidFill>
              </a:rPr>
              <a:t>number</a:t>
            </a:r>
            <a:r>
              <a:rPr lang="en-US" sz="2000" dirty="0" smtClean="0"/>
              <a:t> of misses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1B0AF6"/>
                </a:solidFill>
              </a:rPr>
              <a:t>cost</a:t>
            </a:r>
            <a:r>
              <a:rPr lang="en-US" sz="2000" dirty="0" smtClean="0"/>
              <a:t> per miss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This is called </a:t>
            </a:r>
            <a:r>
              <a:rPr lang="en-US" sz="2000" dirty="0" smtClean="0">
                <a:solidFill>
                  <a:srgbClr val="C00000"/>
                </a:solidFill>
              </a:rPr>
              <a:t>Miss penalty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700" b="1" dirty="0">
              <a:solidFill>
                <a:srgbClr val="1B0AF6"/>
              </a:solidFill>
            </a:endParaRPr>
          </a:p>
          <a:p>
            <a:r>
              <a:rPr lang="en-US" sz="2000" b="1" dirty="0" smtClean="0"/>
              <a:t>        Memory </a:t>
            </a:r>
            <a:r>
              <a:rPr lang="en-US" sz="2000" b="1" dirty="0"/>
              <a:t>stall </a:t>
            </a:r>
            <a:r>
              <a:rPr lang="en-US" sz="2000" b="1" dirty="0" smtClean="0"/>
              <a:t>cycles  = Number of  misses x  Miss penalty.</a:t>
            </a:r>
          </a:p>
          <a:p>
            <a:endParaRPr lang="en-US" sz="2000" b="1" dirty="0" smtClean="0"/>
          </a:p>
          <a:p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/>
              <a:t> </a:t>
            </a:r>
            <a:r>
              <a:rPr lang="en-US" sz="2000" b="1" dirty="0" smtClean="0"/>
              <a:t>             =  IC x  </a:t>
            </a:r>
            <a:r>
              <a:rPr lang="en-US" sz="2000" b="1" u="sng" dirty="0" smtClean="0"/>
              <a:t>    Misses      </a:t>
            </a:r>
            <a:r>
              <a:rPr lang="en-US" sz="2000" b="1" dirty="0" smtClean="0"/>
              <a:t>   x   Miss penalty.</a:t>
            </a:r>
            <a:endParaRPr lang="en-US" sz="2000" b="1" u="sng" dirty="0" smtClean="0"/>
          </a:p>
          <a:p>
            <a:r>
              <a:rPr lang="en-US" sz="2000" b="1" dirty="0">
                <a:solidFill>
                  <a:srgbClr val="1B0AF6"/>
                </a:solidFill>
              </a:rPr>
              <a:t> </a:t>
            </a:r>
            <a:r>
              <a:rPr lang="en-US" sz="2000" b="1" dirty="0" smtClean="0">
                <a:solidFill>
                  <a:srgbClr val="1B0AF6"/>
                </a:solidFill>
              </a:rPr>
              <a:t>                                                          </a:t>
            </a:r>
            <a:r>
              <a:rPr lang="en-US" sz="2000" b="1" dirty="0" smtClean="0"/>
              <a:t> Instructions  </a:t>
            </a:r>
          </a:p>
          <a:p>
            <a:r>
              <a:rPr lang="en-US" sz="2000" b="1" dirty="0" smtClean="0"/>
              <a:t>                                             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          =  IC  x   </a:t>
            </a:r>
            <a:r>
              <a:rPr lang="en-US" sz="2000" b="1" u="sng" dirty="0" smtClean="0"/>
              <a:t>Memory Accesses </a:t>
            </a:r>
            <a:r>
              <a:rPr lang="en-US" sz="2000" b="1" dirty="0" smtClean="0"/>
              <a:t> x Miss Rate  x </a:t>
            </a:r>
            <a:r>
              <a:rPr lang="en-US" sz="2000" b="1" dirty="0"/>
              <a:t>Miss penalty</a:t>
            </a:r>
            <a:endParaRPr lang="en-US" sz="2000" b="1" dirty="0" smtClean="0"/>
          </a:p>
          <a:p>
            <a:r>
              <a:rPr lang="en-US" sz="2000" b="1" dirty="0" smtClean="0"/>
              <a:t>    </a:t>
            </a:r>
            <a:r>
              <a:rPr lang="en-US" sz="2000" dirty="0" smtClean="0">
                <a:solidFill>
                  <a:srgbClr val="1B0AF6"/>
                </a:solidFill>
              </a:rPr>
              <a:t>where,</a:t>
            </a:r>
            <a:r>
              <a:rPr lang="en-US" sz="2000" b="1" dirty="0" smtClean="0"/>
              <a:t>                                                  Instructions          </a:t>
            </a:r>
          </a:p>
          <a:p>
            <a:r>
              <a:rPr lang="en-US" sz="2000" b="1" dirty="0" smtClean="0"/>
              <a:t>   </a:t>
            </a:r>
            <a:r>
              <a:rPr lang="en-US" sz="2000" dirty="0" smtClean="0">
                <a:solidFill>
                  <a:srgbClr val="1B0AF6"/>
                </a:solidFill>
              </a:rPr>
              <a:t>Miss rate  =   Cache access that result in a miss. </a:t>
            </a:r>
            <a:endParaRPr lang="en-US" sz="2000" dirty="0">
              <a:solidFill>
                <a:srgbClr val="1B0AF6"/>
              </a:solidFill>
            </a:endParaRPr>
          </a:p>
          <a:p>
            <a:r>
              <a:rPr lang="en-US" sz="2000" b="1" dirty="0" smtClean="0"/>
              <a:t>	      </a:t>
            </a:r>
            <a:r>
              <a:rPr lang="en-US" sz="2000" dirty="0" smtClean="0">
                <a:solidFill>
                  <a:srgbClr val="1B0AF6"/>
                </a:solidFill>
              </a:rPr>
              <a:t>=&gt;   </a:t>
            </a:r>
            <a:r>
              <a:rPr lang="en-US" sz="2000" u="sng" dirty="0" smtClean="0">
                <a:solidFill>
                  <a:srgbClr val="1B0AF6"/>
                </a:solidFill>
              </a:rPr>
              <a:t>( # of access that miss )</a:t>
            </a:r>
            <a:endParaRPr lang="en-US" sz="2000" dirty="0" smtClean="0">
              <a:solidFill>
                <a:srgbClr val="1B0AF6"/>
              </a:solidFill>
            </a:endParaRPr>
          </a:p>
          <a:p>
            <a:r>
              <a:rPr lang="en-US" sz="2000" b="1" dirty="0" smtClean="0"/>
              <a:t>                                     </a:t>
            </a:r>
            <a:r>
              <a:rPr lang="en-US" sz="2000" dirty="0" smtClean="0">
                <a:solidFill>
                  <a:srgbClr val="1B0AF6"/>
                </a:solidFill>
              </a:rPr>
              <a:t>( </a:t>
            </a:r>
            <a:r>
              <a:rPr lang="en-US" sz="2000" dirty="0">
                <a:solidFill>
                  <a:srgbClr val="1B0AF6"/>
                </a:solidFill>
              </a:rPr>
              <a:t># of access</a:t>
            </a:r>
            <a:r>
              <a:rPr lang="en-US" sz="2000" dirty="0" smtClean="0">
                <a:solidFill>
                  <a:srgbClr val="1B0AF6"/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Note:  miss rates and miss penalties are often different for read &amp; writes. 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719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07" y="0"/>
            <a:ext cx="3874093" cy="639762"/>
          </a:xfrm>
        </p:spPr>
        <p:txBody>
          <a:bodyPr>
            <a:noAutofit/>
          </a:bodyPr>
          <a:lstStyle/>
          <a:p>
            <a:pPr algn="l"/>
            <a:r>
              <a:rPr lang="en-US" sz="2800" b="1" cap="small" dirty="0">
                <a:solidFill>
                  <a:srgbClr val="C00000"/>
                </a:solidFill>
              </a:rPr>
              <a:t>Cache Performance</a:t>
            </a:r>
            <a:endParaRPr lang="en-US" altLang="en-US" sz="2800" b="1" cap="small" dirty="0" smtClean="0">
              <a:solidFill>
                <a:srgbClr val="C00000"/>
              </a:solidFill>
            </a:endParaRP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5470525" y="1179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pic>
        <p:nvPicPr>
          <p:cNvPr id="16" name="Picture 15" descr="PESIT-NEW-LOGO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7280" y="791910"/>
            <a:ext cx="8588005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Memory stall </a:t>
            </a:r>
            <a:r>
              <a:rPr lang="en-US" sz="2000" dirty="0" smtClean="0"/>
              <a:t>cycles can be defined in terms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Number of memory accesses per instruction.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Miss penalty ( in clock cycles for reads &amp; writes)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Miss rate ( for reads &amp; writes)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1B0AF6"/>
                </a:solidFill>
              </a:rPr>
              <a:t>That is,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700" b="1" dirty="0">
              <a:solidFill>
                <a:srgbClr val="1B0AF6"/>
              </a:solidFill>
            </a:endParaRPr>
          </a:p>
          <a:p>
            <a:r>
              <a:rPr lang="en-US" sz="2000" b="1" dirty="0" smtClean="0"/>
              <a:t> </a:t>
            </a:r>
            <a:r>
              <a:rPr lang="en-US" dirty="0" smtClean="0"/>
              <a:t>Memory stall   =  </a:t>
            </a:r>
            <a:r>
              <a:rPr lang="en-US" dirty="0"/>
              <a:t>IC </a:t>
            </a:r>
            <a:r>
              <a:rPr lang="en-US" sz="2000" b="1" dirty="0"/>
              <a:t>x</a:t>
            </a:r>
            <a:r>
              <a:rPr lang="en-US" dirty="0"/>
              <a:t> Reads per </a:t>
            </a:r>
            <a:r>
              <a:rPr lang="en-US" dirty="0" smtClean="0"/>
              <a:t>instruction </a:t>
            </a:r>
            <a:r>
              <a:rPr lang="en-US" sz="2000" b="1" dirty="0" smtClean="0"/>
              <a:t>x</a:t>
            </a:r>
            <a:r>
              <a:rPr lang="en-US" dirty="0" smtClean="0"/>
              <a:t> Reads miss rate </a:t>
            </a:r>
            <a:r>
              <a:rPr lang="en-US" sz="2000" b="1" dirty="0" smtClean="0"/>
              <a:t>x</a:t>
            </a:r>
            <a:r>
              <a:rPr lang="en-US" dirty="0" smtClean="0"/>
              <a:t> Reads miss penalty    </a:t>
            </a:r>
            <a:r>
              <a:rPr lang="en-US" sz="2000" b="1" dirty="0" smtClean="0"/>
              <a:t>+</a:t>
            </a:r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/>
              <a:t>  clock  </a:t>
            </a:r>
            <a:r>
              <a:rPr lang="en-US" dirty="0"/>
              <a:t>cycles </a:t>
            </a:r>
            <a:r>
              <a:rPr lang="en-US" dirty="0" smtClean="0"/>
              <a:t>       </a:t>
            </a:r>
            <a:r>
              <a:rPr lang="en-US" dirty="0"/>
              <a:t>IC </a:t>
            </a:r>
            <a:r>
              <a:rPr lang="en-US" sz="2000" b="1" dirty="0"/>
              <a:t>x</a:t>
            </a:r>
            <a:r>
              <a:rPr lang="en-US" dirty="0"/>
              <a:t> </a:t>
            </a:r>
            <a:r>
              <a:rPr lang="en-US" dirty="0" smtClean="0"/>
              <a:t>writes </a:t>
            </a:r>
            <a:r>
              <a:rPr lang="en-US" dirty="0"/>
              <a:t>per instruction </a:t>
            </a:r>
            <a:r>
              <a:rPr lang="en-US" sz="2000" b="1" dirty="0"/>
              <a:t>x</a:t>
            </a:r>
            <a:r>
              <a:rPr lang="en-US" dirty="0"/>
              <a:t> </a:t>
            </a:r>
            <a:r>
              <a:rPr lang="en-US" dirty="0" smtClean="0"/>
              <a:t>writes </a:t>
            </a:r>
            <a:r>
              <a:rPr lang="en-US" dirty="0"/>
              <a:t>miss rate </a:t>
            </a:r>
            <a:r>
              <a:rPr lang="en-US" sz="2000" b="1" dirty="0"/>
              <a:t>x</a:t>
            </a:r>
            <a:r>
              <a:rPr lang="en-US" dirty="0"/>
              <a:t> </a:t>
            </a:r>
            <a:r>
              <a:rPr lang="en-US" dirty="0" smtClean="0"/>
              <a:t>writes </a:t>
            </a:r>
            <a:r>
              <a:rPr lang="en-US" dirty="0"/>
              <a:t>miss penalty </a:t>
            </a:r>
            <a:r>
              <a:rPr lang="en-US" dirty="0" smtClean="0"/>
              <a:t>	</a:t>
            </a:r>
          </a:p>
          <a:p>
            <a:r>
              <a:rPr lang="en-US" dirty="0" smtClean="0"/>
              <a:t>   </a:t>
            </a:r>
          </a:p>
          <a:p>
            <a:r>
              <a:rPr lang="en-US" sz="2000" dirty="0" smtClean="0"/>
              <a:t>Normally, simplifying the complete formula,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Combining reads </a:t>
            </a:r>
            <a:r>
              <a:rPr lang="en-US" sz="2000" dirty="0"/>
              <a:t>&amp; </a:t>
            </a:r>
            <a:r>
              <a:rPr lang="en-US" sz="2000" dirty="0" smtClean="0"/>
              <a:t>writes.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Finding the average miss rates and miss penalty for </a:t>
            </a:r>
            <a:r>
              <a:rPr lang="en-US" sz="2000" dirty="0"/>
              <a:t>reads &amp; </a:t>
            </a:r>
            <a:r>
              <a:rPr lang="en-US" sz="2000" dirty="0" smtClean="0"/>
              <a:t>writes.</a:t>
            </a:r>
            <a:endParaRPr lang="en-US" sz="2000" dirty="0"/>
          </a:p>
          <a:p>
            <a:endParaRPr lang="en-US" sz="2000" b="1" dirty="0" smtClean="0"/>
          </a:p>
          <a:p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/>
              <a:t> </a:t>
            </a:r>
            <a:r>
              <a:rPr lang="en-US" sz="2000" b="1" dirty="0" smtClean="0"/>
              <a:t>             =  IC  x   </a:t>
            </a:r>
            <a:r>
              <a:rPr lang="en-US" sz="2000" b="1" u="sng" dirty="0" smtClean="0"/>
              <a:t>Memory Accesses </a:t>
            </a:r>
            <a:r>
              <a:rPr lang="en-US" sz="2000" b="1" dirty="0" smtClean="0"/>
              <a:t> x Miss Rate  x </a:t>
            </a:r>
            <a:r>
              <a:rPr lang="en-US" sz="2000" b="1" dirty="0"/>
              <a:t>Miss penalty</a:t>
            </a:r>
            <a:endParaRPr lang="en-US" sz="2000" b="1" dirty="0" smtClean="0"/>
          </a:p>
          <a:p>
            <a:r>
              <a:rPr lang="en-US" sz="2000" b="1" dirty="0" smtClean="0"/>
              <a:t>				Instructions          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rgbClr val="C00000"/>
                </a:solidFill>
              </a:rPr>
              <a:t>Note:  </a:t>
            </a:r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Miss rate is not the only most important measures of the cache design.</a:t>
            </a:r>
          </a:p>
        </p:txBody>
      </p:sp>
    </p:spTree>
    <p:extLst>
      <p:ext uri="{BB962C8B-B14F-4D97-AF65-F5344CB8AC3E}">
        <p14:creationId xmlns:p14="http://schemas.microsoft.com/office/powerpoint/2010/main" xmlns="" val="156899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07" y="0"/>
            <a:ext cx="4940893" cy="639762"/>
          </a:xfrm>
        </p:spPr>
        <p:txBody>
          <a:bodyPr>
            <a:noAutofit/>
          </a:bodyPr>
          <a:lstStyle/>
          <a:p>
            <a:pPr algn="l"/>
            <a:r>
              <a:rPr lang="en-US" sz="2800" b="1" cap="small" dirty="0">
                <a:solidFill>
                  <a:srgbClr val="C00000"/>
                </a:solidFill>
              </a:rPr>
              <a:t>Cache </a:t>
            </a:r>
            <a:r>
              <a:rPr lang="en-US" sz="2800" b="1" cap="small" dirty="0" smtClean="0">
                <a:solidFill>
                  <a:srgbClr val="C00000"/>
                </a:solidFill>
              </a:rPr>
              <a:t>Performance -Example 1</a:t>
            </a:r>
            <a:endParaRPr lang="en-US" altLang="en-US" sz="2800" b="1" cap="small" dirty="0" smtClean="0">
              <a:solidFill>
                <a:srgbClr val="C00000"/>
              </a:solidFill>
            </a:endParaRP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5470525" y="1179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pic>
        <p:nvPicPr>
          <p:cNvPr id="16" name="Picture 15" descr="PESIT-NEW-LOGO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7280" y="791910"/>
            <a:ext cx="89405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Assume we have a computer where the cycles per instruction (CPI )  is   1.0 when all memory accesses hit in the cache. </a:t>
            </a:r>
          </a:p>
          <a:p>
            <a:r>
              <a:rPr lang="en-US" dirty="0"/>
              <a:t>The only data accesses are loads and stores, and these total </a:t>
            </a:r>
            <a:r>
              <a:rPr lang="en-US" dirty="0" smtClean="0"/>
              <a:t>50</a:t>
            </a:r>
            <a:r>
              <a:rPr lang="en-US" dirty="0"/>
              <a:t>% of the instructions. If the miss penalty is </a:t>
            </a:r>
            <a:r>
              <a:rPr lang="en-US" dirty="0" smtClean="0"/>
              <a:t>25 </a:t>
            </a:r>
            <a:r>
              <a:rPr lang="en-US" dirty="0"/>
              <a:t>clock cycles and the miss rate is </a:t>
            </a:r>
            <a:r>
              <a:rPr lang="en-US" dirty="0" smtClean="0"/>
              <a:t>2%, </a:t>
            </a:r>
            <a:r>
              <a:rPr lang="en-US" dirty="0"/>
              <a:t>how much faster would the computer be if all instructions were cache hits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540" y="242312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572" y="2428823"/>
            <a:ext cx="8940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/>
              <a:t>Ans</a:t>
            </a:r>
            <a:r>
              <a:rPr lang="en-US" dirty="0" smtClean="0"/>
              <a:t>:  First </a:t>
            </a:r>
            <a:r>
              <a:rPr lang="en-US" dirty="0"/>
              <a:t>compute the performance for the computer that always hits</a:t>
            </a:r>
            <a:r>
              <a:rPr lang="en-US" dirty="0" smtClean="0"/>
              <a:t>: </a:t>
            </a:r>
          </a:p>
        </p:txBody>
      </p:sp>
      <p:sp>
        <p:nvSpPr>
          <p:cNvPr id="9" name="Rectangle 8"/>
          <p:cNvSpPr/>
          <p:nvPr/>
        </p:nvSpPr>
        <p:spPr>
          <a:xfrm>
            <a:off x="33373" y="2829208"/>
            <a:ext cx="8940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CPU execution time </a:t>
            </a:r>
            <a:r>
              <a:rPr lang="en-US" dirty="0" smtClean="0"/>
              <a:t>=  ( CPU </a:t>
            </a:r>
            <a:r>
              <a:rPr lang="en-US" dirty="0"/>
              <a:t>clock cycles + Memory stall cycles) × Clock cycle</a:t>
            </a:r>
          </a:p>
          <a:p>
            <a:r>
              <a:rPr lang="en-US" dirty="0" smtClean="0"/>
              <a:t>		     =  ( IC </a:t>
            </a:r>
            <a:r>
              <a:rPr lang="en-US" dirty="0"/>
              <a:t>× CPI + 0) × Clock cycle</a:t>
            </a:r>
          </a:p>
          <a:p>
            <a:r>
              <a:rPr lang="en-US" dirty="0" smtClean="0"/>
              <a:t>                                     =    IC </a:t>
            </a:r>
            <a:r>
              <a:rPr lang="en-US" dirty="0"/>
              <a:t>× 1.0 × Clock cycle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0" y="3752538"/>
            <a:ext cx="8940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Now for the computer with the real cache, first we compute memory stall cycles: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8298" y="4128609"/>
            <a:ext cx="8940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Memory stall cycles </a:t>
            </a:r>
            <a:r>
              <a:rPr lang="en-US" dirty="0" smtClean="0"/>
              <a:t> = IC   </a:t>
            </a:r>
            <a:r>
              <a:rPr lang="en-US" dirty="0"/>
              <a:t>×</a:t>
            </a:r>
            <a:r>
              <a:rPr lang="en-US" dirty="0" smtClean="0"/>
              <a:t> </a:t>
            </a:r>
            <a:r>
              <a:rPr lang="en-US" u="sng" dirty="0" smtClean="0"/>
              <a:t>Memory accesses </a:t>
            </a:r>
            <a:r>
              <a:rPr lang="en-US" dirty="0" smtClean="0"/>
              <a:t> x Miss </a:t>
            </a:r>
            <a:r>
              <a:rPr lang="en-US" dirty="0"/>
              <a:t>rate × Miss </a:t>
            </a:r>
            <a:r>
              <a:rPr lang="en-US" dirty="0" smtClean="0"/>
              <a:t>penalty </a:t>
            </a:r>
          </a:p>
          <a:p>
            <a:r>
              <a:rPr lang="en-US" dirty="0"/>
              <a:t>	</a:t>
            </a:r>
            <a:r>
              <a:rPr lang="en-US" dirty="0" smtClean="0"/>
              <a:t>		      Instruction</a:t>
            </a:r>
            <a:endParaRPr lang="en-US" dirty="0"/>
          </a:p>
          <a:p>
            <a:r>
              <a:rPr lang="en-US" dirty="0" smtClean="0"/>
              <a:t>		  </a:t>
            </a:r>
            <a:r>
              <a:rPr lang="pl-PL" dirty="0" smtClean="0"/>
              <a:t>= </a:t>
            </a:r>
            <a:r>
              <a:rPr lang="pl-PL" dirty="0"/>
              <a:t>IC × (1 + 0.5) × 0.02 × 25</a:t>
            </a:r>
          </a:p>
          <a:p>
            <a:r>
              <a:rPr lang="en-US" dirty="0" smtClean="0"/>
              <a:t>                                     = </a:t>
            </a:r>
            <a:r>
              <a:rPr lang="en-US" dirty="0"/>
              <a:t>IC × 0.75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5540" y="5328938"/>
            <a:ext cx="894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where the middle term (1 + 0.5) represents one instruction access and 0.5 data</a:t>
            </a:r>
          </a:p>
          <a:p>
            <a:r>
              <a:rPr lang="en-US" dirty="0"/>
              <a:t>accesses per instruction. The total performance is thus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0" y="5975269"/>
            <a:ext cx="894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CPU execution </a:t>
            </a:r>
            <a:r>
              <a:rPr lang="en-US" dirty="0" smtClean="0"/>
              <a:t>time cache </a:t>
            </a:r>
            <a:r>
              <a:rPr lang="en-US" dirty="0"/>
              <a:t>= (IC × 1.0 + IC × 0.75) × Clock cycle</a:t>
            </a:r>
          </a:p>
          <a:p>
            <a:r>
              <a:rPr lang="en-US" dirty="0" smtClean="0"/>
              <a:t>		            = </a:t>
            </a:r>
            <a:r>
              <a:rPr lang="en-US" dirty="0"/>
              <a:t>1.75 × IC × Clock cycle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8826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07" y="0"/>
            <a:ext cx="4940893" cy="639762"/>
          </a:xfrm>
        </p:spPr>
        <p:txBody>
          <a:bodyPr>
            <a:noAutofit/>
          </a:bodyPr>
          <a:lstStyle/>
          <a:p>
            <a:pPr algn="l"/>
            <a:r>
              <a:rPr lang="en-US" sz="2800" b="1" cap="small" dirty="0">
                <a:solidFill>
                  <a:srgbClr val="C00000"/>
                </a:solidFill>
              </a:rPr>
              <a:t>Cache </a:t>
            </a:r>
            <a:r>
              <a:rPr lang="en-US" sz="2800" b="1" cap="small" dirty="0" smtClean="0">
                <a:solidFill>
                  <a:srgbClr val="C00000"/>
                </a:solidFill>
              </a:rPr>
              <a:t>Performance -Example 1</a:t>
            </a:r>
            <a:endParaRPr lang="en-US" altLang="en-US" sz="2800" b="1" cap="small" dirty="0" smtClean="0">
              <a:solidFill>
                <a:srgbClr val="C00000"/>
              </a:solidFill>
            </a:endParaRP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5470525" y="1179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pic>
        <p:nvPicPr>
          <p:cNvPr id="16" name="Picture 15" descr="PESIT-NEW-LOGO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5540" y="814847"/>
            <a:ext cx="8940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performance ratio is the inverse of the execution times: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04800" y="1362869"/>
            <a:ext cx="8635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u="sng" dirty="0" smtClean="0"/>
          </a:p>
          <a:p>
            <a:r>
              <a:rPr lang="en-US" u="sng" dirty="0" smtClean="0"/>
              <a:t>CPU </a:t>
            </a:r>
            <a:r>
              <a:rPr lang="en-US" u="sng" dirty="0"/>
              <a:t>execution </a:t>
            </a:r>
            <a:r>
              <a:rPr lang="en-US" u="sng" dirty="0" smtClean="0"/>
              <a:t>time </a:t>
            </a:r>
            <a:r>
              <a:rPr lang="en-US" u="sng" baseline="-25000" dirty="0" smtClean="0"/>
              <a:t>cache</a:t>
            </a:r>
            <a:r>
              <a:rPr lang="en-US" baseline="-25000" dirty="0" smtClean="0"/>
              <a:t>     </a:t>
            </a:r>
            <a:r>
              <a:rPr lang="en-US" dirty="0" smtClean="0"/>
              <a:t>=</a:t>
            </a:r>
            <a:r>
              <a:rPr lang="en-US" baseline="-25000" dirty="0" smtClean="0"/>
              <a:t>    </a:t>
            </a:r>
            <a:r>
              <a:rPr lang="en-US" u="sng" dirty="0" smtClean="0"/>
              <a:t>1.75 </a:t>
            </a:r>
            <a:r>
              <a:rPr lang="en-US" u="sng" dirty="0"/>
              <a:t>× IC × Clock </a:t>
            </a:r>
            <a:r>
              <a:rPr lang="en-US" u="sng" dirty="0" smtClean="0"/>
              <a:t>cycle  </a:t>
            </a:r>
            <a:r>
              <a:rPr lang="en-US" dirty="0" smtClean="0"/>
              <a:t> =  1.75</a:t>
            </a:r>
            <a:endParaRPr lang="en-US" dirty="0"/>
          </a:p>
          <a:p>
            <a:r>
              <a:rPr lang="en-US" dirty="0" smtClean="0"/>
              <a:t> CPU </a:t>
            </a:r>
            <a:r>
              <a:rPr lang="en-US" dirty="0"/>
              <a:t>execution </a:t>
            </a:r>
            <a:r>
              <a:rPr lang="en-US" dirty="0" smtClean="0"/>
              <a:t>time                 1.0 </a:t>
            </a:r>
            <a:r>
              <a:rPr lang="en-US" dirty="0"/>
              <a:t>× IC × Clock cycle 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40" y="2577150"/>
            <a:ext cx="8940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C00000"/>
                </a:solidFill>
              </a:rPr>
              <a:t>          Hence,    The </a:t>
            </a:r>
            <a:r>
              <a:rPr lang="en-US" dirty="0">
                <a:solidFill>
                  <a:srgbClr val="C00000"/>
                </a:solidFill>
              </a:rPr>
              <a:t>computer with no cache misses is 1.75 times faster.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487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07" y="0"/>
            <a:ext cx="4940893" cy="639762"/>
          </a:xfrm>
        </p:spPr>
        <p:txBody>
          <a:bodyPr>
            <a:noAutofit/>
          </a:bodyPr>
          <a:lstStyle/>
          <a:p>
            <a:pPr algn="l"/>
            <a:r>
              <a:rPr lang="en-US" sz="2800" b="1" cap="small" dirty="0">
                <a:solidFill>
                  <a:srgbClr val="C00000"/>
                </a:solidFill>
              </a:rPr>
              <a:t>Cache </a:t>
            </a:r>
            <a:r>
              <a:rPr lang="en-US" sz="2800" b="1" cap="small" dirty="0" smtClean="0">
                <a:solidFill>
                  <a:srgbClr val="C00000"/>
                </a:solidFill>
              </a:rPr>
              <a:t>Performance </a:t>
            </a:r>
            <a:endParaRPr lang="en-US" altLang="en-US" sz="2800" b="1" cap="small" dirty="0" smtClean="0">
              <a:solidFill>
                <a:srgbClr val="C00000"/>
              </a:solidFill>
            </a:endParaRP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5470525" y="1179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pic>
        <p:nvPicPr>
          <p:cNvPr id="16" name="Picture 15" descr="PESIT-NEW-LOGO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5066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1255" y="856347"/>
            <a:ext cx="8635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u="sng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9058" y="856347"/>
            <a:ext cx="8487741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CPU performance is measured by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nstruction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 smtClean="0">
                <a:solidFill>
                  <a:srgbClr val="C00000"/>
                </a:solidFill>
              </a:rPr>
              <a:t>ount 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Miss Rate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Both independent of hardware</a:t>
            </a:r>
          </a:p>
          <a:p>
            <a:pPr lvl="1"/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 better measure of memory hierarchy performance is </a:t>
            </a:r>
          </a:p>
          <a:p>
            <a:pPr lvl="1"/>
            <a:r>
              <a:rPr lang="en-US" b="1" dirty="0" smtClean="0">
                <a:solidFill>
                  <a:srgbClr val="1B0AF6"/>
                </a:solidFill>
              </a:rPr>
              <a:t> </a:t>
            </a:r>
            <a:r>
              <a:rPr lang="en-US" dirty="0" smtClean="0">
                <a:solidFill>
                  <a:srgbClr val="1B0AF6"/>
                </a:solidFill>
              </a:rPr>
              <a:t>-  Average memory access time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0" lvl="1"/>
            <a:r>
              <a:rPr lang="en-US" b="1" dirty="0">
                <a:solidFill>
                  <a:srgbClr val="1B0AF6"/>
                </a:solidFill>
              </a:rPr>
              <a:t>Average memory access </a:t>
            </a:r>
            <a:r>
              <a:rPr lang="en-US" b="1" dirty="0" smtClean="0">
                <a:solidFill>
                  <a:srgbClr val="1B0AF6"/>
                </a:solidFill>
              </a:rPr>
              <a:t>time = Hit </a:t>
            </a:r>
            <a:r>
              <a:rPr lang="en-US" b="1" smtClean="0">
                <a:solidFill>
                  <a:srgbClr val="1B0AF6"/>
                </a:solidFill>
              </a:rPr>
              <a:t>time + </a:t>
            </a:r>
            <a:r>
              <a:rPr lang="en-US" b="1" dirty="0" smtClean="0">
                <a:solidFill>
                  <a:srgbClr val="1B0AF6"/>
                </a:solidFill>
              </a:rPr>
              <a:t>Miss rate x Miss penalty</a:t>
            </a:r>
            <a:r>
              <a:rPr lang="en-US" dirty="0" smtClean="0">
                <a:solidFill>
                  <a:srgbClr val="1B0AF6"/>
                </a:solidFill>
              </a:rPr>
              <a:t>.</a:t>
            </a:r>
          </a:p>
          <a:p>
            <a:pPr marL="0" lvl="1"/>
            <a:endParaRPr lang="en-US" sz="900" dirty="0" smtClean="0">
              <a:solidFill>
                <a:srgbClr val="1B0AF6"/>
              </a:solidFill>
            </a:endParaRPr>
          </a:p>
          <a:p>
            <a:pPr marL="0" lvl="1"/>
            <a:r>
              <a:rPr lang="en-US" dirty="0" smtClean="0">
                <a:solidFill>
                  <a:srgbClr val="1B0AF6"/>
                </a:solidFill>
              </a:rPr>
              <a:t>where Hit time – Time to hit in the cache.</a:t>
            </a:r>
          </a:p>
          <a:p>
            <a:pPr marL="0" lvl="1"/>
            <a:endParaRPr lang="en-US" dirty="0">
              <a:solidFill>
                <a:srgbClr val="1B0AF6"/>
              </a:solidFill>
            </a:endParaRPr>
          </a:p>
          <a:p>
            <a:pPr marL="0" lvl="1"/>
            <a:r>
              <a:rPr lang="en-US" dirty="0" smtClean="0"/>
              <a:t>The components of a average access time can be measured either as 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n-US" dirty="0" smtClean="0"/>
              <a:t>Absolute time on a hit.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en-US" dirty="0" smtClean="0"/>
              <a:t>Say, 0.25 to 1.0 ns.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n-US" dirty="0" smtClean="0"/>
              <a:t>Number of clock cycles that the processor waits for the memory 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en-US" dirty="0" smtClean="0"/>
              <a:t>Such as 150 to 200 clock cycles.</a:t>
            </a:r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Note: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1B0AF6"/>
                </a:solidFill>
              </a:rPr>
              <a:t> Average memory access time is still an indirect measure of performance.,   </a:t>
            </a:r>
          </a:p>
          <a:p>
            <a:r>
              <a:rPr lang="en-US" dirty="0" smtClean="0">
                <a:solidFill>
                  <a:srgbClr val="1B0AF6"/>
                </a:solidFill>
              </a:rPr>
              <a:t>      Although, better measure than miss rate.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1B0AF6"/>
                </a:solidFill>
              </a:rPr>
              <a:t> This formula can help to decide between spilt cache and a unified cache.</a:t>
            </a:r>
          </a:p>
        </p:txBody>
      </p:sp>
    </p:spTree>
    <p:extLst>
      <p:ext uri="{BB962C8B-B14F-4D97-AF65-F5344CB8AC3E}">
        <p14:creationId xmlns:p14="http://schemas.microsoft.com/office/powerpoint/2010/main" xmlns="" val="39626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07" y="0"/>
            <a:ext cx="7912693" cy="639762"/>
          </a:xfrm>
        </p:spPr>
        <p:txBody>
          <a:bodyPr>
            <a:noAutofit/>
          </a:bodyPr>
          <a:lstStyle/>
          <a:p>
            <a:pPr algn="l"/>
            <a:r>
              <a:rPr lang="en-US" sz="2800" b="1" cap="small" dirty="0">
                <a:solidFill>
                  <a:srgbClr val="C00000"/>
                </a:solidFill>
              </a:rPr>
              <a:t>Cache </a:t>
            </a:r>
            <a:r>
              <a:rPr lang="en-US" sz="2800" b="1" cap="small" dirty="0" smtClean="0">
                <a:solidFill>
                  <a:srgbClr val="C00000"/>
                </a:solidFill>
              </a:rPr>
              <a:t>Performance- </a:t>
            </a:r>
            <a:r>
              <a:rPr lang="en-US" sz="2000" b="1" dirty="0">
                <a:solidFill>
                  <a:srgbClr val="C00000"/>
                </a:solidFill>
              </a:rPr>
              <a:t>Average memory access time </a:t>
            </a:r>
            <a:endParaRPr lang="en-US" altLang="en-US" sz="2800" b="1" cap="small" dirty="0" smtClean="0">
              <a:solidFill>
                <a:srgbClr val="C00000"/>
              </a:solidFill>
            </a:endParaRP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5470525" y="1179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pic>
        <p:nvPicPr>
          <p:cNvPr id="16" name="Picture 15" descr="PESIT-NEW-LOGO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5066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1255" y="856347"/>
            <a:ext cx="8635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u="sng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9058" y="856347"/>
            <a:ext cx="879254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CPU time = [  CPU execution clock cycles + Memory stall  clock  </a:t>
            </a:r>
          </a:p>
          <a:p>
            <a:r>
              <a:rPr lang="en-US" sz="2400" dirty="0" smtClean="0"/>
              <a:t>                           cycles  ]  x Clock cycle time.</a:t>
            </a:r>
          </a:p>
          <a:p>
            <a:endParaRPr lang="en-US" sz="2400" dirty="0" smtClean="0">
              <a:solidFill>
                <a:srgbClr val="1B0AF6"/>
              </a:solidFill>
            </a:endParaRPr>
          </a:p>
          <a:p>
            <a:r>
              <a:rPr lang="en-US" sz="2400" dirty="0" smtClean="0">
                <a:solidFill>
                  <a:srgbClr val="1B0AF6"/>
                </a:solidFill>
              </a:rPr>
              <a:t>The equation has a question: </a:t>
            </a:r>
          </a:p>
          <a:p>
            <a:endParaRPr lang="en-US" sz="2400" dirty="0" smtClean="0">
              <a:solidFill>
                <a:srgbClr val="1B0AF6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Clock cycles for a cache hit should be considered part of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/>
              <a:t>CPU execution clock cycles?  or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/>
              <a:t>Memory stall clock cycles?</a:t>
            </a:r>
          </a:p>
          <a:p>
            <a:pPr lvl="2"/>
            <a:endParaRPr lang="en-US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1B0AF6"/>
                </a:solidFill>
              </a:rPr>
              <a:t>Most widely accepted is to include in </a:t>
            </a:r>
            <a:r>
              <a:rPr lang="en-US" sz="2400" dirty="0">
                <a:solidFill>
                  <a:srgbClr val="1B0AF6"/>
                </a:solidFill>
              </a:rPr>
              <a:t>CPU execution clock </a:t>
            </a:r>
            <a:r>
              <a:rPr lang="en-US" sz="2400" dirty="0" smtClean="0">
                <a:solidFill>
                  <a:srgbClr val="1B0AF6"/>
                </a:solidFill>
              </a:rPr>
              <a:t>cycles. </a:t>
            </a:r>
          </a:p>
        </p:txBody>
      </p:sp>
    </p:spTree>
    <p:extLst>
      <p:ext uri="{BB962C8B-B14F-4D97-AF65-F5344CB8AC3E}">
        <p14:creationId xmlns:p14="http://schemas.microsoft.com/office/powerpoint/2010/main" xmlns="" val="221845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1400</Words>
  <Application>Microsoft Office PowerPoint</Application>
  <PresentationFormat>On-screen Show (4:3)</PresentationFormat>
  <Paragraphs>223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Microprocessor  &amp;  Computer Architecture UE17CS253 </vt:lpstr>
      <vt:lpstr>Cache Performance</vt:lpstr>
      <vt:lpstr>Cache Performance</vt:lpstr>
      <vt:lpstr>Cache Performance</vt:lpstr>
      <vt:lpstr>Cache Performance</vt:lpstr>
      <vt:lpstr>Cache Performance -Example 1</vt:lpstr>
      <vt:lpstr>Cache Performance -Example 1</vt:lpstr>
      <vt:lpstr>Cache Performance </vt:lpstr>
      <vt:lpstr>Cache Performance- Average memory access time </vt:lpstr>
      <vt:lpstr>Cache Performance – Example 2</vt:lpstr>
      <vt:lpstr>Cache Optimizations  </vt:lpstr>
      <vt:lpstr>Cache Optimizations  </vt:lpstr>
      <vt:lpstr>Cache Optimizations  </vt:lpstr>
      <vt:lpstr>Cache Optimizations  </vt:lpstr>
      <vt:lpstr>Cache Optimizations  </vt:lpstr>
      <vt:lpstr>Six Basic Cache Optimizations  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 R BadriPrasad</dc:creator>
  <cp:lastModifiedBy>Badriprasad</cp:lastModifiedBy>
  <cp:revision>79</cp:revision>
  <dcterms:created xsi:type="dcterms:W3CDTF">2006-08-16T00:00:00Z</dcterms:created>
  <dcterms:modified xsi:type="dcterms:W3CDTF">2019-02-26T14:21:23Z</dcterms:modified>
</cp:coreProperties>
</file>