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ECDBF-276D-4B9D-B2D6-8E745B5C2F4A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E60B4-A714-446D-9EF3-FA56B97FD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3B5E359E-6090-4A0D-B752-24B46602DBC7}" type="slidenum">
              <a:rPr lang="en-US"/>
              <a:pPr/>
              <a:t>1</a:t>
            </a:fld>
            <a:endParaRPr lang="en-US"/>
          </a:p>
        </p:txBody>
      </p:sp>
      <p:sp>
        <p:nvSpPr>
          <p:cNvPr id="23557" name="Header Placeholder 4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6E3A4-95E5-FD42-8FA9-7AF16A8E314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52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9 February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0634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9 February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62718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9 February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8629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9 February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59204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9 February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76344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9 February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7693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9 February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89858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115890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4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2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60202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066800"/>
            <a:ext cx="5410200" cy="2209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cap="small" dirty="0" smtClean="0">
                <a:solidFill>
                  <a:srgbClr val="C00000"/>
                </a:solidFill>
              </a:rPr>
              <a:t>Microprocessor </a:t>
            </a:r>
            <a:br>
              <a:rPr lang="en-US" cap="small" dirty="0" smtClean="0">
                <a:solidFill>
                  <a:srgbClr val="C00000"/>
                </a:solidFill>
              </a:rPr>
            </a:br>
            <a:r>
              <a:rPr lang="en-US" cap="small" dirty="0" smtClean="0">
                <a:solidFill>
                  <a:srgbClr val="C00000"/>
                </a:solidFill>
              </a:rPr>
              <a:t>&amp; </a:t>
            </a:r>
            <a:br>
              <a:rPr lang="en-US" cap="small" dirty="0" smtClean="0">
                <a:solidFill>
                  <a:srgbClr val="C00000"/>
                </a:solidFill>
              </a:rPr>
            </a:br>
            <a:r>
              <a:rPr lang="en-US" cap="small" dirty="0" smtClean="0">
                <a:solidFill>
                  <a:srgbClr val="C00000"/>
                </a:solidFill>
              </a:rPr>
              <a:t>Computer Architecture </a:t>
            </a:r>
            <a:r>
              <a:rPr lang="en-US" sz="2700" dirty="0" smtClean="0">
                <a:latin typeface="Arial Black" pitchFamily="34" charset="0"/>
              </a:rPr>
              <a:t>UE17CS253</a:t>
            </a:r>
            <a:r>
              <a:rPr lang="en-US" dirty="0">
                <a:latin typeface="Arial Black" pitchFamily="34" charset="0"/>
              </a:rPr>
              <a:t/>
            </a:r>
            <a:br>
              <a:rPr lang="en-US" dirty="0">
                <a:latin typeface="Arial Black" pitchFamily="34" charset="0"/>
              </a:rPr>
            </a:br>
            <a:endParaRPr lang="en-US" cap="small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114800"/>
            <a:ext cx="5638800" cy="220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UNIT-2</a:t>
            </a:r>
          </a:p>
          <a:p>
            <a:pPr>
              <a:defRPr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Session – 8</a:t>
            </a:r>
          </a:p>
          <a:p>
            <a:pPr>
              <a:defRPr/>
            </a:pPr>
            <a:r>
              <a:rPr lang="en-US" sz="2800" b="1" cap="small" dirty="0" smtClean="0">
                <a:solidFill>
                  <a:srgbClr val="C00000"/>
                </a:solidFill>
              </a:rPr>
              <a:t>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 Metrics, trends in Technology, Power and Energy</a:t>
            </a:r>
            <a:endParaRPr lang="en-US" sz="2800" b="1" cap="small" dirty="0" smtClean="0">
              <a:solidFill>
                <a:srgbClr val="C00000"/>
              </a:solidFill>
            </a:endParaRPr>
          </a:p>
        </p:txBody>
      </p:sp>
      <p:pic>
        <p:nvPicPr>
          <p:cNvPr id="3076" name="Picture 2" descr="C:\Users\PESU-CS\Desktop\images AR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99364">
            <a:off x="969963" y="3646488"/>
            <a:ext cx="21240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3" descr="C:\Users\PESU-CS\Desktop\microprocessor-p4-alo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808702">
            <a:off x="467519" y="1202531"/>
            <a:ext cx="2122488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5" descr="PESIT-NEW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Static Power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 smtClean="0"/>
              <a:t>Static power consumption</a:t>
            </a:r>
          </a:p>
          <a:p>
            <a:pPr lvl="1">
              <a:lnSpc>
                <a:spcPct val="90000"/>
              </a:lnSpc>
            </a:pPr>
            <a:r>
              <a:rPr lang="en-US" sz="4000" dirty="0" err="1" smtClean="0"/>
              <a:t>Current</a:t>
            </a:r>
            <a:r>
              <a:rPr lang="en-US" sz="4000" baseline="-25000" dirty="0" err="1" smtClean="0"/>
              <a:t>static</a:t>
            </a:r>
            <a:r>
              <a:rPr lang="en-US" sz="4000" dirty="0" smtClean="0"/>
              <a:t> x Voltage</a:t>
            </a:r>
          </a:p>
          <a:p>
            <a:pPr lvl="1">
              <a:lnSpc>
                <a:spcPct val="90000"/>
              </a:lnSpc>
            </a:pPr>
            <a:r>
              <a:rPr lang="en-US" sz="4000" dirty="0" smtClean="0"/>
              <a:t>Scales with number of transistors</a:t>
            </a:r>
          </a:p>
          <a:p>
            <a:pPr lvl="1">
              <a:lnSpc>
                <a:spcPct val="90000"/>
              </a:lnSpc>
            </a:pPr>
            <a:r>
              <a:rPr lang="en-US" sz="4000" dirty="0" smtClean="0"/>
              <a:t>To reduce:  power gating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13382" y="1365312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Arial" charset="0"/>
              </a:rPr>
              <a:t>Trends in Power and Energy</a:t>
            </a:r>
          </a:p>
        </p:txBody>
      </p:sp>
      <p:pic>
        <p:nvPicPr>
          <p:cNvPr id="6" name="Picture 5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2085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4544D7-DA03-024E-993C-1B3C2A4ECA79}" type="slidenum">
              <a:rPr lang="en-US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smtClean="0">
                <a:solidFill>
                  <a:srgbClr val="C00000"/>
                </a:solidFill>
                <a:latin typeface="+mn-lt"/>
              </a:rPr>
              <a:t>Performance Metrics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372600" cy="6172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i="1" u="sng" dirty="0">
                <a:solidFill>
                  <a:srgbClr val="0038A8"/>
                </a:solidFill>
                <a:latin typeface="Arial" charset="0"/>
              </a:rPr>
              <a:t>Performance</a:t>
            </a:r>
            <a:r>
              <a:rPr lang="en-US" sz="2400" b="1" dirty="0">
                <a:solidFill>
                  <a:srgbClr val="0038A8"/>
                </a:solidFill>
                <a:latin typeface="Arial" charset="0"/>
              </a:rPr>
              <a:t>: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A quantifiable measure of rate of doing (computational) work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Multiple such measures of performance</a:t>
            </a:r>
          </a:p>
          <a:p>
            <a:pPr lvl="2" eaLnBrk="1" hangingPunct="1"/>
            <a:r>
              <a:rPr lang="en-US" sz="1800" dirty="0">
                <a:latin typeface="Arial" charset="0"/>
              </a:rPr>
              <a:t>Delineated at the level of the basic operation</a:t>
            </a:r>
          </a:p>
          <a:p>
            <a:pPr lvl="3" eaLnBrk="1" hangingPunct="1"/>
            <a:r>
              <a:rPr lang="en-US" sz="1600" i="1" u="sng" dirty="0">
                <a:latin typeface="Arial" charset="0"/>
              </a:rPr>
              <a:t>ops</a:t>
            </a:r>
            <a:r>
              <a:rPr lang="en-US" sz="1600" dirty="0">
                <a:latin typeface="Arial" charset="0"/>
              </a:rPr>
              <a:t> – operations per second</a:t>
            </a:r>
          </a:p>
          <a:p>
            <a:pPr lvl="3" eaLnBrk="1" hangingPunct="1"/>
            <a:r>
              <a:rPr lang="en-US" sz="1600" i="1" u="sng" dirty="0" err="1">
                <a:latin typeface="Arial" charset="0"/>
              </a:rPr>
              <a:t>ips</a:t>
            </a:r>
            <a:r>
              <a:rPr lang="en-US" sz="1600" dirty="0">
                <a:latin typeface="Arial" charset="0"/>
              </a:rPr>
              <a:t> – instructions per second</a:t>
            </a:r>
          </a:p>
          <a:p>
            <a:pPr lvl="3" eaLnBrk="1" hangingPunct="1"/>
            <a:r>
              <a:rPr lang="en-US" sz="1600" i="1" u="sng" dirty="0">
                <a:latin typeface="Arial" charset="0"/>
              </a:rPr>
              <a:t>flops</a:t>
            </a:r>
            <a:r>
              <a:rPr lang="en-US" sz="1600" dirty="0">
                <a:latin typeface="Arial" charset="0"/>
              </a:rPr>
              <a:t> – floating operations per second</a:t>
            </a:r>
          </a:p>
          <a:p>
            <a:pPr lvl="2" eaLnBrk="1" hangingPunct="1"/>
            <a:r>
              <a:rPr lang="en-US" sz="1800" dirty="0">
                <a:latin typeface="Arial" charset="0"/>
              </a:rPr>
              <a:t>Rate at which a </a:t>
            </a:r>
            <a:r>
              <a:rPr lang="en-US" sz="1800" i="1" u="sng" dirty="0">
                <a:latin typeface="Arial" charset="0"/>
              </a:rPr>
              <a:t>benchmark</a:t>
            </a:r>
            <a:r>
              <a:rPr lang="en-US" sz="1800" dirty="0">
                <a:latin typeface="Arial" charset="0"/>
              </a:rPr>
              <a:t> program takes to execute</a:t>
            </a:r>
          </a:p>
          <a:p>
            <a:pPr lvl="3" eaLnBrk="1" hangingPunct="1"/>
            <a:r>
              <a:rPr lang="en-US" sz="1600" dirty="0">
                <a:latin typeface="Arial" charset="0"/>
              </a:rPr>
              <a:t>A carefully crafted and controlled code used to compare systems</a:t>
            </a:r>
          </a:p>
          <a:p>
            <a:pPr lvl="3" eaLnBrk="1" hangingPunct="1"/>
            <a:r>
              <a:rPr lang="en-US" sz="1600" i="1" u="sng" dirty="0" err="1">
                <a:latin typeface="Arial" charset="0"/>
              </a:rPr>
              <a:t>Linpack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Rmax</a:t>
            </a:r>
            <a:r>
              <a:rPr lang="en-US" sz="1600" dirty="0">
                <a:latin typeface="Arial" charset="0"/>
              </a:rPr>
              <a:t> (</a:t>
            </a:r>
            <a:r>
              <a:rPr lang="en-US" sz="1600" dirty="0" err="1">
                <a:latin typeface="Arial" charset="0"/>
              </a:rPr>
              <a:t>Linpack</a:t>
            </a:r>
            <a:r>
              <a:rPr lang="en-US" sz="1600" dirty="0">
                <a:latin typeface="Arial" charset="0"/>
              </a:rPr>
              <a:t> flops)</a:t>
            </a:r>
          </a:p>
          <a:p>
            <a:pPr lvl="3" eaLnBrk="1" hangingPunct="1"/>
            <a:r>
              <a:rPr lang="en-US" sz="1600" i="1" u="sng" dirty="0" err="1">
                <a:latin typeface="Arial" charset="0"/>
              </a:rPr>
              <a:t>gups</a:t>
            </a:r>
            <a:r>
              <a:rPr lang="en-US" sz="1600" dirty="0">
                <a:latin typeface="Arial" charset="0"/>
              </a:rPr>
              <a:t> (billion updates per second)</a:t>
            </a:r>
          </a:p>
          <a:p>
            <a:pPr lvl="3" eaLnBrk="1" hangingPunct="1"/>
            <a:r>
              <a:rPr lang="en-US" sz="1600" dirty="0">
                <a:latin typeface="Arial" charset="0"/>
              </a:rPr>
              <a:t>others</a:t>
            </a:r>
          </a:p>
          <a:p>
            <a:pPr eaLnBrk="1" hangingPunct="1"/>
            <a:r>
              <a:rPr lang="en-US" sz="2400" b="1" u="sng" dirty="0">
                <a:solidFill>
                  <a:srgbClr val="0038A8"/>
                </a:solidFill>
                <a:latin typeface="Arial" charset="0"/>
              </a:rPr>
              <a:t>Two perspectives on performance</a:t>
            </a:r>
          </a:p>
          <a:p>
            <a:pPr lvl="1" eaLnBrk="1" hangingPunct="1"/>
            <a:r>
              <a:rPr lang="en-US" sz="2000" i="1" u="sng" dirty="0">
                <a:latin typeface="Arial" charset="0"/>
              </a:rPr>
              <a:t>Peak performance</a:t>
            </a:r>
          </a:p>
          <a:p>
            <a:pPr lvl="2" eaLnBrk="1" hangingPunct="1"/>
            <a:r>
              <a:rPr lang="en-US" sz="1800" dirty="0">
                <a:latin typeface="Arial" charset="0"/>
              </a:rPr>
              <a:t>Maximum theoretical performance possible for a system</a:t>
            </a:r>
          </a:p>
          <a:p>
            <a:pPr lvl="1" eaLnBrk="1" hangingPunct="1"/>
            <a:r>
              <a:rPr lang="en-US" sz="2000" i="1" u="sng" dirty="0">
                <a:latin typeface="Arial" charset="0"/>
              </a:rPr>
              <a:t>Sustained performance</a:t>
            </a:r>
          </a:p>
          <a:p>
            <a:pPr lvl="2" eaLnBrk="1" hangingPunct="1"/>
            <a:r>
              <a:rPr lang="en-US" sz="1800" dirty="0">
                <a:latin typeface="Arial" charset="0"/>
              </a:rPr>
              <a:t>Observed performance for a particular workload and run</a:t>
            </a:r>
          </a:p>
          <a:p>
            <a:pPr lvl="2" eaLnBrk="1" hangingPunct="1"/>
            <a:r>
              <a:rPr lang="en-US" sz="1800" dirty="0">
                <a:latin typeface="Arial" charset="0"/>
              </a:rPr>
              <a:t>Varies across workloads and possibly between runs </a:t>
            </a:r>
          </a:p>
        </p:txBody>
      </p:sp>
      <p:pic>
        <p:nvPicPr>
          <p:cNvPr id="5" name="Picture 5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3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  <a:latin typeface="+mn-lt"/>
              </a:rPr>
              <a:t>Trends in Technology</a:t>
            </a:r>
            <a:endParaRPr lang="en-AU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38A8"/>
                </a:solidFill>
              </a:rPr>
              <a:t>Integrated circuit technology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Transistor density:  35%/year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Die size:  10-20%/year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Integration overall:  40-55%/year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Moore’s law: #transistors/</a:t>
            </a:r>
            <a:r>
              <a:rPr lang="en-US" dirty="0" err="1"/>
              <a:t>sq</a:t>
            </a:r>
            <a:r>
              <a:rPr lang="en-US" dirty="0"/>
              <a:t> inch doubled every 2 years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38A8"/>
                </a:solidFill>
              </a:rPr>
              <a:t>DRAM capacity:</a:t>
            </a:r>
            <a:r>
              <a:rPr lang="en-US" dirty="0"/>
              <a:t>  25-40%/year (slowing)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38A8"/>
                </a:solidFill>
              </a:rPr>
              <a:t>Flash capacity:</a:t>
            </a:r>
            <a:r>
              <a:rPr lang="en-US" dirty="0"/>
              <a:t>  50-60%/year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15-20X cheaper/bit than DRAM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38A8"/>
                </a:solidFill>
              </a:rPr>
              <a:t>Magnetic disk technology:</a:t>
            </a:r>
            <a:r>
              <a:rPr lang="en-US" dirty="0"/>
              <a:t>  40%/year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15-25X cheaper/bit then Flash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300-500X cheaper/bit than DRAM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0918" y="997774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Arial" charset="0"/>
              </a:rPr>
              <a:t>Trends in Technology</a:t>
            </a:r>
          </a:p>
        </p:txBody>
      </p:sp>
      <p:pic>
        <p:nvPicPr>
          <p:cNvPr id="6" name="Picture 5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562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13108" cy="70788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 err="1" smtClean="0">
                <a:solidFill>
                  <a:srgbClr val="C00000"/>
                </a:solidFill>
              </a:rPr>
              <a:t>PowerPlay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2012, Elsevier Inc. All rights reserved.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751040"/>
          </a:xfrm>
          <a:prstGeom prst="rect">
            <a:avLst/>
          </a:prstGeom>
        </p:spPr>
      </p:pic>
      <p:pic>
        <p:nvPicPr>
          <p:cNvPr id="6" name="Picture 5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38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Transistors and Wires</a:t>
            </a:r>
            <a:endParaRPr lang="en-AU" sz="4000" b="1" dirty="0">
              <a:solidFill>
                <a:srgbClr val="C0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1"/>
            <a:ext cx="9144000" cy="2895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0038A8"/>
                </a:solidFill>
              </a:rPr>
              <a:t>Feature size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Minimum size of transistor or wire in x or y dimension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10 microns in 1971 to .032 microns in 2011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Transistor performance scales linearly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Wire delay does not improve with feature size!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Integration density scales </a:t>
            </a:r>
            <a:r>
              <a:rPr lang="en-US" sz="3200" dirty="0" err="1" smtClean="0"/>
              <a:t>quadratically</a:t>
            </a:r>
            <a:endParaRPr lang="en-US" sz="32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0918" y="997774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Arial" charset="0"/>
              </a:rPr>
              <a:t>Trends in Technology</a:t>
            </a:r>
          </a:p>
        </p:txBody>
      </p:sp>
      <p:pic>
        <p:nvPicPr>
          <p:cNvPr id="6" name="Picture 5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8350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Power and Energy</a:t>
            </a:r>
            <a:endParaRPr lang="en-AU" sz="4000" b="1" dirty="0">
              <a:solidFill>
                <a:srgbClr val="C0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8229600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8A8"/>
                </a:solidFill>
              </a:rPr>
              <a:t>Problem:</a:t>
            </a:r>
            <a:r>
              <a:rPr lang="en-US" sz="2800" dirty="0"/>
              <a:t>  Get power in, get power out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8A8"/>
                </a:solidFill>
              </a:rPr>
              <a:t>Thermal Design Power (TDP)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Characterizes sustained power consumption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Used as target for power supply and cooling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Lower than peak power, higher than average power consumption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Clock rate can be reduced dynamically to limit power consumption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Energy per task is often a better measurement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13382" y="1365312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Arial" charset="0"/>
              </a:rPr>
              <a:t>Trends in Power and Energy</a:t>
            </a:r>
          </a:p>
        </p:txBody>
      </p:sp>
      <p:pic>
        <p:nvPicPr>
          <p:cNvPr id="6" name="Picture 5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047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Dynamic Energy and Power</a:t>
            </a:r>
            <a:endParaRPr lang="en-AU" sz="4000" b="1" dirty="0">
              <a:solidFill>
                <a:srgbClr val="C0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12837"/>
            <a:ext cx="8229600" cy="38401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38A8"/>
                </a:solidFill>
              </a:rPr>
              <a:t>Dynamic energy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Transistor switch from 0 -&gt; 1 or 1 -&gt; 0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½ x Capacitive load x Voltage</a:t>
            </a:r>
            <a:r>
              <a:rPr lang="en-US" sz="3200" baseline="30000" dirty="0"/>
              <a:t>2</a:t>
            </a:r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38A8"/>
                </a:solidFill>
              </a:rPr>
              <a:t>Dynamic power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½ x Capacitive load x Voltage</a:t>
            </a:r>
            <a:r>
              <a:rPr lang="en-US" sz="3200" baseline="30000" dirty="0"/>
              <a:t>2</a:t>
            </a:r>
            <a:r>
              <a:rPr lang="en-US" sz="3200" dirty="0"/>
              <a:t> x Frequency switched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38A8"/>
                </a:solidFill>
              </a:rPr>
              <a:t>Reducing clock rate</a:t>
            </a:r>
            <a:r>
              <a:rPr lang="en-US" sz="3600" dirty="0"/>
              <a:t> reduces power, not energy</a:t>
            </a:r>
            <a:endParaRPr lang="en-US" sz="40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13382" y="1365312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Arial" charset="0"/>
              </a:rPr>
              <a:t>Trends in Power and Energy</a:t>
            </a:r>
          </a:p>
        </p:txBody>
      </p:sp>
      <p:pic>
        <p:nvPicPr>
          <p:cNvPr id="6" name="Picture 5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103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3559" y="1412776"/>
            <a:ext cx="443323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Power</a:t>
            </a:r>
            <a:endParaRPr lang="en-AU" sz="4000" b="1" dirty="0">
              <a:solidFill>
                <a:srgbClr val="C0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2908561" cy="44084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Intel 80386 consumed ~ 2 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3.3 GHz Intel Core i7 consumes 130 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Heat must be dissipated from 1.5 x 1.5 cm chip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the limit of what can be cooled by air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13382" y="1365312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Arial" charset="0"/>
              </a:rPr>
              <a:t>Trends in Power and Energy</a:t>
            </a:r>
          </a:p>
        </p:txBody>
      </p:sp>
      <p:pic>
        <p:nvPicPr>
          <p:cNvPr id="6" name="Picture 5" descr="PESIT-NEW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8505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Reducing Power</a:t>
            </a:r>
            <a:endParaRPr lang="en-AU" sz="4000" b="1" dirty="0">
              <a:solidFill>
                <a:srgbClr val="C00000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534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/>
              <a:t>Techniques for reducing power:</a:t>
            </a:r>
          </a:p>
          <a:p>
            <a:pPr lvl="1">
              <a:lnSpc>
                <a:spcPct val="90000"/>
              </a:lnSpc>
            </a:pPr>
            <a:r>
              <a:rPr lang="en-US" sz="4000" dirty="0" smtClean="0"/>
              <a:t>Do nothing well</a:t>
            </a:r>
          </a:p>
          <a:p>
            <a:pPr lvl="1">
              <a:lnSpc>
                <a:spcPct val="90000"/>
              </a:lnSpc>
            </a:pPr>
            <a:r>
              <a:rPr lang="en-US" sz="4000" dirty="0" smtClean="0"/>
              <a:t>Dynamic Voltage-Frequency Scaling</a:t>
            </a:r>
          </a:p>
          <a:p>
            <a:pPr lvl="1">
              <a:lnSpc>
                <a:spcPct val="90000"/>
              </a:lnSpc>
            </a:pPr>
            <a:r>
              <a:rPr lang="en-US" sz="4000" dirty="0" smtClean="0"/>
              <a:t>Low power state for DRAM, disks</a:t>
            </a:r>
          </a:p>
          <a:p>
            <a:pPr lvl="1">
              <a:lnSpc>
                <a:spcPct val="90000"/>
              </a:lnSpc>
            </a:pPr>
            <a:r>
              <a:rPr lang="en-US" sz="4000" dirty="0" err="1" smtClean="0"/>
              <a:t>Overclocking</a:t>
            </a:r>
            <a:r>
              <a:rPr lang="en-US" sz="4000" dirty="0" smtClean="0"/>
              <a:t>, turning off cores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45291" y="2432110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Arial" charset="0"/>
              </a:rPr>
              <a:t>Trends in Power and Energy</a:t>
            </a:r>
          </a:p>
        </p:txBody>
      </p:sp>
      <p:pic>
        <p:nvPicPr>
          <p:cNvPr id="6" name="Picture 5" descr="PESIT-NEW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7295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666</Words>
  <Application>Microsoft Office PowerPoint</Application>
  <PresentationFormat>On-screen Show (4:3)</PresentationFormat>
  <Paragraphs>127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Microprocessor  &amp;  Computer Architecture UE17CS253 </vt:lpstr>
      <vt:lpstr>Performance Metrics</vt:lpstr>
      <vt:lpstr>Trends in Technology</vt:lpstr>
      <vt:lpstr>The PowerPlay </vt:lpstr>
      <vt:lpstr>Transistors and Wires</vt:lpstr>
      <vt:lpstr>Power and Energy</vt:lpstr>
      <vt:lpstr>Dynamic Energy and Power</vt:lpstr>
      <vt:lpstr>Power</vt:lpstr>
      <vt:lpstr>Reducing Power</vt:lpstr>
      <vt:lpstr>Static Power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Badriprasad</dc:creator>
  <cp:lastModifiedBy>Badriprasad</cp:lastModifiedBy>
  <cp:revision>13</cp:revision>
  <dcterms:created xsi:type="dcterms:W3CDTF">2006-08-16T00:00:00Z</dcterms:created>
  <dcterms:modified xsi:type="dcterms:W3CDTF">2019-02-09T15:15:13Z</dcterms:modified>
</cp:coreProperties>
</file>