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Default Extension="doc" ContentType="application/msword"/>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diagrams/data1.xml" ContentType="application/vnd.openxmlformats-officedocument.drawingml.diagramData+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handoutMasterIdLst>
    <p:handoutMasterId r:id="rId35"/>
  </p:handoutMasterIdLst>
  <p:sldIdLst>
    <p:sldId id="257" r:id="rId2"/>
    <p:sldId id="388" r:id="rId3"/>
    <p:sldId id="389" r:id="rId4"/>
    <p:sldId id="364" r:id="rId5"/>
    <p:sldId id="366" r:id="rId6"/>
    <p:sldId id="367" r:id="rId7"/>
    <p:sldId id="368" r:id="rId8"/>
    <p:sldId id="369" r:id="rId9"/>
    <p:sldId id="370" r:id="rId10"/>
    <p:sldId id="371" r:id="rId11"/>
    <p:sldId id="372" r:id="rId12"/>
    <p:sldId id="373" r:id="rId13"/>
    <p:sldId id="374" r:id="rId14"/>
    <p:sldId id="375" r:id="rId15"/>
    <p:sldId id="376" r:id="rId16"/>
    <p:sldId id="377" r:id="rId17"/>
    <p:sldId id="378" r:id="rId18"/>
    <p:sldId id="380" r:id="rId19"/>
    <p:sldId id="381" r:id="rId20"/>
    <p:sldId id="382" r:id="rId21"/>
    <p:sldId id="383" r:id="rId22"/>
    <p:sldId id="384" r:id="rId23"/>
    <p:sldId id="385" r:id="rId24"/>
    <p:sldId id="386" r:id="rId25"/>
    <p:sldId id="387" r:id="rId26"/>
    <p:sldId id="390" r:id="rId27"/>
    <p:sldId id="391" r:id="rId28"/>
    <p:sldId id="392" r:id="rId29"/>
    <p:sldId id="393" r:id="rId30"/>
    <p:sldId id="394" r:id="rId31"/>
    <p:sldId id="395" r:id="rId32"/>
    <p:sldId id="29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6740" autoAdjust="0"/>
    <p:restoredTop sz="94660"/>
  </p:normalViewPr>
  <p:slideViewPr>
    <p:cSldViewPr>
      <p:cViewPr>
        <p:scale>
          <a:sx n="100" d="100"/>
          <a:sy n="100" d="100"/>
        </p:scale>
        <p:origin x="-876" y="60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B09BB9-8494-49D3-8528-81C10504AE36}" type="doc">
      <dgm:prSet loTypeId="urn:microsoft.com/office/officeart/2005/8/layout/orgChart1" loCatId="hierarchy" qsTypeId="urn:microsoft.com/office/officeart/2005/8/quickstyle/simple1" qsCatId="simple" csTypeId="urn:microsoft.com/office/officeart/2005/8/colors/accent1_2" csCatId="accent1" phldr="1"/>
      <dgm:spPr/>
    </dgm:pt>
    <dgm:pt modelId="{4A278C09-3733-4694-B8FB-5CCFF43F4273}">
      <dgm:prSet/>
      <dgm:spPr>
        <a:solidFill>
          <a:schemeClr val="bg2"/>
        </a:solidFill>
        <a:ln>
          <a:solidFill>
            <a:schemeClr val="lt1">
              <a:hueOff val="0"/>
              <a:satOff val="0"/>
              <a:lumOff val="0"/>
            </a:schemeClr>
          </a:solidFill>
        </a:ln>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Interrupts</a:t>
          </a:r>
        </a:p>
      </dgm:t>
    </dgm:pt>
    <dgm:pt modelId="{E0DF5616-81C2-40B7-886D-55F25CC12B59}" type="parTrans" cxnId="{F2014959-7676-4593-9B5E-B0D56B7C5DB8}">
      <dgm:prSet/>
      <dgm:spPr/>
      <dgm:t>
        <a:bodyPr/>
        <a:lstStyle/>
        <a:p>
          <a:endParaRPr lang="en-US"/>
        </a:p>
      </dgm:t>
    </dgm:pt>
    <dgm:pt modelId="{15D10062-2052-48B6-87FB-741C97FC2FDC}" type="sibTrans" cxnId="{F2014959-7676-4593-9B5E-B0D56B7C5DB8}">
      <dgm:prSet/>
      <dgm:spPr/>
      <dgm:t>
        <a:bodyPr/>
        <a:lstStyle/>
        <a:p>
          <a:endParaRPr lang="en-US"/>
        </a:p>
      </dgm:t>
    </dgm:pt>
    <dgm:pt modelId="{3395E904-AA7C-41B7-8795-0920F72961B0}">
      <dgm:prSet/>
      <dgm:spPr>
        <a:solidFill>
          <a:schemeClr val="bg2"/>
        </a:solidFill>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Reset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(or power up)</a:t>
          </a:r>
        </a:p>
      </dgm:t>
    </dgm:pt>
    <dgm:pt modelId="{900DA5E6-093B-4F51-9B0E-6349453453F8}" type="parTrans" cxnId="{7AD11B3D-9DB4-4782-B9FB-D9E1961082CE}">
      <dgm:prSet/>
      <dgm:spPr/>
      <dgm:t>
        <a:bodyPr/>
        <a:lstStyle/>
        <a:p>
          <a:endParaRPr lang="en-US"/>
        </a:p>
      </dgm:t>
    </dgm:pt>
    <dgm:pt modelId="{757D67C1-3961-4EA8-90DF-9110E600B0E8}" type="sibTrans" cxnId="{7AD11B3D-9DB4-4782-B9FB-D9E1961082CE}">
      <dgm:prSet/>
      <dgm:spPr/>
      <dgm:t>
        <a:bodyPr/>
        <a:lstStyle/>
        <a:p>
          <a:endParaRPr lang="en-US"/>
        </a:p>
      </dgm:t>
    </dgm:pt>
    <dgm:pt modelId="{E50CFB27-CD8D-44A4-B3D6-D31D841BB714}">
      <dgm:prSet/>
      <dgm:spPr>
        <a:solidFill>
          <a:schemeClr val="bg2"/>
        </a:solidFill>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Software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Interrupt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SWI-XX</a:t>
          </a:r>
        </a:p>
      </dgm:t>
    </dgm:pt>
    <dgm:pt modelId="{36DD936D-CDE6-4BFD-9C8E-11FF905B129F}" type="parTrans" cxnId="{F0AEB967-4DC9-40A4-A771-F57F131206C8}">
      <dgm:prSet/>
      <dgm:spPr/>
      <dgm:t>
        <a:bodyPr/>
        <a:lstStyle/>
        <a:p>
          <a:endParaRPr lang="en-US"/>
        </a:p>
      </dgm:t>
    </dgm:pt>
    <dgm:pt modelId="{415E6F49-EC88-4BBA-8850-01BB4BD2D862}" type="sibTrans" cxnId="{F0AEB967-4DC9-40A4-A771-F57F131206C8}">
      <dgm:prSet/>
      <dgm:spPr/>
      <dgm:t>
        <a:bodyPr/>
        <a:lstStyle/>
        <a:p>
          <a:endParaRPr lang="en-US"/>
        </a:p>
      </dgm:t>
    </dgm:pt>
    <dgm:pt modelId="{CD7EE2EA-FDD0-4A86-979E-C12B2D522985}">
      <dgm:prSet/>
      <dgm:spPr>
        <a:solidFill>
          <a:schemeClr val="bg2"/>
        </a:solidFill>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Hardware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Interrupt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FIQ,IRQ</a:t>
          </a:r>
        </a:p>
      </dgm:t>
    </dgm:pt>
    <dgm:pt modelId="{BE0E20D7-5D45-4DBF-B8CC-589AB00083E1}" type="parTrans" cxnId="{11ECB2E5-8B49-4793-923D-5F88D088A47D}">
      <dgm:prSet/>
      <dgm:spPr/>
      <dgm:t>
        <a:bodyPr/>
        <a:lstStyle/>
        <a:p>
          <a:endParaRPr lang="en-US"/>
        </a:p>
      </dgm:t>
    </dgm:pt>
    <dgm:pt modelId="{8EF3C643-6781-472E-80A7-10377D4B6A1A}" type="sibTrans" cxnId="{11ECB2E5-8B49-4793-923D-5F88D088A47D}">
      <dgm:prSet/>
      <dgm:spPr/>
      <dgm:t>
        <a:bodyPr/>
        <a:lstStyle/>
        <a:p>
          <a:endParaRPr lang="en-US"/>
        </a:p>
      </dgm:t>
    </dgm:pt>
    <dgm:pt modelId="{6BD2C25B-1197-4633-A8FC-B197ED4C88BE}">
      <dgm:prSet/>
      <dgm:spPr>
        <a:solidFill>
          <a:schemeClr val="bg2"/>
        </a:solidFill>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itchFamily="34" charset="0"/>
            </a:rPr>
            <a:t>Timer</a:t>
          </a:r>
        </a:p>
      </dgm:t>
    </dgm:pt>
    <dgm:pt modelId="{8F09D998-135D-4DD1-A322-24C62FC9E662}" type="parTrans" cxnId="{D8C33CDE-075B-4BA4-BFD8-32F9D6C50C12}">
      <dgm:prSet/>
      <dgm:spPr/>
      <dgm:t>
        <a:bodyPr/>
        <a:lstStyle/>
        <a:p>
          <a:endParaRPr lang="en-US"/>
        </a:p>
      </dgm:t>
    </dgm:pt>
    <dgm:pt modelId="{20BB1B50-1B31-408F-88C8-1525F623DB49}" type="sibTrans" cxnId="{D8C33CDE-075B-4BA4-BFD8-32F9D6C50C12}">
      <dgm:prSet/>
      <dgm:spPr/>
      <dgm:t>
        <a:bodyPr/>
        <a:lstStyle/>
        <a:p>
          <a:endParaRPr lang="en-US"/>
        </a:p>
      </dgm:t>
    </dgm:pt>
    <dgm:pt modelId="{0FB96EB8-9870-4CB4-A443-FB57A540CBA0}">
      <dgm:prSet/>
      <dgm:spPr>
        <a:solidFill>
          <a:schemeClr val="bg2"/>
        </a:solidFill>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ADC</a:t>
          </a:r>
        </a:p>
      </dgm:t>
    </dgm:pt>
    <dgm:pt modelId="{7B12D19F-26B1-4CBA-909B-CAD809A1FA4B}" type="parTrans" cxnId="{345D1EEC-5F7C-4A9A-A826-63D9316AEEED}">
      <dgm:prSet/>
      <dgm:spPr/>
      <dgm:t>
        <a:bodyPr/>
        <a:lstStyle/>
        <a:p>
          <a:endParaRPr lang="en-US"/>
        </a:p>
      </dgm:t>
    </dgm:pt>
    <dgm:pt modelId="{1A129CC8-DC81-4154-B815-87A272F979CA}" type="sibTrans" cxnId="{345D1EEC-5F7C-4A9A-A826-63D9316AEEED}">
      <dgm:prSet/>
      <dgm:spPr/>
      <dgm:t>
        <a:bodyPr/>
        <a:lstStyle/>
        <a:p>
          <a:endParaRPr lang="en-US"/>
        </a:p>
      </dgm:t>
    </dgm:pt>
    <dgm:pt modelId="{A6A63B57-0803-4484-8A94-55CE69A1D6BD}">
      <dgm:prSet/>
      <dgm:spPr>
        <a:solidFill>
          <a:schemeClr val="bg2"/>
        </a:solidFill>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External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Interrupt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rPr>
            <a:t>EINT</a:t>
          </a:r>
        </a:p>
      </dgm:t>
    </dgm:pt>
    <dgm:pt modelId="{933EC354-5A0B-4AE4-B3B8-F6943247E90B}" type="parTrans" cxnId="{6E453933-9E22-424C-9E62-42C2433E5D1F}">
      <dgm:prSet/>
      <dgm:spPr/>
      <dgm:t>
        <a:bodyPr/>
        <a:lstStyle/>
        <a:p>
          <a:endParaRPr lang="en-US"/>
        </a:p>
      </dgm:t>
    </dgm:pt>
    <dgm:pt modelId="{1EC5C5D6-A041-404C-952E-A2FB280B4F5F}" type="sibTrans" cxnId="{6E453933-9E22-424C-9E62-42C2433E5D1F}">
      <dgm:prSet/>
      <dgm:spPr/>
      <dgm:t>
        <a:bodyPr/>
        <a:lstStyle/>
        <a:p>
          <a:endParaRPr lang="en-US"/>
        </a:p>
      </dgm:t>
    </dgm:pt>
    <dgm:pt modelId="{DB5B62F1-4B90-4844-8F2E-A2D2DB6638AF}" type="pres">
      <dgm:prSet presAssocID="{6DB09BB9-8494-49D3-8528-81C10504AE36}" presName="hierChild1" presStyleCnt="0">
        <dgm:presLayoutVars>
          <dgm:orgChart val="1"/>
          <dgm:chPref val="1"/>
          <dgm:dir/>
          <dgm:animOne val="branch"/>
          <dgm:animLvl val="lvl"/>
          <dgm:resizeHandles/>
        </dgm:presLayoutVars>
      </dgm:prSet>
      <dgm:spPr/>
    </dgm:pt>
    <dgm:pt modelId="{1CDE17E3-4918-4734-8130-C947642C674A}" type="pres">
      <dgm:prSet presAssocID="{4A278C09-3733-4694-B8FB-5CCFF43F4273}" presName="hierRoot1" presStyleCnt="0">
        <dgm:presLayoutVars>
          <dgm:hierBranch/>
        </dgm:presLayoutVars>
      </dgm:prSet>
      <dgm:spPr/>
    </dgm:pt>
    <dgm:pt modelId="{60F93CEE-B869-4338-B178-8F73758C4609}" type="pres">
      <dgm:prSet presAssocID="{4A278C09-3733-4694-B8FB-5CCFF43F4273}" presName="rootComposite1" presStyleCnt="0"/>
      <dgm:spPr/>
    </dgm:pt>
    <dgm:pt modelId="{923D9D8B-E3B9-41EB-9825-9151D4ECE20B}" type="pres">
      <dgm:prSet presAssocID="{4A278C09-3733-4694-B8FB-5CCFF43F4273}" presName="rootText1" presStyleLbl="node0" presStyleIdx="0" presStyleCnt="1">
        <dgm:presLayoutVars>
          <dgm:chPref val="3"/>
        </dgm:presLayoutVars>
      </dgm:prSet>
      <dgm:spPr/>
      <dgm:t>
        <a:bodyPr/>
        <a:lstStyle/>
        <a:p>
          <a:endParaRPr lang="en-US"/>
        </a:p>
      </dgm:t>
    </dgm:pt>
    <dgm:pt modelId="{BAE300A3-8332-4030-ADCB-3DEDA92CEDAE}" type="pres">
      <dgm:prSet presAssocID="{4A278C09-3733-4694-B8FB-5CCFF43F4273}" presName="rootConnector1" presStyleLbl="node1" presStyleIdx="0" presStyleCnt="0"/>
      <dgm:spPr/>
      <dgm:t>
        <a:bodyPr/>
        <a:lstStyle/>
        <a:p>
          <a:endParaRPr lang="en-US"/>
        </a:p>
      </dgm:t>
    </dgm:pt>
    <dgm:pt modelId="{61DF98F9-0C79-42BF-80E8-36763268ACA8}" type="pres">
      <dgm:prSet presAssocID="{4A278C09-3733-4694-B8FB-5CCFF43F4273}" presName="hierChild2" presStyleCnt="0"/>
      <dgm:spPr/>
    </dgm:pt>
    <dgm:pt modelId="{3E4B727B-46CB-4035-AFF4-9F481F982142}" type="pres">
      <dgm:prSet presAssocID="{900DA5E6-093B-4F51-9B0E-6349453453F8}" presName="Name35" presStyleLbl="parChTrans1D2" presStyleIdx="0" presStyleCnt="3"/>
      <dgm:spPr/>
      <dgm:t>
        <a:bodyPr/>
        <a:lstStyle/>
        <a:p>
          <a:endParaRPr lang="en-US"/>
        </a:p>
      </dgm:t>
    </dgm:pt>
    <dgm:pt modelId="{70A6448D-AC14-48CD-A8BE-278FD5FC1F61}" type="pres">
      <dgm:prSet presAssocID="{3395E904-AA7C-41B7-8795-0920F72961B0}" presName="hierRoot2" presStyleCnt="0">
        <dgm:presLayoutVars>
          <dgm:hierBranch/>
        </dgm:presLayoutVars>
      </dgm:prSet>
      <dgm:spPr/>
    </dgm:pt>
    <dgm:pt modelId="{45063DA0-5996-49B0-9B31-E7EFCA6CCC1E}" type="pres">
      <dgm:prSet presAssocID="{3395E904-AA7C-41B7-8795-0920F72961B0}" presName="rootComposite" presStyleCnt="0"/>
      <dgm:spPr/>
    </dgm:pt>
    <dgm:pt modelId="{28FDB3A9-224B-4816-9C75-B4E09BC4A5A6}" type="pres">
      <dgm:prSet presAssocID="{3395E904-AA7C-41B7-8795-0920F72961B0}" presName="rootText" presStyleLbl="node2" presStyleIdx="0" presStyleCnt="3">
        <dgm:presLayoutVars>
          <dgm:chPref val="3"/>
        </dgm:presLayoutVars>
      </dgm:prSet>
      <dgm:spPr/>
      <dgm:t>
        <a:bodyPr/>
        <a:lstStyle/>
        <a:p>
          <a:endParaRPr lang="en-US"/>
        </a:p>
      </dgm:t>
    </dgm:pt>
    <dgm:pt modelId="{37FA484C-CB0B-4A98-A537-1FCC99D855B2}" type="pres">
      <dgm:prSet presAssocID="{3395E904-AA7C-41B7-8795-0920F72961B0}" presName="rootConnector" presStyleLbl="node2" presStyleIdx="0" presStyleCnt="3"/>
      <dgm:spPr/>
      <dgm:t>
        <a:bodyPr/>
        <a:lstStyle/>
        <a:p>
          <a:endParaRPr lang="en-US"/>
        </a:p>
      </dgm:t>
    </dgm:pt>
    <dgm:pt modelId="{3F22FBFE-DED3-4693-A79F-5C264F505316}" type="pres">
      <dgm:prSet presAssocID="{3395E904-AA7C-41B7-8795-0920F72961B0}" presName="hierChild4" presStyleCnt="0"/>
      <dgm:spPr/>
    </dgm:pt>
    <dgm:pt modelId="{62C28F75-7F22-4720-BF35-696F14EA3B3B}" type="pres">
      <dgm:prSet presAssocID="{3395E904-AA7C-41B7-8795-0920F72961B0}" presName="hierChild5" presStyleCnt="0"/>
      <dgm:spPr/>
    </dgm:pt>
    <dgm:pt modelId="{EBFE56DA-6258-41C0-99C7-A9E78455EB14}" type="pres">
      <dgm:prSet presAssocID="{36DD936D-CDE6-4BFD-9C8E-11FF905B129F}" presName="Name35" presStyleLbl="parChTrans1D2" presStyleIdx="1" presStyleCnt="3"/>
      <dgm:spPr/>
      <dgm:t>
        <a:bodyPr/>
        <a:lstStyle/>
        <a:p>
          <a:endParaRPr lang="en-US"/>
        </a:p>
      </dgm:t>
    </dgm:pt>
    <dgm:pt modelId="{CF861646-702E-4F2B-9584-244A3EA69F95}" type="pres">
      <dgm:prSet presAssocID="{E50CFB27-CD8D-44A4-B3D6-D31D841BB714}" presName="hierRoot2" presStyleCnt="0">
        <dgm:presLayoutVars>
          <dgm:hierBranch/>
        </dgm:presLayoutVars>
      </dgm:prSet>
      <dgm:spPr/>
    </dgm:pt>
    <dgm:pt modelId="{727D179E-7C10-4227-A0DB-0503DB06EAE7}" type="pres">
      <dgm:prSet presAssocID="{E50CFB27-CD8D-44A4-B3D6-D31D841BB714}" presName="rootComposite" presStyleCnt="0"/>
      <dgm:spPr/>
    </dgm:pt>
    <dgm:pt modelId="{AA0781C4-E4EE-45E8-90D5-4CDDC2E1FE29}" type="pres">
      <dgm:prSet presAssocID="{E50CFB27-CD8D-44A4-B3D6-D31D841BB714}" presName="rootText" presStyleLbl="node2" presStyleIdx="1" presStyleCnt="3">
        <dgm:presLayoutVars>
          <dgm:chPref val="3"/>
        </dgm:presLayoutVars>
      </dgm:prSet>
      <dgm:spPr/>
      <dgm:t>
        <a:bodyPr/>
        <a:lstStyle/>
        <a:p>
          <a:endParaRPr lang="en-US"/>
        </a:p>
      </dgm:t>
    </dgm:pt>
    <dgm:pt modelId="{3318827E-2053-480B-A753-3E157CCE62ED}" type="pres">
      <dgm:prSet presAssocID="{E50CFB27-CD8D-44A4-B3D6-D31D841BB714}" presName="rootConnector" presStyleLbl="node2" presStyleIdx="1" presStyleCnt="3"/>
      <dgm:spPr/>
      <dgm:t>
        <a:bodyPr/>
        <a:lstStyle/>
        <a:p>
          <a:endParaRPr lang="en-US"/>
        </a:p>
      </dgm:t>
    </dgm:pt>
    <dgm:pt modelId="{331CAF12-D136-4291-BD0A-E53FC7B5625D}" type="pres">
      <dgm:prSet presAssocID="{E50CFB27-CD8D-44A4-B3D6-D31D841BB714}" presName="hierChild4" presStyleCnt="0"/>
      <dgm:spPr/>
    </dgm:pt>
    <dgm:pt modelId="{0B58C181-840A-4AB4-B169-CA1C15CC4F07}" type="pres">
      <dgm:prSet presAssocID="{E50CFB27-CD8D-44A4-B3D6-D31D841BB714}" presName="hierChild5" presStyleCnt="0"/>
      <dgm:spPr/>
    </dgm:pt>
    <dgm:pt modelId="{929A9D4C-9DEE-42D1-BBEE-FC527C1DEC5C}" type="pres">
      <dgm:prSet presAssocID="{BE0E20D7-5D45-4DBF-B8CC-589AB00083E1}" presName="Name35" presStyleLbl="parChTrans1D2" presStyleIdx="2" presStyleCnt="3"/>
      <dgm:spPr/>
      <dgm:t>
        <a:bodyPr/>
        <a:lstStyle/>
        <a:p>
          <a:endParaRPr lang="en-US"/>
        </a:p>
      </dgm:t>
    </dgm:pt>
    <dgm:pt modelId="{75F470CE-78FB-4CA3-AA78-5B2F7E044032}" type="pres">
      <dgm:prSet presAssocID="{CD7EE2EA-FDD0-4A86-979E-C12B2D522985}" presName="hierRoot2" presStyleCnt="0">
        <dgm:presLayoutVars>
          <dgm:hierBranch/>
        </dgm:presLayoutVars>
      </dgm:prSet>
      <dgm:spPr/>
    </dgm:pt>
    <dgm:pt modelId="{B253D8F8-5DA9-4C4E-B903-D9C9ED293BBC}" type="pres">
      <dgm:prSet presAssocID="{CD7EE2EA-FDD0-4A86-979E-C12B2D522985}" presName="rootComposite" presStyleCnt="0"/>
      <dgm:spPr/>
    </dgm:pt>
    <dgm:pt modelId="{D1065604-BE39-4F0A-84F6-1A7589D13154}" type="pres">
      <dgm:prSet presAssocID="{CD7EE2EA-FDD0-4A86-979E-C12B2D522985}" presName="rootText" presStyleLbl="node2" presStyleIdx="2" presStyleCnt="3">
        <dgm:presLayoutVars>
          <dgm:chPref val="3"/>
        </dgm:presLayoutVars>
      </dgm:prSet>
      <dgm:spPr/>
      <dgm:t>
        <a:bodyPr/>
        <a:lstStyle/>
        <a:p>
          <a:endParaRPr lang="en-US"/>
        </a:p>
      </dgm:t>
    </dgm:pt>
    <dgm:pt modelId="{6BF02061-D5DE-4638-93FF-23D12319BEB2}" type="pres">
      <dgm:prSet presAssocID="{CD7EE2EA-FDD0-4A86-979E-C12B2D522985}" presName="rootConnector" presStyleLbl="node2" presStyleIdx="2" presStyleCnt="3"/>
      <dgm:spPr/>
      <dgm:t>
        <a:bodyPr/>
        <a:lstStyle/>
        <a:p>
          <a:endParaRPr lang="en-US"/>
        </a:p>
      </dgm:t>
    </dgm:pt>
    <dgm:pt modelId="{F75672B6-DA67-4B81-9A7B-A2A0E8E96AAE}" type="pres">
      <dgm:prSet presAssocID="{CD7EE2EA-FDD0-4A86-979E-C12B2D522985}" presName="hierChild4" presStyleCnt="0"/>
      <dgm:spPr/>
    </dgm:pt>
    <dgm:pt modelId="{D9BA5521-E675-42B5-9CF3-36D523A76CCC}" type="pres">
      <dgm:prSet presAssocID="{8F09D998-135D-4DD1-A322-24C62FC9E662}" presName="Name35" presStyleLbl="parChTrans1D3" presStyleIdx="0" presStyleCnt="3"/>
      <dgm:spPr/>
      <dgm:t>
        <a:bodyPr/>
        <a:lstStyle/>
        <a:p>
          <a:endParaRPr lang="en-US"/>
        </a:p>
      </dgm:t>
    </dgm:pt>
    <dgm:pt modelId="{E626DD7D-5C0A-42FC-B8A0-F7560C55E186}" type="pres">
      <dgm:prSet presAssocID="{6BD2C25B-1197-4633-A8FC-B197ED4C88BE}" presName="hierRoot2" presStyleCnt="0">
        <dgm:presLayoutVars>
          <dgm:hierBranch val="r"/>
        </dgm:presLayoutVars>
      </dgm:prSet>
      <dgm:spPr/>
    </dgm:pt>
    <dgm:pt modelId="{76CC7202-0539-4A05-80AD-BB03033F1E64}" type="pres">
      <dgm:prSet presAssocID="{6BD2C25B-1197-4633-A8FC-B197ED4C88BE}" presName="rootComposite" presStyleCnt="0"/>
      <dgm:spPr/>
    </dgm:pt>
    <dgm:pt modelId="{8F668320-C8F2-46D1-9BE8-E801B86A1B33}" type="pres">
      <dgm:prSet presAssocID="{6BD2C25B-1197-4633-A8FC-B197ED4C88BE}" presName="rootText" presStyleLbl="node3" presStyleIdx="0" presStyleCnt="3" custLinFactNeighborX="45" custLinFactNeighborY="91701">
        <dgm:presLayoutVars>
          <dgm:chPref val="3"/>
        </dgm:presLayoutVars>
      </dgm:prSet>
      <dgm:spPr/>
      <dgm:t>
        <a:bodyPr/>
        <a:lstStyle/>
        <a:p>
          <a:endParaRPr lang="en-US"/>
        </a:p>
      </dgm:t>
    </dgm:pt>
    <dgm:pt modelId="{BC9F1614-BFFC-44E5-B03F-BEA244BD4872}" type="pres">
      <dgm:prSet presAssocID="{6BD2C25B-1197-4633-A8FC-B197ED4C88BE}" presName="rootConnector" presStyleLbl="node3" presStyleIdx="0" presStyleCnt="3"/>
      <dgm:spPr/>
      <dgm:t>
        <a:bodyPr/>
        <a:lstStyle/>
        <a:p>
          <a:endParaRPr lang="en-US"/>
        </a:p>
      </dgm:t>
    </dgm:pt>
    <dgm:pt modelId="{42170BA6-AF94-4676-AA7F-C3FFD507754B}" type="pres">
      <dgm:prSet presAssocID="{6BD2C25B-1197-4633-A8FC-B197ED4C88BE}" presName="hierChild4" presStyleCnt="0"/>
      <dgm:spPr/>
    </dgm:pt>
    <dgm:pt modelId="{998A66E0-E60B-4FC8-B088-79229C211956}" type="pres">
      <dgm:prSet presAssocID="{6BD2C25B-1197-4633-A8FC-B197ED4C88BE}" presName="hierChild5" presStyleCnt="0"/>
      <dgm:spPr/>
    </dgm:pt>
    <dgm:pt modelId="{5E847616-DC94-4397-A870-F636966AEF3E}" type="pres">
      <dgm:prSet presAssocID="{7B12D19F-26B1-4CBA-909B-CAD809A1FA4B}" presName="Name35" presStyleLbl="parChTrans1D3" presStyleIdx="1" presStyleCnt="3"/>
      <dgm:spPr/>
      <dgm:t>
        <a:bodyPr/>
        <a:lstStyle/>
        <a:p>
          <a:endParaRPr lang="en-US"/>
        </a:p>
      </dgm:t>
    </dgm:pt>
    <dgm:pt modelId="{29F78F91-9739-449B-86A8-7C73985E27C1}" type="pres">
      <dgm:prSet presAssocID="{0FB96EB8-9870-4CB4-A443-FB57A540CBA0}" presName="hierRoot2" presStyleCnt="0">
        <dgm:presLayoutVars>
          <dgm:hierBranch val="r"/>
        </dgm:presLayoutVars>
      </dgm:prSet>
      <dgm:spPr/>
    </dgm:pt>
    <dgm:pt modelId="{F5AAAAF3-F1AD-43CE-8DF1-03BBA2325E8E}" type="pres">
      <dgm:prSet presAssocID="{0FB96EB8-9870-4CB4-A443-FB57A540CBA0}" presName="rootComposite" presStyleCnt="0"/>
      <dgm:spPr/>
    </dgm:pt>
    <dgm:pt modelId="{D176F4CC-B197-4939-A77D-28078E69041E}" type="pres">
      <dgm:prSet presAssocID="{0FB96EB8-9870-4CB4-A443-FB57A540CBA0}" presName="rootText" presStyleLbl="node3" presStyleIdx="1" presStyleCnt="3" custLinFactNeighborX="671" custLinFactNeighborY="91009">
        <dgm:presLayoutVars>
          <dgm:chPref val="3"/>
        </dgm:presLayoutVars>
      </dgm:prSet>
      <dgm:spPr/>
      <dgm:t>
        <a:bodyPr/>
        <a:lstStyle/>
        <a:p>
          <a:endParaRPr lang="en-US"/>
        </a:p>
      </dgm:t>
    </dgm:pt>
    <dgm:pt modelId="{9404A85C-D0D8-4A4C-AF81-62B664DE3D61}" type="pres">
      <dgm:prSet presAssocID="{0FB96EB8-9870-4CB4-A443-FB57A540CBA0}" presName="rootConnector" presStyleLbl="node3" presStyleIdx="1" presStyleCnt="3"/>
      <dgm:spPr/>
      <dgm:t>
        <a:bodyPr/>
        <a:lstStyle/>
        <a:p>
          <a:endParaRPr lang="en-US"/>
        </a:p>
      </dgm:t>
    </dgm:pt>
    <dgm:pt modelId="{F3214CE9-47D8-4292-8772-AD863A24FF34}" type="pres">
      <dgm:prSet presAssocID="{0FB96EB8-9870-4CB4-A443-FB57A540CBA0}" presName="hierChild4" presStyleCnt="0"/>
      <dgm:spPr/>
    </dgm:pt>
    <dgm:pt modelId="{95698F19-8BEB-4BE1-A2BA-20612FD34F1E}" type="pres">
      <dgm:prSet presAssocID="{0FB96EB8-9870-4CB4-A443-FB57A540CBA0}" presName="hierChild5" presStyleCnt="0"/>
      <dgm:spPr/>
    </dgm:pt>
    <dgm:pt modelId="{5F5079DF-63AD-41DD-8C69-9D6BDEAE1E8F}" type="pres">
      <dgm:prSet presAssocID="{933EC354-5A0B-4AE4-B3B8-F6943247E90B}" presName="Name35" presStyleLbl="parChTrans1D3" presStyleIdx="2" presStyleCnt="3"/>
      <dgm:spPr/>
      <dgm:t>
        <a:bodyPr/>
        <a:lstStyle/>
        <a:p>
          <a:endParaRPr lang="en-US"/>
        </a:p>
      </dgm:t>
    </dgm:pt>
    <dgm:pt modelId="{F49E6905-8108-48CC-952E-E6EE41FEA7DB}" type="pres">
      <dgm:prSet presAssocID="{A6A63B57-0803-4484-8A94-55CE69A1D6BD}" presName="hierRoot2" presStyleCnt="0">
        <dgm:presLayoutVars>
          <dgm:hierBranch val="r"/>
        </dgm:presLayoutVars>
      </dgm:prSet>
      <dgm:spPr/>
    </dgm:pt>
    <dgm:pt modelId="{6697A38A-4916-4EE6-938C-316478670031}" type="pres">
      <dgm:prSet presAssocID="{A6A63B57-0803-4484-8A94-55CE69A1D6BD}" presName="rootComposite" presStyleCnt="0"/>
      <dgm:spPr/>
    </dgm:pt>
    <dgm:pt modelId="{C068A566-4D21-41FD-BD5F-A9100C328E1D}" type="pres">
      <dgm:prSet presAssocID="{A6A63B57-0803-4484-8A94-55CE69A1D6BD}" presName="rootText" presStyleLbl="node3" presStyleIdx="2" presStyleCnt="3" custLinFactNeighborX="613" custLinFactNeighborY="92298">
        <dgm:presLayoutVars>
          <dgm:chPref val="3"/>
        </dgm:presLayoutVars>
      </dgm:prSet>
      <dgm:spPr/>
      <dgm:t>
        <a:bodyPr/>
        <a:lstStyle/>
        <a:p>
          <a:endParaRPr lang="en-US"/>
        </a:p>
      </dgm:t>
    </dgm:pt>
    <dgm:pt modelId="{681102AA-DB21-4682-882E-52AD23962863}" type="pres">
      <dgm:prSet presAssocID="{A6A63B57-0803-4484-8A94-55CE69A1D6BD}" presName="rootConnector" presStyleLbl="node3" presStyleIdx="2" presStyleCnt="3"/>
      <dgm:spPr/>
      <dgm:t>
        <a:bodyPr/>
        <a:lstStyle/>
        <a:p>
          <a:endParaRPr lang="en-US"/>
        </a:p>
      </dgm:t>
    </dgm:pt>
    <dgm:pt modelId="{6C2BE014-8C1C-4D93-A654-9C00E3FE7026}" type="pres">
      <dgm:prSet presAssocID="{A6A63B57-0803-4484-8A94-55CE69A1D6BD}" presName="hierChild4" presStyleCnt="0"/>
      <dgm:spPr/>
    </dgm:pt>
    <dgm:pt modelId="{CAAF6387-615F-4B07-A819-8109CDD4B6AF}" type="pres">
      <dgm:prSet presAssocID="{A6A63B57-0803-4484-8A94-55CE69A1D6BD}" presName="hierChild5" presStyleCnt="0"/>
      <dgm:spPr/>
    </dgm:pt>
    <dgm:pt modelId="{153401F1-A840-4959-89F4-AF503ABD7913}" type="pres">
      <dgm:prSet presAssocID="{CD7EE2EA-FDD0-4A86-979E-C12B2D522985}" presName="hierChild5" presStyleCnt="0"/>
      <dgm:spPr/>
    </dgm:pt>
    <dgm:pt modelId="{176136D6-8904-491C-8433-9B148D9D3DF5}" type="pres">
      <dgm:prSet presAssocID="{4A278C09-3733-4694-B8FB-5CCFF43F4273}" presName="hierChild3" presStyleCnt="0"/>
      <dgm:spPr/>
    </dgm:pt>
  </dgm:ptLst>
  <dgm:cxnLst>
    <dgm:cxn modelId="{D8C33CDE-075B-4BA4-BFD8-32F9D6C50C12}" srcId="{CD7EE2EA-FDD0-4A86-979E-C12B2D522985}" destId="{6BD2C25B-1197-4633-A8FC-B197ED4C88BE}" srcOrd="0" destOrd="0" parTransId="{8F09D998-135D-4DD1-A322-24C62FC9E662}" sibTransId="{20BB1B50-1B31-408F-88C8-1525F623DB49}"/>
    <dgm:cxn modelId="{A9E8F947-BD26-472D-88BF-5781F05DEC7C}" type="presOf" srcId="{0FB96EB8-9870-4CB4-A443-FB57A540CBA0}" destId="{D176F4CC-B197-4939-A77D-28078E69041E}" srcOrd="0" destOrd="0" presId="urn:microsoft.com/office/officeart/2005/8/layout/orgChart1"/>
    <dgm:cxn modelId="{7AD11B3D-9DB4-4782-B9FB-D9E1961082CE}" srcId="{4A278C09-3733-4694-B8FB-5CCFF43F4273}" destId="{3395E904-AA7C-41B7-8795-0920F72961B0}" srcOrd="0" destOrd="0" parTransId="{900DA5E6-093B-4F51-9B0E-6349453453F8}" sibTransId="{757D67C1-3961-4EA8-90DF-9110E600B0E8}"/>
    <dgm:cxn modelId="{57605212-A37F-4582-B763-21F0DF7CDFBB}" type="presOf" srcId="{4A278C09-3733-4694-B8FB-5CCFF43F4273}" destId="{BAE300A3-8332-4030-ADCB-3DEDA92CEDAE}" srcOrd="1" destOrd="0" presId="urn:microsoft.com/office/officeart/2005/8/layout/orgChart1"/>
    <dgm:cxn modelId="{3EEC2BBA-CB78-49C6-AF77-7C5448B74E62}" type="presOf" srcId="{BE0E20D7-5D45-4DBF-B8CC-589AB00083E1}" destId="{929A9D4C-9DEE-42D1-BBEE-FC527C1DEC5C}" srcOrd="0" destOrd="0" presId="urn:microsoft.com/office/officeart/2005/8/layout/orgChart1"/>
    <dgm:cxn modelId="{B57CDF95-C40F-4634-BACE-74E34F56232B}" type="presOf" srcId="{4A278C09-3733-4694-B8FB-5CCFF43F4273}" destId="{923D9D8B-E3B9-41EB-9825-9151D4ECE20B}" srcOrd="0" destOrd="0" presId="urn:microsoft.com/office/officeart/2005/8/layout/orgChart1"/>
    <dgm:cxn modelId="{6E453933-9E22-424C-9E62-42C2433E5D1F}" srcId="{CD7EE2EA-FDD0-4A86-979E-C12B2D522985}" destId="{A6A63B57-0803-4484-8A94-55CE69A1D6BD}" srcOrd="2" destOrd="0" parTransId="{933EC354-5A0B-4AE4-B3B8-F6943247E90B}" sibTransId="{1EC5C5D6-A041-404C-952E-A2FB280B4F5F}"/>
    <dgm:cxn modelId="{D5B8BAB3-8671-406F-AAA2-F073AE77BF6E}" type="presOf" srcId="{A6A63B57-0803-4484-8A94-55CE69A1D6BD}" destId="{C068A566-4D21-41FD-BD5F-A9100C328E1D}" srcOrd="0" destOrd="0" presId="urn:microsoft.com/office/officeart/2005/8/layout/orgChart1"/>
    <dgm:cxn modelId="{31D2896E-D2B8-4B0D-B3C9-1622A33AC121}" type="presOf" srcId="{E50CFB27-CD8D-44A4-B3D6-D31D841BB714}" destId="{3318827E-2053-480B-A753-3E157CCE62ED}" srcOrd="1" destOrd="0" presId="urn:microsoft.com/office/officeart/2005/8/layout/orgChart1"/>
    <dgm:cxn modelId="{F0AEB967-4DC9-40A4-A771-F57F131206C8}" srcId="{4A278C09-3733-4694-B8FB-5CCFF43F4273}" destId="{E50CFB27-CD8D-44A4-B3D6-D31D841BB714}" srcOrd="1" destOrd="0" parTransId="{36DD936D-CDE6-4BFD-9C8E-11FF905B129F}" sibTransId="{415E6F49-EC88-4BBA-8850-01BB4BD2D862}"/>
    <dgm:cxn modelId="{11ECB2E5-8B49-4793-923D-5F88D088A47D}" srcId="{4A278C09-3733-4694-B8FB-5CCFF43F4273}" destId="{CD7EE2EA-FDD0-4A86-979E-C12B2D522985}" srcOrd="2" destOrd="0" parTransId="{BE0E20D7-5D45-4DBF-B8CC-589AB00083E1}" sibTransId="{8EF3C643-6781-472E-80A7-10377D4B6A1A}"/>
    <dgm:cxn modelId="{A4ED7703-9E1B-4106-A761-398C666D4ABD}" type="presOf" srcId="{900DA5E6-093B-4F51-9B0E-6349453453F8}" destId="{3E4B727B-46CB-4035-AFF4-9F481F982142}" srcOrd="0" destOrd="0" presId="urn:microsoft.com/office/officeart/2005/8/layout/orgChart1"/>
    <dgm:cxn modelId="{2520CC80-1D9F-40D0-82B6-8F2F3FAEE935}" type="presOf" srcId="{CD7EE2EA-FDD0-4A86-979E-C12B2D522985}" destId="{D1065604-BE39-4F0A-84F6-1A7589D13154}" srcOrd="0" destOrd="0" presId="urn:microsoft.com/office/officeart/2005/8/layout/orgChart1"/>
    <dgm:cxn modelId="{E8F58368-D9BC-477A-A0E1-E2BB3FAD9F4F}" type="presOf" srcId="{6BD2C25B-1197-4633-A8FC-B197ED4C88BE}" destId="{BC9F1614-BFFC-44E5-B03F-BEA244BD4872}" srcOrd="1" destOrd="0" presId="urn:microsoft.com/office/officeart/2005/8/layout/orgChart1"/>
    <dgm:cxn modelId="{41DB19F0-9BE4-426F-9BB0-9B8B145A837A}" type="presOf" srcId="{7B12D19F-26B1-4CBA-909B-CAD809A1FA4B}" destId="{5E847616-DC94-4397-A870-F636966AEF3E}" srcOrd="0" destOrd="0" presId="urn:microsoft.com/office/officeart/2005/8/layout/orgChart1"/>
    <dgm:cxn modelId="{1D367C9C-5FC7-4F2E-870F-F424DC58EB9A}" type="presOf" srcId="{36DD936D-CDE6-4BFD-9C8E-11FF905B129F}" destId="{EBFE56DA-6258-41C0-99C7-A9E78455EB14}" srcOrd="0" destOrd="0" presId="urn:microsoft.com/office/officeart/2005/8/layout/orgChart1"/>
    <dgm:cxn modelId="{345D1EEC-5F7C-4A9A-A826-63D9316AEEED}" srcId="{CD7EE2EA-FDD0-4A86-979E-C12B2D522985}" destId="{0FB96EB8-9870-4CB4-A443-FB57A540CBA0}" srcOrd="1" destOrd="0" parTransId="{7B12D19F-26B1-4CBA-909B-CAD809A1FA4B}" sibTransId="{1A129CC8-DC81-4154-B815-87A272F979CA}"/>
    <dgm:cxn modelId="{DCB971DD-154E-47CF-AF69-16210802BC26}" type="presOf" srcId="{0FB96EB8-9870-4CB4-A443-FB57A540CBA0}" destId="{9404A85C-D0D8-4A4C-AF81-62B664DE3D61}" srcOrd="1" destOrd="0" presId="urn:microsoft.com/office/officeart/2005/8/layout/orgChart1"/>
    <dgm:cxn modelId="{99DCAA6F-9E09-4D46-BEEE-BEE2168241E3}" type="presOf" srcId="{8F09D998-135D-4DD1-A322-24C62FC9E662}" destId="{D9BA5521-E675-42B5-9CF3-36D523A76CCC}" srcOrd="0" destOrd="0" presId="urn:microsoft.com/office/officeart/2005/8/layout/orgChart1"/>
    <dgm:cxn modelId="{46509487-B510-4805-8361-2502751CDE95}" type="presOf" srcId="{933EC354-5A0B-4AE4-B3B8-F6943247E90B}" destId="{5F5079DF-63AD-41DD-8C69-9D6BDEAE1E8F}" srcOrd="0" destOrd="0" presId="urn:microsoft.com/office/officeart/2005/8/layout/orgChart1"/>
    <dgm:cxn modelId="{C79F9EA3-48ED-45F8-B51E-7BFD007CA4A3}" type="presOf" srcId="{6BD2C25B-1197-4633-A8FC-B197ED4C88BE}" destId="{8F668320-C8F2-46D1-9BE8-E801B86A1B33}" srcOrd="0" destOrd="0" presId="urn:microsoft.com/office/officeart/2005/8/layout/orgChart1"/>
    <dgm:cxn modelId="{6E40B97B-4E2B-4216-ADBA-B1CD8E52F95B}" type="presOf" srcId="{3395E904-AA7C-41B7-8795-0920F72961B0}" destId="{37FA484C-CB0B-4A98-A537-1FCC99D855B2}" srcOrd="1" destOrd="0" presId="urn:microsoft.com/office/officeart/2005/8/layout/orgChart1"/>
    <dgm:cxn modelId="{07CB8C3B-378F-469C-AE50-9383923A7156}" type="presOf" srcId="{6DB09BB9-8494-49D3-8528-81C10504AE36}" destId="{DB5B62F1-4B90-4844-8F2E-A2D2DB6638AF}" srcOrd="0" destOrd="0" presId="urn:microsoft.com/office/officeart/2005/8/layout/orgChart1"/>
    <dgm:cxn modelId="{7BEC0B95-1EE4-4735-BA99-6D5B43951ED9}" type="presOf" srcId="{3395E904-AA7C-41B7-8795-0920F72961B0}" destId="{28FDB3A9-224B-4816-9C75-B4E09BC4A5A6}" srcOrd="0" destOrd="0" presId="urn:microsoft.com/office/officeart/2005/8/layout/orgChart1"/>
    <dgm:cxn modelId="{F2014959-7676-4593-9B5E-B0D56B7C5DB8}" srcId="{6DB09BB9-8494-49D3-8528-81C10504AE36}" destId="{4A278C09-3733-4694-B8FB-5CCFF43F4273}" srcOrd="0" destOrd="0" parTransId="{E0DF5616-81C2-40B7-886D-55F25CC12B59}" sibTransId="{15D10062-2052-48B6-87FB-741C97FC2FDC}"/>
    <dgm:cxn modelId="{79C7E176-D71A-4C40-9309-4FEE0E81F14B}" type="presOf" srcId="{CD7EE2EA-FDD0-4A86-979E-C12B2D522985}" destId="{6BF02061-D5DE-4638-93FF-23D12319BEB2}" srcOrd="1" destOrd="0" presId="urn:microsoft.com/office/officeart/2005/8/layout/orgChart1"/>
    <dgm:cxn modelId="{0A667936-56B2-467A-8E80-7FA27E912ABF}" type="presOf" srcId="{E50CFB27-CD8D-44A4-B3D6-D31D841BB714}" destId="{AA0781C4-E4EE-45E8-90D5-4CDDC2E1FE29}" srcOrd="0" destOrd="0" presId="urn:microsoft.com/office/officeart/2005/8/layout/orgChart1"/>
    <dgm:cxn modelId="{CC0C655F-3AC7-4266-93AF-3F0913522CE9}" type="presOf" srcId="{A6A63B57-0803-4484-8A94-55CE69A1D6BD}" destId="{681102AA-DB21-4682-882E-52AD23962863}" srcOrd="1" destOrd="0" presId="urn:microsoft.com/office/officeart/2005/8/layout/orgChart1"/>
    <dgm:cxn modelId="{6E2787B6-1ACC-4415-B9B8-AC57A60FEEA4}" type="presParOf" srcId="{DB5B62F1-4B90-4844-8F2E-A2D2DB6638AF}" destId="{1CDE17E3-4918-4734-8130-C947642C674A}" srcOrd="0" destOrd="0" presId="urn:microsoft.com/office/officeart/2005/8/layout/orgChart1"/>
    <dgm:cxn modelId="{917C42D1-FBE4-4D67-A465-9403B7175C4A}" type="presParOf" srcId="{1CDE17E3-4918-4734-8130-C947642C674A}" destId="{60F93CEE-B869-4338-B178-8F73758C4609}" srcOrd="0" destOrd="0" presId="urn:microsoft.com/office/officeart/2005/8/layout/orgChart1"/>
    <dgm:cxn modelId="{03A896F5-6A01-44BA-9A46-D909C1564FB9}" type="presParOf" srcId="{60F93CEE-B869-4338-B178-8F73758C4609}" destId="{923D9D8B-E3B9-41EB-9825-9151D4ECE20B}" srcOrd="0" destOrd="0" presId="urn:microsoft.com/office/officeart/2005/8/layout/orgChart1"/>
    <dgm:cxn modelId="{C0B6FA2B-7D47-4987-AAC8-6DFD7A2F9CE5}" type="presParOf" srcId="{60F93CEE-B869-4338-B178-8F73758C4609}" destId="{BAE300A3-8332-4030-ADCB-3DEDA92CEDAE}" srcOrd="1" destOrd="0" presId="urn:microsoft.com/office/officeart/2005/8/layout/orgChart1"/>
    <dgm:cxn modelId="{1AF3FCB6-63EA-41E8-8081-2538D1B410DB}" type="presParOf" srcId="{1CDE17E3-4918-4734-8130-C947642C674A}" destId="{61DF98F9-0C79-42BF-80E8-36763268ACA8}" srcOrd="1" destOrd="0" presId="urn:microsoft.com/office/officeart/2005/8/layout/orgChart1"/>
    <dgm:cxn modelId="{9B990FCF-BDB1-47FF-95BD-CBB05C437F64}" type="presParOf" srcId="{61DF98F9-0C79-42BF-80E8-36763268ACA8}" destId="{3E4B727B-46CB-4035-AFF4-9F481F982142}" srcOrd="0" destOrd="0" presId="urn:microsoft.com/office/officeart/2005/8/layout/orgChart1"/>
    <dgm:cxn modelId="{62E6B1E2-BD98-4EEF-A669-7A558DEA7FEE}" type="presParOf" srcId="{61DF98F9-0C79-42BF-80E8-36763268ACA8}" destId="{70A6448D-AC14-48CD-A8BE-278FD5FC1F61}" srcOrd="1" destOrd="0" presId="urn:microsoft.com/office/officeart/2005/8/layout/orgChart1"/>
    <dgm:cxn modelId="{0B83ACB2-3BF3-41B6-9468-DB432F6F2E09}" type="presParOf" srcId="{70A6448D-AC14-48CD-A8BE-278FD5FC1F61}" destId="{45063DA0-5996-49B0-9B31-E7EFCA6CCC1E}" srcOrd="0" destOrd="0" presId="urn:microsoft.com/office/officeart/2005/8/layout/orgChart1"/>
    <dgm:cxn modelId="{56E8110A-D148-4687-AE45-07B5A941004A}" type="presParOf" srcId="{45063DA0-5996-49B0-9B31-E7EFCA6CCC1E}" destId="{28FDB3A9-224B-4816-9C75-B4E09BC4A5A6}" srcOrd="0" destOrd="0" presId="urn:microsoft.com/office/officeart/2005/8/layout/orgChart1"/>
    <dgm:cxn modelId="{4B45F84D-96F8-483C-9318-73CB05C0A2D9}" type="presParOf" srcId="{45063DA0-5996-49B0-9B31-E7EFCA6CCC1E}" destId="{37FA484C-CB0B-4A98-A537-1FCC99D855B2}" srcOrd="1" destOrd="0" presId="urn:microsoft.com/office/officeart/2005/8/layout/orgChart1"/>
    <dgm:cxn modelId="{D06E0543-E8D7-4DFA-BD4A-CBE4084AC218}" type="presParOf" srcId="{70A6448D-AC14-48CD-A8BE-278FD5FC1F61}" destId="{3F22FBFE-DED3-4693-A79F-5C264F505316}" srcOrd="1" destOrd="0" presId="urn:microsoft.com/office/officeart/2005/8/layout/orgChart1"/>
    <dgm:cxn modelId="{1ED7F7CE-96DA-460E-9243-4B821BB7D9C8}" type="presParOf" srcId="{70A6448D-AC14-48CD-A8BE-278FD5FC1F61}" destId="{62C28F75-7F22-4720-BF35-696F14EA3B3B}" srcOrd="2" destOrd="0" presId="urn:microsoft.com/office/officeart/2005/8/layout/orgChart1"/>
    <dgm:cxn modelId="{9635BEEC-477D-42FA-B377-8FD5C93AE066}" type="presParOf" srcId="{61DF98F9-0C79-42BF-80E8-36763268ACA8}" destId="{EBFE56DA-6258-41C0-99C7-A9E78455EB14}" srcOrd="2" destOrd="0" presId="urn:microsoft.com/office/officeart/2005/8/layout/orgChart1"/>
    <dgm:cxn modelId="{410BC5FA-73C9-4009-8D81-D75E9B9BAFDB}" type="presParOf" srcId="{61DF98F9-0C79-42BF-80E8-36763268ACA8}" destId="{CF861646-702E-4F2B-9584-244A3EA69F95}" srcOrd="3" destOrd="0" presId="urn:microsoft.com/office/officeart/2005/8/layout/orgChart1"/>
    <dgm:cxn modelId="{B84982E6-6DD1-4558-8981-CA3F8DACFCCD}" type="presParOf" srcId="{CF861646-702E-4F2B-9584-244A3EA69F95}" destId="{727D179E-7C10-4227-A0DB-0503DB06EAE7}" srcOrd="0" destOrd="0" presId="urn:microsoft.com/office/officeart/2005/8/layout/orgChart1"/>
    <dgm:cxn modelId="{C8DAACBF-A0F5-4CB8-B5A1-A0EEB6875EEE}" type="presParOf" srcId="{727D179E-7C10-4227-A0DB-0503DB06EAE7}" destId="{AA0781C4-E4EE-45E8-90D5-4CDDC2E1FE29}" srcOrd="0" destOrd="0" presId="urn:microsoft.com/office/officeart/2005/8/layout/orgChart1"/>
    <dgm:cxn modelId="{27D81D31-1828-4C97-AB33-C7D27C31CA94}" type="presParOf" srcId="{727D179E-7C10-4227-A0DB-0503DB06EAE7}" destId="{3318827E-2053-480B-A753-3E157CCE62ED}" srcOrd="1" destOrd="0" presId="urn:microsoft.com/office/officeart/2005/8/layout/orgChart1"/>
    <dgm:cxn modelId="{A63AA4C0-B7C9-4C39-84FA-96D8FA7330CF}" type="presParOf" srcId="{CF861646-702E-4F2B-9584-244A3EA69F95}" destId="{331CAF12-D136-4291-BD0A-E53FC7B5625D}" srcOrd="1" destOrd="0" presId="urn:microsoft.com/office/officeart/2005/8/layout/orgChart1"/>
    <dgm:cxn modelId="{9435AD3D-19E8-4C5A-86D4-FB3580C965C3}" type="presParOf" srcId="{CF861646-702E-4F2B-9584-244A3EA69F95}" destId="{0B58C181-840A-4AB4-B169-CA1C15CC4F07}" srcOrd="2" destOrd="0" presId="urn:microsoft.com/office/officeart/2005/8/layout/orgChart1"/>
    <dgm:cxn modelId="{1757F0D4-FA46-4C28-9658-91564FC7C3BC}" type="presParOf" srcId="{61DF98F9-0C79-42BF-80E8-36763268ACA8}" destId="{929A9D4C-9DEE-42D1-BBEE-FC527C1DEC5C}" srcOrd="4" destOrd="0" presId="urn:microsoft.com/office/officeart/2005/8/layout/orgChart1"/>
    <dgm:cxn modelId="{C9BB4CFE-A661-48C3-BA70-653CD66CA32D}" type="presParOf" srcId="{61DF98F9-0C79-42BF-80E8-36763268ACA8}" destId="{75F470CE-78FB-4CA3-AA78-5B2F7E044032}" srcOrd="5" destOrd="0" presId="urn:microsoft.com/office/officeart/2005/8/layout/orgChart1"/>
    <dgm:cxn modelId="{AED64DFA-5DAB-4BC1-9EEF-FDA4E73C03EE}" type="presParOf" srcId="{75F470CE-78FB-4CA3-AA78-5B2F7E044032}" destId="{B253D8F8-5DA9-4C4E-B903-D9C9ED293BBC}" srcOrd="0" destOrd="0" presId="urn:microsoft.com/office/officeart/2005/8/layout/orgChart1"/>
    <dgm:cxn modelId="{97D743BC-9037-4F61-8965-F62B65051711}" type="presParOf" srcId="{B253D8F8-5DA9-4C4E-B903-D9C9ED293BBC}" destId="{D1065604-BE39-4F0A-84F6-1A7589D13154}" srcOrd="0" destOrd="0" presId="urn:microsoft.com/office/officeart/2005/8/layout/orgChart1"/>
    <dgm:cxn modelId="{2433EE71-E164-4226-9DEE-B3E22F523844}" type="presParOf" srcId="{B253D8F8-5DA9-4C4E-B903-D9C9ED293BBC}" destId="{6BF02061-D5DE-4638-93FF-23D12319BEB2}" srcOrd="1" destOrd="0" presId="urn:microsoft.com/office/officeart/2005/8/layout/orgChart1"/>
    <dgm:cxn modelId="{59BA8597-9531-4FDB-8DCC-D14F5DEAD456}" type="presParOf" srcId="{75F470CE-78FB-4CA3-AA78-5B2F7E044032}" destId="{F75672B6-DA67-4B81-9A7B-A2A0E8E96AAE}" srcOrd="1" destOrd="0" presId="urn:microsoft.com/office/officeart/2005/8/layout/orgChart1"/>
    <dgm:cxn modelId="{BFC55317-850C-490F-95C6-8A457B01FBDF}" type="presParOf" srcId="{F75672B6-DA67-4B81-9A7B-A2A0E8E96AAE}" destId="{D9BA5521-E675-42B5-9CF3-36D523A76CCC}" srcOrd="0" destOrd="0" presId="urn:microsoft.com/office/officeart/2005/8/layout/orgChart1"/>
    <dgm:cxn modelId="{D3065546-0065-4E3F-A02D-49AAE4A5A125}" type="presParOf" srcId="{F75672B6-DA67-4B81-9A7B-A2A0E8E96AAE}" destId="{E626DD7D-5C0A-42FC-B8A0-F7560C55E186}" srcOrd="1" destOrd="0" presId="urn:microsoft.com/office/officeart/2005/8/layout/orgChart1"/>
    <dgm:cxn modelId="{A62193FD-02B4-4559-B834-84EEEFBEAAF5}" type="presParOf" srcId="{E626DD7D-5C0A-42FC-B8A0-F7560C55E186}" destId="{76CC7202-0539-4A05-80AD-BB03033F1E64}" srcOrd="0" destOrd="0" presId="urn:microsoft.com/office/officeart/2005/8/layout/orgChart1"/>
    <dgm:cxn modelId="{E61EFB5B-0385-44A5-9E08-EB8148D01DDA}" type="presParOf" srcId="{76CC7202-0539-4A05-80AD-BB03033F1E64}" destId="{8F668320-C8F2-46D1-9BE8-E801B86A1B33}" srcOrd="0" destOrd="0" presId="urn:microsoft.com/office/officeart/2005/8/layout/orgChart1"/>
    <dgm:cxn modelId="{0188C860-8E97-43BE-BFE9-E8B5367A88D4}" type="presParOf" srcId="{76CC7202-0539-4A05-80AD-BB03033F1E64}" destId="{BC9F1614-BFFC-44E5-B03F-BEA244BD4872}" srcOrd="1" destOrd="0" presId="urn:microsoft.com/office/officeart/2005/8/layout/orgChart1"/>
    <dgm:cxn modelId="{84034C84-D108-4684-A0AE-23EB96137CEE}" type="presParOf" srcId="{E626DD7D-5C0A-42FC-B8A0-F7560C55E186}" destId="{42170BA6-AF94-4676-AA7F-C3FFD507754B}" srcOrd="1" destOrd="0" presId="urn:microsoft.com/office/officeart/2005/8/layout/orgChart1"/>
    <dgm:cxn modelId="{BEE4D336-78D4-486C-A846-F8605647DA0B}" type="presParOf" srcId="{E626DD7D-5C0A-42FC-B8A0-F7560C55E186}" destId="{998A66E0-E60B-4FC8-B088-79229C211956}" srcOrd="2" destOrd="0" presId="urn:microsoft.com/office/officeart/2005/8/layout/orgChart1"/>
    <dgm:cxn modelId="{D3061FF7-9EC7-49EC-B71B-AA6E221D6390}" type="presParOf" srcId="{F75672B6-DA67-4B81-9A7B-A2A0E8E96AAE}" destId="{5E847616-DC94-4397-A870-F636966AEF3E}" srcOrd="2" destOrd="0" presId="urn:microsoft.com/office/officeart/2005/8/layout/orgChart1"/>
    <dgm:cxn modelId="{D06639C9-D234-4308-AA2D-E39ABB44694F}" type="presParOf" srcId="{F75672B6-DA67-4B81-9A7B-A2A0E8E96AAE}" destId="{29F78F91-9739-449B-86A8-7C73985E27C1}" srcOrd="3" destOrd="0" presId="urn:microsoft.com/office/officeart/2005/8/layout/orgChart1"/>
    <dgm:cxn modelId="{5D0ACE2B-3F94-4D6F-982C-E8153E5AC3C3}" type="presParOf" srcId="{29F78F91-9739-449B-86A8-7C73985E27C1}" destId="{F5AAAAF3-F1AD-43CE-8DF1-03BBA2325E8E}" srcOrd="0" destOrd="0" presId="urn:microsoft.com/office/officeart/2005/8/layout/orgChart1"/>
    <dgm:cxn modelId="{5B4DE08C-6252-4D5B-9688-CB9F9FBA8444}" type="presParOf" srcId="{F5AAAAF3-F1AD-43CE-8DF1-03BBA2325E8E}" destId="{D176F4CC-B197-4939-A77D-28078E69041E}" srcOrd="0" destOrd="0" presId="urn:microsoft.com/office/officeart/2005/8/layout/orgChart1"/>
    <dgm:cxn modelId="{44150369-179D-4D8A-A529-3EA81BFCF9D8}" type="presParOf" srcId="{F5AAAAF3-F1AD-43CE-8DF1-03BBA2325E8E}" destId="{9404A85C-D0D8-4A4C-AF81-62B664DE3D61}" srcOrd="1" destOrd="0" presId="urn:microsoft.com/office/officeart/2005/8/layout/orgChart1"/>
    <dgm:cxn modelId="{8A580EBF-EBB7-43A9-9717-359FFAABD2E7}" type="presParOf" srcId="{29F78F91-9739-449B-86A8-7C73985E27C1}" destId="{F3214CE9-47D8-4292-8772-AD863A24FF34}" srcOrd="1" destOrd="0" presId="urn:microsoft.com/office/officeart/2005/8/layout/orgChart1"/>
    <dgm:cxn modelId="{C2B5619C-96F0-4964-8246-B172C7F19008}" type="presParOf" srcId="{29F78F91-9739-449B-86A8-7C73985E27C1}" destId="{95698F19-8BEB-4BE1-A2BA-20612FD34F1E}" srcOrd="2" destOrd="0" presId="urn:microsoft.com/office/officeart/2005/8/layout/orgChart1"/>
    <dgm:cxn modelId="{17745BD9-437B-4FCC-B052-7A34AEFB6B4B}" type="presParOf" srcId="{F75672B6-DA67-4B81-9A7B-A2A0E8E96AAE}" destId="{5F5079DF-63AD-41DD-8C69-9D6BDEAE1E8F}" srcOrd="4" destOrd="0" presId="urn:microsoft.com/office/officeart/2005/8/layout/orgChart1"/>
    <dgm:cxn modelId="{EE4E3A42-4667-4A26-9547-536A8D078CBD}" type="presParOf" srcId="{F75672B6-DA67-4B81-9A7B-A2A0E8E96AAE}" destId="{F49E6905-8108-48CC-952E-E6EE41FEA7DB}" srcOrd="5" destOrd="0" presId="urn:microsoft.com/office/officeart/2005/8/layout/orgChart1"/>
    <dgm:cxn modelId="{F72E2184-7E85-4DBD-8CA1-1EF7E4E4E93E}" type="presParOf" srcId="{F49E6905-8108-48CC-952E-E6EE41FEA7DB}" destId="{6697A38A-4916-4EE6-938C-316478670031}" srcOrd="0" destOrd="0" presId="urn:microsoft.com/office/officeart/2005/8/layout/orgChart1"/>
    <dgm:cxn modelId="{610266DD-7FB0-4A1B-9771-F8C6C1EAFC24}" type="presParOf" srcId="{6697A38A-4916-4EE6-938C-316478670031}" destId="{C068A566-4D21-41FD-BD5F-A9100C328E1D}" srcOrd="0" destOrd="0" presId="urn:microsoft.com/office/officeart/2005/8/layout/orgChart1"/>
    <dgm:cxn modelId="{2FF5FB9E-9A47-47B2-9DFE-DAD8E05DF643}" type="presParOf" srcId="{6697A38A-4916-4EE6-938C-316478670031}" destId="{681102AA-DB21-4682-882E-52AD23962863}" srcOrd="1" destOrd="0" presId="urn:microsoft.com/office/officeart/2005/8/layout/orgChart1"/>
    <dgm:cxn modelId="{0BECA0BC-4BD0-41C6-A7CB-03CBDB0064A1}" type="presParOf" srcId="{F49E6905-8108-48CC-952E-E6EE41FEA7DB}" destId="{6C2BE014-8C1C-4D93-A654-9C00E3FE7026}" srcOrd="1" destOrd="0" presId="urn:microsoft.com/office/officeart/2005/8/layout/orgChart1"/>
    <dgm:cxn modelId="{3FF730A2-5632-41F5-8463-F20BFDE37B4A}" type="presParOf" srcId="{F49E6905-8108-48CC-952E-E6EE41FEA7DB}" destId="{CAAF6387-615F-4B07-A819-8109CDD4B6AF}" srcOrd="2" destOrd="0" presId="urn:microsoft.com/office/officeart/2005/8/layout/orgChart1"/>
    <dgm:cxn modelId="{54EE9B21-2510-4DD3-B90A-506110298AF3}" type="presParOf" srcId="{75F470CE-78FB-4CA3-AA78-5B2F7E044032}" destId="{153401F1-A840-4959-89F4-AF503ABD7913}" srcOrd="2" destOrd="0" presId="urn:microsoft.com/office/officeart/2005/8/layout/orgChart1"/>
    <dgm:cxn modelId="{D09329CC-DF54-436E-B116-075362F56BF4}" type="presParOf" srcId="{1CDE17E3-4918-4734-8130-C947642C674A}" destId="{176136D6-8904-491C-8433-9B148D9D3DF5}" srcOrd="2" destOrd="0" presId="urn:microsoft.com/office/officeart/2005/8/layout/orgChar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5079DF-63AD-41DD-8C69-9D6BDEAE1E8F}">
      <dsp:nvSpPr>
        <dsp:cNvPr id="0" name=""/>
        <dsp:cNvSpPr/>
      </dsp:nvSpPr>
      <dsp:spPr>
        <a:xfrm>
          <a:off x="5140998" y="2916292"/>
          <a:ext cx="2132815" cy="1157121"/>
        </a:xfrm>
        <a:custGeom>
          <a:avLst/>
          <a:gdLst/>
          <a:ahLst/>
          <a:cxnLst/>
          <a:rect l="0" t="0" r="0" b="0"/>
          <a:pathLst>
            <a:path>
              <a:moveTo>
                <a:pt x="0" y="0"/>
              </a:moveTo>
              <a:lnTo>
                <a:pt x="0" y="972408"/>
              </a:lnTo>
              <a:lnTo>
                <a:pt x="2132815" y="972408"/>
              </a:lnTo>
              <a:lnTo>
                <a:pt x="2132815" y="115712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847616-DC94-4397-A870-F636966AEF3E}">
      <dsp:nvSpPr>
        <dsp:cNvPr id="0" name=""/>
        <dsp:cNvSpPr/>
      </dsp:nvSpPr>
      <dsp:spPr>
        <a:xfrm>
          <a:off x="5095278" y="2916292"/>
          <a:ext cx="91440" cy="1157121"/>
        </a:xfrm>
        <a:custGeom>
          <a:avLst/>
          <a:gdLst/>
          <a:ahLst/>
          <a:cxnLst/>
          <a:rect l="0" t="0" r="0" b="0"/>
          <a:pathLst>
            <a:path>
              <a:moveTo>
                <a:pt x="45720" y="0"/>
              </a:moveTo>
              <a:lnTo>
                <a:pt x="45720" y="972408"/>
              </a:lnTo>
              <a:lnTo>
                <a:pt x="57524" y="972408"/>
              </a:lnTo>
              <a:lnTo>
                <a:pt x="57524" y="115712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BA5521-E675-42B5-9CF3-36D523A76CCC}">
      <dsp:nvSpPr>
        <dsp:cNvPr id="0" name=""/>
        <dsp:cNvSpPr/>
      </dsp:nvSpPr>
      <dsp:spPr>
        <a:xfrm>
          <a:off x="3013192" y="2916292"/>
          <a:ext cx="2127806" cy="1157121"/>
        </a:xfrm>
        <a:custGeom>
          <a:avLst/>
          <a:gdLst/>
          <a:ahLst/>
          <a:cxnLst/>
          <a:rect l="0" t="0" r="0" b="0"/>
          <a:pathLst>
            <a:path>
              <a:moveTo>
                <a:pt x="2127806" y="0"/>
              </a:moveTo>
              <a:lnTo>
                <a:pt x="2127806" y="972408"/>
              </a:lnTo>
              <a:lnTo>
                <a:pt x="0" y="972408"/>
              </a:lnTo>
              <a:lnTo>
                <a:pt x="0" y="115712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9A9D4C-9DEE-42D1-BBEE-FC527C1DEC5C}">
      <dsp:nvSpPr>
        <dsp:cNvPr id="0" name=""/>
        <dsp:cNvSpPr/>
      </dsp:nvSpPr>
      <dsp:spPr>
        <a:xfrm>
          <a:off x="3012401" y="1667281"/>
          <a:ext cx="2128597" cy="369426"/>
        </a:xfrm>
        <a:custGeom>
          <a:avLst/>
          <a:gdLst/>
          <a:ahLst/>
          <a:cxnLst/>
          <a:rect l="0" t="0" r="0" b="0"/>
          <a:pathLst>
            <a:path>
              <a:moveTo>
                <a:pt x="0" y="0"/>
              </a:moveTo>
              <a:lnTo>
                <a:pt x="0" y="184713"/>
              </a:lnTo>
              <a:lnTo>
                <a:pt x="2128597" y="184713"/>
              </a:lnTo>
              <a:lnTo>
                <a:pt x="2128597" y="36942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FE56DA-6258-41C0-99C7-A9E78455EB14}">
      <dsp:nvSpPr>
        <dsp:cNvPr id="0" name=""/>
        <dsp:cNvSpPr/>
      </dsp:nvSpPr>
      <dsp:spPr>
        <a:xfrm>
          <a:off x="2966681" y="1667281"/>
          <a:ext cx="91440" cy="369426"/>
        </a:xfrm>
        <a:custGeom>
          <a:avLst/>
          <a:gdLst/>
          <a:ahLst/>
          <a:cxnLst/>
          <a:rect l="0" t="0" r="0" b="0"/>
          <a:pathLst>
            <a:path>
              <a:moveTo>
                <a:pt x="45720" y="0"/>
              </a:moveTo>
              <a:lnTo>
                <a:pt x="45720" y="36942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4B727B-46CB-4035-AFF4-9F481F982142}">
      <dsp:nvSpPr>
        <dsp:cNvPr id="0" name=""/>
        <dsp:cNvSpPr/>
      </dsp:nvSpPr>
      <dsp:spPr>
        <a:xfrm>
          <a:off x="883803" y="1667281"/>
          <a:ext cx="2128597" cy="369426"/>
        </a:xfrm>
        <a:custGeom>
          <a:avLst/>
          <a:gdLst/>
          <a:ahLst/>
          <a:cxnLst/>
          <a:rect l="0" t="0" r="0" b="0"/>
          <a:pathLst>
            <a:path>
              <a:moveTo>
                <a:pt x="2128597" y="0"/>
              </a:moveTo>
              <a:lnTo>
                <a:pt x="2128597" y="184713"/>
              </a:lnTo>
              <a:lnTo>
                <a:pt x="0" y="184713"/>
              </a:lnTo>
              <a:lnTo>
                <a:pt x="0" y="36942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3D9D8B-E3B9-41EB-9825-9151D4ECE20B}">
      <dsp:nvSpPr>
        <dsp:cNvPr id="0" name=""/>
        <dsp:cNvSpPr/>
      </dsp:nvSpPr>
      <dsp:spPr>
        <a:xfrm>
          <a:off x="2132815" y="787695"/>
          <a:ext cx="1759171" cy="879585"/>
        </a:xfrm>
        <a:prstGeom prst="rect">
          <a:avLst/>
        </a:prstGeom>
        <a:solidFill>
          <a:schemeClr val="bg2"/>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kern="1200" cap="none" normalizeH="0" baseline="0" dirty="0" smtClean="0">
              <a:ln>
                <a:noFill/>
              </a:ln>
              <a:solidFill>
                <a:schemeClr val="tx1"/>
              </a:solidFill>
              <a:effectLst/>
              <a:latin typeface="Arial" pitchFamily="34" charset="0"/>
            </a:rPr>
            <a:t>Interrupts</a:t>
          </a:r>
        </a:p>
      </dsp:txBody>
      <dsp:txXfrm>
        <a:off x="2132815" y="787695"/>
        <a:ext cx="1759171" cy="879585"/>
      </dsp:txXfrm>
    </dsp:sp>
    <dsp:sp modelId="{28FDB3A9-224B-4816-9C75-B4E09BC4A5A6}">
      <dsp:nvSpPr>
        <dsp:cNvPr id="0" name=""/>
        <dsp:cNvSpPr/>
      </dsp:nvSpPr>
      <dsp:spPr>
        <a:xfrm>
          <a:off x="4217" y="2036707"/>
          <a:ext cx="1759171" cy="879585"/>
        </a:xfrm>
        <a:prstGeom prst="rect">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kern="1200" cap="none" normalizeH="0" baseline="0" dirty="0" smtClean="0">
              <a:ln>
                <a:noFill/>
              </a:ln>
              <a:solidFill>
                <a:schemeClr val="tx1"/>
              </a:solidFill>
              <a:effectLst/>
              <a:latin typeface="Arial" pitchFamily="34" charset="0"/>
            </a:rPr>
            <a:t>Reset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kern="1200" cap="none" normalizeH="0" baseline="0" dirty="0" smtClean="0">
              <a:ln>
                <a:noFill/>
              </a:ln>
              <a:solidFill>
                <a:schemeClr val="tx1"/>
              </a:solidFill>
              <a:effectLst/>
              <a:latin typeface="Arial" pitchFamily="34" charset="0"/>
            </a:rPr>
            <a:t>(or power up)</a:t>
          </a:r>
        </a:p>
      </dsp:txBody>
      <dsp:txXfrm>
        <a:off x="4217" y="2036707"/>
        <a:ext cx="1759171" cy="879585"/>
      </dsp:txXfrm>
    </dsp:sp>
    <dsp:sp modelId="{AA0781C4-E4EE-45E8-90D5-4CDDC2E1FE29}">
      <dsp:nvSpPr>
        <dsp:cNvPr id="0" name=""/>
        <dsp:cNvSpPr/>
      </dsp:nvSpPr>
      <dsp:spPr>
        <a:xfrm>
          <a:off x="2132815" y="2036707"/>
          <a:ext cx="1759171" cy="879585"/>
        </a:xfrm>
        <a:prstGeom prst="rect">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kern="1200" cap="none" normalizeH="0" baseline="0" dirty="0" smtClean="0">
              <a:ln>
                <a:noFill/>
              </a:ln>
              <a:solidFill>
                <a:schemeClr val="tx1"/>
              </a:solidFill>
              <a:effectLst/>
              <a:latin typeface="Arial" pitchFamily="34" charset="0"/>
            </a:rPr>
            <a:t>Software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kern="1200" cap="none" normalizeH="0" baseline="0" dirty="0" smtClean="0">
              <a:ln>
                <a:noFill/>
              </a:ln>
              <a:solidFill>
                <a:schemeClr val="tx1"/>
              </a:solidFill>
              <a:effectLst/>
              <a:latin typeface="Arial" pitchFamily="34" charset="0"/>
            </a:rPr>
            <a:t>Interrupt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kern="1200" cap="none" normalizeH="0" baseline="0" dirty="0" smtClean="0">
              <a:ln>
                <a:noFill/>
              </a:ln>
              <a:solidFill>
                <a:schemeClr val="tx1"/>
              </a:solidFill>
              <a:effectLst/>
              <a:latin typeface="Arial" pitchFamily="34" charset="0"/>
            </a:rPr>
            <a:t>SWI-XX</a:t>
          </a:r>
        </a:p>
      </dsp:txBody>
      <dsp:txXfrm>
        <a:off x="2132815" y="2036707"/>
        <a:ext cx="1759171" cy="879585"/>
      </dsp:txXfrm>
    </dsp:sp>
    <dsp:sp modelId="{D1065604-BE39-4F0A-84F6-1A7589D13154}">
      <dsp:nvSpPr>
        <dsp:cNvPr id="0" name=""/>
        <dsp:cNvSpPr/>
      </dsp:nvSpPr>
      <dsp:spPr>
        <a:xfrm>
          <a:off x="4261413" y="2036707"/>
          <a:ext cx="1759171" cy="879585"/>
        </a:xfrm>
        <a:prstGeom prst="rect">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kern="1200" cap="none" normalizeH="0" baseline="0" dirty="0" smtClean="0">
              <a:ln>
                <a:noFill/>
              </a:ln>
              <a:solidFill>
                <a:schemeClr val="tx1"/>
              </a:solidFill>
              <a:effectLst/>
              <a:latin typeface="Arial" pitchFamily="34" charset="0"/>
            </a:rPr>
            <a:t>Hardware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kern="1200" cap="none" normalizeH="0" baseline="0" dirty="0" smtClean="0">
              <a:ln>
                <a:noFill/>
              </a:ln>
              <a:solidFill>
                <a:schemeClr val="tx1"/>
              </a:solidFill>
              <a:effectLst/>
              <a:latin typeface="Arial" pitchFamily="34" charset="0"/>
            </a:rPr>
            <a:t>Interrupt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kern="1200" cap="none" normalizeH="0" baseline="0" dirty="0" smtClean="0">
              <a:ln>
                <a:noFill/>
              </a:ln>
              <a:solidFill>
                <a:schemeClr val="tx1"/>
              </a:solidFill>
              <a:effectLst/>
              <a:latin typeface="Arial" pitchFamily="34" charset="0"/>
            </a:rPr>
            <a:t>FIQ,IRQ</a:t>
          </a:r>
        </a:p>
      </dsp:txBody>
      <dsp:txXfrm>
        <a:off x="4261413" y="2036707"/>
        <a:ext cx="1759171" cy="879585"/>
      </dsp:txXfrm>
    </dsp:sp>
    <dsp:sp modelId="{8F668320-C8F2-46D1-9BE8-E801B86A1B33}">
      <dsp:nvSpPr>
        <dsp:cNvPr id="0" name=""/>
        <dsp:cNvSpPr/>
      </dsp:nvSpPr>
      <dsp:spPr>
        <a:xfrm>
          <a:off x="2133606" y="4073414"/>
          <a:ext cx="1759171" cy="879585"/>
        </a:xfrm>
        <a:prstGeom prst="rect">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kern="1200" cap="none" normalizeH="0" baseline="0" smtClean="0">
              <a:ln>
                <a:noFill/>
              </a:ln>
              <a:solidFill>
                <a:schemeClr val="tx1"/>
              </a:solidFill>
              <a:effectLst/>
              <a:latin typeface="Arial" pitchFamily="34" charset="0"/>
            </a:rPr>
            <a:t>Timer</a:t>
          </a:r>
        </a:p>
      </dsp:txBody>
      <dsp:txXfrm>
        <a:off x="2133606" y="4073414"/>
        <a:ext cx="1759171" cy="879585"/>
      </dsp:txXfrm>
    </dsp:sp>
    <dsp:sp modelId="{D176F4CC-B197-4939-A77D-28078E69041E}">
      <dsp:nvSpPr>
        <dsp:cNvPr id="0" name=""/>
        <dsp:cNvSpPr/>
      </dsp:nvSpPr>
      <dsp:spPr>
        <a:xfrm>
          <a:off x="4273217" y="4073414"/>
          <a:ext cx="1759171" cy="879585"/>
        </a:xfrm>
        <a:prstGeom prst="rect">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kern="1200" cap="none" normalizeH="0" baseline="0" dirty="0" smtClean="0">
              <a:ln>
                <a:noFill/>
              </a:ln>
              <a:solidFill>
                <a:schemeClr val="tx1"/>
              </a:solidFill>
              <a:effectLst/>
              <a:latin typeface="Arial" pitchFamily="34" charset="0"/>
            </a:rPr>
            <a:t>ADC</a:t>
          </a:r>
        </a:p>
      </dsp:txBody>
      <dsp:txXfrm>
        <a:off x="4273217" y="4073414"/>
        <a:ext cx="1759171" cy="879585"/>
      </dsp:txXfrm>
    </dsp:sp>
    <dsp:sp modelId="{C068A566-4D21-41FD-BD5F-A9100C328E1D}">
      <dsp:nvSpPr>
        <dsp:cNvPr id="0" name=""/>
        <dsp:cNvSpPr/>
      </dsp:nvSpPr>
      <dsp:spPr>
        <a:xfrm>
          <a:off x="6394228" y="4073414"/>
          <a:ext cx="1759171" cy="879585"/>
        </a:xfrm>
        <a:prstGeom prst="rect">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kern="1200" cap="none" normalizeH="0" baseline="0" dirty="0" smtClean="0">
              <a:ln>
                <a:noFill/>
              </a:ln>
              <a:solidFill>
                <a:schemeClr val="tx1"/>
              </a:solidFill>
              <a:effectLst/>
              <a:latin typeface="Arial" pitchFamily="34" charset="0"/>
            </a:rPr>
            <a:t>External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kern="1200" cap="none" normalizeH="0" baseline="0" dirty="0" smtClean="0">
              <a:ln>
                <a:noFill/>
              </a:ln>
              <a:solidFill>
                <a:schemeClr val="tx1"/>
              </a:solidFill>
              <a:effectLst/>
              <a:latin typeface="Arial" pitchFamily="34" charset="0"/>
            </a:rPr>
            <a:t>Interrupt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0" i="0" u="none" strike="noStrike" kern="1200" cap="none" normalizeH="0" baseline="0" dirty="0" smtClean="0">
              <a:ln>
                <a:noFill/>
              </a:ln>
              <a:solidFill>
                <a:schemeClr val="tx1"/>
              </a:solidFill>
              <a:effectLst/>
              <a:latin typeface="Arial" pitchFamily="34" charset="0"/>
            </a:rPr>
            <a:t>EINT</a:t>
          </a:r>
        </a:p>
      </dsp:txBody>
      <dsp:txXfrm>
        <a:off x="6394228" y="4073414"/>
        <a:ext cx="1759171" cy="87958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E8DAAC-C5DB-4E54-964E-70AB8D1C58BC}" type="datetimeFigureOut">
              <a:rPr lang="en-US" smtClean="0"/>
              <a:pPr/>
              <a:t>3/8/2019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485C985-D9ED-41B4-91FC-ED1D2165D4FD}" type="slidenum">
              <a:rPr lang="en-US" smtClean="0"/>
              <a:pPr/>
              <a:t>‹#›</a:t>
            </a:fld>
            <a:endParaRPr lang="en-US"/>
          </a:p>
        </p:txBody>
      </p:sp>
    </p:spTree>
    <p:extLst>
      <p:ext uri="{BB962C8B-B14F-4D97-AF65-F5344CB8AC3E}">
        <p14:creationId xmlns="" xmlns:p14="http://schemas.microsoft.com/office/powerpoint/2010/main" val="81646215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963AEB-8E1C-45EA-B209-3EF7FED6526A}" type="datetimeFigureOut">
              <a:rPr lang="en-US" smtClean="0"/>
              <a:pPr/>
              <a:t>3/8/2019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78675B-8C4A-4C70-AEFB-35A90840893D}" type="slidenum">
              <a:rPr lang="en-US" smtClean="0"/>
              <a:pPr/>
              <a:t>‹#›</a:t>
            </a:fld>
            <a:endParaRPr lang="en-US"/>
          </a:p>
        </p:txBody>
      </p:sp>
    </p:spTree>
    <p:extLst>
      <p:ext uri="{BB962C8B-B14F-4D97-AF65-F5344CB8AC3E}">
        <p14:creationId xmlns="" xmlns:p14="http://schemas.microsoft.com/office/powerpoint/2010/main" val="1821017768"/>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78675B-8C4A-4C70-AEFB-35A90840893D}" type="slidenum">
              <a:rPr lang="en-US" smtClean="0"/>
              <a:pPr/>
              <a:t>1</a:t>
            </a:fld>
            <a:endParaRPr lang="en-US"/>
          </a:p>
        </p:txBody>
      </p:sp>
      <p:sp>
        <p:nvSpPr>
          <p:cNvPr id="5" name="Header Placeholder 4"/>
          <p:cNvSpPr>
            <a:spLocks noGrp="1"/>
          </p:cNvSpPr>
          <p:nvPr>
            <p:ph type="hdr" sz="quarter" idx="11"/>
          </p:nvPr>
        </p:nvSpPr>
        <p:spPr/>
        <p:txBody>
          <a:bodyPr/>
          <a:lstStyle/>
          <a:p>
            <a:endParaRPr lang="en-US"/>
          </a:p>
        </p:txBody>
      </p:sp>
    </p:spTree>
    <p:extLst>
      <p:ext uri="{BB962C8B-B14F-4D97-AF65-F5344CB8AC3E}">
        <p14:creationId xmlns="" xmlns:p14="http://schemas.microsoft.com/office/powerpoint/2010/main" val="1624788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5325"/>
            <a:ext cx="4570413"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fi-FI"/>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5325"/>
            <a:ext cx="4570413"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fi-FI"/>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5325"/>
            <a:ext cx="4570413"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fi-FI"/>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5325"/>
            <a:ext cx="4570413"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fi-FI"/>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5325"/>
            <a:ext cx="4570413"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fi-FI"/>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5325"/>
            <a:ext cx="4570413"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fi-FI"/>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5325"/>
            <a:ext cx="4570413"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fi-FI"/>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5325"/>
            <a:ext cx="4570413"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fi-FI"/>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5325"/>
            <a:ext cx="4570413"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fi-FI"/>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5178675B-8C4A-4C70-AEFB-35A90840893D}" type="slidenum">
              <a:rPr lang="en-US" smtClean="0"/>
              <a:pPr/>
              <a:t>32</a:t>
            </a:fld>
            <a:endParaRPr lang="en-US"/>
          </a:p>
        </p:txBody>
      </p:sp>
    </p:spTree>
    <p:extLst>
      <p:ext uri="{BB962C8B-B14F-4D97-AF65-F5344CB8AC3E}">
        <p14:creationId xmlns="" xmlns:p14="http://schemas.microsoft.com/office/powerpoint/2010/main" val="1537578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5178675B-8C4A-4C70-AEFB-35A90840893D}"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5178675B-8C4A-4C70-AEFB-35A90840893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591E097-90C4-4791-9457-3A2B9FA1E274}" type="datetime5">
              <a:rPr lang="en-US" smtClean="0"/>
              <a:pPr/>
              <a:t>8-Mar-19</a:t>
            </a:fld>
            <a:endParaRPr lang="en-US"/>
          </a:p>
        </p:txBody>
      </p:sp>
      <p:sp>
        <p:nvSpPr>
          <p:cNvPr id="5" name="Slide Number Placeholder 4"/>
          <p:cNvSpPr>
            <a:spLocks noGrp="1"/>
          </p:cNvSpPr>
          <p:nvPr>
            <p:ph type="sldNum" sz="quarter" idx="11"/>
          </p:nvPr>
        </p:nvSpPr>
        <p:spPr/>
        <p:txBody>
          <a:bodyPr/>
          <a:lstStyle/>
          <a:p>
            <a:fld id="{9894FE35-1897-484D-8F87-2DAE455FD936}" type="slidenum">
              <a:rPr lang="en-US" smtClean="0"/>
              <a:pPr/>
              <a:t>4</a:t>
            </a:fld>
            <a:endParaRPr lang="en-US"/>
          </a:p>
        </p:txBody>
      </p:sp>
    </p:spTree>
    <p:extLst>
      <p:ext uri="{BB962C8B-B14F-4D97-AF65-F5344CB8AC3E}">
        <p14:creationId xmlns="" xmlns:p14="http://schemas.microsoft.com/office/powerpoint/2010/main" val="946460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5325"/>
            <a:ext cx="4570413"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fi-FI"/>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5325"/>
            <a:ext cx="4570413"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fi-FI"/>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5325"/>
            <a:ext cx="4570413"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fi-FI"/>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5325"/>
            <a:ext cx="4570413"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fi-FI"/>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5325"/>
            <a:ext cx="4570413" cy="3427413"/>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fi-FI"/>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CA1EC3-B757-4D5A-A0C5-C3731F58EAEF}" type="datetime1">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8582F-9BF9-4D8D-9DA5-471588ED208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52251-9991-4B63-A746-81D9BB3451DE}" type="datetime1">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8582F-9BF9-4D8D-9DA5-471588ED20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6092AA-B93A-4264-A62D-2EB9C07C6F37}" type="datetime1">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8582F-9BF9-4D8D-9DA5-471588ED208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A01E1CB3-440A-47E7-A076-3451B9F7C118}" type="datetime5">
              <a:rPr lang="en-US"/>
              <a:pPr/>
              <a:t>8-Mar-19</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smtClean="0"/>
            </a:lvl1pPr>
          </a:lstStyle>
          <a:p>
            <a:pPr>
              <a:defRPr/>
            </a:pPr>
            <a:r>
              <a:rPr lang="en-US"/>
              <a:t>CEG2400 12SWI, and 14. init V5b</a:t>
            </a:r>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CE6BB140-046B-4DE9-80C6-E4B495E8FA73}" type="slidenum">
              <a:rPr lang="en-US"/>
              <a:pPr/>
              <a:t>‹#›</a:t>
            </a:fld>
            <a:endParaRPr lang="en-US"/>
          </a:p>
        </p:txBody>
      </p:sp>
    </p:spTree>
    <p:extLst>
      <p:ext uri="{BB962C8B-B14F-4D97-AF65-F5344CB8AC3E}">
        <p14:creationId xmlns="" xmlns:p14="http://schemas.microsoft.com/office/powerpoint/2010/main" val="72985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29EFB0-34EB-4104-B207-1358A43C8B2B}" type="datetime1">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8582F-9BF9-4D8D-9DA5-471588ED208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389B83-7A9A-45D4-A33D-0040B08BFAD9}" type="datetime1">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8582F-9BF9-4D8D-9DA5-471588ED208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A2A551-BFB9-49C8-BB99-0F1A3F71B7FD}" type="datetime1">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8582F-9BF9-4D8D-9DA5-471588ED208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43931B-6EFA-4622-8DEF-63170CA4467A}" type="datetime1">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C8582F-9BF9-4D8D-9DA5-471588ED208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518500-38F1-4010-9FA4-2925179B1C77}" type="datetime1">
              <a:rPr lang="en-US" smtClean="0"/>
              <a:pPr/>
              <a:t>3/8/2019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C8582F-9BF9-4D8D-9DA5-471588ED20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2732EC-828E-451D-8ACF-25FD450FF6CC}" type="datetime1">
              <a:rPr lang="en-US" smtClean="0"/>
              <a:pPr/>
              <a:t>3/8/2019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C8582F-9BF9-4D8D-9DA5-471588ED20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6B7357-8F9D-477C-969E-AC139A28E5AF}" type="datetime1">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8582F-9BF9-4D8D-9DA5-471588ED208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F86245-CDD8-46F8-9E4D-0B9DFBDD8C41}" type="datetime1">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8582F-9BF9-4D8D-9DA5-471588ED208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3190E-2E86-4B21-871F-8CDA45251C16}" type="datetime1">
              <a:rPr lang="en-US" smtClean="0"/>
              <a:pPr/>
              <a:t>3/8/2019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8582F-9BF9-4D8D-9DA5-471588ED20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microsoft.com/office/2007/relationships/diagramDrawing" Target="../diagrams/drawing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openxmlformats.org/officeDocument/2006/relationships/image" Target="../media/image3.jpe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0" y="1066800"/>
            <a:ext cx="5410200" cy="2209800"/>
          </a:xfrm>
        </p:spPr>
        <p:txBody>
          <a:bodyPr>
            <a:normAutofit fontScale="90000"/>
          </a:bodyPr>
          <a:lstStyle/>
          <a:p>
            <a:r>
              <a:rPr lang="en-US" b="1" cap="small" dirty="0" smtClean="0">
                <a:solidFill>
                  <a:srgbClr val="C00000"/>
                </a:solidFill>
              </a:rPr>
              <a:t>Microprocessor </a:t>
            </a:r>
            <a:br>
              <a:rPr lang="en-US" b="1" cap="small" dirty="0" smtClean="0">
                <a:solidFill>
                  <a:srgbClr val="C00000"/>
                </a:solidFill>
              </a:rPr>
            </a:br>
            <a:r>
              <a:rPr lang="en-US" b="1" cap="small" dirty="0" smtClean="0">
                <a:solidFill>
                  <a:srgbClr val="C00000"/>
                </a:solidFill>
              </a:rPr>
              <a:t>&amp; </a:t>
            </a:r>
            <a:br>
              <a:rPr lang="en-US" b="1" cap="small" dirty="0" smtClean="0">
                <a:solidFill>
                  <a:srgbClr val="C00000"/>
                </a:solidFill>
              </a:rPr>
            </a:br>
            <a:r>
              <a:rPr lang="en-US" b="1" cap="small" dirty="0" smtClean="0">
                <a:solidFill>
                  <a:srgbClr val="C00000"/>
                </a:solidFill>
              </a:rPr>
              <a:t>Computer Architecture </a:t>
            </a:r>
            <a:r>
              <a:rPr lang="en-US" sz="2700" b="1" dirty="0" smtClean="0">
                <a:latin typeface="Arial Black" pitchFamily="34" charset="0"/>
              </a:rPr>
              <a:t>UE17CS253</a:t>
            </a:r>
            <a:r>
              <a:rPr lang="en-US" b="1" dirty="0">
                <a:latin typeface="Arial Black" pitchFamily="34" charset="0"/>
              </a:rPr>
              <a:t/>
            </a:r>
            <a:br>
              <a:rPr lang="en-US" b="1" dirty="0">
                <a:latin typeface="Arial Black" pitchFamily="34" charset="0"/>
              </a:rPr>
            </a:br>
            <a:endParaRPr lang="en-US" b="1" cap="small" dirty="0">
              <a:solidFill>
                <a:srgbClr val="C00000"/>
              </a:solidFill>
            </a:endParaRPr>
          </a:p>
        </p:txBody>
      </p:sp>
      <p:sp>
        <p:nvSpPr>
          <p:cNvPr id="3" name="Subtitle 2"/>
          <p:cNvSpPr>
            <a:spLocks noGrp="1"/>
          </p:cNvSpPr>
          <p:nvPr>
            <p:ph type="subTitle" idx="1"/>
          </p:nvPr>
        </p:nvSpPr>
        <p:spPr>
          <a:xfrm>
            <a:off x="3505200" y="4114800"/>
            <a:ext cx="5181600" cy="2209800"/>
          </a:xfrm>
        </p:spPr>
        <p:txBody>
          <a:bodyPr>
            <a:normAutofit lnSpcReduction="10000"/>
          </a:bodyPr>
          <a:lstStyle/>
          <a:p>
            <a:r>
              <a:rPr lang="en-US" b="1" dirty="0" smtClean="0"/>
              <a:t>UNIT-4</a:t>
            </a:r>
          </a:p>
          <a:p>
            <a:r>
              <a:rPr lang="en-US" b="1" dirty="0" smtClean="0"/>
              <a:t>Session – 1</a:t>
            </a:r>
          </a:p>
          <a:p>
            <a:r>
              <a:rPr lang="en-US" altLang="zh-TW" b="1" dirty="0">
                <a:solidFill>
                  <a:srgbClr val="C00000"/>
                </a:solidFill>
              </a:rPr>
              <a:t>Interrupts &amp; Interrupt Handling Mechanism </a:t>
            </a:r>
            <a:endParaRPr lang="en-US" sz="4000" b="1" dirty="0">
              <a:solidFill>
                <a:srgbClr val="C00000"/>
              </a:solidFill>
            </a:endParaRPr>
          </a:p>
          <a:p>
            <a:endParaRPr lang="en-US" b="1" dirty="0"/>
          </a:p>
        </p:txBody>
      </p:sp>
      <p:pic>
        <p:nvPicPr>
          <p:cNvPr id="1026" name="Picture 2" descr="C:\Users\PESU-CS\Desktop\images ARM.jpg"/>
          <p:cNvPicPr>
            <a:picLocks noChangeAspect="1" noChangeArrowheads="1"/>
          </p:cNvPicPr>
          <p:nvPr/>
        </p:nvPicPr>
        <p:blipFill>
          <a:blip r:embed="rId3"/>
          <a:srcRect/>
          <a:stretch>
            <a:fillRect/>
          </a:stretch>
        </p:blipFill>
        <p:spPr bwMode="auto">
          <a:xfrm rot="20500636">
            <a:off x="609600" y="3429000"/>
            <a:ext cx="2124075" cy="2152650"/>
          </a:xfrm>
          <a:prstGeom prst="rect">
            <a:avLst/>
          </a:prstGeom>
          <a:noFill/>
        </p:spPr>
      </p:pic>
      <p:pic>
        <p:nvPicPr>
          <p:cNvPr id="1027" name="Picture 3" descr="C:\Users\PESU-CS\Desktop\microprocessor-p4-alone.jpg"/>
          <p:cNvPicPr>
            <a:picLocks noChangeAspect="1" noChangeArrowheads="1"/>
          </p:cNvPicPr>
          <p:nvPr/>
        </p:nvPicPr>
        <p:blipFill>
          <a:blip r:embed="rId4"/>
          <a:srcRect/>
          <a:stretch>
            <a:fillRect/>
          </a:stretch>
        </p:blipFill>
        <p:spPr bwMode="auto">
          <a:xfrm rot="3808702">
            <a:off x="575813" y="629501"/>
            <a:ext cx="2147501" cy="1700821"/>
          </a:xfrm>
          <a:prstGeom prst="rect">
            <a:avLst/>
          </a:prstGeom>
          <a:noFill/>
        </p:spPr>
      </p:pic>
      <p:pic>
        <p:nvPicPr>
          <p:cNvPr id="6" name="Picture 5" descr="PESIT-NEW-LOGO"/>
          <p:cNvPicPr/>
          <p:nvPr/>
        </p:nvPicPr>
        <p:blipFill>
          <a:blip r:embed="rId5"/>
          <a:srcRect/>
          <a:stretch>
            <a:fillRect/>
          </a:stretch>
        </p:blipFill>
        <p:spPr bwMode="auto">
          <a:xfrm>
            <a:off x="8489950" y="0"/>
            <a:ext cx="654050" cy="762000"/>
          </a:xfrm>
          <a:prstGeom prst="rect">
            <a:avLst/>
          </a:prstGeom>
          <a:noFill/>
          <a:ln w="9525">
            <a:noFill/>
            <a:miter lim="800000"/>
            <a:headEnd/>
            <a:tailEnd/>
          </a:ln>
        </p:spPr>
      </p:pic>
    </p:spTree>
    <p:extLst>
      <p:ext uri="{BB962C8B-B14F-4D97-AF65-F5344CB8AC3E}">
        <p14:creationId xmlns="" xmlns:p14="http://schemas.microsoft.com/office/powerpoint/2010/main" val="27447477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type="title"/>
          </p:nvPr>
        </p:nvSpPr>
        <p:spPr>
          <a:xfrm>
            <a:off x="443706" y="76200"/>
            <a:ext cx="8229600" cy="563562"/>
          </a:xfrm>
        </p:spPr>
        <p:txBody>
          <a:bodyPr>
            <a:noAutofit/>
          </a:bodyPr>
          <a:lstStyle/>
          <a:p>
            <a:pPr algn="l" eaLnBrk="1" hangingPunct="1"/>
            <a:r>
              <a:rPr lang="en-US" altLang="en-US" sz="2800" b="1" cap="small" dirty="0" smtClean="0">
                <a:solidFill>
                  <a:srgbClr val="C00000"/>
                </a:solidFill>
              </a:rPr>
              <a:t>Exception (interrupt) Modes</a:t>
            </a:r>
            <a:endParaRPr lang="en-GB" altLang="en-US" sz="2800" b="1" cap="small" dirty="0" smtClean="0">
              <a:solidFill>
                <a:srgbClr val="C00000"/>
              </a:solidFill>
            </a:endParaRPr>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dirty="0">
              <a:solidFill>
                <a:srgbClr val="898989"/>
              </a:solidFill>
            </a:endParaRPr>
          </a:p>
        </p:txBody>
      </p:sp>
      <p:cxnSp>
        <p:nvCxnSpPr>
          <p:cNvPr id="14" name="Straight Connector 13"/>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descr="PESIT-NEW-LOGO"/>
          <p:cNvPicPr/>
          <p:nvPr/>
        </p:nvPicPr>
        <p:blipFill>
          <a:blip r:embed="rId2"/>
          <a:srcRect/>
          <a:stretch>
            <a:fillRect/>
          </a:stretch>
        </p:blipFill>
        <p:spPr bwMode="auto">
          <a:xfrm>
            <a:off x="8489950" y="0"/>
            <a:ext cx="654050" cy="762000"/>
          </a:xfrm>
          <a:prstGeom prst="rect">
            <a:avLst/>
          </a:prstGeom>
          <a:noFill/>
          <a:ln w="9525">
            <a:noFill/>
            <a:miter lim="800000"/>
            <a:headEnd/>
            <a:tailEnd/>
          </a:ln>
        </p:spPr>
      </p:pic>
      <p:sp>
        <p:nvSpPr>
          <p:cNvPr id="2" name="Content Placeholder 1"/>
          <p:cNvSpPr>
            <a:spLocks noGrp="1"/>
          </p:cNvSpPr>
          <p:nvPr>
            <p:ph sz="half" idx="2"/>
          </p:nvPr>
        </p:nvSpPr>
        <p:spPr>
          <a:xfrm>
            <a:off x="5257800" y="771525"/>
            <a:ext cx="3810000" cy="4530725"/>
          </a:xfrm>
        </p:spPr>
        <p:txBody>
          <a:bodyPr>
            <a:normAutofit/>
          </a:bodyPr>
          <a:lstStyle/>
          <a:p>
            <a:r>
              <a:rPr lang="en-US" sz="2400" b="1" dirty="0" smtClean="0"/>
              <a:t>Nested Interrupt call</a:t>
            </a:r>
          </a:p>
          <a:p>
            <a:pPr lvl="1"/>
            <a:r>
              <a:rPr lang="en-US" sz="2000" dirty="0" smtClean="0"/>
              <a:t>Interrupt Service Routine</a:t>
            </a:r>
          </a:p>
          <a:p>
            <a:pPr lvl="1"/>
            <a:r>
              <a:rPr lang="en-US" sz="2000" dirty="0" smtClean="0"/>
              <a:t>Status Registers</a:t>
            </a:r>
          </a:p>
          <a:p>
            <a:pPr lvl="1"/>
            <a:r>
              <a:rPr lang="en-US" sz="2000" dirty="0" smtClean="0"/>
              <a:t>Saving register contents on to the stack.</a:t>
            </a:r>
          </a:p>
          <a:p>
            <a:pPr lvl="1"/>
            <a:r>
              <a:rPr lang="en-US" sz="2000" dirty="0" smtClean="0"/>
              <a:t>Restore while return to the interrupted program.</a:t>
            </a:r>
            <a:endParaRPr lang="en-US" sz="2000" dirty="0"/>
          </a:p>
        </p:txBody>
      </p:sp>
      <p:pic>
        <p:nvPicPr>
          <p:cNvPr id="10" name="Picture 2"/>
          <p:cNvPicPr>
            <a:picLocks noGrp="1" noChangeAspect="1" noChangeArrowheads="1"/>
          </p:cNvPicPr>
          <p:nvPr>
            <p:ph idx="1"/>
          </p:nvPr>
        </p:nvPicPr>
        <p:blipFill>
          <a:blip r:embed="rId3">
            <a:extLst>
              <a:ext uri="{28A0092B-C50C-407E-A947-70E740481C1C}">
                <a14:useLocalDpi xmlns="" xmlns:a14="http://schemas.microsoft.com/office/drawing/2010/main" val="0"/>
              </a:ext>
            </a:extLst>
          </a:blip>
          <a:srcRect/>
          <a:stretch>
            <a:fillRect/>
          </a:stretch>
        </p:blipFill>
        <p:spPr>
          <a:xfrm>
            <a:off x="19051" y="838200"/>
            <a:ext cx="5238750" cy="3962400"/>
          </a:xfrm>
        </p:spPr>
      </p:pic>
      <p:pic>
        <p:nvPicPr>
          <p:cNvPr id="11"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a:xfrm>
            <a:off x="0" y="790575"/>
            <a:ext cx="5638800" cy="4191000"/>
          </a:xfrm>
          <a:prstGeom prst="rect">
            <a:avLst/>
          </a:prstGeom>
        </p:spPr>
      </p:pic>
    </p:spTree>
    <p:extLst>
      <p:ext uri="{BB962C8B-B14F-4D97-AF65-F5344CB8AC3E}">
        <p14:creationId xmlns="" xmlns:p14="http://schemas.microsoft.com/office/powerpoint/2010/main" val="24594677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911" y="914400"/>
            <a:ext cx="8229600" cy="4525963"/>
          </a:xfrm>
        </p:spPr>
        <p:txBody>
          <a:bodyPr rtlCol="0">
            <a:normAutofit fontScale="70000" lnSpcReduction="20000"/>
          </a:bodyPr>
          <a:lstStyle/>
          <a:p>
            <a:pPr fontAlgn="auto">
              <a:spcAft>
                <a:spcPts val="0"/>
              </a:spcAft>
              <a:buFont typeface="Arial" pitchFamily="34" charset="0"/>
              <a:buNone/>
              <a:defRPr/>
            </a:pPr>
            <a:endParaRPr lang="en-US" i="1" dirty="0" smtClean="0"/>
          </a:p>
          <a:p>
            <a:pPr fontAlgn="auto">
              <a:spcAft>
                <a:spcPts val="0"/>
              </a:spcAft>
              <a:buFont typeface="Arial" pitchFamily="34" charset="0"/>
              <a:buChar char="•"/>
              <a:defRPr/>
            </a:pPr>
            <a:r>
              <a:rPr lang="en-US" i="1" dirty="0" smtClean="0"/>
              <a:t>You </a:t>
            </a:r>
            <a:r>
              <a:rPr lang="en-US" i="1" dirty="0"/>
              <a:t>program the </a:t>
            </a:r>
            <a:r>
              <a:rPr lang="en-US" i="1" dirty="0">
                <a:solidFill>
                  <a:srgbClr val="0000FF"/>
                </a:solidFill>
              </a:rPr>
              <a:t>interrupt controller </a:t>
            </a:r>
            <a:r>
              <a:rPr lang="en-US" i="1" dirty="0" smtClean="0"/>
              <a:t>to </a:t>
            </a:r>
            <a:r>
              <a:rPr lang="en-US" dirty="0" smtClean="0"/>
              <a:t>ignore </a:t>
            </a:r>
            <a:r>
              <a:rPr lang="en-US" dirty="0"/>
              <a:t>interrupts of the same or lower priority than the interrupt you are handling, so </a:t>
            </a:r>
            <a:r>
              <a:rPr lang="en-US" dirty="0" smtClean="0"/>
              <a:t>only a </a:t>
            </a:r>
            <a:r>
              <a:rPr lang="en-US" dirty="0"/>
              <a:t>higher-priority task can interrupt your handler. </a:t>
            </a:r>
            <a:endParaRPr lang="en-US" dirty="0" smtClean="0"/>
          </a:p>
          <a:p>
            <a:pPr fontAlgn="auto">
              <a:spcAft>
                <a:spcPts val="0"/>
              </a:spcAft>
              <a:buFont typeface="Arial" pitchFamily="34" charset="0"/>
              <a:buChar char="•"/>
              <a:defRPr/>
            </a:pPr>
            <a:endParaRPr lang="en-US" dirty="0" smtClean="0"/>
          </a:p>
          <a:p>
            <a:pPr fontAlgn="auto">
              <a:spcAft>
                <a:spcPts val="0"/>
              </a:spcAft>
              <a:buFont typeface="Arial" pitchFamily="34" charset="0"/>
              <a:buChar char="•"/>
              <a:defRPr/>
            </a:pPr>
            <a:r>
              <a:rPr lang="en-US" dirty="0" smtClean="0"/>
              <a:t>You </a:t>
            </a:r>
            <a:r>
              <a:rPr lang="en-US" dirty="0"/>
              <a:t>then </a:t>
            </a:r>
            <a:r>
              <a:rPr lang="en-US" dirty="0" smtClean="0"/>
              <a:t>re-enable interrupts. The </a:t>
            </a:r>
            <a:r>
              <a:rPr lang="en-US" dirty="0"/>
              <a:t>processor spends time in the lower-priority interrupts until a higher-priority </a:t>
            </a:r>
            <a:r>
              <a:rPr lang="en-US" dirty="0" smtClean="0"/>
              <a:t>interrupt occurs</a:t>
            </a:r>
            <a:r>
              <a:rPr lang="en-US" dirty="0"/>
              <a:t>. </a:t>
            </a:r>
            <a:endParaRPr lang="en-US" dirty="0" smtClean="0"/>
          </a:p>
          <a:p>
            <a:pPr fontAlgn="auto">
              <a:spcAft>
                <a:spcPts val="0"/>
              </a:spcAft>
              <a:buFont typeface="Arial" pitchFamily="34" charset="0"/>
              <a:buChar char="•"/>
              <a:defRPr/>
            </a:pPr>
            <a:endParaRPr lang="en-US" dirty="0" smtClean="0"/>
          </a:p>
          <a:p>
            <a:pPr fontAlgn="auto">
              <a:spcAft>
                <a:spcPts val="0"/>
              </a:spcAft>
              <a:buFont typeface="Arial" pitchFamily="34" charset="0"/>
              <a:buChar char="•"/>
              <a:defRPr/>
            </a:pPr>
            <a:r>
              <a:rPr lang="en-US" dirty="0" smtClean="0"/>
              <a:t>Therefore </a:t>
            </a:r>
            <a:r>
              <a:rPr lang="en-US" dirty="0"/>
              <a:t>higher-priority interrupts have a lower average interrupt </a:t>
            </a:r>
            <a:r>
              <a:rPr lang="en-US" dirty="0" smtClean="0"/>
              <a:t>latency than </a:t>
            </a:r>
            <a:r>
              <a:rPr lang="en-US" dirty="0"/>
              <a:t>the lower-priority interrupts, which reduces latency by speeding up the </a:t>
            </a:r>
            <a:r>
              <a:rPr lang="en-US" dirty="0" smtClean="0"/>
              <a:t>completion time </a:t>
            </a:r>
            <a:r>
              <a:rPr lang="en-US" dirty="0"/>
              <a:t>on the critical time-sensitive interrupts.</a:t>
            </a:r>
          </a:p>
        </p:txBody>
      </p:sp>
      <p:cxnSp>
        <p:nvCxnSpPr>
          <p:cNvPr id="4" name="Straight Connector 3"/>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descr="PESIT-NEW-LOGO"/>
          <p:cNvPicPr/>
          <p:nvPr/>
        </p:nvPicPr>
        <p:blipFill>
          <a:blip r:embed="rId2"/>
          <a:srcRect/>
          <a:stretch>
            <a:fillRect/>
          </a:stretch>
        </p:blipFill>
        <p:spPr bwMode="auto">
          <a:xfrm>
            <a:off x="8489950" y="0"/>
            <a:ext cx="654050" cy="762000"/>
          </a:xfrm>
          <a:prstGeom prst="rect">
            <a:avLst/>
          </a:prstGeom>
          <a:noFill/>
          <a:ln w="9525">
            <a:noFill/>
            <a:miter lim="800000"/>
            <a:headEnd/>
            <a:tailEnd/>
          </a:ln>
        </p:spPr>
      </p:pic>
      <p:sp>
        <p:nvSpPr>
          <p:cNvPr id="2" name="Rectangle 1"/>
          <p:cNvSpPr/>
          <p:nvPr/>
        </p:nvSpPr>
        <p:spPr>
          <a:xfrm>
            <a:off x="266911" y="196334"/>
            <a:ext cx="6610592" cy="523220"/>
          </a:xfrm>
          <a:prstGeom prst="rect">
            <a:avLst/>
          </a:prstGeom>
        </p:spPr>
        <p:txBody>
          <a:bodyPr wrap="none">
            <a:spAutoFit/>
          </a:bodyPr>
          <a:lstStyle/>
          <a:p>
            <a:pPr fontAlgn="auto">
              <a:spcAft>
                <a:spcPts val="0"/>
              </a:spcAft>
              <a:buFont typeface="Arial" pitchFamily="34" charset="0"/>
              <a:buNone/>
              <a:defRPr/>
            </a:pPr>
            <a:r>
              <a:rPr lang="en-US" sz="2800" b="1" dirty="0">
                <a:solidFill>
                  <a:srgbClr val="C00000"/>
                </a:solidFill>
              </a:rPr>
              <a:t>The second method involves </a:t>
            </a:r>
            <a:r>
              <a:rPr lang="en-US" sz="2800" b="1" i="1" dirty="0">
                <a:solidFill>
                  <a:srgbClr val="C00000"/>
                </a:solidFill>
              </a:rPr>
              <a:t>prioritization</a:t>
            </a:r>
            <a:r>
              <a:rPr lang="en-US" sz="2800" i="1" dirty="0">
                <a:solidFill>
                  <a:srgbClr val="C00000"/>
                </a:solidFill>
              </a:rPr>
              <a:t>. </a:t>
            </a:r>
          </a:p>
        </p:txBody>
      </p:sp>
    </p:spTree>
    <p:extLst>
      <p:ext uri="{BB962C8B-B14F-4D97-AF65-F5344CB8AC3E}">
        <p14:creationId xmlns="" xmlns:p14="http://schemas.microsoft.com/office/powerpoint/2010/main" val="34755167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0" y="0"/>
            <a:ext cx="8229600" cy="762000"/>
          </a:xfrm>
        </p:spPr>
        <p:txBody>
          <a:bodyPr>
            <a:normAutofit/>
          </a:bodyPr>
          <a:lstStyle/>
          <a:p>
            <a:pPr algn="l"/>
            <a:r>
              <a:rPr lang="en-US" sz="2800" b="1" dirty="0" smtClean="0">
                <a:solidFill>
                  <a:srgbClr val="C00000"/>
                </a:solidFill>
              </a:rPr>
              <a:t>IRQ and FIQ Exceptions</a:t>
            </a:r>
          </a:p>
        </p:txBody>
      </p:sp>
      <p:sp>
        <p:nvSpPr>
          <p:cNvPr id="6147" name="Content Placeholder 2"/>
          <p:cNvSpPr>
            <a:spLocks noGrp="1"/>
          </p:cNvSpPr>
          <p:nvPr>
            <p:ph idx="1"/>
          </p:nvPr>
        </p:nvSpPr>
        <p:spPr>
          <a:xfrm>
            <a:off x="457200" y="914400"/>
            <a:ext cx="8229600" cy="4602163"/>
          </a:xfrm>
        </p:spPr>
        <p:txBody>
          <a:bodyPr>
            <a:normAutofit/>
          </a:bodyPr>
          <a:lstStyle/>
          <a:p>
            <a:r>
              <a:rPr lang="en-US" sz="2800" dirty="0" smtClean="0"/>
              <a:t>IRQ and FIQ exceptions only occur when a specific interrupt mask is cleared in the </a:t>
            </a:r>
            <a:r>
              <a:rPr lang="en-US" sz="2800" i="1" dirty="0" err="1" smtClean="0"/>
              <a:t>cpsr</a:t>
            </a:r>
            <a:endParaRPr lang="en-US" sz="2800" i="1" dirty="0" smtClean="0"/>
          </a:p>
          <a:p>
            <a:r>
              <a:rPr lang="en-US" sz="2800" dirty="0" smtClean="0"/>
              <a:t>An IRQ or FIQ exception causes the processor hardware to go through a standard procedure (provided the interrupts are not masked):</a:t>
            </a:r>
          </a:p>
        </p:txBody>
      </p:sp>
      <p:cxnSp>
        <p:nvCxnSpPr>
          <p:cNvPr id="4" name="Straight Connector 3"/>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descr="PESIT-NEW-LOGO"/>
          <p:cNvPicPr/>
          <p:nvPr/>
        </p:nvPicPr>
        <p:blipFill>
          <a:blip r:embed="rId2"/>
          <a:srcRect/>
          <a:stretch>
            <a:fillRect/>
          </a:stretch>
        </p:blipFill>
        <p:spPr bwMode="auto">
          <a:xfrm>
            <a:off x="8489950" y="0"/>
            <a:ext cx="654050" cy="762000"/>
          </a:xfrm>
          <a:prstGeom prst="rect">
            <a:avLst/>
          </a:prstGeom>
          <a:noFill/>
          <a:ln w="9525">
            <a:noFill/>
            <a:miter lim="800000"/>
            <a:headEnd/>
            <a:tailEnd/>
          </a:ln>
        </p:spPr>
      </p:pic>
    </p:spTree>
    <p:extLst>
      <p:ext uri="{BB962C8B-B14F-4D97-AF65-F5344CB8AC3E}">
        <p14:creationId xmlns="" xmlns:p14="http://schemas.microsoft.com/office/powerpoint/2010/main" val="37596513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82000" cy="5257800"/>
          </a:xfrm>
        </p:spPr>
        <p:txBody>
          <a:bodyPr rtlCol="0">
            <a:normAutofit fontScale="92500" lnSpcReduction="10000"/>
          </a:bodyPr>
          <a:lstStyle/>
          <a:p>
            <a:pPr fontAlgn="auto">
              <a:spcAft>
                <a:spcPts val="0"/>
              </a:spcAft>
              <a:buFont typeface="Arial" pitchFamily="34" charset="0"/>
              <a:buNone/>
              <a:defRPr/>
            </a:pPr>
            <a:r>
              <a:rPr lang="en-US" dirty="0"/>
              <a:t>1. </a:t>
            </a:r>
            <a:r>
              <a:rPr lang="en-US" sz="3000" dirty="0"/>
              <a:t>The processor changes to a specific interrupt request mode, which reflects the </a:t>
            </a:r>
            <a:r>
              <a:rPr lang="en-US" sz="3000" dirty="0" smtClean="0"/>
              <a:t>interrupt being </a:t>
            </a:r>
            <a:r>
              <a:rPr lang="en-US" sz="3000" dirty="0"/>
              <a:t>raised.</a:t>
            </a:r>
          </a:p>
          <a:p>
            <a:pPr fontAlgn="auto">
              <a:spcAft>
                <a:spcPts val="0"/>
              </a:spcAft>
              <a:buFont typeface="Arial" pitchFamily="34" charset="0"/>
              <a:buNone/>
              <a:defRPr/>
            </a:pPr>
            <a:r>
              <a:rPr lang="en-US" sz="3000" dirty="0"/>
              <a:t>2. The previous mode’s </a:t>
            </a:r>
            <a:r>
              <a:rPr lang="en-US" sz="3000" i="1" dirty="0" err="1"/>
              <a:t>cpsr</a:t>
            </a:r>
            <a:r>
              <a:rPr lang="en-US" sz="3000" i="1" dirty="0"/>
              <a:t> is saved into the </a:t>
            </a:r>
            <a:r>
              <a:rPr lang="en-US" sz="3000" i="1" dirty="0" err="1"/>
              <a:t>spsr</a:t>
            </a:r>
            <a:r>
              <a:rPr lang="en-US" sz="3000" i="1" dirty="0"/>
              <a:t> of the new interrupt request mode.</a:t>
            </a:r>
          </a:p>
          <a:p>
            <a:pPr fontAlgn="auto">
              <a:spcAft>
                <a:spcPts val="0"/>
              </a:spcAft>
              <a:buFont typeface="Arial" pitchFamily="34" charset="0"/>
              <a:buNone/>
              <a:defRPr/>
            </a:pPr>
            <a:r>
              <a:rPr lang="en-US" sz="3000" dirty="0"/>
              <a:t>3. The </a:t>
            </a:r>
            <a:r>
              <a:rPr lang="en-US" sz="3000" i="1" dirty="0"/>
              <a:t>pc is saved in the </a:t>
            </a:r>
            <a:r>
              <a:rPr lang="en-US" sz="3000" i="1" dirty="0" err="1"/>
              <a:t>lr</a:t>
            </a:r>
            <a:r>
              <a:rPr lang="en-US" sz="3000" i="1" dirty="0"/>
              <a:t> of the new interrupt request mode.</a:t>
            </a:r>
          </a:p>
          <a:p>
            <a:pPr fontAlgn="auto">
              <a:spcAft>
                <a:spcPts val="0"/>
              </a:spcAft>
              <a:buFont typeface="Arial" pitchFamily="34" charset="0"/>
              <a:buNone/>
              <a:defRPr/>
            </a:pPr>
            <a:r>
              <a:rPr lang="en-US" sz="3000" dirty="0"/>
              <a:t>4. </a:t>
            </a:r>
            <a:r>
              <a:rPr lang="en-US" sz="3000" i="1" dirty="0"/>
              <a:t>Interrupt/s are disabled—either the IRQ or both IRQ and FIQ exceptions are </a:t>
            </a:r>
            <a:r>
              <a:rPr lang="en-US" sz="3000" i="1" dirty="0" smtClean="0"/>
              <a:t>disabled </a:t>
            </a:r>
            <a:r>
              <a:rPr lang="en-US" sz="3000" dirty="0" smtClean="0"/>
              <a:t>in </a:t>
            </a:r>
            <a:r>
              <a:rPr lang="en-US" sz="3000" dirty="0"/>
              <a:t>the </a:t>
            </a:r>
            <a:r>
              <a:rPr lang="en-US" sz="3000" i="1" dirty="0" err="1"/>
              <a:t>cpsr</a:t>
            </a:r>
            <a:r>
              <a:rPr lang="en-US" sz="3000" i="1" dirty="0"/>
              <a:t>. This immediately stops another interrupt request of the same type </a:t>
            </a:r>
            <a:r>
              <a:rPr lang="en-US" sz="3000" i="1" dirty="0" smtClean="0"/>
              <a:t>being </a:t>
            </a:r>
            <a:r>
              <a:rPr lang="en-US" sz="3000" dirty="0" smtClean="0"/>
              <a:t>raised</a:t>
            </a:r>
            <a:r>
              <a:rPr lang="en-US" sz="3000" dirty="0"/>
              <a:t>.</a:t>
            </a:r>
          </a:p>
          <a:p>
            <a:pPr fontAlgn="auto">
              <a:spcAft>
                <a:spcPts val="0"/>
              </a:spcAft>
              <a:buFont typeface="Arial" pitchFamily="34" charset="0"/>
              <a:buNone/>
              <a:defRPr/>
            </a:pPr>
            <a:r>
              <a:rPr lang="en-US" sz="3000" dirty="0"/>
              <a:t>5. The processor branches to a specific entry in the vector table.</a:t>
            </a:r>
          </a:p>
        </p:txBody>
      </p:sp>
      <p:cxnSp>
        <p:nvCxnSpPr>
          <p:cNvPr id="4" name="Straight Connector 3"/>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descr="PESIT-NEW-LOGO"/>
          <p:cNvPicPr/>
          <p:nvPr/>
        </p:nvPicPr>
        <p:blipFill>
          <a:blip r:embed="rId2"/>
          <a:srcRect/>
          <a:stretch>
            <a:fillRect/>
          </a:stretch>
        </p:blipFill>
        <p:spPr bwMode="auto">
          <a:xfrm>
            <a:off x="8489950" y="0"/>
            <a:ext cx="654050" cy="762000"/>
          </a:xfrm>
          <a:prstGeom prst="rect">
            <a:avLst/>
          </a:prstGeom>
          <a:noFill/>
          <a:ln w="9525">
            <a:noFill/>
            <a:miter lim="800000"/>
            <a:headEnd/>
            <a:tailEnd/>
          </a:ln>
        </p:spPr>
      </p:pic>
    </p:spTree>
    <p:extLst>
      <p:ext uri="{BB962C8B-B14F-4D97-AF65-F5344CB8AC3E}">
        <p14:creationId xmlns="" xmlns:p14="http://schemas.microsoft.com/office/powerpoint/2010/main" val="5236839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a:xfrm>
            <a:off x="533400" y="1295400"/>
            <a:ext cx="3429000" cy="4114800"/>
          </a:xfrm>
        </p:spPr>
      </p:pic>
      <p:pic>
        <p:nvPicPr>
          <p:cNvPr id="8196"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756150" y="1371600"/>
            <a:ext cx="3733800" cy="3733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5" name="Straight Connector 4"/>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descr="PESIT-NEW-LOGO"/>
          <p:cNvPicPr/>
          <p:nvPr/>
        </p:nvPicPr>
        <p:blipFill>
          <a:blip r:embed="rId4"/>
          <a:srcRect/>
          <a:stretch>
            <a:fillRect/>
          </a:stretch>
        </p:blipFill>
        <p:spPr bwMode="auto">
          <a:xfrm>
            <a:off x="8489950" y="0"/>
            <a:ext cx="654050" cy="762000"/>
          </a:xfrm>
          <a:prstGeom prst="rect">
            <a:avLst/>
          </a:prstGeom>
          <a:noFill/>
          <a:ln w="9525">
            <a:noFill/>
            <a:miter lim="800000"/>
            <a:headEnd/>
            <a:tailEnd/>
          </a:ln>
        </p:spPr>
      </p:pic>
    </p:spTree>
    <p:extLst>
      <p:ext uri="{BB962C8B-B14F-4D97-AF65-F5344CB8AC3E}">
        <p14:creationId xmlns="" xmlns:p14="http://schemas.microsoft.com/office/powerpoint/2010/main" val="5991422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5"/>
            <a:ext cx="8229600" cy="657225"/>
          </a:xfrm>
        </p:spPr>
        <p:txBody>
          <a:bodyPr rtlCol="0">
            <a:noAutofit/>
          </a:bodyPr>
          <a:lstStyle/>
          <a:p>
            <a:pPr algn="l" fontAlgn="auto">
              <a:spcAft>
                <a:spcPts val="0"/>
              </a:spcAft>
              <a:defRPr/>
            </a:pPr>
            <a:r>
              <a:rPr lang="en-US" sz="2800" b="1" dirty="0">
                <a:solidFill>
                  <a:srgbClr val="C00000"/>
                </a:solidFill>
              </a:rPr>
              <a:t>Enabling and Disabling FIQ and IRQ Exceptions</a:t>
            </a:r>
            <a:endParaRPr lang="en-US" sz="2800" dirty="0">
              <a:solidFill>
                <a:srgbClr val="C00000"/>
              </a:solidFill>
            </a:endParaRPr>
          </a:p>
        </p:txBody>
      </p:sp>
      <p:pic>
        <p:nvPicPr>
          <p:cNvPr id="9219"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a:xfrm>
            <a:off x="533400" y="990600"/>
            <a:ext cx="7924800" cy="5334000"/>
          </a:xfrm>
        </p:spPr>
      </p:pic>
      <p:cxnSp>
        <p:nvCxnSpPr>
          <p:cNvPr id="4" name="Straight Connector 3"/>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descr="PESIT-NEW-LOGO"/>
          <p:cNvPicPr/>
          <p:nvPr/>
        </p:nvPicPr>
        <p:blipFill>
          <a:blip r:embed="rId3"/>
          <a:srcRect/>
          <a:stretch>
            <a:fillRect/>
          </a:stretch>
        </p:blipFill>
        <p:spPr bwMode="auto">
          <a:xfrm>
            <a:off x="8489950" y="0"/>
            <a:ext cx="654050" cy="762000"/>
          </a:xfrm>
          <a:prstGeom prst="rect">
            <a:avLst/>
          </a:prstGeom>
          <a:noFill/>
          <a:ln w="9525">
            <a:noFill/>
            <a:miter lim="800000"/>
            <a:headEnd/>
            <a:tailEnd/>
          </a:ln>
        </p:spPr>
      </p:pic>
    </p:spTree>
    <p:extLst>
      <p:ext uri="{BB962C8B-B14F-4D97-AF65-F5344CB8AC3E}">
        <p14:creationId xmlns="" xmlns:p14="http://schemas.microsoft.com/office/powerpoint/2010/main" val="10379740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p:nvPr>
        </p:nvSpPr>
        <p:spPr>
          <a:xfrm>
            <a:off x="0" y="-19049"/>
            <a:ext cx="7620000" cy="704849"/>
          </a:xfrm>
        </p:spPr>
        <p:txBody>
          <a:bodyPr>
            <a:normAutofit/>
          </a:bodyPr>
          <a:lstStyle/>
          <a:p>
            <a:pPr algn="l"/>
            <a:r>
              <a:rPr lang="en-US" sz="2800" b="1" dirty="0" smtClean="0">
                <a:solidFill>
                  <a:srgbClr val="C00000"/>
                </a:solidFill>
              </a:rPr>
              <a:t>Basic Interrupt Stack Design and Implementation</a:t>
            </a:r>
          </a:p>
        </p:txBody>
      </p:sp>
      <p:sp>
        <p:nvSpPr>
          <p:cNvPr id="3" name="Subtitle 2"/>
          <p:cNvSpPr>
            <a:spLocks noGrp="1"/>
          </p:cNvSpPr>
          <p:nvPr>
            <p:ph type="subTitle" idx="1"/>
          </p:nvPr>
        </p:nvSpPr>
        <p:spPr>
          <a:xfrm>
            <a:off x="380999" y="914400"/>
            <a:ext cx="8435975" cy="5105400"/>
          </a:xfrm>
        </p:spPr>
        <p:txBody>
          <a:bodyPr rtlCol="0">
            <a:normAutofit/>
          </a:bodyPr>
          <a:lstStyle/>
          <a:p>
            <a:pPr algn="l" fontAlgn="auto">
              <a:spcAft>
                <a:spcPts val="0"/>
              </a:spcAft>
              <a:buFont typeface="Arial" pitchFamily="34" charset="0"/>
              <a:buNone/>
              <a:defRPr/>
            </a:pPr>
            <a:r>
              <a:rPr lang="en-US" sz="2800" dirty="0">
                <a:solidFill>
                  <a:schemeClr val="tx1"/>
                </a:solidFill>
              </a:rPr>
              <a:t>Exceptions handlers make extensive use of stacks, with each mode having a </a:t>
            </a:r>
            <a:r>
              <a:rPr lang="en-US" sz="2800" dirty="0" smtClean="0">
                <a:solidFill>
                  <a:schemeClr val="tx1"/>
                </a:solidFill>
              </a:rPr>
              <a:t>dedicated register </a:t>
            </a:r>
            <a:r>
              <a:rPr lang="en-US" sz="2800" dirty="0">
                <a:solidFill>
                  <a:schemeClr val="tx1"/>
                </a:solidFill>
              </a:rPr>
              <a:t>containing the stack pointer. The design of the exception stacks depends </a:t>
            </a:r>
            <a:r>
              <a:rPr lang="en-US" sz="2800" dirty="0" smtClean="0">
                <a:solidFill>
                  <a:schemeClr val="tx1"/>
                </a:solidFill>
              </a:rPr>
              <a:t>upon these </a:t>
            </a:r>
            <a:r>
              <a:rPr lang="en-US" sz="2800" dirty="0">
                <a:solidFill>
                  <a:schemeClr val="tx1"/>
                </a:solidFill>
              </a:rPr>
              <a:t>factors:</a:t>
            </a:r>
          </a:p>
          <a:p>
            <a:pPr algn="l" fontAlgn="auto">
              <a:spcAft>
                <a:spcPts val="0"/>
              </a:spcAft>
              <a:buFont typeface="Arial" pitchFamily="34" charset="0"/>
              <a:buNone/>
              <a:defRPr/>
            </a:pPr>
            <a:r>
              <a:rPr lang="en-US" sz="2800" dirty="0">
                <a:solidFill>
                  <a:schemeClr val="tx1"/>
                </a:solidFill>
              </a:rPr>
              <a:t>■ </a:t>
            </a:r>
            <a:r>
              <a:rPr lang="en-US" sz="2800" i="1" dirty="0">
                <a:solidFill>
                  <a:schemeClr val="tx1"/>
                </a:solidFill>
              </a:rPr>
              <a:t>Operating system requirements—Each operating system has its own requirements for</a:t>
            </a:r>
          </a:p>
          <a:p>
            <a:pPr algn="l" fontAlgn="auto">
              <a:spcAft>
                <a:spcPts val="0"/>
              </a:spcAft>
              <a:buFont typeface="Arial" pitchFamily="34" charset="0"/>
              <a:buNone/>
              <a:defRPr/>
            </a:pPr>
            <a:r>
              <a:rPr lang="en-US" sz="2800" dirty="0">
                <a:solidFill>
                  <a:schemeClr val="tx1"/>
                </a:solidFill>
              </a:rPr>
              <a:t>stack design.</a:t>
            </a:r>
          </a:p>
          <a:p>
            <a:pPr algn="l" fontAlgn="auto">
              <a:spcAft>
                <a:spcPts val="0"/>
              </a:spcAft>
              <a:buFont typeface="Arial" pitchFamily="34" charset="0"/>
              <a:buNone/>
              <a:defRPr/>
            </a:pPr>
            <a:r>
              <a:rPr lang="en-US" sz="2800" dirty="0">
                <a:solidFill>
                  <a:schemeClr val="tx1"/>
                </a:solidFill>
              </a:rPr>
              <a:t>■ </a:t>
            </a:r>
            <a:r>
              <a:rPr lang="en-US" sz="2800" i="1" dirty="0">
                <a:solidFill>
                  <a:schemeClr val="tx1"/>
                </a:solidFill>
              </a:rPr>
              <a:t>Target hardware—The target hardware provides a physical limit to the size </a:t>
            </a:r>
            <a:r>
              <a:rPr lang="en-US" sz="2800" i="1" dirty="0" smtClean="0">
                <a:solidFill>
                  <a:schemeClr val="tx1"/>
                </a:solidFill>
              </a:rPr>
              <a:t>and </a:t>
            </a:r>
            <a:r>
              <a:rPr lang="en-US" sz="2800" dirty="0" smtClean="0">
                <a:solidFill>
                  <a:schemeClr val="tx1"/>
                </a:solidFill>
              </a:rPr>
              <a:t>positioning </a:t>
            </a:r>
            <a:r>
              <a:rPr lang="en-US" sz="2800" dirty="0">
                <a:solidFill>
                  <a:schemeClr val="tx1"/>
                </a:solidFill>
              </a:rPr>
              <a:t>of the stack in memory.</a:t>
            </a:r>
          </a:p>
        </p:txBody>
      </p:sp>
      <p:cxnSp>
        <p:nvCxnSpPr>
          <p:cNvPr id="4" name="Straight Connector 3"/>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descr="PESIT-NEW-LOGO"/>
          <p:cNvPicPr/>
          <p:nvPr/>
        </p:nvPicPr>
        <p:blipFill>
          <a:blip r:embed="rId2"/>
          <a:srcRect/>
          <a:stretch>
            <a:fillRect/>
          </a:stretch>
        </p:blipFill>
        <p:spPr bwMode="auto">
          <a:xfrm>
            <a:off x="8489950" y="0"/>
            <a:ext cx="654050" cy="762000"/>
          </a:xfrm>
          <a:prstGeom prst="rect">
            <a:avLst/>
          </a:prstGeom>
          <a:noFill/>
          <a:ln w="9525">
            <a:noFill/>
            <a:miter lim="800000"/>
            <a:headEnd/>
            <a:tailEnd/>
          </a:ln>
        </p:spPr>
      </p:pic>
    </p:spTree>
    <p:extLst>
      <p:ext uri="{BB962C8B-B14F-4D97-AF65-F5344CB8AC3E}">
        <p14:creationId xmlns="" xmlns:p14="http://schemas.microsoft.com/office/powerpoint/2010/main" val="10149079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4525963"/>
          </a:xfrm>
        </p:spPr>
        <p:txBody>
          <a:bodyPr rtlCol="0">
            <a:normAutofit/>
          </a:bodyPr>
          <a:lstStyle/>
          <a:p>
            <a:pPr fontAlgn="auto">
              <a:spcAft>
                <a:spcPts val="0"/>
              </a:spcAft>
              <a:buFont typeface="Arial" pitchFamily="34" charset="0"/>
              <a:buNone/>
              <a:defRPr/>
            </a:pPr>
            <a:r>
              <a:rPr lang="en-US" sz="2800" dirty="0" smtClean="0"/>
              <a:t>■ </a:t>
            </a:r>
            <a:r>
              <a:rPr lang="en-US" sz="2800" dirty="0"/>
              <a:t>The </a:t>
            </a:r>
            <a:r>
              <a:rPr lang="en-US" sz="2800" i="1" dirty="0"/>
              <a:t>location determines where in the memory map the stack begins. Most </a:t>
            </a:r>
            <a:r>
              <a:rPr lang="en-US" sz="2800" i="1" dirty="0" smtClean="0"/>
              <a:t>ARM-based </a:t>
            </a:r>
            <a:r>
              <a:rPr lang="en-US" sz="2800" dirty="0" smtClean="0"/>
              <a:t>systems </a:t>
            </a:r>
            <a:r>
              <a:rPr lang="en-US" sz="2800" dirty="0"/>
              <a:t>are designed with a stack that descends downwards, with the top of the </a:t>
            </a:r>
            <a:r>
              <a:rPr lang="en-US" sz="2800" dirty="0" smtClean="0"/>
              <a:t>stack at </a:t>
            </a:r>
            <a:r>
              <a:rPr lang="en-US" sz="2800" dirty="0"/>
              <a:t>a high memory address.</a:t>
            </a:r>
          </a:p>
          <a:p>
            <a:pPr fontAlgn="auto">
              <a:spcAft>
                <a:spcPts val="0"/>
              </a:spcAft>
              <a:buFont typeface="Arial" pitchFamily="34" charset="0"/>
              <a:buNone/>
              <a:defRPr/>
            </a:pPr>
            <a:r>
              <a:rPr lang="en-US" sz="2800" dirty="0" smtClean="0"/>
              <a:t>   ■ </a:t>
            </a:r>
            <a:r>
              <a:rPr lang="en-US" sz="2800" i="1" dirty="0"/>
              <a:t>Stack size depends upon the type of handler, nested or </a:t>
            </a:r>
            <a:r>
              <a:rPr lang="en-US" sz="2800" i="1" dirty="0" smtClean="0"/>
              <a:t>non nested</a:t>
            </a:r>
            <a:r>
              <a:rPr lang="en-US" sz="2800" i="1" dirty="0"/>
              <a:t>. A nested </a:t>
            </a:r>
            <a:r>
              <a:rPr lang="en-US" sz="2800" i="1" dirty="0" smtClean="0"/>
              <a:t>interrupt </a:t>
            </a:r>
            <a:r>
              <a:rPr lang="en-US" sz="2800" dirty="0" smtClean="0"/>
              <a:t>handler </a:t>
            </a:r>
            <a:r>
              <a:rPr lang="en-US" sz="2800" dirty="0"/>
              <a:t>requires more </a:t>
            </a:r>
            <a:r>
              <a:rPr lang="en-US" sz="2400" dirty="0"/>
              <a:t>memory</a:t>
            </a:r>
            <a:r>
              <a:rPr lang="en-US" sz="2800" dirty="0"/>
              <a:t> space since the stack will grow with </a:t>
            </a:r>
            <a:r>
              <a:rPr lang="en-US" sz="2800" dirty="0" smtClean="0"/>
              <a:t>the number of nested </a:t>
            </a:r>
            <a:r>
              <a:rPr lang="en-US" sz="2800" dirty="0"/>
              <a:t>interrupts.</a:t>
            </a:r>
          </a:p>
        </p:txBody>
      </p:sp>
      <p:sp>
        <p:nvSpPr>
          <p:cNvPr id="2" name="Rectangle 1"/>
          <p:cNvSpPr/>
          <p:nvPr/>
        </p:nvSpPr>
        <p:spPr>
          <a:xfrm>
            <a:off x="-76200" y="119390"/>
            <a:ext cx="8229600" cy="523220"/>
          </a:xfrm>
          <a:prstGeom prst="rect">
            <a:avLst/>
          </a:prstGeom>
        </p:spPr>
        <p:txBody>
          <a:bodyPr wrap="square">
            <a:spAutoFit/>
          </a:bodyPr>
          <a:lstStyle/>
          <a:p>
            <a:pPr fontAlgn="auto">
              <a:spcAft>
                <a:spcPts val="0"/>
              </a:spcAft>
              <a:buFont typeface="Arial" pitchFamily="34" charset="0"/>
              <a:buNone/>
              <a:defRPr/>
            </a:pPr>
            <a:r>
              <a:rPr lang="en-US" sz="2800" b="1" dirty="0" smtClean="0">
                <a:solidFill>
                  <a:srgbClr val="C00000"/>
                </a:solidFill>
              </a:rPr>
              <a:t> Two </a:t>
            </a:r>
            <a:r>
              <a:rPr lang="en-US" sz="2800" b="1" dirty="0">
                <a:solidFill>
                  <a:srgbClr val="C00000"/>
                </a:solidFill>
              </a:rPr>
              <a:t>design decisions need to be made for the stacks:</a:t>
            </a:r>
          </a:p>
        </p:txBody>
      </p:sp>
      <p:cxnSp>
        <p:nvCxnSpPr>
          <p:cNvPr id="5" name="Straight Connector 4"/>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descr="PESIT-NEW-LOGO"/>
          <p:cNvPicPr/>
          <p:nvPr/>
        </p:nvPicPr>
        <p:blipFill>
          <a:blip r:embed="rId2"/>
          <a:srcRect/>
          <a:stretch>
            <a:fillRect/>
          </a:stretch>
        </p:blipFill>
        <p:spPr bwMode="auto">
          <a:xfrm>
            <a:off x="8489950" y="0"/>
            <a:ext cx="654050" cy="762000"/>
          </a:xfrm>
          <a:prstGeom prst="rect">
            <a:avLst/>
          </a:prstGeom>
          <a:noFill/>
          <a:ln w="9525">
            <a:noFill/>
            <a:miter lim="800000"/>
            <a:headEnd/>
            <a:tailEnd/>
          </a:ln>
        </p:spPr>
      </p:pic>
    </p:spTree>
    <p:extLst>
      <p:ext uri="{BB962C8B-B14F-4D97-AF65-F5344CB8AC3E}">
        <p14:creationId xmlns="" xmlns:p14="http://schemas.microsoft.com/office/powerpoint/2010/main" val="16164038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0"/>
            <a:ext cx="7467600" cy="609600"/>
          </a:xfrm>
        </p:spPr>
        <p:txBody>
          <a:bodyP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a:buNone/>
            </a:pPr>
            <a:r>
              <a:rPr lang="fi-FI" sz="2800" b="1" dirty="0">
                <a:solidFill>
                  <a:srgbClr val="C00000"/>
                </a:solidFill>
              </a:rPr>
              <a:t>Basic Interrupt Stack Design and Implementation</a:t>
            </a:r>
          </a:p>
        </p:txBody>
      </p:sp>
      <p:pic>
        <p:nvPicPr>
          <p:cNvPr id="3" name="Picture 2"/>
          <p:cNvPicPr>
            <a:picLocks noChangeAspect="1"/>
          </p:cNvPicPr>
          <p:nvPr/>
        </p:nvPicPr>
        <p:blipFill>
          <a:blip r:embed="rId3">
            <a:lum/>
            <a:alphaModFix/>
          </a:blip>
          <a:srcRect/>
          <a:stretch>
            <a:fillRect/>
          </a:stretch>
        </p:blipFill>
        <p:spPr>
          <a:xfrm>
            <a:off x="228600" y="1676400"/>
            <a:ext cx="8394978" cy="4384410"/>
          </a:xfrm>
          <a:prstGeom prst="rect">
            <a:avLst/>
          </a:prstGeom>
          <a:noFill/>
          <a:ln>
            <a:noFill/>
          </a:ln>
        </p:spPr>
      </p:pic>
      <p:sp>
        <p:nvSpPr>
          <p:cNvPr id="4" name="Text Placeholder 3"/>
          <p:cNvSpPr txBox="1">
            <a:spLocks noGrp="1"/>
          </p:cNvSpPr>
          <p:nvPr>
            <p:ph type="body" idx="4294967295"/>
          </p:nvPr>
        </p:nvSpPr>
        <p:spPr>
          <a:xfrm>
            <a:off x="0" y="914400"/>
            <a:ext cx="8228763" cy="4526148"/>
          </a:xfrm>
        </p:spPr>
        <p:txBody>
          <a:bodyPr>
            <a:normAutofit/>
          </a:bodyPr>
          <a:lstStyle>
            <a:defPPr marL="432000" marR="0" lvl="0" indent="-324000">
              <a:spcBef>
                <a:spcPts val="0"/>
              </a:spcBef>
              <a:spcAft>
                <a:spcPts val="1417"/>
              </a:spcAft>
              <a:buClr>
                <a:srgbClr val="FF6309"/>
              </a:buClr>
              <a:buSzPct val="45000"/>
              <a:buFont typeface="StarSymbol"/>
              <a:buNone/>
              <a:defRPr lang="fi-FI" sz="3200" b="0" i="0" u="none" strike="noStrike">
                <a:ln>
                  <a:noFill/>
                </a:ln>
                <a:latin typeface="Arial" pitchFamily="18"/>
                <a:ea typeface="DejaVu Sans" pitchFamily="2"/>
                <a:cs typeface="DejaVu Sans" pitchFamily="2"/>
              </a:defRPr>
            </a:defPPr>
            <a:lvl1pPr marL="432000" marR="0" lvl="0" indent="-324000">
              <a:spcBef>
                <a:spcPts val="0"/>
              </a:spcBef>
              <a:spcAft>
                <a:spcPts val="1417"/>
              </a:spcAft>
              <a:buClr>
                <a:srgbClr val="FF6309"/>
              </a:buClr>
              <a:buSzPct val="45000"/>
              <a:buFont typeface="StarSymbol"/>
              <a:buChar char=""/>
              <a:defRPr lang="fi-FI" sz="3200" b="0" i="0" u="none" strike="noStrike">
                <a:ln>
                  <a:noFill/>
                </a:ln>
                <a:latin typeface="Arial" pitchFamily="18"/>
                <a:ea typeface="DejaVu Sans" pitchFamily="2"/>
                <a:cs typeface="DejaVu Sans" pitchFamily="2"/>
              </a:defRPr>
            </a:lvl1pPr>
            <a:lvl2pPr marL="864000" marR="0" lvl="1" indent="-288000">
              <a:spcBef>
                <a:spcPts val="0"/>
              </a:spcBef>
              <a:spcAft>
                <a:spcPts val="1134"/>
              </a:spcAft>
              <a:buClr>
                <a:srgbClr val="FF6309"/>
              </a:buClr>
              <a:buSzPct val="45000"/>
              <a:buFont typeface="StarSymbol"/>
              <a:buChar char=""/>
              <a:defRPr lang="fi-FI" sz="2800" b="0" i="0" u="none" strike="noStrike">
                <a:ln>
                  <a:noFill/>
                </a:ln>
                <a:latin typeface="Arial" pitchFamily="18"/>
                <a:ea typeface="DejaVu Sans" pitchFamily="2"/>
                <a:cs typeface="DejaVu Sans" pitchFamily="2"/>
              </a:defRPr>
            </a:lvl2pPr>
            <a:lvl3pPr marL="1296000" marR="0" lvl="2" indent="-216000">
              <a:spcBef>
                <a:spcPts val="0"/>
              </a:spcBef>
              <a:spcAft>
                <a:spcPts val="850"/>
              </a:spcAft>
              <a:buClr>
                <a:srgbClr val="FF6309"/>
              </a:buClr>
              <a:buSzPct val="45000"/>
              <a:buFont typeface="StarSymbol"/>
              <a:buChar char=""/>
              <a:defRPr lang="fi-FI" sz="2400" b="0" i="0" u="none" strike="noStrike">
                <a:ln>
                  <a:noFill/>
                </a:ln>
                <a:latin typeface="Arial" pitchFamily="18"/>
                <a:ea typeface="DejaVu Sans" pitchFamily="2"/>
                <a:cs typeface="DejaVu Sans" pitchFamily="2"/>
              </a:defRPr>
            </a:lvl3pPr>
            <a:lvl4pPr marL="1728000" marR="0" lvl="3" indent="-216000">
              <a:spcBef>
                <a:spcPts val="0"/>
              </a:spcBef>
              <a:spcAft>
                <a:spcPts val="567"/>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4pPr>
            <a:lvl5pPr marL="2160000" marR="0" lvl="4"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5pPr>
            <a:lvl6pPr marL="2592000" marR="0" lvl="5"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6pPr>
            <a:lvl7pPr marL="3024000" marR="0" lvl="6"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7pPr>
            <a:lvl8pPr marL="3456000" marR="0" lvl="7"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8pPr>
            <a:lvl9pPr marL="3887999" marR="0" lvl="8"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9pPr>
          </a:lstStyle>
          <a:p>
            <a:pPr lvl="0"/>
            <a:r>
              <a:rPr lang="fi-FI" sz="2800" dirty="0">
                <a:solidFill>
                  <a:srgbClr val="0000FF"/>
                </a:solidFill>
              </a:rPr>
              <a:t>Stack Layouts</a:t>
            </a:r>
          </a:p>
        </p:txBody>
      </p:sp>
      <p:cxnSp>
        <p:nvCxnSpPr>
          <p:cNvPr id="5" name="Straight Connector 4"/>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descr="PESIT-NEW-LOGO"/>
          <p:cNvPicPr/>
          <p:nvPr/>
        </p:nvPicPr>
        <p:blipFill>
          <a:blip r:embed="rId4"/>
          <a:srcRect/>
          <a:stretch>
            <a:fillRect/>
          </a:stretch>
        </p:blipFill>
        <p:spPr bwMode="auto">
          <a:xfrm>
            <a:off x="8489950" y="0"/>
            <a:ext cx="654050" cy="762000"/>
          </a:xfrm>
          <a:prstGeom prst="rect">
            <a:avLst/>
          </a:prstGeom>
          <a:noFill/>
          <a:ln w="9525">
            <a:noFill/>
            <a:miter lim="800000"/>
            <a:headEnd/>
            <a:tailEnd/>
          </a:ln>
        </p:spPr>
      </p:pic>
    </p:spTree>
    <p:extLst>
      <p:ext uri="{BB962C8B-B14F-4D97-AF65-F5344CB8AC3E}">
        <p14:creationId xmlns="" xmlns:p14="http://schemas.microsoft.com/office/powerpoint/2010/main" val="315062145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0"/>
            <a:ext cx="8686800" cy="609600"/>
          </a:xfrm>
        </p:spPr>
        <p:txBody>
          <a:bodyP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a:buNone/>
            </a:pPr>
            <a:r>
              <a:rPr lang="fi-FI" sz="2800" b="1" dirty="0">
                <a:solidFill>
                  <a:srgbClr val="C00000"/>
                </a:solidFill>
              </a:rPr>
              <a:t>Basic Interrupt Stack Design and Implementation</a:t>
            </a:r>
          </a:p>
        </p:txBody>
      </p:sp>
      <p:pic>
        <p:nvPicPr>
          <p:cNvPr id="3" name="Picture 2"/>
          <p:cNvPicPr>
            <a:picLocks noChangeAspect="1"/>
          </p:cNvPicPr>
          <p:nvPr/>
        </p:nvPicPr>
        <p:blipFill>
          <a:blip r:embed="rId3">
            <a:lum/>
            <a:alphaModFix/>
          </a:blip>
          <a:srcRect/>
          <a:stretch>
            <a:fillRect/>
          </a:stretch>
        </p:blipFill>
        <p:spPr>
          <a:xfrm>
            <a:off x="1676400" y="914400"/>
            <a:ext cx="4419600" cy="5576773"/>
          </a:xfrm>
          <a:prstGeom prst="rect">
            <a:avLst/>
          </a:prstGeom>
          <a:noFill/>
          <a:ln>
            <a:noFill/>
          </a:ln>
        </p:spPr>
      </p:pic>
      <p:cxnSp>
        <p:nvCxnSpPr>
          <p:cNvPr id="4" name="Straight Connector 3"/>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descr="PESIT-NEW-LOGO"/>
          <p:cNvPicPr/>
          <p:nvPr/>
        </p:nvPicPr>
        <p:blipFill>
          <a:blip r:embed="rId4"/>
          <a:srcRect/>
          <a:stretch>
            <a:fillRect/>
          </a:stretch>
        </p:blipFill>
        <p:spPr bwMode="auto">
          <a:xfrm>
            <a:off x="8489950" y="0"/>
            <a:ext cx="654050" cy="762000"/>
          </a:xfrm>
          <a:prstGeom prst="rect">
            <a:avLst/>
          </a:prstGeom>
          <a:noFill/>
          <a:ln w="9525">
            <a:noFill/>
            <a:miter lim="800000"/>
            <a:headEnd/>
            <a:tailEnd/>
          </a:ln>
        </p:spPr>
      </p:pic>
    </p:spTree>
    <p:extLst>
      <p:ext uri="{BB962C8B-B14F-4D97-AF65-F5344CB8AC3E}">
        <p14:creationId xmlns="" xmlns:p14="http://schemas.microsoft.com/office/powerpoint/2010/main" val="2421314006"/>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63562"/>
          </a:xfrm>
        </p:spPr>
        <p:txBody>
          <a:bodyPr>
            <a:noAutofit/>
          </a:bodyPr>
          <a:lstStyle/>
          <a:p>
            <a:pPr algn="l"/>
            <a:r>
              <a:rPr lang="en-US" sz="2000" b="1" dirty="0" smtClean="0">
                <a:solidFill>
                  <a:srgbClr val="C00000"/>
                </a:solidFill>
              </a:rPr>
              <a:t>SOFTWARE METHOD – POLLING</a:t>
            </a:r>
            <a:endParaRPr lang="en-US" sz="2000" dirty="0">
              <a:solidFill>
                <a:srgbClr val="C00000"/>
              </a:solidFill>
            </a:endParaRPr>
          </a:p>
        </p:txBody>
      </p:sp>
      <p:sp>
        <p:nvSpPr>
          <p:cNvPr id="3" name="Content Placeholder 2"/>
          <p:cNvSpPr>
            <a:spLocks noGrp="1"/>
          </p:cNvSpPr>
          <p:nvPr>
            <p:ph idx="1"/>
          </p:nvPr>
        </p:nvSpPr>
        <p:spPr>
          <a:xfrm>
            <a:off x="381000" y="884237"/>
            <a:ext cx="8229600" cy="4525963"/>
          </a:xfrm>
        </p:spPr>
        <p:txBody>
          <a:bodyPr>
            <a:normAutofit fontScale="92500" lnSpcReduction="20000"/>
          </a:bodyPr>
          <a:lstStyle/>
          <a:p>
            <a:pPr fontAlgn="base"/>
            <a:r>
              <a:rPr lang="en-US" sz="2200" dirty="0" smtClean="0">
                <a:solidFill>
                  <a:srgbClr val="002060"/>
                </a:solidFill>
              </a:rPr>
              <a:t>In this method, all interrupts are serviced by branching to the same service program. </a:t>
            </a:r>
          </a:p>
          <a:p>
            <a:pPr fontAlgn="base"/>
            <a:r>
              <a:rPr lang="en-US" sz="2200" dirty="0" smtClean="0">
                <a:solidFill>
                  <a:srgbClr val="002060"/>
                </a:solidFill>
              </a:rPr>
              <a:t>This program then checks with each device if it is the one generating the interrupt. </a:t>
            </a:r>
          </a:p>
          <a:p>
            <a:pPr fontAlgn="base"/>
            <a:r>
              <a:rPr lang="en-US" sz="2200" dirty="0" smtClean="0">
                <a:solidFill>
                  <a:srgbClr val="002060"/>
                </a:solidFill>
              </a:rPr>
              <a:t>The order of checking is determined by the priority that has to be set.</a:t>
            </a:r>
          </a:p>
          <a:p>
            <a:pPr fontAlgn="base"/>
            <a:r>
              <a:rPr lang="en-US" sz="2200" dirty="0" smtClean="0">
                <a:solidFill>
                  <a:srgbClr val="002060"/>
                </a:solidFill>
              </a:rPr>
              <a:t> The device having the highest priority is checked first and then devices are checked in descending order of priority.</a:t>
            </a:r>
          </a:p>
          <a:p>
            <a:pPr fontAlgn="base"/>
            <a:r>
              <a:rPr lang="en-US" sz="2200" dirty="0" smtClean="0">
                <a:solidFill>
                  <a:srgbClr val="002060"/>
                </a:solidFill>
              </a:rPr>
              <a:t> If the device is checked to be generating the interrupt, another service program is called which works specifically for that particular device.</a:t>
            </a:r>
          </a:p>
          <a:p>
            <a:pPr fontAlgn="base">
              <a:buNone/>
            </a:pPr>
            <a:r>
              <a:rPr lang="en-US" sz="2200" dirty="0" smtClean="0">
                <a:solidFill>
                  <a:srgbClr val="002060"/>
                </a:solidFill>
              </a:rPr>
              <a:t/>
            </a:r>
            <a:br>
              <a:rPr lang="en-US" sz="2200" dirty="0" smtClean="0">
                <a:solidFill>
                  <a:srgbClr val="002060"/>
                </a:solidFill>
              </a:rPr>
            </a:br>
            <a:r>
              <a:rPr lang="en-US" sz="2200" dirty="0" smtClean="0">
                <a:solidFill>
                  <a:srgbClr val="002060"/>
                </a:solidFill>
              </a:rPr>
              <a:t>The structure will look something like this- </a:t>
            </a:r>
          </a:p>
          <a:p>
            <a:pPr lvl="1" fontAlgn="base">
              <a:buNone/>
            </a:pPr>
            <a:r>
              <a:rPr lang="en-US" sz="2000" dirty="0" smtClean="0"/>
              <a:t>    </a:t>
            </a:r>
            <a:r>
              <a:rPr lang="en-US" sz="2200" dirty="0" smtClean="0">
                <a:solidFill>
                  <a:srgbClr val="0000FF"/>
                </a:solidFill>
              </a:rPr>
              <a:t>if (device[0].flag) device[0].service();</a:t>
            </a:r>
          </a:p>
          <a:p>
            <a:pPr lvl="1" fontAlgn="base">
              <a:buNone/>
            </a:pPr>
            <a:r>
              <a:rPr lang="en-US" sz="2200" dirty="0" smtClean="0">
                <a:solidFill>
                  <a:srgbClr val="0000FF"/>
                </a:solidFill>
              </a:rPr>
              <a:t>     else if (device[1].flag) device[1].service();</a:t>
            </a:r>
          </a:p>
          <a:p>
            <a:pPr lvl="1" fontAlgn="base">
              <a:buNone/>
            </a:pPr>
            <a:r>
              <a:rPr lang="en-US" sz="2200" dirty="0" smtClean="0">
                <a:solidFill>
                  <a:srgbClr val="0000FF"/>
                </a:solidFill>
              </a:rPr>
              <a:t>     . . . . . . </a:t>
            </a:r>
          </a:p>
          <a:p>
            <a:pPr lvl="1" fontAlgn="base">
              <a:buNone/>
            </a:pPr>
            <a:r>
              <a:rPr lang="en-US" sz="2200" dirty="0" smtClean="0">
                <a:solidFill>
                  <a:srgbClr val="0000FF"/>
                </a:solidFill>
              </a:rPr>
              <a:t>    else //raise error</a:t>
            </a:r>
          </a:p>
          <a:p>
            <a:endParaRPr lang="en-US" dirty="0"/>
          </a:p>
        </p:txBody>
      </p:sp>
      <p:sp>
        <p:nvSpPr>
          <p:cNvPr id="4" name="Slide Number Placeholder 3"/>
          <p:cNvSpPr>
            <a:spLocks noGrp="1"/>
          </p:cNvSpPr>
          <p:nvPr>
            <p:ph type="sldNum" sz="quarter" idx="12"/>
          </p:nvPr>
        </p:nvSpPr>
        <p:spPr/>
        <p:txBody>
          <a:bodyPr/>
          <a:lstStyle/>
          <a:p>
            <a:fld id="{A3C8582F-9BF9-4D8D-9DA5-471588ED208A}" type="slidenum">
              <a:rPr lang="en-US" smtClean="0"/>
              <a:pPr/>
              <a:t>2</a:t>
            </a:fld>
            <a:endParaRPr lang="en-US"/>
          </a:p>
        </p:txBody>
      </p:sp>
      <p:pic>
        <p:nvPicPr>
          <p:cNvPr id="5" name="Picture 4" descr="PESIT-NEW-LOGO"/>
          <p:cNvPicPr/>
          <p:nvPr/>
        </p:nvPicPr>
        <p:blipFill>
          <a:blip r:embed="rId3"/>
          <a:srcRect/>
          <a:stretch>
            <a:fillRect/>
          </a:stretch>
        </p:blipFill>
        <p:spPr bwMode="auto">
          <a:xfrm>
            <a:off x="8489950" y="0"/>
            <a:ext cx="654050" cy="762000"/>
          </a:xfrm>
          <a:prstGeom prst="rect">
            <a:avLst/>
          </a:prstGeom>
          <a:noFill/>
          <a:ln w="9525">
            <a:noFill/>
            <a:miter lim="800000"/>
            <a:headEnd/>
            <a:tailEnd/>
          </a:ln>
        </p:spPr>
      </p:pic>
      <p:cxnSp>
        <p:nvCxnSpPr>
          <p:cNvPr id="6" name="Straight Connector 5"/>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19050"/>
            <a:ext cx="8153400" cy="742950"/>
          </a:xfrm>
        </p:spPr>
        <p:txBody>
          <a:bodyP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a:buNone/>
            </a:pPr>
            <a:r>
              <a:rPr lang="fi-FI" sz="2800" b="1" dirty="0">
                <a:solidFill>
                  <a:srgbClr val="C00000"/>
                </a:solidFill>
              </a:rPr>
              <a:t>Interrupt Handling Schemes</a:t>
            </a:r>
          </a:p>
        </p:txBody>
      </p:sp>
      <p:sp>
        <p:nvSpPr>
          <p:cNvPr id="3" name="Text Placeholder 2"/>
          <p:cNvSpPr txBox="1">
            <a:spLocks noGrp="1"/>
          </p:cNvSpPr>
          <p:nvPr>
            <p:ph type="body" idx="4294967295"/>
          </p:nvPr>
        </p:nvSpPr>
        <p:spPr>
          <a:xfrm>
            <a:off x="260350" y="990600"/>
            <a:ext cx="8229600" cy="4525963"/>
          </a:xfrm>
        </p:spPr>
        <p:txBody>
          <a:bodyPr>
            <a:normAutofit fontScale="92500" lnSpcReduction="20000"/>
          </a:bodyPr>
          <a:lstStyle>
            <a:defPPr marL="432000" marR="0" lvl="0" indent="-324000">
              <a:spcBef>
                <a:spcPts val="0"/>
              </a:spcBef>
              <a:spcAft>
                <a:spcPts val="1417"/>
              </a:spcAft>
              <a:buClr>
                <a:srgbClr val="FF6309"/>
              </a:buClr>
              <a:buSzPct val="45000"/>
              <a:buFont typeface="StarSymbol"/>
              <a:buNone/>
              <a:defRPr lang="fi-FI" sz="3200" b="0" i="0" u="none" strike="noStrike">
                <a:ln>
                  <a:noFill/>
                </a:ln>
                <a:latin typeface="Arial" pitchFamily="18"/>
                <a:ea typeface="DejaVu Sans" pitchFamily="2"/>
                <a:cs typeface="DejaVu Sans" pitchFamily="2"/>
              </a:defRPr>
            </a:defPPr>
            <a:lvl1pPr marL="432000" marR="0" lvl="0" indent="-324000">
              <a:spcBef>
                <a:spcPts val="0"/>
              </a:spcBef>
              <a:spcAft>
                <a:spcPts val="1417"/>
              </a:spcAft>
              <a:buClr>
                <a:srgbClr val="FF6309"/>
              </a:buClr>
              <a:buSzPct val="45000"/>
              <a:buFont typeface="StarSymbol"/>
              <a:buChar char=""/>
              <a:defRPr lang="fi-FI" sz="3200" b="0" i="0" u="none" strike="noStrike">
                <a:ln>
                  <a:noFill/>
                </a:ln>
                <a:latin typeface="Arial" pitchFamily="18"/>
                <a:ea typeface="DejaVu Sans" pitchFamily="2"/>
                <a:cs typeface="DejaVu Sans" pitchFamily="2"/>
              </a:defRPr>
            </a:lvl1pPr>
            <a:lvl2pPr marL="864000" marR="0" lvl="1" indent="-288000">
              <a:spcBef>
                <a:spcPts val="0"/>
              </a:spcBef>
              <a:spcAft>
                <a:spcPts val="1134"/>
              </a:spcAft>
              <a:buClr>
                <a:srgbClr val="FF6309"/>
              </a:buClr>
              <a:buSzPct val="45000"/>
              <a:buFont typeface="StarSymbol"/>
              <a:buChar char=""/>
              <a:defRPr lang="fi-FI" sz="2800" b="0" i="0" u="none" strike="noStrike">
                <a:ln>
                  <a:noFill/>
                </a:ln>
                <a:latin typeface="Arial" pitchFamily="18"/>
                <a:ea typeface="DejaVu Sans" pitchFamily="2"/>
                <a:cs typeface="DejaVu Sans" pitchFamily="2"/>
              </a:defRPr>
            </a:lvl2pPr>
            <a:lvl3pPr marL="1296000" marR="0" lvl="2" indent="-216000">
              <a:spcBef>
                <a:spcPts val="0"/>
              </a:spcBef>
              <a:spcAft>
                <a:spcPts val="850"/>
              </a:spcAft>
              <a:buClr>
                <a:srgbClr val="FF6309"/>
              </a:buClr>
              <a:buSzPct val="45000"/>
              <a:buFont typeface="StarSymbol"/>
              <a:buChar char=""/>
              <a:defRPr lang="fi-FI" sz="2400" b="0" i="0" u="none" strike="noStrike">
                <a:ln>
                  <a:noFill/>
                </a:ln>
                <a:latin typeface="Arial" pitchFamily="18"/>
                <a:ea typeface="DejaVu Sans" pitchFamily="2"/>
                <a:cs typeface="DejaVu Sans" pitchFamily="2"/>
              </a:defRPr>
            </a:lvl3pPr>
            <a:lvl4pPr marL="1728000" marR="0" lvl="3" indent="-216000">
              <a:spcBef>
                <a:spcPts val="0"/>
              </a:spcBef>
              <a:spcAft>
                <a:spcPts val="567"/>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4pPr>
            <a:lvl5pPr marL="2160000" marR="0" lvl="4"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5pPr>
            <a:lvl6pPr marL="2592000" marR="0" lvl="5"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6pPr>
            <a:lvl7pPr marL="3024000" marR="0" lvl="6"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7pPr>
            <a:lvl8pPr marL="3456000" marR="0" lvl="7"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8pPr>
            <a:lvl9pPr marL="3887999" marR="0" lvl="8"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9pPr>
          </a:lstStyle>
          <a:p>
            <a:pPr>
              <a:buClrTx/>
              <a:buFont typeface="Arial" pitchFamily="34" charset="0"/>
              <a:buChar char="•"/>
            </a:pPr>
            <a:r>
              <a:rPr lang="fi-FI" dirty="0">
                <a:solidFill>
                  <a:srgbClr val="002060"/>
                </a:solidFill>
              </a:rPr>
              <a:t>Non-Nested Interrupt Handler</a:t>
            </a:r>
          </a:p>
          <a:p>
            <a:pPr>
              <a:buClrTx/>
              <a:buFont typeface="Arial" pitchFamily="34" charset="0"/>
              <a:buChar char="•"/>
            </a:pPr>
            <a:r>
              <a:rPr lang="fi-FI" dirty="0">
                <a:solidFill>
                  <a:srgbClr val="002060"/>
                </a:solidFill>
              </a:rPr>
              <a:t>Nested Interrupt Handler</a:t>
            </a:r>
          </a:p>
          <a:p>
            <a:pPr>
              <a:buClrTx/>
              <a:buFont typeface="Arial" pitchFamily="34" charset="0"/>
              <a:buChar char="•"/>
            </a:pPr>
            <a:r>
              <a:rPr lang="fi-FI" dirty="0">
                <a:solidFill>
                  <a:srgbClr val="002060"/>
                </a:solidFill>
              </a:rPr>
              <a:t>Re-Entrant Interrupt Handler</a:t>
            </a:r>
          </a:p>
          <a:p>
            <a:pPr>
              <a:buClrTx/>
              <a:buFont typeface="Arial" pitchFamily="34" charset="0"/>
              <a:buChar char="•"/>
            </a:pPr>
            <a:r>
              <a:rPr lang="fi-FI" dirty="0">
                <a:solidFill>
                  <a:srgbClr val="002060"/>
                </a:solidFill>
              </a:rPr>
              <a:t>Prioritized Simple Interrupt Handler</a:t>
            </a:r>
          </a:p>
          <a:p>
            <a:pPr>
              <a:buClrTx/>
              <a:buFont typeface="Arial" pitchFamily="34" charset="0"/>
              <a:buChar char="•"/>
            </a:pPr>
            <a:r>
              <a:rPr lang="fi-FI" dirty="0">
                <a:solidFill>
                  <a:srgbClr val="002060"/>
                </a:solidFill>
              </a:rPr>
              <a:t>Prioritzied Standard Interrupt Handler</a:t>
            </a:r>
          </a:p>
          <a:p>
            <a:pPr>
              <a:buClrTx/>
              <a:buFont typeface="Arial" pitchFamily="34" charset="0"/>
              <a:buChar char="•"/>
            </a:pPr>
            <a:r>
              <a:rPr lang="fi-FI" dirty="0">
                <a:solidFill>
                  <a:srgbClr val="002060"/>
                </a:solidFill>
              </a:rPr>
              <a:t>Prioritized Direct Interrupt Handler</a:t>
            </a:r>
          </a:p>
          <a:p>
            <a:pPr>
              <a:buClrTx/>
              <a:buFont typeface="Arial" pitchFamily="34" charset="0"/>
              <a:buChar char="•"/>
            </a:pPr>
            <a:r>
              <a:rPr lang="fi-FI" dirty="0">
                <a:solidFill>
                  <a:srgbClr val="002060"/>
                </a:solidFill>
              </a:rPr>
              <a:t>Prioritized Grouped Interrupt Handler</a:t>
            </a:r>
          </a:p>
          <a:p>
            <a:pPr>
              <a:buClrTx/>
              <a:buFont typeface="Arial" pitchFamily="34" charset="0"/>
              <a:buChar char="•"/>
            </a:pPr>
            <a:r>
              <a:rPr lang="fi-FI" dirty="0">
                <a:solidFill>
                  <a:srgbClr val="002060"/>
                </a:solidFill>
              </a:rPr>
              <a:t>VIC PL190 based ISR</a:t>
            </a:r>
          </a:p>
        </p:txBody>
      </p:sp>
      <p:cxnSp>
        <p:nvCxnSpPr>
          <p:cNvPr id="4" name="Straight Connector 3"/>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descr="PESIT-NEW-LOGO"/>
          <p:cNvPicPr/>
          <p:nvPr/>
        </p:nvPicPr>
        <p:blipFill>
          <a:blip r:embed="rId3"/>
          <a:srcRect/>
          <a:stretch>
            <a:fillRect/>
          </a:stretch>
        </p:blipFill>
        <p:spPr bwMode="auto">
          <a:xfrm>
            <a:off x="8489950" y="0"/>
            <a:ext cx="654050" cy="762000"/>
          </a:xfrm>
          <a:prstGeom prst="rect">
            <a:avLst/>
          </a:prstGeom>
          <a:noFill/>
          <a:ln w="9525">
            <a:noFill/>
            <a:miter lim="800000"/>
            <a:headEnd/>
            <a:tailEnd/>
          </a:ln>
        </p:spPr>
      </p:pic>
    </p:spTree>
    <p:extLst>
      <p:ext uri="{BB962C8B-B14F-4D97-AF65-F5344CB8AC3E}">
        <p14:creationId xmlns="" xmlns:p14="http://schemas.microsoft.com/office/powerpoint/2010/main" val="1513571244"/>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0"/>
            <a:ext cx="8229600" cy="762000"/>
          </a:xfrm>
        </p:spPr>
        <p:txBody>
          <a:bodyP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a:buNone/>
            </a:pPr>
            <a:r>
              <a:rPr lang="fi-FI" sz="2800" b="1" dirty="0">
                <a:solidFill>
                  <a:srgbClr val="C00000"/>
                </a:solidFill>
              </a:rPr>
              <a:t>Interrupt Handling </a:t>
            </a:r>
            <a:r>
              <a:rPr lang="fi-FI" sz="2800" b="1" dirty="0" smtClean="0">
                <a:solidFill>
                  <a:srgbClr val="C00000"/>
                </a:solidFill>
              </a:rPr>
              <a:t>Schemes Non-Nested </a:t>
            </a:r>
            <a:r>
              <a:rPr lang="fi-FI" sz="2800" b="1" dirty="0">
                <a:solidFill>
                  <a:srgbClr val="C00000"/>
                </a:solidFill>
              </a:rPr>
              <a:t>Interrupt Handler</a:t>
            </a:r>
          </a:p>
        </p:txBody>
      </p:sp>
      <p:sp>
        <p:nvSpPr>
          <p:cNvPr id="3" name="Text Placeholder 2"/>
          <p:cNvSpPr txBox="1">
            <a:spLocks noGrp="1"/>
          </p:cNvSpPr>
          <p:nvPr>
            <p:ph type="body" idx="4294967295"/>
          </p:nvPr>
        </p:nvSpPr>
        <p:spPr>
          <a:xfrm>
            <a:off x="381000" y="914400"/>
            <a:ext cx="8229600" cy="4525963"/>
          </a:xfrm>
        </p:spPr>
        <p:txBody>
          <a:bodyPr/>
          <a:lstStyle>
            <a:defPPr marL="432000" marR="0" lvl="0" indent="-324000">
              <a:spcBef>
                <a:spcPts val="0"/>
              </a:spcBef>
              <a:spcAft>
                <a:spcPts val="1417"/>
              </a:spcAft>
              <a:buClr>
                <a:srgbClr val="FF6309"/>
              </a:buClr>
              <a:buSzPct val="45000"/>
              <a:buFont typeface="StarSymbol"/>
              <a:buNone/>
              <a:defRPr lang="fi-FI" sz="3200" b="0" i="0" u="none" strike="noStrike">
                <a:ln>
                  <a:noFill/>
                </a:ln>
                <a:latin typeface="Arial" pitchFamily="18"/>
                <a:ea typeface="DejaVu Sans" pitchFamily="2"/>
                <a:cs typeface="DejaVu Sans" pitchFamily="2"/>
              </a:defRPr>
            </a:defPPr>
            <a:lvl1pPr marL="432000" marR="0" lvl="0" indent="-324000">
              <a:spcBef>
                <a:spcPts val="0"/>
              </a:spcBef>
              <a:spcAft>
                <a:spcPts val="1417"/>
              </a:spcAft>
              <a:buClr>
                <a:srgbClr val="FF6309"/>
              </a:buClr>
              <a:buSzPct val="45000"/>
              <a:buFont typeface="StarSymbol"/>
              <a:buChar char=""/>
              <a:defRPr lang="fi-FI" sz="3200" b="0" i="0" u="none" strike="noStrike">
                <a:ln>
                  <a:noFill/>
                </a:ln>
                <a:latin typeface="Arial" pitchFamily="18"/>
                <a:ea typeface="DejaVu Sans" pitchFamily="2"/>
                <a:cs typeface="DejaVu Sans" pitchFamily="2"/>
              </a:defRPr>
            </a:lvl1pPr>
            <a:lvl2pPr marL="864000" marR="0" lvl="1" indent="-288000">
              <a:spcBef>
                <a:spcPts val="0"/>
              </a:spcBef>
              <a:spcAft>
                <a:spcPts val="1134"/>
              </a:spcAft>
              <a:buClr>
                <a:srgbClr val="FF6309"/>
              </a:buClr>
              <a:buSzPct val="45000"/>
              <a:buFont typeface="StarSymbol"/>
              <a:buChar char=""/>
              <a:defRPr lang="fi-FI" sz="2800" b="0" i="0" u="none" strike="noStrike">
                <a:ln>
                  <a:noFill/>
                </a:ln>
                <a:latin typeface="Arial" pitchFamily="18"/>
                <a:ea typeface="DejaVu Sans" pitchFamily="2"/>
                <a:cs typeface="DejaVu Sans" pitchFamily="2"/>
              </a:defRPr>
            </a:lvl2pPr>
            <a:lvl3pPr marL="1296000" marR="0" lvl="2" indent="-216000">
              <a:spcBef>
                <a:spcPts val="0"/>
              </a:spcBef>
              <a:spcAft>
                <a:spcPts val="850"/>
              </a:spcAft>
              <a:buClr>
                <a:srgbClr val="FF6309"/>
              </a:buClr>
              <a:buSzPct val="45000"/>
              <a:buFont typeface="StarSymbol"/>
              <a:buChar char=""/>
              <a:defRPr lang="fi-FI" sz="2400" b="0" i="0" u="none" strike="noStrike">
                <a:ln>
                  <a:noFill/>
                </a:ln>
                <a:latin typeface="Arial" pitchFamily="18"/>
                <a:ea typeface="DejaVu Sans" pitchFamily="2"/>
                <a:cs typeface="DejaVu Sans" pitchFamily="2"/>
              </a:defRPr>
            </a:lvl3pPr>
            <a:lvl4pPr marL="1728000" marR="0" lvl="3" indent="-216000">
              <a:spcBef>
                <a:spcPts val="0"/>
              </a:spcBef>
              <a:spcAft>
                <a:spcPts val="567"/>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4pPr>
            <a:lvl5pPr marL="2160000" marR="0" lvl="4"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5pPr>
            <a:lvl6pPr marL="2592000" marR="0" lvl="5"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6pPr>
            <a:lvl7pPr marL="3024000" marR="0" lvl="6"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7pPr>
            <a:lvl8pPr marL="3456000" marR="0" lvl="7"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8pPr>
            <a:lvl9pPr marL="3887999" marR="0" lvl="8"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9pPr>
          </a:lstStyle>
          <a:p>
            <a:pPr lvl="0"/>
            <a:r>
              <a:rPr lang="fi-FI" dirty="0" smtClean="0">
                <a:solidFill>
                  <a:srgbClr val="002060"/>
                </a:solidFill>
              </a:rPr>
              <a:t>Simplest:</a:t>
            </a:r>
            <a:endParaRPr lang="fi-FI" dirty="0">
              <a:solidFill>
                <a:srgbClr val="002060"/>
              </a:solidFill>
            </a:endParaRPr>
          </a:p>
          <a:p>
            <a:pPr lvl="0"/>
            <a:r>
              <a:rPr lang="fi-FI" dirty="0">
                <a:solidFill>
                  <a:srgbClr val="002060"/>
                </a:solidFill>
              </a:rPr>
              <a:t>Interrupts are disabled till control is returned back to program which was being executed</a:t>
            </a:r>
          </a:p>
          <a:p>
            <a:pPr lvl="0"/>
            <a:r>
              <a:rPr lang="fi-FI" dirty="0">
                <a:solidFill>
                  <a:srgbClr val="002060"/>
                </a:solidFill>
              </a:rPr>
              <a:t>Services single Interrupts at a time</a:t>
            </a:r>
          </a:p>
          <a:p>
            <a:pPr lvl="0"/>
            <a:r>
              <a:rPr lang="fi-FI" dirty="0">
                <a:solidFill>
                  <a:srgbClr val="002060"/>
                </a:solidFill>
              </a:rPr>
              <a:t>Not suitable for complex embedded systems</a:t>
            </a:r>
          </a:p>
        </p:txBody>
      </p:sp>
      <p:cxnSp>
        <p:nvCxnSpPr>
          <p:cNvPr id="4" name="Straight Connector 3"/>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descr="PESIT-NEW-LOGO"/>
          <p:cNvPicPr/>
          <p:nvPr/>
        </p:nvPicPr>
        <p:blipFill>
          <a:blip r:embed="rId3"/>
          <a:srcRect/>
          <a:stretch>
            <a:fillRect/>
          </a:stretch>
        </p:blipFill>
        <p:spPr bwMode="auto">
          <a:xfrm>
            <a:off x="8489950" y="0"/>
            <a:ext cx="654050" cy="762000"/>
          </a:xfrm>
          <a:prstGeom prst="rect">
            <a:avLst/>
          </a:prstGeom>
          <a:noFill/>
          <a:ln w="9525">
            <a:noFill/>
            <a:miter lim="800000"/>
            <a:headEnd/>
            <a:tailEnd/>
          </a:ln>
        </p:spPr>
      </p:pic>
    </p:spTree>
    <p:extLst>
      <p:ext uri="{BB962C8B-B14F-4D97-AF65-F5344CB8AC3E}">
        <p14:creationId xmlns="" xmlns:p14="http://schemas.microsoft.com/office/powerpoint/2010/main" val="395325621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0"/>
            <a:ext cx="8229600" cy="762000"/>
          </a:xfrm>
        </p:spPr>
        <p:txBody>
          <a:bodyP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a:buNone/>
            </a:pPr>
            <a:r>
              <a:rPr lang="fi-FI" sz="2800" b="1" dirty="0">
                <a:solidFill>
                  <a:srgbClr val="C00000"/>
                </a:solidFill>
              </a:rPr>
              <a:t>Interrupt Handling </a:t>
            </a:r>
            <a:r>
              <a:rPr lang="fi-FI" sz="2800" b="1" dirty="0" smtClean="0">
                <a:solidFill>
                  <a:srgbClr val="C00000"/>
                </a:solidFill>
              </a:rPr>
              <a:t>Schemes Non-Nested </a:t>
            </a:r>
            <a:r>
              <a:rPr lang="fi-FI" sz="2800" b="1" dirty="0">
                <a:solidFill>
                  <a:srgbClr val="C00000"/>
                </a:solidFill>
              </a:rPr>
              <a:t>Interrupt Handler</a:t>
            </a:r>
          </a:p>
        </p:txBody>
      </p:sp>
      <p:sp>
        <p:nvSpPr>
          <p:cNvPr id="3" name="Text Placeholder 2"/>
          <p:cNvSpPr txBox="1">
            <a:spLocks noGrp="1"/>
          </p:cNvSpPr>
          <p:nvPr>
            <p:ph type="body" idx="4294967295"/>
          </p:nvPr>
        </p:nvSpPr>
        <p:spPr>
          <a:xfrm>
            <a:off x="381000" y="1066800"/>
            <a:ext cx="8229600" cy="4525963"/>
          </a:xfrm>
        </p:spPr>
        <p:txBody>
          <a:bodyPr/>
          <a:lstStyle>
            <a:defPPr marL="432000" marR="0" lvl="0" indent="-324000">
              <a:spcBef>
                <a:spcPts val="0"/>
              </a:spcBef>
              <a:spcAft>
                <a:spcPts val="1417"/>
              </a:spcAft>
              <a:buClr>
                <a:srgbClr val="FF6309"/>
              </a:buClr>
              <a:buSzPct val="45000"/>
              <a:buFont typeface="StarSymbol"/>
              <a:buNone/>
              <a:defRPr lang="fi-FI" sz="3200" b="0" i="0" u="none" strike="noStrike">
                <a:ln>
                  <a:noFill/>
                </a:ln>
                <a:latin typeface="Arial" pitchFamily="18"/>
                <a:ea typeface="DejaVu Sans" pitchFamily="2"/>
                <a:cs typeface="DejaVu Sans" pitchFamily="2"/>
              </a:defRPr>
            </a:defPPr>
            <a:lvl1pPr marL="432000" marR="0" lvl="0" indent="-324000">
              <a:spcBef>
                <a:spcPts val="0"/>
              </a:spcBef>
              <a:spcAft>
                <a:spcPts val="1417"/>
              </a:spcAft>
              <a:buClr>
                <a:srgbClr val="FF6309"/>
              </a:buClr>
              <a:buSzPct val="45000"/>
              <a:buFont typeface="StarSymbol"/>
              <a:buChar char=""/>
              <a:defRPr lang="fi-FI" sz="3200" b="0" i="0" u="none" strike="noStrike">
                <a:ln>
                  <a:noFill/>
                </a:ln>
                <a:latin typeface="Arial" pitchFamily="18"/>
                <a:ea typeface="DejaVu Sans" pitchFamily="2"/>
                <a:cs typeface="DejaVu Sans" pitchFamily="2"/>
              </a:defRPr>
            </a:lvl1pPr>
            <a:lvl2pPr marL="864000" marR="0" lvl="1" indent="-288000">
              <a:spcBef>
                <a:spcPts val="0"/>
              </a:spcBef>
              <a:spcAft>
                <a:spcPts val="1134"/>
              </a:spcAft>
              <a:buClr>
                <a:srgbClr val="FF6309"/>
              </a:buClr>
              <a:buSzPct val="45000"/>
              <a:buFont typeface="StarSymbol"/>
              <a:buChar char=""/>
              <a:defRPr lang="fi-FI" sz="2800" b="0" i="0" u="none" strike="noStrike">
                <a:ln>
                  <a:noFill/>
                </a:ln>
                <a:latin typeface="Arial" pitchFamily="18"/>
                <a:ea typeface="DejaVu Sans" pitchFamily="2"/>
                <a:cs typeface="DejaVu Sans" pitchFamily="2"/>
              </a:defRPr>
            </a:lvl2pPr>
            <a:lvl3pPr marL="1296000" marR="0" lvl="2" indent="-216000">
              <a:spcBef>
                <a:spcPts val="0"/>
              </a:spcBef>
              <a:spcAft>
                <a:spcPts val="850"/>
              </a:spcAft>
              <a:buClr>
                <a:srgbClr val="FF6309"/>
              </a:buClr>
              <a:buSzPct val="45000"/>
              <a:buFont typeface="StarSymbol"/>
              <a:buChar char=""/>
              <a:defRPr lang="fi-FI" sz="2400" b="0" i="0" u="none" strike="noStrike">
                <a:ln>
                  <a:noFill/>
                </a:ln>
                <a:latin typeface="Arial" pitchFamily="18"/>
                <a:ea typeface="DejaVu Sans" pitchFamily="2"/>
                <a:cs typeface="DejaVu Sans" pitchFamily="2"/>
              </a:defRPr>
            </a:lvl3pPr>
            <a:lvl4pPr marL="1728000" marR="0" lvl="3" indent="-216000">
              <a:spcBef>
                <a:spcPts val="0"/>
              </a:spcBef>
              <a:spcAft>
                <a:spcPts val="567"/>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4pPr>
            <a:lvl5pPr marL="2160000" marR="0" lvl="4"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5pPr>
            <a:lvl6pPr marL="2592000" marR="0" lvl="5"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6pPr>
            <a:lvl7pPr marL="3024000" marR="0" lvl="6"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7pPr>
            <a:lvl8pPr marL="3456000" marR="0" lvl="7"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8pPr>
            <a:lvl9pPr marL="3887999" marR="0" lvl="8"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9pPr>
          </a:lstStyle>
          <a:p>
            <a:pPr lvl="0"/>
            <a:r>
              <a:rPr lang="fi-FI" dirty="0">
                <a:solidFill>
                  <a:srgbClr val="002060"/>
                </a:solidFill>
              </a:rPr>
              <a:t>Various stages in a NNIH –</a:t>
            </a:r>
          </a:p>
          <a:p>
            <a:pPr lvl="1"/>
            <a:r>
              <a:rPr lang="fi-FI" dirty="0">
                <a:solidFill>
                  <a:srgbClr val="002060"/>
                </a:solidFill>
              </a:rPr>
              <a:t>Disable Interrupts</a:t>
            </a:r>
          </a:p>
          <a:p>
            <a:pPr lvl="2"/>
            <a:r>
              <a:rPr lang="fi-FI" dirty="0">
                <a:solidFill>
                  <a:srgbClr val="002060"/>
                </a:solidFill>
              </a:rPr>
              <a:t>IRQ raised → Interrupts disabled, no further Interrupts → processor mode changed → cpsr saved in spsr_{interrupt request mode} →pc is saved → pc points to VT → VT points to Interrupt handler</a:t>
            </a:r>
          </a:p>
          <a:p>
            <a:pPr lvl="1"/>
            <a:r>
              <a:rPr lang="fi-FI" dirty="0">
                <a:solidFill>
                  <a:srgbClr val="002060"/>
                </a:solidFill>
              </a:rPr>
              <a:t>Save context</a:t>
            </a:r>
          </a:p>
          <a:p>
            <a:pPr lvl="2"/>
            <a:r>
              <a:rPr lang="fi-FI" dirty="0">
                <a:solidFill>
                  <a:srgbClr val="002060"/>
                </a:solidFill>
              </a:rPr>
              <a:t>Handler saves a subset of non-banked registers</a:t>
            </a:r>
          </a:p>
        </p:txBody>
      </p:sp>
      <p:cxnSp>
        <p:nvCxnSpPr>
          <p:cNvPr id="4" name="Straight Connector 3"/>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descr="PESIT-NEW-LOGO"/>
          <p:cNvPicPr/>
          <p:nvPr/>
        </p:nvPicPr>
        <p:blipFill>
          <a:blip r:embed="rId3"/>
          <a:srcRect/>
          <a:stretch>
            <a:fillRect/>
          </a:stretch>
        </p:blipFill>
        <p:spPr bwMode="auto">
          <a:xfrm>
            <a:off x="8489950" y="0"/>
            <a:ext cx="654050" cy="762000"/>
          </a:xfrm>
          <a:prstGeom prst="rect">
            <a:avLst/>
          </a:prstGeom>
          <a:noFill/>
          <a:ln w="9525">
            <a:noFill/>
            <a:miter lim="800000"/>
            <a:headEnd/>
            <a:tailEnd/>
          </a:ln>
        </p:spPr>
      </p:pic>
    </p:spTree>
    <p:extLst>
      <p:ext uri="{BB962C8B-B14F-4D97-AF65-F5344CB8AC3E}">
        <p14:creationId xmlns="" xmlns:p14="http://schemas.microsoft.com/office/powerpoint/2010/main" val="1554996757"/>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19050"/>
            <a:ext cx="8229600" cy="742950"/>
          </a:xfrm>
        </p:spPr>
        <p:txBody>
          <a:bodyP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a:buNone/>
            </a:pPr>
            <a:r>
              <a:rPr lang="fi-FI" sz="2800" b="1" dirty="0">
                <a:solidFill>
                  <a:srgbClr val="C00000"/>
                </a:solidFill>
              </a:rPr>
              <a:t>Interrupt Handling </a:t>
            </a:r>
            <a:r>
              <a:rPr lang="fi-FI" sz="2800" b="1" dirty="0" smtClean="0">
                <a:solidFill>
                  <a:srgbClr val="C00000"/>
                </a:solidFill>
              </a:rPr>
              <a:t>Schemes Non-Nested </a:t>
            </a:r>
            <a:r>
              <a:rPr lang="fi-FI" sz="2800" b="1" dirty="0">
                <a:solidFill>
                  <a:srgbClr val="C00000"/>
                </a:solidFill>
              </a:rPr>
              <a:t>Interrupt Handler</a:t>
            </a:r>
          </a:p>
        </p:txBody>
      </p:sp>
      <p:sp>
        <p:nvSpPr>
          <p:cNvPr id="3" name="Text Placeholder 2"/>
          <p:cNvSpPr txBox="1">
            <a:spLocks noGrp="1"/>
          </p:cNvSpPr>
          <p:nvPr>
            <p:ph type="body" idx="4294967295"/>
          </p:nvPr>
        </p:nvSpPr>
        <p:spPr>
          <a:xfrm>
            <a:off x="381000" y="914400"/>
            <a:ext cx="8229600" cy="4525963"/>
          </a:xfrm>
        </p:spPr>
        <p:txBody>
          <a:bodyPr>
            <a:normAutofit lnSpcReduction="10000"/>
          </a:bodyPr>
          <a:lstStyle>
            <a:defPPr marL="432000" marR="0" lvl="0" indent="-324000">
              <a:spcBef>
                <a:spcPts val="0"/>
              </a:spcBef>
              <a:spcAft>
                <a:spcPts val="1417"/>
              </a:spcAft>
              <a:buClr>
                <a:srgbClr val="FF6309"/>
              </a:buClr>
              <a:buSzPct val="45000"/>
              <a:buFont typeface="StarSymbol"/>
              <a:buNone/>
              <a:defRPr lang="fi-FI" sz="3200" b="0" i="0" u="none" strike="noStrike">
                <a:ln>
                  <a:noFill/>
                </a:ln>
                <a:latin typeface="Arial" pitchFamily="18"/>
                <a:ea typeface="DejaVu Sans" pitchFamily="2"/>
                <a:cs typeface="DejaVu Sans" pitchFamily="2"/>
              </a:defRPr>
            </a:defPPr>
            <a:lvl1pPr marL="432000" marR="0" lvl="0" indent="-324000">
              <a:spcBef>
                <a:spcPts val="0"/>
              </a:spcBef>
              <a:spcAft>
                <a:spcPts val="1417"/>
              </a:spcAft>
              <a:buClr>
                <a:srgbClr val="FF6309"/>
              </a:buClr>
              <a:buSzPct val="45000"/>
              <a:buFont typeface="StarSymbol"/>
              <a:buChar char=""/>
              <a:defRPr lang="fi-FI" sz="3200" b="0" i="0" u="none" strike="noStrike">
                <a:ln>
                  <a:noFill/>
                </a:ln>
                <a:latin typeface="Arial" pitchFamily="18"/>
                <a:ea typeface="DejaVu Sans" pitchFamily="2"/>
                <a:cs typeface="DejaVu Sans" pitchFamily="2"/>
              </a:defRPr>
            </a:lvl1pPr>
            <a:lvl2pPr marL="864000" marR="0" lvl="1" indent="-288000">
              <a:spcBef>
                <a:spcPts val="0"/>
              </a:spcBef>
              <a:spcAft>
                <a:spcPts val="1134"/>
              </a:spcAft>
              <a:buClr>
                <a:srgbClr val="FF6309"/>
              </a:buClr>
              <a:buSzPct val="45000"/>
              <a:buFont typeface="StarSymbol"/>
              <a:buChar char=""/>
              <a:defRPr lang="fi-FI" sz="2800" b="0" i="0" u="none" strike="noStrike">
                <a:ln>
                  <a:noFill/>
                </a:ln>
                <a:latin typeface="Arial" pitchFamily="18"/>
                <a:ea typeface="DejaVu Sans" pitchFamily="2"/>
                <a:cs typeface="DejaVu Sans" pitchFamily="2"/>
              </a:defRPr>
            </a:lvl2pPr>
            <a:lvl3pPr marL="1296000" marR="0" lvl="2" indent="-216000">
              <a:spcBef>
                <a:spcPts val="0"/>
              </a:spcBef>
              <a:spcAft>
                <a:spcPts val="850"/>
              </a:spcAft>
              <a:buClr>
                <a:srgbClr val="FF6309"/>
              </a:buClr>
              <a:buSzPct val="45000"/>
              <a:buFont typeface="StarSymbol"/>
              <a:buChar char=""/>
              <a:defRPr lang="fi-FI" sz="2400" b="0" i="0" u="none" strike="noStrike">
                <a:ln>
                  <a:noFill/>
                </a:ln>
                <a:latin typeface="Arial" pitchFamily="18"/>
                <a:ea typeface="DejaVu Sans" pitchFamily="2"/>
                <a:cs typeface="DejaVu Sans" pitchFamily="2"/>
              </a:defRPr>
            </a:lvl3pPr>
            <a:lvl4pPr marL="1728000" marR="0" lvl="3" indent="-216000">
              <a:spcBef>
                <a:spcPts val="0"/>
              </a:spcBef>
              <a:spcAft>
                <a:spcPts val="567"/>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4pPr>
            <a:lvl5pPr marL="2160000" marR="0" lvl="4"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5pPr>
            <a:lvl6pPr marL="2592000" marR="0" lvl="5"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6pPr>
            <a:lvl7pPr marL="3024000" marR="0" lvl="6"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7pPr>
            <a:lvl8pPr marL="3456000" marR="0" lvl="7"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8pPr>
            <a:lvl9pPr marL="3887999" marR="0" lvl="8"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9pPr>
          </a:lstStyle>
          <a:p>
            <a:pPr lvl="0"/>
            <a:r>
              <a:rPr lang="fi-FI" dirty="0">
                <a:solidFill>
                  <a:srgbClr val="002060"/>
                </a:solidFill>
              </a:rPr>
              <a:t>Various stages in a NNIH –</a:t>
            </a:r>
          </a:p>
          <a:p>
            <a:pPr lvl="1"/>
            <a:r>
              <a:rPr lang="fi-FI" dirty="0">
                <a:solidFill>
                  <a:srgbClr val="002060"/>
                </a:solidFill>
              </a:rPr>
              <a:t>Interrupt Handler</a:t>
            </a:r>
          </a:p>
          <a:p>
            <a:pPr lvl="2"/>
            <a:r>
              <a:rPr lang="fi-FI" dirty="0">
                <a:solidFill>
                  <a:srgbClr val="002060"/>
                </a:solidFill>
              </a:rPr>
              <a:t>Handler identifies interrupt source and executes appropriate ISR</a:t>
            </a:r>
          </a:p>
          <a:p>
            <a:pPr lvl="1"/>
            <a:r>
              <a:rPr lang="fi-FI" dirty="0">
                <a:solidFill>
                  <a:srgbClr val="002060"/>
                </a:solidFill>
              </a:rPr>
              <a:t>Interrupt Service Routine</a:t>
            </a:r>
          </a:p>
          <a:p>
            <a:pPr lvl="2"/>
            <a:r>
              <a:rPr lang="fi-FI" dirty="0">
                <a:solidFill>
                  <a:srgbClr val="002060"/>
                </a:solidFill>
              </a:rPr>
              <a:t>ISR Services the interrupt source and resets the interrupt</a:t>
            </a:r>
          </a:p>
          <a:p>
            <a:pPr lvl="1"/>
            <a:r>
              <a:rPr lang="fi-FI" dirty="0">
                <a:solidFill>
                  <a:srgbClr val="002060"/>
                </a:solidFill>
              </a:rPr>
              <a:t>Restore Context</a:t>
            </a:r>
          </a:p>
          <a:p>
            <a:pPr lvl="2"/>
            <a:r>
              <a:rPr lang="fi-FI" dirty="0">
                <a:solidFill>
                  <a:srgbClr val="002060"/>
                </a:solidFill>
              </a:rPr>
              <a:t>ISR returns back to handler which restores the saved context</a:t>
            </a:r>
          </a:p>
        </p:txBody>
      </p:sp>
      <p:cxnSp>
        <p:nvCxnSpPr>
          <p:cNvPr id="4" name="Straight Connector 3"/>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descr="PESIT-NEW-LOGO"/>
          <p:cNvPicPr/>
          <p:nvPr/>
        </p:nvPicPr>
        <p:blipFill>
          <a:blip r:embed="rId3"/>
          <a:srcRect/>
          <a:stretch>
            <a:fillRect/>
          </a:stretch>
        </p:blipFill>
        <p:spPr bwMode="auto">
          <a:xfrm>
            <a:off x="8489950" y="0"/>
            <a:ext cx="654050" cy="762000"/>
          </a:xfrm>
          <a:prstGeom prst="rect">
            <a:avLst/>
          </a:prstGeom>
          <a:noFill/>
          <a:ln w="9525">
            <a:noFill/>
            <a:miter lim="800000"/>
            <a:headEnd/>
            <a:tailEnd/>
          </a:ln>
        </p:spPr>
      </p:pic>
    </p:spTree>
    <p:extLst>
      <p:ext uri="{BB962C8B-B14F-4D97-AF65-F5344CB8AC3E}">
        <p14:creationId xmlns="" xmlns:p14="http://schemas.microsoft.com/office/powerpoint/2010/main" val="1541164438"/>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526" y="0"/>
            <a:ext cx="8391525" cy="762000"/>
          </a:xfrm>
        </p:spPr>
        <p:txBody>
          <a:bodyPr>
            <a:no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a:buNone/>
            </a:pPr>
            <a:r>
              <a:rPr lang="fi-FI" sz="2800" b="1" dirty="0">
                <a:solidFill>
                  <a:srgbClr val="C00000"/>
                </a:solidFill>
              </a:rPr>
              <a:t>Interrupt Handling </a:t>
            </a:r>
            <a:r>
              <a:rPr lang="fi-FI" sz="2800" b="1" dirty="0" smtClean="0">
                <a:solidFill>
                  <a:srgbClr val="C00000"/>
                </a:solidFill>
              </a:rPr>
              <a:t>Schemes Non-Nested </a:t>
            </a:r>
            <a:r>
              <a:rPr lang="fi-FI" sz="2800" b="1" dirty="0">
                <a:solidFill>
                  <a:srgbClr val="C00000"/>
                </a:solidFill>
              </a:rPr>
              <a:t>Interrupt Handler</a:t>
            </a:r>
          </a:p>
        </p:txBody>
      </p:sp>
      <p:sp>
        <p:nvSpPr>
          <p:cNvPr id="3" name="Text Placeholder 2"/>
          <p:cNvSpPr txBox="1">
            <a:spLocks noGrp="1"/>
          </p:cNvSpPr>
          <p:nvPr>
            <p:ph type="body" idx="4294967295"/>
          </p:nvPr>
        </p:nvSpPr>
        <p:spPr>
          <a:xfrm>
            <a:off x="318622" y="1143000"/>
            <a:ext cx="8229600" cy="4525963"/>
          </a:xfrm>
        </p:spPr>
        <p:txBody>
          <a:bodyPr/>
          <a:lstStyle>
            <a:defPPr marL="432000" marR="0" lvl="0" indent="-324000">
              <a:spcBef>
                <a:spcPts val="0"/>
              </a:spcBef>
              <a:spcAft>
                <a:spcPts val="1417"/>
              </a:spcAft>
              <a:buClr>
                <a:srgbClr val="FF6309"/>
              </a:buClr>
              <a:buSzPct val="45000"/>
              <a:buFont typeface="StarSymbol"/>
              <a:buNone/>
              <a:defRPr lang="fi-FI" sz="3200" b="0" i="0" u="none" strike="noStrike">
                <a:ln>
                  <a:noFill/>
                </a:ln>
                <a:latin typeface="Arial" pitchFamily="18"/>
                <a:ea typeface="DejaVu Sans" pitchFamily="2"/>
                <a:cs typeface="DejaVu Sans" pitchFamily="2"/>
              </a:defRPr>
            </a:defPPr>
            <a:lvl1pPr marL="432000" marR="0" lvl="0" indent="-324000">
              <a:spcBef>
                <a:spcPts val="0"/>
              </a:spcBef>
              <a:spcAft>
                <a:spcPts val="1417"/>
              </a:spcAft>
              <a:buClr>
                <a:srgbClr val="FF6309"/>
              </a:buClr>
              <a:buSzPct val="45000"/>
              <a:buFont typeface="StarSymbol"/>
              <a:buChar char=""/>
              <a:defRPr lang="fi-FI" sz="3200" b="0" i="0" u="none" strike="noStrike">
                <a:ln>
                  <a:noFill/>
                </a:ln>
                <a:latin typeface="Arial" pitchFamily="18"/>
                <a:ea typeface="DejaVu Sans" pitchFamily="2"/>
                <a:cs typeface="DejaVu Sans" pitchFamily="2"/>
              </a:defRPr>
            </a:lvl1pPr>
            <a:lvl2pPr marL="864000" marR="0" lvl="1" indent="-288000">
              <a:spcBef>
                <a:spcPts val="0"/>
              </a:spcBef>
              <a:spcAft>
                <a:spcPts val="1134"/>
              </a:spcAft>
              <a:buClr>
                <a:srgbClr val="FF6309"/>
              </a:buClr>
              <a:buSzPct val="45000"/>
              <a:buFont typeface="StarSymbol"/>
              <a:buChar char=""/>
              <a:defRPr lang="fi-FI" sz="2800" b="0" i="0" u="none" strike="noStrike">
                <a:ln>
                  <a:noFill/>
                </a:ln>
                <a:latin typeface="Arial" pitchFamily="18"/>
                <a:ea typeface="DejaVu Sans" pitchFamily="2"/>
                <a:cs typeface="DejaVu Sans" pitchFamily="2"/>
              </a:defRPr>
            </a:lvl2pPr>
            <a:lvl3pPr marL="1296000" marR="0" lvl="2" indent="-216000">
              <a:spcBef>
                <a:spcPts val="0"/>
              </a:spcBef>
              <a:spcAft>
                <a:spcPts val="850"/>
              </a:spcAft>
              <a:buClr>
                <a:srgbClr val="FF6309"/>
              </a:buClr>
              <a:buSzPct val="45000"/>
              <a:buFont typeface="StarSymbol"/>
              <a:buChar char=""/>
              <a:defRPr lang="fi-FI" sz="2400" b="0" i="0" u="none" strike="noStrike">
                <a:ln>
                  <a:noFill/>
                </a:ln>
                <a:latin typeface="Arial" pitchFamily="18"/>
                <a:ea typeface="DejaVu Sans" pitchFamily="2"/>
                <a:cs typeface="DejaVu Sans" pitchFamily="2"/>
              </a:defRPr>
            </a:lvl3pPr>
            <a:lvl4pPr marL="1728000" marR="0" lvl="3" indent="-216000">
              <a:spcBef>
                <a:spcPts val="0"/>
              </a:spcBef>
              <a:spcAft>
                <a:spcPts val="567"/>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4pPr>
            <a:lvl5pPr marL="2160000" marR="0" lvl="4"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5pPr>
            <a:lvl6pPr marL="2592000" marR="0" lvl="5"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6pPr>
            <a:lvl7pPr marL="3024000" marR="0" lvl="6"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7pPr>
            <a:lvl8pPr marL="3456000" marR="0" lvl="7"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8pPr>
            <a:lvl9pPr marL="3887999" marR="0" lvl="8"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9pPr>
          </a:lstStyle>
          <a:p>
            <a:pPr lvl="0"/>
            <a:r>
              <a:rPr lang="fi-FI" dirty="0">
                <a:solidFill>
                  <a:srgbClr val="002060"/>
                </a:solidFill>
              </a:rPr>
              <a:t>Various stages in a NNIH –</a:t>
            </a:r>
          </a:p>
          <a:p>
            <a:pPr lvl="1"/>
            <a:r>
              <a:rPr lang="fi-FI" dirty="0">
                <a:solidFill>
                  <a:srgbClr val="002060"/>
                </a:solidFill>
              </a:rPr>
              <a:t>Enable Interrupts</a:t>
            </a:r>
          </a:p>
          <a:p>
            <a:pPr lvl="2"/>
            <a:r>
              <a:rPr lang="fi-FI" dirty="0">
                <a:solidFill>
                  <a:srgbClr val="002060"/>
                </a:solidFill>
              </a:rPr>
              <a:t>spsr ← spsr_{interrupt request mode}</a:t>
            </a:r>
          </a:p>
          <a:p>
            <a:pPr lvl="2"/>
            <a:r>
              <a:rPr lang="fi-FI" dirty="0">
                <a:solidFill>
                  <a:srgbClr val="002060"/>
                </a:solidFill>
              </a:rPr>
              <a:t>pc is restored</a:t>
            </a:r>
          </a:p>
        </p:txBody>
      </p:sp>
      <p:pic>
        <p:nvPicPr>
          <p:cNvPr id="4" name="Picture 3"/>
          <p:cNvPicPr>
            <a:picLocks noChangeAspect="1"/>
          </p:cNvPicPr>
          <p:nvPr/>
        </p:nvPicPr>
        <p:blipFill>
          <a:blip r:embed="rId3">
            <a:lum/>
            <a:alphaModFix/>
          </a:blip>
          <a:srcRect/>
          <a:stretch>
            <a:fillRect/>
          </a:stretch>
        </p:blipFill>
        <p:spPr>
          <a:xfrm>
            <a:off x="671716" y="4147636"/>
            <a:ext cx="7523413" cy="1777278"/>
          </a:xfrm>
          <a:prstGeom prst="rect">
            <a:avLst/>
          </a:prstGeom>
          <a:noFill/>
          <a:ln>
            <a:noFill/>
          </a:ln>
        </p:spPr>
      </p:pic>
      <p:cxnSp>
        <p:nvCxnSpPr>
          <p:cNvPr id="5" name="Straight Connector 4"/>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descr="PESIT-NEW-LOGO"/>
          <p:cNvPicPr/>
          <p:nvPr/>
        </p:nvPicPr>
        <p:blipFill>
          <a:blip r:embed="rId4"/>
          <a:srcRect/>
          <a:stretch>
            <a:fillRect/>
          </a:stretch>
        </p:blipFill>
        <p:spPr bwMode="auto">
          <a:xfrm>
            <a:off x="8489950" y="0"/>
            <a:ext cx="654050" cy="762000"/>
          </a:xfrm>
          <a:prstGeom prst="rect">
            <a:avLst/>
          </a:prstGeom>
          <a:noFill/>
          <a:ln w="9525">
            <a:noFill/>
            <a:miter lim="800000"/>
            <a:headEnd/>
            <a:tailEnd/>
          </a:ln>
        </p:spPr>
      </p:pic>
    </p:spTree>
    <p:extLst>
      <p:ext uri="{BB962C8B-B14F-4D97-AF65-F5344CB8AC3E}">
        <p14:creationId xmlns="" xmlns:p14="http://schemas.microsoft.com/office/powerpoint/2010/main" val="1974729085"/>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0"/>
            <a:ext cx="8382000" cy="762000"/>
          </a:xfrm>
        </p:spPr>
        <p:txBody>
          <a:bodyPr>
            <a:no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a:buNone/>
            </a:pPr>
            <a:r>
              <a:rPr lang="fi-FI" sz="2400" b="1" dirty="0">
                <a:solidFill>
                  <a:srgbClr val="C00000"/>
                </a:solidFill>
              </a:rPr>
              <a:t>Interrupt Handling </a:t>
            </a:r>
            <a:r>
              <a:rPr lang="fi-FI" sz="2400" b="1" dirty="0" smtClean="0">
                <a:solidFill>
                  <a:srgbClr val="C00000"/>
                </a:solidFill>
              </a:rPr>
              <a:t>Schemes Non-Nested </a:t>
            </a:r>
            <a:r>
              <a:rPr lang="fi-FI" sz="2400" b="1" dirty="0">
                <a:solidFill>
                  <a:srgbClr val="C00000"/>
                </a:solidFill>
              </a:rPr>
              <a:t>Interrupt Handler</a:t>
            </a:r>
          </a:p>
        </p:txBody>
      </p:sp>
      <p:pic>
        <p:nvPicPr>
          <p:cNvPr id="3" name="Picture 2"/>
          <p:cNvPicPr>
            <a:picLocks noChangeAspect="1"/>
          </p:cNvPicPr>
          <p:nvPr/>
        </p:nvPicPr>
        <p:blipFill>
          <a:blip r:embed="rId3">
            <a:lum/>
            <a:alphaModFix/>
          </a:blip>
          <a:srcRect/>
          <a:stretch>
            <a:fillRect/>
          </a:stretch>
        </p:blipFill>
        <p:spPr>
          <a:xfrm>
            <a:off x="2322431" y="1244290"/>
            <a:ext cx="4561920" cy="5455284"/>
          </a:xfrm>
          <a:prstGeom prst="rect">
            <a:avLst/>
          </a:prstGeom>
          <a:noFill/>
          <a:ln>
            <a:noFill/>
          </a:ln>
        </p:spPr>
      </p:pic>
      <p:cxnSp>
        <p:nvCxnSpPr>
          <p:cNvPr id="4" name="Straight Connector 3"/>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descr="PESIT-NEW-LOGO"/>
          <p:cNvPicPr/>
          <p:nvPr/>
        </p:nvPicPr>
        <p:blipFill>
          <a:blip r:embed="rId4"/>
          <a:srcRect/>
          <a:stretch>
            <a:fillRect/>
          </a:stretch>
        </p:blipFill>
        <p:spPr bwMode="auto">
          <a:xfrm>
            <a:off x="8489950" y="0"/>
            <a:ext cx="654050" cy="762000"/>
          </a:xfrm>
          <a:prstGeom prst="rect">
            <a:avLst/>
          </a:prstGeom>
          <a:noFill/>
          <a:ln w="9525">
            <a:noFill/>
            <a:miter lim="800000"/>
            <a:headEnd/>
            <a:tailEnd/>
          </a:ln>
        </p:spPr>
      </p:pic>
    </p:spTree>
    <p:extLst>
      <p:ext uri="{BB962C8B-B14F-4D97-AF65-F5344CB8AC3E}">
        <p14:creationId xmlns="" xmlns:p14="http://schemas.microsoft.com/office/powerpoint/2010/main" val="2829289797"/>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526" y="0"/>
            <a:ext cx="8391525" cy="762000"/>
          </a:xfrm>
        </p:spPr>
        <p:txBody>
          <a:bodyPr>
            <a:no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a:buNone/>
            </a:pPr>
            <a:r>
              <a:rPr lang="fi-FI" sz="2800" b="1" dirty="0" smtClean="0">
                <a:solidFill>
                  <a:srgbClr val="C00000"/>
                </a:solidFill>
              </a:rPr>
              <a:t>Priority Interrupts</a:t>
            </a:r>
            <a:endParaRPr lang="fi-FI" sz="2800" b="1" dirty="0">
              <a:solidFill>
                <a:srgbClr val="C00000"/>
              </a:solidFill>
            </a:endParaRPr>
          </a:p>
        </p:txBody>
      </p:sp>
      <p:sp>
        <p:nvSpPr>
          <p:cNvPr id="3" name="Text Placeholder 2"/>
          <p:cNvSpPr txBox="1">
            <a:spLocks noGrp="1"/>
          </p:cNvSpPr>
          <p:nvPr>
            <p:ph type="body" idx="4294967295"/>
          </p:nvPr>
        </p:nvSpPr>
        <p:spPr>
          <a:xfrm>
            <a:off x="318622" y="914400"/>
            <a:ext cx="8229600" cy="4525963"/>
          </a:xfrm>
        </p:spPr>
        <p:txBody>
          <a:bodyPr>
            <a:normAutofit/>
          </a:bodyPr>
          <a:lstStyle>
            <a:defPPr marL="432000" marR="0" lvl="0" indent="-324000">
              <a:spcBef>
                <a:spcPts val="0"/>
              </a:spcBef>
              <a:spcAft>
                <a:spcPts val="1417"/>
              </a:spcAft>
              <a:buClr>
                <a:srgbClr val="FF6309"/>
              </a:buClr>
              <a:buSzPct val="45000"/>
              <a:buFont typeface="StarSymbol"/>
              <a:buNone/>
              <a:defRPr lang="fi-FI" sz="3200" b="0" i="0" u="none" strike="noStrike">
                <a:ln>
                  <a:noFill/>
                </a:ln>
                <a:latin typeface="Arial" pitchFamily="18"/>
                <a:ea typeface="DejaVu Sans" pitchFamily="2"/>
                <a:cs typeface="DejaVu Sans" pitchFamily="2"/>
              </a:defRPr>
            </a:defPPr>
            <a:lvl1pPr marL="432000" marR="0" lvl="0" indent="-324000">
              <a:spcBef>
                <a:spcPts val="0"/>
              </a:spcBef>
              <a:spcAft>
                <a:spcPts val="1417"/>
              </a:spcAft>
              <a:buClr>
                <a:srgbClr val="FF6309"/>
              </a:buClr>
              <a:buSzPct val="45000"/>
              <a:buFont typeface="StarSymbol"/>
              <a:buChar char=""/>
              <a:defRPr lang="fi-FI" sz="3200" b="0" i="0" u="none" strike="noStrike">
                <a:ln>
                  <a:noFill/>
                </a:ln>
                <a:latin typeface="Arial" pitchFamily="18"/>
                <a:ea typeface="DejaVu Sans" pitchFamily="2"/>
                <a:cs typeface="DejaVu Sans" pitchFamily="2"/>
              </a:defRPr>
            </a:lvl1pPr>
            <a:lvl2pPr marL="864000" marR="0" lvl="1" indent="-288000">
              <a:spcBef>
                <a:spcPts val="0"/>
              </a:spcBef>
              <a:spcAft>
                <a:spcPts val="1134"/>
              </a:spcAft>
              <a:buClr>
                <a:srgbClr val="FF6309"/>
              </a:buClr>
              <a:buSzPct val="45000"/>
              <a:buFont typeface="StarSymbol"/>
              <a:buChar char=""/>
              <a:defRPr lang="fi-FI" sz="2800" b="0" i="0" u="none" strike="noStrike">
                <a:ln>
                  <a:noFill/>
                </a:ln>
                <a:latin typeface="Arial" pitchFamily="18"/>
                <a:ea typeface="DejaVu Sans" pitchFamily="2"/>
                <a:cs typeface="DejaVu Sans" pitchFamily="2"/>
              </a:defRPr>
            </a:lvl2pPr>
            <a:lvl3pPr marL="1296000" marR="0" lvl="2" indent="-216000">
              <a:spcBef>
                <a:spcPts val="0"/>
              </a:spcBef>
              <a:spcAft>
                <a:spcPts val="850"/>
              </a:spcAft>
              <a:buClr>
                <a:srgbClr val="FF6309"/>
              </a:buClr>
              <a:buSzPct val="45000"/>
              <a:buFont typeface="StarSymbol"/>
              <a:buChar char=""/>
              <a:defRPr lang="fi-FI" sz="2400" b="0" i="0" u="none" strike="noStrike">
                <a:ln>
                  <a:noFill/>
                </a:ln>
                <a:latin typeface="Arial" pitchFamily="18"/>
                <a:ea typeface="DejaVu Sans" pitchFamily="2"/>
                <a:cs typeface="DejaVu Sans" pitchFamily="2"/>
              </a:defRPr>
            </a:lvl3pPr>
            <a:lvl4pPr marL="1728000" marR="0" lvl="3" indent="-216000">
              <a:spcBef>
                <a:spcPts val="0"/>
              </a:spcBef>
              <a:spcAft>
                <a:spcPts val="567"/>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4pPr>
            <a:lvl5pPr marL="2160000" marR="0" lvl="4"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5pPr>
            <a:lvl6pPr marL="2592000" marR="0" lvl="5"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6pPr>
            <a:lvl7pPr marL="3024000" marR="0" lvl="6"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7pPr>
            <a:lvl8pPr marL="3456000" marR="0" lvl="7"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8pPr>
            <a:lvl9pPr marL="3887999" marR="0" lvl="8"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9pPr>
          </a:lstStyle>
          <a:p>
            <a:pPr>
              <a:buFont typeface="Arial" pitchFamily="34" charset="0"/>
              <a:buChar char="•"/>
            </a:pPr>
            <a:r>
              <a:rPr lang="en-US" sz="2000" dirty="0" smtClean="0">
                <a:solidFill>
                  <a:srgbClr val="002060"/>
                </a:solidFill>
                <a:latin typeface="+mn-lt"/>
              </a:rPr>
              <a:t>A priority interrupt is a system which decides the priority at which various devices, which generates the interrupt signal at the same time, will be serviced by the CPU. </a:t>
            </a:r>
          </a:p>
          <a:p>
            <a:pPr>
              <a:buFont typeface="Arial" pitchFamily="34" charset="0"/>
              <a:buChar char="•"/>
            </a:pPr>
            <a:r>
              <a:rPr lang="en-US" sz="2000" dirty="0" smtClean="0">
                <a:solidFill>
                  <a:srgbClr val="002060"/>
                </a:solidFill>
                <a:latin typeface="+mn-lt"/>
              </a:rPr>
              <a:t>The system has authority to decide which conditions are allowed to interrupt the CPU, while some other interrupt is being serviced. </a:t>
            </a:r>
          </a:p>
          <a:p>
            <a:pPr>
              <a:buFont typeface="Arial" pitchFamily="34" charset="0"/>
              <a:buChar char="•"/>
            </a:pPr>
            <a:r>
              <a:rPr lang="en-US" sz="2000" dirty="0" smtClean="0">
                <a:solidFill>
                  <a:srgbClr val="002060"/>
                </a:solidFill>
                <a:latin typeface="+mn-lt"/>
              </a:rPr>
              <a:t>Generally, devices with high speed transfer such as </a:t>
            </a:r>
            <a:r>
              <a:rPr lang="en-US" sz="2000" i="1" dirty="0" smtClean="0">
                <a:solidFill>
                  <a:srgbClr val="002060"/>
                </a:solidFill>
                <a:latin typeface="+mn-lt"/>
              </a:rPr>
              <a:t>magnetic disks</a:t>
            </a:r>
            <a:r>
              <a:rPr lang="en-US" sz="2000" dirty="0" smtClean="0">
                <a:solidFill>
                  <a:srgbClr val="002060"/>
                </a:solidFill>
                <a:latin typeface="+mn-lt"/>
              </a:rPr>
              <a:t> are given high priority and slow devices such as </a:t>
            </a:r>
            <a:r>
              <a:rPr lang="en-US" sz="2000" i="1" dirty="0" smtClean="0">
                <a:solidFill>
                  <a:srgbClr val="002060"/>
                </a:solidFill>
                <a:latin typeface="+mn-lt"/>
              </a:rPr>
              <a:t>keyboards</a:t>
            </a:r>
            <a:r>
              <a:rPr lang="en-US" sz="2000" dirty="0" smtClean="0">
                <a:solidFill>
                  <a:srgbClr val="002060"/>
                </a:solidFill>
                <a:latin typeface="+mn-lt"/>
              </a:rPr>
              <a:t> are given low priority.</a:t>
            </a:r>
          </a:p>
          <a:p>
            <a:pPr>
              <a:buFont typeface="Arial" pitchFamily="34" charset="0"/>
              <a:buChar char="•"/>
            </a:pPr>
            <a:r>
              <a:rPr lang="en-US" sz="2000" dirty="0" smtClean="0">
                <a:solidFill>
                  <a:srgbClr val="002060"/>
                </a:solidFill>
                <a:latin typeface="+mn-lt"/>
              </a:rPr>
              <a:t>When two or more devices interrupt the computer simultaneously, the computer services the device with the higher priority first.</a:t>
            </a:r>
          </a:p>
          <a:p>
            <a:pPr lvl="0"/>
            <a:endParaRPr lang="fi-FI" dirty="0"/>
          </a:p>
        </p:txBody>
      </p:sp>
      <p:cxnSp>
        <p:nvCxnSpPr>
          <p:cNvPr id="5" name="Straight Connector 4"/>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descr="PESIT-NEW-LOGO"/>
          <p:cNvPicPr/>
          <p:nvPr/>
        </p:nvPicPr>
        <p:blipFill>
          <a:blip r:embed="rId3"/>
          <a:srcRect/>
          <a:stretch>
            <a:fillRect/>
          </a:stretch>
        </p:blipFill>
        <p:spPr bwMode="auto">
          <a:xfrm>
            <a:off x="8489950" y="0"/>
            <a:ext cx="654050" cy="762000"/>
          </a:xfrm>
          <a:prstGeom prst="rect">
            <a:avLst/>
          </a:prstGeom>
          <a:noFill/>
          <a:ln w="9525">
            <a:noFill/>
            <a:miter lim="800000"/>
            <a:headEnd/>
            <a:tailEnd/>
          </a:ln>
        </p:spPr>
      </p:pic>
    </p:spTree>
    <p:extLst>
      <p:ext uri="{BB962C8B-B14F-4D97-AF65-F5344CB8AC3E}">
        <p14:creationId xmlns="" xmlns:p14="http://schemas.microsoft.com/office/powerpoint/2010/main" val="1974729085"/>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526" y="0"/>
            <a:ext cx="8391525" cy="762000"/>
          </a:xfrm>
        </p:spPr>
        <p:txBody>
          <a:bodyPr>
            <a:no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a:buNone/>
            </a:pPr>
            <a:r>
              <a:rPr lang="fi-FI" sz="2800" b="1" dirty="0" smtClean="0">
                <a:solidFill>
                  <a:srgbClr val="C00000"/>
                </a:solidFill>
              </a:rPr>
              <a:t>Programmable Interrupt Controller</a:t>
            </a:r>
            <a:endParaRPr lang="fi-FI" sz="2800" b="1" dirty="0">
              <a:solidFill>
                <a:srgbClr val="C00000"/>
              </a:solidFill>
            </a:endParaRPr>
          </a:p>
        </p:txBody>
      </p:sp>
      <p:sp>
        <p:nvSpPr>
          <p:cNvPr id="3" name="Text Placeholder 2"/>
          <p:cNvSpPr txBox="1">
            <a:spLocks noGrp="1"/>
          </p:cNvSpPr>
          <p:nvPr>
            <p:ph type="body" idx="4294967295"/>
          </p:nvPr>
        </p:nvSpPr>
        <p:spPr>
          <a:xfrm>
            <a:off x="318622" y="914400"/>
            <a:ext cx="8229600" cy="4525963"/>
          </a:xfrm>
        </p:spPr>
        <p:txBody>
          <a:bodyPr>
            <a:normAutofit/>
          </a:bodyPr>
          <a:lstStyle>
            <a:defPPr marL="432000" marR="0" lvl="0" indent="-324000">
              <a:spcBef>
                <a:spcPts val="0"/>
              </a:spcBef>
              <a:spcAft>
                <a:spcPts val="1417"/>
              </a:spcAft>
              <a:buClr>
                <a:srgbClr val="FF6309"/>
              </a:buClr>
              <a:buSzPct val="45000"/>
              <a:buFont typeface="StarSymbol"/>
              <a:buNone/>
              <a:defRPr lang="fi-FI" sz="3200" b="0" i="0" u="none" strike="noStrike">
                <a:ln>
                  <a:noFill/>
                </a:ln>
                <a:latin typeface="Arial" pitchFamily="18"/>
                <a:ea typeface="DejaVu Sans" pitchFamily="2"/>
                <a:cs typeface="DejaVu Sans" pitchFamily="2"/>
              </a:defRPr>
            </a:defPPr>
            <a:lvl1pPr marL="432000" marR="0" lvl="0" indent="-324000">
              <a:spcBef>
                <a:spcPts val="0"/>
              </a:spcBef>
              <a:spcAft>
                <a:spcPts val="1417"/>
              </a:spcAft>
              <a:buClr>
                <a:srgbClr val="FF6309"/>
              </a:buClr>
              <a:buSzPct val="45000"/>
              <a:buFont typeface="StarSymbol"/>
              <a:buChar char=""/>
              <a:defRPr lang="fi-FI" sz="3200" b="0" i="0" u="none" strike="noStrike">
                <a:ln>
                  <a:noFill/>
                </a:ln>
                <a:latin typeface="Arial" pitchFamily="18"/>
                <a:ea typeface="DejaVu Sans" pitchFamily="2"/>
                <a:cs typeface="DejaVu Sans" pitchFamily="2"/>
              </a:defRPr>
            </a:lvl1pPr>
            <a:lvl2pPr marL="864000" marR="0" lvl="1" indent="-288000">
              <a:spcBef>
                <a:spcPts val="0"/>
              </a:spcBef>
              <a:spcAft>
                <a:spcPts val="1134"/>
              </a:spcAft>
              <a:buClr>
                <a:srgbClr val="FF6309"/>
              </a:buClr>
              <a:buSzPct val="45000"/>
              <a:buFont typeface="StarSymbol"/>
              <a:buChar char=""/>
              <a:defRPr lang="fi-FI" sz="2800" b="0" i="0" u="none" strike="noStrike">
                <a:ln>
                  <a:noFill/>
                </a:ln>
                <a:latin typeface="Arial" pitchFamily="18"/>
                <a:ea typeface="DejaVu Sans" pitchFamily="2"/>
                <a:cs typeface="DejaVu Sans" pitchFamily="2"/>
              </a:defRPr>
            </a:lvl2pPr>
            <a:lvl3pPr marL="1296000" marR="0" lvl="2" indent="-216000">
              <a:spcBef>
                <a:spcPts val="0"/>
              </a:spcBef>
              <a:spcAft>
                <a:spcPts val="850"/>
              </a:spcAft>
              <a:buClr>
                <a:srgbClr val="FF6309"/>
              </a:buClr>
              <a:buSzPct val="45000"/>
              <a:buFont typeface="StarSymbol"/>
              <a:buChar char=""/>
              <a:defRPr lang="fi-FI" sz="2400" b="0" i="0" u="none" strike="noStrike">
                <a:ln>
                  <a:noFill/>
                </a:ln>
                <a:latin typeface="Arial" pitchFamily="18"/>
                <a:ea typeface="DejaVu Sans" pitchFamily="2"/>
                <a:cs typeface="DejaVu Sans" pitchFamily="2"/>
              </a:defRPr>
            </a:lvl3pPr>
            <a:lvl4pPr marL="1728000" marR="0" lvl="3" indent="-216000">
              <a:spcBef>
                <a:spcPts val="0"/>
              </a:spcBef>
              <a:spcAft>
                <a:spcPts val="567"/>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4pPr>
            <a:lvl5pPr marL="2160000" marR="0" lvl="4"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5pPr>
            <a:lvl6pPr marL="2592000" marR="0" lvl="5"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6pPr>
            <a:lvl7pPr marL="3024000" marR="0" lvl="6"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7pPr>
            <a:lvl8pPr marL="3456000" marR="0" lvl="7"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8pPr>
            <a:lvl9pPr marL="3887999" marR="0" lvl="8"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9pPr>
          </a:lstStyle>
          <a:p>
            <a:r>
              <a:rPr lang="en-US" sz="2000" dirty="0" smtClean="0">
                <a:solidFill>
                  <a:srgbClr val="002060"/>
                </a:solidFill>
              </a:rPr>
              <a:t>8 levels of Interrupts</a:t>
            </a:r>
          </a:p>
          <a:p>
            <a:r>
              <a:rPr lang="en-US" sz="2000" dirty="0" smtClean="0">
                <a:solidFill>
                  <a:srgbClr val="002060"/>
                </a:solidFill>
              </a:rPr>
              <a:t>Can be cascaded in master- slave configuration to handle 64 levels of interrupts.</a:t>
            </a:r>
          </a:p>
          <a:p>
            <a:r>
              <a:rPr lang="en-US" sz="2000" dirty="0" smtClean="0">
                <a:solidFill>
                  <a:srgbClr val="002060"/>
                </a:solidFill>
              </a:rPr>
              <a:t>Internal Priority Resolver</a:t>
            </a:r>
          </a:p>
          <a:p>
            <a:pPr lvl="1"/>
            <a:r>
              <a:rPr lang="en-US" sz="1600" dirty="0" smtClean="0">
                <a:solidFill>
                  <a:srgbClr val="002060"/>
                </a:solidFill>
              </a:rPr>
              <a:t>Fixed Priority Mode &amp; Rotating Priority Mode</a:t>
            </a:r>
          </a:p>
          <a:p>
            <a:pPr lvl="1"/>
            <a:r>
              <a:rPr lang="en-US" sz="1600" dirty="0" smtClean="0">
                <a:solidFill>
                  <a:srgbClr val="002060"/>
                </a:solidFill>
              </a:rPr>
              <a:t>Individually </a:t>
            </a:r>
            <a:r>
              <a:rPr lang="en-US" sz="1600" dirty="0" err="1" smtClean="0">
                <a:solidFill>
                  <a:srgbClr val="002060"/>
                </a:solidFill>
              </a:rPr>
              <a:t>Maskable</a:t>
            </a:r>
            <a:r>
              <a:rPr lang="en-US" sz="1600" dirty="0" smtClean="0">
                <a:solidFill>
                  <a:srgbClr val="002060"/>
                </a:solidFill>
              </a:rPr>
              <a:t> Interrupts</a:t>
            </a:r>
          </a:p>
          <a:p>
            <a:pPr lvl="1"/>
            <a:r>
              <a:rPr lang="en-US" sz="1600" dirty="0" smtClean="0">
                <a:solidFill>
                  <a:srgbClr val="002060"/>
                </a:solidFill>
              </a:rPr>
              <a:t>Modes and masks can be changed dynamically</a:t>
            </a:r>
          </a:p>
          <a:p>
            <a:pPr lvl="1"/>
            <a:r>
              <a:rPr lang="en-US" sz="1600" dirty="0" smtClean="0">
                <a:solidFill>
                  <a:srgbClr val="002060"/>
                </a:solidFill>
              </a:rPr>
              <a:t>Accepts IRQ, determines priority, checks whether incoming priority current level being serviced, issues interrupt signal.</a:t>
            </a:r>
          </a:p>
          <a:p>
            <a:pPr lvl="1"/>
            <a:r>
              <a:rPr lang="en-US" sz="1600" dirty="0" smtClean="0">
                <a:solidFill>
                  <a:srgbClr val="002060"/>
                </a:solidFill>
              </a:rPr>
              <a:t>Polled and vectored mode</a:t>
            </a:r>
          </a:p>
          <a:p>
            <a:pPr lvl="1"/>
            <a:r>
              <a:rPr lang="en-US" sz="1600" dirty="0" smtClean="0">
                <a:solidFill>
                  <a:srgbClr val="002060"/>
                </a:solidFill>
              </a:rPr>
              <a:t>Starting address of ISR or Vectored number is programmable. </a:t>
            </a:r>
          </a:p>
          <a:p>
            <a:endParaRPr lang="en-US" sz="2000" dirty="0" smtClean="0">
              <a:solidFill>
                <a:srgbClr val="002060"/>
              </a:solidFill>
            </a:endParaRPr>
          </a:p>
        </p:txBody>
      </p:sp>
      <p:cxnSp>
        <p:nvCxnSpPr>
          <p:cNvPr id="5" name="Straight Connector 4"/>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descr="PESIT-NEW-LOGO"/>
          <p:cNvPicPr/>
          <p:nvPr/>
        </p:nvPicPr>
        <p:blipFill>
          <a:blip r:embed="rId3"/>
          <a:srcRect/>
          <a:stretch>
            <a:fillRect/>
          </a:stretch>
        </p:blipFill>
        <p:spPr bwMode="auto">
          <a:xfrm>
            <a:off x="8489950" y="0"/>
            <a:ext cx="654050" cy="762000"/>
          </a:xfrm>
          <a:prstGeom prst="rect">
            <a:avLst/>
          </a:prstGeom>
          <a:noFill/>
          <a:ln w="9525">
            <a:noFill/>
            <a:miter lim="800000"/>
            <a:headEnd/>
            <a:tailEnd/>
          </a:ln>
        </p:spPr>
      </p:pic>
    </p:spTree>
    <p:extLst>
      <p:ext uri="{BB962C8B-B14F-4D97-AF65-F5344CB8AC3E}">
        <p14:creationId xmlns="" xmlns:p14="http://schemas.microsoft.com/office/powerpoint/2010/main" val="1974729085"/>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526" y="0"/>
            <a:ext cx="8391525" cy="762000"/>
          </a:xfrm>
        </p:spPr>
        <p:txBody>
          <a:bodyPr>
            <a:no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a:buNone/>
            </a:pPr>
            <a:r>
              <a:rPr lang="fi-FI" sz="2800" b="1" dirty="0" smtClean="0">
                <a:solidFill>
                  <a:srgbClr val="C00000"/>
                </a:solidFill>
              </a:rPr>
              <a:t>Direct Memory Access(DMA) Controller</a:t>
            </a:r>
            <a:endParaRPr lang="fi-FI" sz="2800" b="1" dirty="0">
              <a:solidFill>
                <a:srgbClr val="C00000"/>
              </a:solidFill>
            </a:endParaRPr>
          </a:p>
        </p:txBody>
      </p:sp>
      <p:sp>
        <p:nvSpPr>
          <p:cNvPr id="3" name="Text Placeholder 2"/>
          <p:cNvSpPr txBox="1">
            <a:spLocks noGrp="1"/>
          </p:cNvSpPr>
          <p:nvPr>
            <p:ph type="body" idx="4294967295"/>
          </p:nvPr>
        </p:nvSpPr>
        <p:spPr>
          <a:xfrm>
            <a:off x="318622" y="914400"/>
            <a:ext cx="8229600" cy="5943600"/>
          </a:xfrm>
        </p:spPr>
        <p:txBody>
          <a:bodyPr>
            <a:normAutofit/>
          </a:bodyPr>
          <a:lstStyle>
            <a:defPPr marL="432000" marR="0" lvl="0" indent="-324000">
              <a:spcBef>
                <a:spcPts val="0"/>
              </a:spcBef>
              <a:spcAft>
                <a:spcPts val="1417"/>
              </a:spcAft>
              <a:buClr>
                <a:srgbClr val="FF6309"/>
              </a:buClr>
              <a:buSzPct val="45000"/>
              <a:buFont typeface="StarSymbol"/>
              <a:buNone/>
              <a:defRPr lang="fi-FI" sz="3200" b="0" i="0" u="none" strike="noStrike">
                <a:ln>
                  <a:noFill/>
                </a:ln>
                <a:latin typeface="Arial" pitchFamily="18"/>
                <a:ea typeface="DejaVu Sans" pitchFamily="2"/>
                <a:cs typeface="DejaVu Sans" pitchFamily="2"/>
              </a:defRPr>
            </a:defPPr>
            <a:lvl1pPr marL="432000" marR="0" lvl="0" indent="-324000">
              <a:spcBef>
                <a:spcPts val="0"/>
              </a:spcBef>
              <a:spcAft>
                <a:spcPts val="1417"/>
              </a:spcAft>
              <a:buClr>
                <a:srgbClr val="FF6309"/>
              </a:buClr>
              <a:buSzPct val="45000"/>
              <a:buFont typeface="StarSymbol"/>
              <a:buChar char=""/>
              <a:defRPr lang="fi-FI" sz="3200" b="0" i="0" u="none" strike="noStrike">
                <a:ln>
                  <a:noFill/>
                </a:ln>
                <a:latin typeface="Arial" pitchFamily="18"/>
                <a:ea typeface="DejaVu Sans" pitchFamily="2"/>
                <a:cs typeface="DejaVu Sans" pitchFamily="2"/>
              </a:defRPr>
            </a:lvl1pPr>
            <a:lvl2pPr marL="864000" marR="0" lvl="1" indent="-288000">
              <a:spcBef>
                <a:spcPts val="0"/>
              </a:spcBef>
              <a:spcAft>
                <a:spcPts val="1134"/>
              </a:spcAft>
              <a:buClr>
                <a:srgbClr val="FF6309"/>
              </a:buClr>
              <a:buSzPct val="45000"/>
              <a:buFont typeface="StarSymbol"/>
              <a:buChar char=""/>
              <a:defRPr lang="fi-FI" sz="2800" b="0" i="0" u="none" strike="noStrike">
                <a:ln>
                  <a:noFill/>
                </a:ln>
                <a:latin typeface="Arial" pitchFamily="18"/>
                <a:ea typeface="DejaVu Sans" pitchFamily="2"/>
                <a:cs typeface="DejaVu Sans" pitchFamily="2"/>
              </a:defRPr>
            </a:lvl2pPr>
            <a:lvl3pPr marL="1296000" marR="0" lvl="2" indent="-216000">
              <a:spcBef>
                <a:spcPts val="0"/>
              </a:spcBef>
              <a:spcAft>
                <a:spcPts val="850"/>
              </a:spcAft>
              <a:buClr>
                <a:srgbClr val="FF6309"/>
              </a:buClr>
              <a:buSzPct val="45000"/>
              <a:buFont typeface="StarSymbol"/>
              <a:buChar char=""/>
              <a:defRPr lang="fi-FI" sz="2400" b="0" i="0" u="none" strike="noStrike">
                <a:ln>
                  <a:noFill/>
                </a:ln>
                <a:latin typeface="Arial" pitchFamily="18"/>
                <a:ea typeface="DejaVu Sans" pitchFamily="2"/>
                <a:cs typeface="DejaVu Sans" pitchFamily="2"/>
              </a:defRPr>
            </a:lvl3pPr>
            <a:lvl4pPr marL="1728000" marR="0" lvl="3" indent="-216000">
              <a:spcBef>
                <a:spcPts val="0"/>
              </a:spcBef>
              <a:spcAft>
                <a:spcPts val="567"/>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4pPr>
            <a:lvl5pPr marL="2160000" marR="0" lvl="4"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5pPr>
            <a:lvl6pPr marL="2592000" marR="0" lvl="5"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6pPr>
            <a:lvl7pPr marL="3024000" marR="0" lvl="6"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7pPr>
            <a:lvl8pPr marL="3456000" marR="0" lvl="7"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8pPr>
            <a:lvl9pPr marL="3887999" marR="0" lvl="8"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9pPr>
          </a:lstStyle>
          <a:p>
            <a:pPr fontAlgn="base"/>
            <a:r>
              <a:rPr lang="en-US" sz="2000" b="1" dirty="0" smtClean="0">
                <a:solidFill>
                  <a:srgbClr val="002060"/>
                </a:solidFill>
              </a:rPr>
              <a:t>What is actually DMA?</a:t>
            </a:r>
            <a:endParaRPr lang="en-US" sz="2000" dirty="0" smtClean="0">
              <a:solidFill>
                <a:srgbClr val="002060"/>
              </a:solidFill>
            </a:endParaRPr>
          </a:p>
          <a:p>
            <a:pPr lvl="1" fontAlgn="base"/>
            <a:r>
              <a:rPr lang="en-US" sz="1600" dirty="0" smtClean="0">
                <a:solidFill>
                  <a:srgbClr val="002060"/>
                </a:solidFill>
              </a:rPr>
              <a:t>The direct memory access is a system where the samples are saved in the memory of the system while the processor does something else.</a:t>
            </a:r>
          </a:p>
          <a:p>
            <a:pPr fontAlgn="base"/>
            <a:r>
              <a:rPr lang="en-US" sz="2000" b="1" dirty="0" smtClean="0">
                <a:solidFill>
                  <a:srgbClr val="002060"/>
                </a:solidFill>
              </a:rPr>
              <a:t>Why we need DMA?</a:t>
            </a:r>
            <a:endParaRPr lang="en-US" sz="2000" dirty="0" smtClean="0">
              <a:solidFill>
                <a:srgbClr val="002060"/>
              </a:solidFill>
            </a:endParaRPr>
          </a:p>
          <a:p>
            <a:pPr lvl="1" fontAlgn="base"/>
            <a:r>
              <a:rPr lang="en-US" sz="1600" dirty="0" smtClean="0">
                <a:solidFill>
                  <a:srgbClr val="002060"/>
                </a:solidFill>
              </a:rPr>
              <a:t>The assumption about the I/O machines like keyboards, mouse, and printer etc. are genuinely very slow when compared with the central processing unit (CPU). </a:t>
            </a:r>
          </a:p>
          <a:p>
            <a:pPr lvl="1" fontAlgn="base"/>
            <a:r>
              <a:rPr lang="en-US" sz="1600" dirty="0" smtClean="0">
                <a:solidFill>
                  <a:srgbClr val="002060"/>
                </a:solidFill>
              </a:rPr>
              <a:t>To overcome this issue an interrupt handler was used and the I/O machine produces all the signals that the CPU produce, then the I/O machine can bypass the information alienates to central processing unit and hence increases the speed.</a:t>
            </a:r>
          </a:p>
          <a:p>
            <a:pPr lvl="1" fontAlgn="base"/>
            <a:endParaRPr lang="en-US" sz="1600" dirty="0" smtClean="0"/>
          </a:p>
          <a:p>
            <a:pPr fontAlgn="base"/>
            <a:endParaRPr lang="en-US" sz="2000" dirty="0" smtClean="0"/>
          </a:p>
          <a:p>
            <a:endParaRPr lang="en-US" sz="2000" dirty="0" smtClean="0">
              <a:solidFill>
                <a:srgbClr val="002060"/>
              </a:solidFill>
            </a:endParaRPr>
          </a:p>
        </p:txBody>
      </p:sp>
      <p:cxnSp>
        <p:nvCxnSpPr>
          <p:cNvPr id="5" name="Straight Connector 4"/>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descr="PESIT-NEW-LOGO"/>
          <p:cNvPicPr/>
          <p:nvPr/>
        </p:nvPicPr>
        <p:blipFill>
          <a:blip r:embed="rId3"/>
          <a:srcRect/>
          <a:stretch>
            <a:fillRect/>
          </a:stretch>
        </p:blipFill>
        <p:spPr bwMode="auto">
          <a:xfrm>
            <a:off x="8489950" y="0"/>
            <a:ext cx="654050" cy="762000"/>
          </a:xfrm>
          <a:prstGeom prst="rect">
            <a:avLst/>
          </a:prstGeom>
          <a:noFill/>
          <a:ln w="9525">
            <a:noFill/>
            <a:miter lim="800000"/>
            <a:headEnd/>
            <a:tailEnd/>
          </a:ln>
        </p:spPr>
      </p:pic>
      <p:pic>
        <p:nvPicPr>
          <p:cNvPr id="25602" name="Picture 2"/>
          <p:cNvPicPr>
            <a:picLocks noChangeAspect="1" noChangeArrowheads="1"/>
          </p:cNvPicPr>
          <p:nvPr/>
        </p:nvPicPr>
        <p:blipFill>
          <a:blip r:embed="rId4"/>
          <a:srcRect/>
          <a:stretch>
            <a:fillRect/>
          </a:stretch>
        </p:blipFill>
        <p:spPr bwMode="auto">
          <a:xfrm>
            <a:off x="2514600" y="4267200"/>
            <a:ext cx="3517877" cy="2209800"/>
          </a:xfrm>
          <a:prstGeom prst="rect">
            <a:avLst/>
          </a:prstGeom>
          <a:noFill/>
          <a:ln w="9525">
            <a:noFill/>
            <a:miter lim="800000"/>
            <a:headEnd/>
            <a:tailEnd/>
          </a:ln>
          <a:effectLst/>
        </p:spPr>
      </p:pic>
    </p:spTree>
    <p:extLst>
      <p:ext uri="{BB962C8B-B14F-4D97-AF65-F5344CB8AC3E}">
        <p14:creationId xmlns="" xmlns:p14="http://schemas.microsoft.com/office/powerpoint/2010/main" val="1974729085"/>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526" y="0"/>
            <a:ext cx="8391525" cy="762000"/>
          </a:xfrm>
        </p:spPr>
        <p:txBody>
          <a:bodyPr>
            <a:no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a:buNone/>
            </a:pPr>
            <a:r>
              <a:rPr lang="fi-FI" sz="2800" b="1" dirty="0" smtClean="0">
                <a:solidFill>
                  <a:srgbClr val="C00000"/>
                </a:solidFill>
              </a:rPr>
              <a:t>Direct Memory Access(DMA) Controller</a:t>
            </a:r>
            <a:endParaRPr lang="fi-FI" sz="2800" b="1" dirty="0">
              <a:solidFill>
                <a:srgbClr val="C00000"/>
              </a:solidFill>
            </a:endParaRPr>
          </a:p>
        </p:txBody>
      </p:sp>
      <p:sp>
        <p:nvSpPr>
          <p:cNvPr id="3" name="Text Placeholder 2"/>
          <p:cNvSpPr txBox="1">
            <a:spLocks noGrp="1"/>
          </p:cNvSpPr>
          <p:nvPr>
            <p:ph type="body" idx="4294967295"/>
          </p:nvPr>
        </p:nvSpPr>
        <p:spPr>
          <a:xfrm>
            <a:off x="318622" y="914400"/>
            <a:ext cx="8229600" cy="5943600"/>
          </a:xfrm>
        </p:spPr>
        <p:txBody>
          <a:bodyPr>
            <a:normAutofit/>
          </a:bodyPr>
          <a:lstStyle>
            <a:defPPr marL="432000" marR="0" lvl="0" indent="-324000">
              <a:spcBef>
                <a:spcPts val="0"/>
              </a:spcBef>
              <a:spcAft>
                <a:spcPts val="1417"/>
              </a:spcAft>
              <a:buClr>
                <a:srgbClr val="FF6309"/>
              </a:buClr>
              <a:buSzPct val="45000"/>
              <a:buFont typeface="StarSymbol"/>
              <a:buNone/>
              <a:defRPr lang="fi-FI" sz="3200" b="0" i="0" u="none" strike="noStrike">
                <a:ln>
                  <a:noFill/>
                </a:ln>
                <a:latin typeface="Arial" pitchFamily="18"/>
                <a:ea typeface="DejaVu Sans" pitchFamily="2"/>
                <a:cs typeface="DejaVu Sans" pitchFamily="2"/>
              </a:defRPr>
            </a:defPPr>
            <a:lvl1pPr marL="432000" marR="0" lvl="0" indent="-324000">
              <a:spcBef>
                <a:spcPts val="0"/>
              </a:spcBef>
              <a:spcAft>
                <a:spcPts val="1417"/>
              </a:spcAft>
              <a:buClr>
                <a:srgbClr val="FF6309"/>
              </a:buClr>
              <a:buSzPct val="45000"/>
              <a:buFont typeface="StarSymbol"/>
              <a:buChar char=""/>
              <a:defRPr lang="fi-FI" sz="3200" b="0" i="0" u="none" strike="noStrike">
                <a:ln>
                  <a:noFill/>
                </a:ln>
                <a:latin typeface="Arial" pitchFamily="18"/>
                <a:ea typeface="DejaVu Sans" pitchFamily="2"/>
                <a:cs typeface="DejaVu Sans" pitchFamily="2"/>
              </a:defRPr>
            </a:lvl1pPr>
            <a:lvl2pPr marL="864000" marR="0" lvl="1" indent="-288000">
              <a:spcBef>
                <a:spcPts val="0"/>
              </a:spcBef>
              <a:spcAft>
                <a:spcPts val="1134"/>
              </a:spcAft>
              <a:buClr>
                <a:srgbClr val="FF6309"/>
              </a:buClr>
              <a:buSzPct val="45000"/>
              <a:buFont typeface="StarSymbol"/>
              <a:buChar char=""/>
              <a:defRPr lang="fi-FI" sz="2800" b="0" i="0" u="none" strike="noStrike">
                <a:ln>
                  <a:noFill/>
                </a:ln>
                <a:latin typeface="Arial" pitchFamily="18"/>
                <a:ea typeface="DejaVu Sans" pitchFamily="2"/>
                <a:cs typeface="DejaVu Sans" pitchFamily="2"/>
              </a:defRPr>
            </a:lvl2pPr>
            <a:lvl3pPr marL="1296000" marR="0" lvl="2" indent="-216000">
              <a:spcBef>
                <a:spcPts val="0"/>
              </a:spcBef>
              <a:spcAft>
                <a:spcPts val="850"/>
              </a:spcAft>
              <a:buClr>
                <a:srgbClr val="FF6309"/>
              </a:buClr>
              <a:buSzPct val="45000"/>
              <a:buFont typeface="StarSymbol"/>
              <a:buChar char=""/>
              <a:defRPr lang="fi-FI" sz="2400" b="0" i="0" u="none" strike="noStrike">
                <a:ln>
                  <a:noFill/>
                </a:ln>
                <a:latin typeface="Arial" pitchFamily="18"/>
                <a:ea typeface="DejaVu Sans" pitchFamily="2"/>
                <a:cs typeface="DejaVu Sans" pitchFamily="2"/>
              </a:defRPr>
            </a:lvl3pPr>
            <a:lvl4pPr marL="1728000" marR="0" lvl="3" indent="-216000">
              <a:spcBef>
                <a:spcPts val="0"/>
              </a:spcBef>
              <a:spcAft>
                <a:spcPts val="567"/>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4pPr>
            <a:lvl5pPr marL="2160000" marR="0" lvl="4"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5pPr>
            <a:lvl6pPr marL="2592000" marR="0" lvl="5"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6pPr>
            <a:lvl7pPr marL="3024000" marR="0" lvl="6"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7pPr>
            <a:lvl8pPr marL="3456000" marR="0" lvl="7"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8pPr>
            <a:lvl9pPr marL="3887999" marR="0" lvl="8"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9pPr>
          </a:lstStyle>
          <a:p>
            <a:pPr fontAlgn="base"/>
            <a:r>
              <a:rPr lang="en-US" sz="2000" b="1" dirty="0" smtClean="0">
                <a:solidFill>
                  <a:srgbClr val="0000FF"/>
                </a:solidFill>
              </a:rPr>
              <a:t>Cycle Stealing Process: </a:t>
            </a:r>
            <a:r>
              <a:rPr lang="en-US" sz="2000" b="1" dirty="0" smtClean="0"/>
              <a:t> </a:t>
            </a:r>
            <a:r>
              <a:rPr lang="en-US" sz="2000" b="1" dirty="0" smtClean="0">
                <a:solidFill>
                  <a:srgbClr val="002060"/>
                </a:solidFill>
              </a:rPr>
              <a:t>T</a:t>
            </a:r>
            <a:r>
              <a:rPr lang="en-US" sz="1600" dirty="0" smtClean="0">
                <a:solidFill>
                  <a:srgbClr val="002060"/>
                </a:solidFill>
              </a:rPr>
              <a:t>raditionally it is a method of accessing  RAM or bus without interfering with the CPU.</a:t>
            </a:r>
          </a:p>
          <a:p>
            <a:pPr fontAlgn="base"/>
            <a:r>
              <a:rPr lang="en-US" sz="1600" dirty="0" smtClean="0">
                <a:solidFill>
                  <a:srgbClr val="002060"/>
                </a:solidFill>
              </a:rPr>
              <a:t> DMA allows I/O controllers to read or write RAM without CPU intervention. </a:t>
            </a:r>
          </a:p>
          <a:p>
            <a:pPr fontAlgn="base"/>
            <a:r>
              <a:rPr lang="en-US" sz="1600" dirty="0" smtClean="0">
                <a:solidFill>
                  <a:srgbClr val="002060"/>
                </a:solidFill>
              </a:rPr>
              <a:t>Clever exploitation of specific CPU or bus timings can permit the CPU to run at full speed without any delay if external devices access memory not actively participating in the CPU's current activity and complete the operations before any possible CPU conflict. </a:t>
            </a:r>
          </a:p>
          <a:p>
            <a:pPr fontAlgn="base"/>
            <a:r>
              <a:rPr lang="en-US" sz="1600" dirty="0" smtClean="0">
                <a:solidFill>
                  <a:srgbClr val="002060"/>
                </a:solidFill>
              </a:rPr>
              <a:t>Such systems are nearly dual-port RAM without the expense of high speed RAM. </a:t>
            </a:r>
          </a:p>
          <a:p>
            <a:pPr fontAlgn="base"/>
            <a:r>
              <a:rPr lang="en-US" sz="1600" dirty="0" smtClean="0">
                <a:solidFill>
                  <a:srgbClr val="002060"/>
                </a:solidFill>
              </a:rPr>
              <a:t>Most systems halt the CPU during the </a:t>
            </a:r>
            <a:r>
              <a:rPr lang="en-US" sz="1600" b="1" dirty="0" smtClean="0">
                <a:solidFill>
                  <a:srgbClr val="002060"/>
                </a:solidFill>
              </a:rPr>
              <a:t>steal</a:t>
            </a:r>
            <a:r>
              <a:rPr lang="en-US" sz="1600" dirty="0" smtClean="0">
                <a:solidFill>
                  <a:srgbClr val="002060"/>
                </a:solidFill>
              </a:rPr>
              <a:t>, essentially making it a form of DMA by another name</a:t>
            </a:r>
          </a:p>
          <a:p>
            <a:pPr lvl="1" fontAlgn="base"/>
            <a:endParaRPr lang="en-US" sz="1600" dirty="0" smtClean="0"/>
          </a:p>
          <a:p>
            <a:pPr fontAlgn="base"/>
            <a:endParaRPr lang="en-US" sz="2000" dirty="0" smtClean="0"/>
          </a:p>
          <a:p>
            <a:endParaRPr lang="en-US" sz="2000" dirty="0" smtClean="0">
              <a:solidFill>
                <a:srgbClr val="002060"/>
              </a:solidFill>
            </a:endParaRPr>
          </a:p>
        </p:txBody>
      </p:sp>
      <p:cxnSp>
        <p:nvCxnSpPr>
          <p:cNvPr id="5" name="Straight Connector 4"/>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descr="PESIT-NEW-LOGO"/>
          <p:cNvPicPr/>
          <p:nvPr/>
        </p:nvPicPr>
        <p:blipFill>
          <a:blip r:embed="rId3"/>
          <a:srcRect/>
          <a:stretch>
            <a:fillRect/>
          </a:stretch>
        </p:blipFill>
        <p:spPr bwMode="auto">
          <a:xfrm>
            <a:off x="8489950" y="0"/>
            <a:ext cx="654050" cy="762000"/>
          </a:xfrm>
          <a:prstGeom prst="rect">
            <a:avLst/>
          </a:prstGeom>
          <a:noFill/>
          <a:ln w="9525">
            <a:noFill/>
            <a:miter lim="800000"/>
            <a:headEnd/>
            <a:tailEnd/>
          </a:ln>
        </p:spPr>
      </p:pic>
      <p:pic>
        <p:nvPicPr>
          <p:cNvPr id="25602" name="Picture 2"/>
          <p:cNvPicPr>
            <a:picLocks noChangeAspect="1" noChangeArrowheads="1"/>
          </p:cNvPicPr>
          <p:nvPr/>
        </p:nvPicPr>
        <p:blipFill>
          <a:blip r:embed="rId4"/>
          <a:srcRect/>
          <a:stretch>
            <a:fillRect/>
          </a:stretch>
        </p:blipFill>
        <p:spPr bwMode="auto">
          <a:xfrm>
            <a:off x="2514600" y="4267200"/>
            <a:ext cx="3517877" cy="2209800"/>
          </a:xfrm>
          <a:prstGeom prst="rect">
            <a:avLst/>
          </a:prstGeom>
          <a:noFill/>
          <a:ln w="9525">
            <a:noFill/>
            <a:miter lim="800000"/>
            <a:headEnd/>
            <a:tailEnd/>
          </a:ln>
          <a:effectLst/>
        </p:spPr>
      </p:pic>
    </p:spTree>
    <p:extLst>
      <p:ext uri="{BB962C8B-B14F-4D97-AF65-F5344CB8AC3E}">
        <p14:creationId xmlns="" xmlns:p14="http://schemas.microsoft.com/office/powerpoint/2010/main" val="1974729085"/>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63562"/>
          </a:xfrm>
        </p:spPr>
        <p:txBody>
          <a:bodyPr>
            <a:noAutofit/>
          </a:bodyPr>
          <a:lstStyle/>
          <a:p>
            <a:pPr algn="l"/>
            <a:r>
              <a:rPr lang="en-US" sz="2000" b="1" dirty="0" smtClean="0">
                <a:solidFill>
                  <a:srgbClr val="C00000"/>
                </a:solidFill>
              </a:rPr>
              <a:t>HARDWARE METHOD – DAISY CHAIN</a:t>
            </a:r>
            <a:endParaRPr lang="en-US" sz="2000" dirty="0">
              <a:solidFill>
                <a:srgbClr val="C00000"/>
              </a:solidFill>
            </a:endParaRPr>
          </a:p>
        </p:txBody>
      </p:sp>
      <p:pic>
        <p:nvPicPr>
          <p:cNvPr id="7" name="Content Placeholder 6" descr="dasiychaining.png"/>
          <p:cNvPicPr>
            <a:picLocks noGrp="1" noChangeAspect="1"/>
          </p:cNvPicPr>
          <p:nvPr>
            <p:ph idx="1"/>
          </p:nvPr>
        </p:nvPicPr>
        <p:blipFill>
          <a:blip r:embed="rId3"/>
          <a:stretch>
            <a:fillRect/>
          </a:stretch>
        </p:blipFill>
        <p:spPr>
          <a:xfrm>
            <a:off x="1248725" y="884238"/>
            <a:ext cx="7005388" cy="3230562"/>
          </a:xfrm>
        </p:spPr>
      </p:pic>
      <p:sp>
        <p:nvSpPr>
          <p:cNvPr id="4" name="Slide Number Placeholder 3"/>
          <p:cNvSpPr>
            <a:spLocks noGrp="1"/>
          </p:cNvSpPr>
          <p:nvPr>
            <p:ph type="sldNum" sz="quarter" idx="12"/>
          </p:nvPr>
        </p:nvSpPr>
        <p:spPr/>
        <p:txBody>
          <a:bodyPr/>
          <a:lstStyle/>
          <a:p>
            <a:fld id="{A3C8582F-9BF9-4D8D-9DA5-471588ED208A}" type="slidenum">
              <a:rPr lang="en-US" smtClean="0"/>
              <a:pPr/>
              <a:t>3</a:t>
            </a:fld>
            <a:endParaRPr lang="en-US"/>
          </a:p>
        </p:txBody>
      </p:sp>
      <p:pic>
        <p:nvPicPr>
          <p:cNvPr id="5" name="Picture 4" descr="PESIT-NEW-LOGO"/>
          <p:cNvPicPr/>
          <p:nvPr/>
        </p:nvPicPr>
        <p:blipFill>
          <a:blip r:embed="rId4"/>
          <a:srcRect/>
          <a:stretch>
            <a:fillRect/>
          </a:stretch>
        </p:blipFill>
        <p:spPr bwMode="auto">
          <a:xfrm>
            <a:off x="8489950" y="0"/>
            <a:ext cx="654050" cy="762000"/>
          </a:xfrm>
          <a:prstGeom prst="rect">
            <a:avLst/>
          </a:prstGeom>
          <a:noFill/>
          <a:ln w="9525">
            <a:noFill/>
            <a:miter lim="800000"/>
            <a:headEnd/>
            <a:tailEnd/>
          </a:ln>
        </p:spPr>
      </p:pic>
      <p:cxnSp>
        <p:nvCxnSpPr>
          <p:cNvPr id="6" name="Straight Connector 5"/>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0" y="4237672"/>
            <a:ext cx="9144000" cy="1938992"/>
          </a:xfrm>
          <a:prstGeom prst="rect">
            <a:avLst/>
          </a:prstGeom>
        </p:spPr>
        <p:txBody>
          <a:bodyPr wrap="square">
            <a:spAutoFit/>
          </a:bodyPr>
          <a:lstStyle/>
          <a:p>
            <a:pPr fontAlgn="base">
              <a:buFont typeface="Arial" pitchFamily="34" charset="0"/>
              <a:buChar char="•"/>
            </a:pPr>
            <a:r>
              <a:rPr lang="en-US" dirty="0" smtClean="0"/>
              <a:t>  </a:t>
            </a:r>
            <a:r>
              <a:rPr lang="en-US" sz="2400" dirty="0" smtClean="0"/>
              <a:t>The daisy-chaining method involves connecting all the devices that can </a:t>
            </a:r>
          </a:p>
          <a:p>
            <a:pPr fontAlgn="base"/>
            <a:r>
              <a:rPr lang="en-US" sz="2400" dirty="0" smtClean="0"/>
              <a:t>   request an interrupt in a serial manner. </a:t>
            </a:r>
          </a:p>
          <a:p>
            <a:pPr fontAlgn="base">
              <a:buFont typeface="Arial" pitchFamily="34" charset="0"/>
              <a:buChar char="•"/>
            </a:pPr>
            <a:r>
              <a:rPr lang="en-US" sz="2400" dirty="0" smtClean="0"/>
              <a:t>  This configuration is governed by the priority of the devices. </a:t>
            </a:r>
          </a:p>
          <a:p>
            <a:pPr fontAlgn="base">
              <a:buFont typeface="Arial" pitchFamily="34" charset="0"/>
              <a:buChar char="•"/>
            </a:pPr>
            <a:r>
              <a:rPr lang="en-US" sz="2400" dirty="0" smtClean="0"/>
              <a:t>  The device with the highest priority is placed first followed by the </a:t>
            </a:r>
          </a:p>
          <a:p>
            <a:pPr fontAlgn="base"/>
            <a:r>
              <a:rPr lang="en-US" sz="2400" dirty="0" smtClean="0"/>
              <a:t>    second highest priority device and so on.</a:t>
            </a:r>
            <a:endParaRPr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526" y="0"/>
            <a:ext cx="8391525" cy="762000"/>
          </a:xfrm>
        </p:spPr>
        <p:txBody>
          <a:bodyPr>
            <a:no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l">
              <a:buNone/>
            </a:pPr>
            <a:r>
              <a:rPr lang="fi-FI" sz="2800" b="1" dirty="0" smtClean="0">
                <a:solidFill>
                  <a:srgbClr val="C00000"/>
                </a:solidFill>
              </a:rPr>
              <a:t>AMBA</a:t>
            </a:r>
            <a:r>
              <a:rPr lang="fi-FI" sz="2400" b="1" dirty="0" smtClean="0">
                <a:solidFill>
                  <a:srgbClr val="C00000"/>
                </a:solidFill>
              </a:rPr>
              <a:t> </a:t>
            </a:r>
            <a:r>
              <a:rPr lang="fi-FI" sz="2400" dirty="0" smtClean="0">
                <a:solidFill>
                  <a:srgbClr val="002060"/>
                </a:solidFill>
              </a:rPr>
              <a:t>(</a:t>
            </a:r>
            <a:r>
              <a:rPr lang="en-US" sz="2400" cap="small" dirty="0" smtClean="0">
                <a:solidFill>
                  <a:srgbClr val="002060"/>
                </a:solidFill>
              </a:rPr>
              <a:t>Advanced Microprocessor </a:t>
            </a:r>
            <a:r>
              <a:rPr lang="en-US" sz="2400" cap="small" dirty="0" smtClean="0">
                <a:solidFill>
                  <a:srgbClr val="002060"/>
                </a:solidFill>
              </a:rPr>
              <a:t>Bus </a:t>
            </a:r>
            <a:r>
              <a:rPr lang="en-US" sz="2400" cap="small" dirty="0" smtClean="0">
                <a:solidFill>
                  <a:srgbClr val="002060"/>
                </a:solidFill>
              </a:rPr>
              <a:t>Architecture) protocol</a:t>
            </a:r>
            <a:endParaRPr lang="fi-FI" sz="2800" b="1" dirty="0">
              <a:solidFill>
                <a:srgbClr val="C00000"/>
              </a:solidFill>
            </a:endParaRPr>
          </a:p>
        </p:txBody>
      </p:sp>
      <p:sp>
        <p:nvSpPr>
          <p:cNvPr id="3" name="Text Placeholder 2"/>
          <p:cNvSpPr txBox="1">
            <a:spLocks noGrp="1"/>
          </p:cNvSpPr>
          <p:nvPr>
            <p:ph type="body" idx="4294967295"/>
          </p:nvPr>
        </p:nvSpPr>
        <p:spPr>
          <a:xfrm>
            <a:off x="318622" y="990600"/>
            <a:ext cx="8229600" cy="5715000"/>
          </a:xfrm>
        </p:spPr>
        <p:txBody>
          <a:bodyPr>
            <a:normAutofit/>
          </a:bodyPr>
          <a:lstStyle>
            <a:defPPr marL="432000" marR="0" lvl="0" indent="-324000">
              <a:spcBef>
                <a:spcPts val="0"/>
              </a:spcBef>
              <a:spcAft>
                <a:spcPts val="1417"/>
              </a:spcAft>
              <a:buClr>
                <a:srgbClr val="FF6309"/>
              </a:buClr>
              <a:buSzPct val="45000"/>
              <a:buFont typeface="StarSymbol"/>
              <a:buNone/>
              <a:defRPr lang="fi-FI" sz="3200" b="0" i="0" u="none" strike="noStrike">
                <a:ln>
                  <a:noFill/>
                </a:ln>
                <a:latin typeface="Arial" pitchFamily="18"/>
                <a:ea typeface="DejaVu Sans" pitchFamily="2"/>
                <a:cs typeface="DejaVu Sans" pitchFamily="2"/>
              </a:defRPr>
            </a:defPPr>
            <a:lvl1pPr marL="432000" marR="0" lvl="0" indent="-324000">
              <a:spcBef>
                <a:spcPts val="0"/>
              </a:spcBef>
              <a:spcAft>
                <a:spcPts val="1417"/>
              </a:spcAft>
              <a:buClr>
                <a:srgbClr val="FF6309"/>
              </a:buClr>
              <a:buSzPct val="45000"/>
              <a:buFont typeface="StarSymbol"/>
              <a:buChar char=""/>
              <a:defRPr lang="fi-FI" sz="3200" b="0" i="0" u="none" strike="noStrike">
                <a:ln>
                  <a:noFill/>
                </a:ln>
                <a:latin typeface="Arial" pitchFamily="18"/>
                <a:ea typeface="DejaVu Sans" pitchFamily="2"/>
                <a:cs typeface="DejaVu Sans" pitchFamily="2"/>
              </a:defRPr>
            </a:lvl1pPr>
            <a:lvl2pPr marL="864000" marR="0" lvl="1" indent="-288000">
              <a:spcBef>
                <a:spcPts val="0"/>
              </a:spcBef>
              <a:spcAft>
                <a:spcPts val="1134"/>
              </a:spcAft>
              <a:buClr>
                <a:srgbClr val="FF6309"/>
              </a:buClr>
              <a:buSzPct val="45000"/>
              <a:buFont typeface="StarSymbol"/>
              <a:buChar char=""/>
              <a:defRPr lang="fi-FI" sz="2800" b="0" i="0" u="none" strike="noStrike">
                <a:ln>
                  <a:noFill/>
                </a:ln>
                <a:latin typeface="Arial" pitchFamily="18"/>
                <a:ea typeface="DejaVu Sans" pitchFamily="2"/>
                <a:cs typeface="DejaVu Sans" pitchFamily="2"/>
              </a:defRPr>
            </a:lvl2pPr>
            <a:lvl3pPr marL="1296000" marR="0" lvl="2" indent="-216000">
              <a:spcBef>
                <a:spcPts val="0"/>
              </a:spcBef>
              <a:spcAft>
                <a:spcPts val="850"/>
              </a:spcAft>
              <a:buClr>
                <a:srgbClr val="FF6309"/>
              </a:buClr>
              <a:buSzPct val="45000"/>
              <a:buFont typeface="StarSymbol"/>
              <a:buChar char=""/>
              <a:defRPr lang="fi-FI" sz="2400" b="0" i="0" u="none" strike="noStrike">
                <a:ln>
                  <a:noFill/>
                </a:ln>
                <a:latin typeface="Arial" pitchFamily="18"/>
                <a:ea typeface="DejaVu Sans" pitchFamily="2"/>
                <a:cs typeface="DejaVu Sans" pitchFamily="2"/>
              </a:defRPr>
            </a:lvl3pPr>
            <a:lvl4pPr marL="1728000" marR="0" lvl="3" indent="-216000">
              <a:spcBef>
                <a:spcPts val="0"/>
              </a:spcBef>
              <a:spcAft>
                <a:spcPts val="567"/>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4pPr>
            <a:lvl5pPr marL="2160000" marR="0" lvl="4"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5pPr>
            <a:lvl6pPr marL="2592000" marR="0" lvl="5"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6pPr>
            <a:lvl7pPr marL="3024000" marR="0" lvl="6"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7pPr>
            <a:lvl8pPr marL="3456000" marR="0" lvl="7"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8pPr>
            <a:lvl9pPr marL="3887999" marR="0" lvl="8"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9pPr>
          </a:lstStyle>
          <a:p>
            <a:pPr fontAlgn="base"/>
            <a:r>
              <a:rPr lang="en-US" sz="1800" dirty="0" smtClean="0">
                <a:solidFill>
                  <a:srgbClr val="002060"/>
                </a:solidFill>
              </a:rPr>
              <a:t>The Arm </a:t>
            </a:r>
            <a:r>
              <a:rPr lang="en-US" sz="1800" dirty="0" smtClean="0">
                <a:solidFill>
                  <a:srgbClr val="002060"/>
                </a:solidFill>
              </a:rPr>
              <a:t>AMBA protocols</a:t>
            </a:r>
            <a:r>
              <a:rPr lang="en-US" sz="1800" dirty="0" smtClean="0">
                <a:solidFill>
                  <a:srgbClr val="002060"/>
                </a:solidFill>
              </a:rPr>
              <a:t> are an open standard, on-chip interconnect specification for the connection and management of functional blocks in a System-on-Chip (</a:t>
            </a:r>
            <a:r>
              <a:rPr lang="en-US" sz="1800" dirty="0" err="1" smtClean="0">
                <a:solidFill>
                  <a:srgbClr val="002060"/>
                </a:solidFill>
              </a:rPr>
              <a:t>SoC</a:t>
            </a:r>
            <a:r>
              <a:rPr lang="en-US" sz="1800" dirty="0" smtClean="0">
                <a:solidFill>
                  <a:srgbClr val="002060"/>
                </a:solidFill>
              </a:rPr>
              <a:t>).</a:t>
            </a:r>
          </a:p>
          <a:p>
            <a:pPr fontAlgn="base"/>
            <a:r>
              <a:rPr lang="en-US" sz="1800" dirty="0" smtClean="0">
                <a:solidFill>
                  <a:srgbClr val="002060"/>
                </a:solidFill>
              </a:rPr>
              <a:t> </a:t>
            </a:r>
            <a:r>
              <a:rPr lang="en-US" sz="1800" dirty="0" smtClean="0">
                <a:solidFill>
                  <a:srgbClr val="002060"/>
                </a:solidFill>
              </a:rPr>
              <a:t>It facilitates right-first-time development of multi-processor designs with large numbers of controllers and peripherals. </a:t>
            </a:r>
            <a:endParaRPr lang="en-US" sz="1800" dirty="0" smtClean="0">
              <a:solidFill>
                <a:srgbClr val="002060"/>
              </a:solidFill>
            </a:endParaRPr>
          </a:p>
          <a:p>
            <a:pPr fontAlgn="base"/>
            <a:r>
              <a:rPr lang="en-US" sz="2000" dirty="0" smtClean="0">
                <a:solidFill>
                  <a:srgbClr val="002060"/>
                </a:solidFill>
              </a:rPr>
              <a:t>Features of AMBA Interfaces:</a:t>
            </a:r>
          </a:p>
          <a:p>
            <a:pPr lvl="1" fontAlgn="base">
              <a:buNone/>
            </a:pPr>
            <a:r>
              <a:rPr lang="en-US" sz="1800" dirty="0" smtClean="0">
                <a:solidFill>
                  <a:srgbClr val="002060"/>
                </a:solidFill>
              </a:rPr>
              <a:t>IP </a:t>
            </a:r>
            <a:r>
              <a:rPr lang="en-US" sz="1800" dirty="0" smtClean="0">
                <a:solidFill>
                  <a:srgbClr val="002060"/>
                </a:solidFill>
              </a:rPr>
              <a:t>reuse is essential in reducing </a:t>
            </a:r>
            <a:r>
              <a:rPr lang="en-US" sz="1800" dirty="0" err="1" smtClean="0">
                <a:solidFill>
                  <a:srgbClr val="002060"/>
                </a:solidFill>
              </a:rPr>
              <a:t>SoC</a:t>
            </a:r>
            <a:r>
              <a:rPr lang="en-US" sz="1800" dirty="0" smtClean="0">
                <a:solidFill>
                  <a:srgbClr val="002060"/>
                </a:solidFill>
              </a:rPr>
              <a:t> development costs and </a:t>
            </a:r>
            <a:r>
              <a:rPr lang="en-US" sz="1800" dirty="0" smtClean="0">
                <a:solidFill>
                  <a:srgbClr val="002060"/>
                </a:solidFill>
              </a:rPr>
              <a:t>timescales. AMBA specifications </a:t>
            </a:r>
            <a:r>
              <a:rPr lang="en-US" sz="1800" dirty="0" smtClean="0">
                <a:solidFill>
                  <a:srgbClr val="002060"/>
                </a:solidFill>
              </a:rPr>
              <a:t>provide interface standards that enables IP </a:t>
            </a:r>
            <a:r>
              <a:rPr lang="en-US" sz="1800" dirty="0" smtClean="0">
                <a:solidFill>
                  <a:srgbClr val="002060"/>
                </a:solidFill>
              </a:rPr>
              <a:t>reuse </a:t>
            </a:r>
            <a:r>
              <a:rPr lang="en-US" sz="1800" dirty="0" smtClean="0">
                <a:solidFill>
                  <a:srgbClr val="002060"/>
                </a:solidFill>
              </a:rPr>
              <a:t>if the following essential requirements are met:</a:t>
            </a:r>
            <a:endParaRPr lang="en-US" sz="1800" dirty="0" smtClean="0">
              <a:solidFill>
                <a:srgbClr val="002060"/>
              </a:solidFill>
            </a:endParaRPr>
          </a:p>
          <a:p>
            <a:pPr lvl="1" fontAlgn="base"/>
            <a:r>
              <a:rPr lang="en-US" sz="1600" dirty="0" smtClean="0">
                <a:solidFill>
                  <a:srgbClr val="002060"/>
                </a:solidFill>
              </a:rPr>
              <a:t>Flexibility: </a:t>
            </a:r>
          </a:p>
          <a:p>
            <a:pPr lvl="1" fontAlgn="base"/>
            <a:r>
              <a:rPr lang="en-US" sz="1600" dirty="0" smtClean="0">
                <a:solidFill>
                  <a:srgbClr val="002060"/>
                </a:solidFill>
              </a:rPr>
              <a:t>Wide Adaption:</a:t>
            </a:r>
          </a:p>
          <a:p>
            <a:pPr lvl="1" fontAlgn="base"/>
            <a:r>
              <a:rPr lang="en-US" sz="1600" dirty="0" smtClean="0">
                <a:solidFill>
                  <a:srgbClr val="002060"/>
                </a:solidFill>
              </a:rPr>
              <a:t>Compatibility:</a:t>
            </a:r>
          </a:p>
          <a:p>
            <a:pPr lvl="1" fontAlgn="base"/>
            <a:r>
              <a:rPr lang="en-US" sz="1600" dirty="0" smtClean="0">
                <a:solidFill>
                  <a:srgbClr val="002060"/>
                </a:solidFill>
              </a:rPr>
              <a:t>Support:</a:t>
            </a:r>
          </a:p>
          <a:p>
            <a:pPr lvl="1" fontAlgn="base"/>
            <a:endParaRPr lang="en-US" sz="1600" dirty="0" smtClean="0">
              <a:solidFill>
                <a:srgbClr val="002060"/>
              </a:solidFill>
            </a:endParaRPr>
          </a:p>
          <a:p>
            <a:pPr lvl="1" fontAlgn="base"/>
            <a:endParaRPr lang="en-US" sz="1600" dirty="0" smtClean="0">
              <a:solidFill>
                <a:srgbClr val="002060"/>
              </a:solidFill>
            </a:endParaRPr>
          </a:p>
        </p:txBody>
      </p:sp>
      <p:cxnSp>
        <p:nvCxnSpPr>
          <p:cNvPr id="5" name="Straight Connector 4"/>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descr="PESIT-NEW-LOGO"/>
          <p:cNvPicPr/>
          <p:nvPr/>
        </p:nvPicPr>
        <p:blipFill>
          <a:blip r:embed="rId3"/>
          <a:srcRect/>
          <a:stretch>
            <a:fillRect/>
          </a:stretch>
        </p:blipFill>
        <p:spPr bwMode="auto">
          <a:xfrm>
            <a:off x="8489950" y="0"/>
            <a:ext cx="654050" cy="762000"/>
          </a:xfrm>
          <a:prstGeom prst="rect">
            <a:avLst/>
          </a:prstGeom>
          <a:noFill/>
          <a:ln w="9525">
            <a:noFill/>
            <a:miter lim="800000"/>
            <a:headEnd/>
            <a:tailEnd/>
          </a:ln>
        </p:spPr>
      </p:pic>
      <p:pic>
        <p:nvPicPr>
          <p:cNvPr id="28674" name="Picture 2"/>
          <p:cNvPicPr>
            <a:picLocks noChangeAspect="1" noChangeArrowheads="1"/>
          </p:cNvPicPr>
          <p:nvPr/>
        </p:nvPicPr>
        <p:blipFill>
          <a:blip r:embed="rId4"/>
          <a:srcRect/>
          <a:stretch>
            <a:fillRect/>
          </a:stretch>
        </p:blipFill>
        <p:spPr bwMode="auto">
          <a:xfrm>
            <a:off x="4715710" y="4038600"/>
            <a:ext cx="4428290" cy="2819400"/>
          </a:xfrm>
          <a:prstGeom prst="rect">
            <a:avLst/>
          </a:prstGeom>
          <a:noFill/>
          <a:ln w="9525">
            <a:noFill/>
            <a:miter lim="800000"/>
            <a:headEnd/>
            <a:tailEnd/>
          </a:ln>
          <a:effectLst/>
        </p:spPr>
      </p:pic>
    </p:spTree>
    <p:extLst>
      <p:ext uri="{BB962C8B-B14F-4D97-AF65-F5344CB8AC3E}">
        <p14:creationId xmlns="" xmlns:p14="http://schemas.microsoft.com/office/powerpoint/2010/main" val="1974729085"/>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526" y="0"/>
            <a:ext cx="8391525" cy="762000"/>
          </a:xfrm>
        </p:spPr>
        <p:txBody>
          <a:bodyPr>
            <a:no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l">
              <a:buNone/>
            </a:pPr>
            <a:r>
              <a:rPr lang="fi-FI" sz="2800" b="1" dirty="0" smtClean="0">
                <a:solidFill>
                  <a:srgbClr val="C00000"/>
                </a:solidFill>
              </a:rPr>
              <a:t>APB </a:t>
            </a:r>
            <a:r>
              <a:rPr lang="fi-FI" sz="2800" dirty="0" smtClean="0">
                <a:solidFill>
                  <a:srgbClr val="002060"/>
                </a:solidFill>
              </a:rPr>
              <a:t>(</a:t>
            </a:r>
            <a:r>
              <a:rPr lang="en-US" sz="2800" cap="small" dirty="0" smtClean="0">
                <a:solidFill>
                  <a:srgbClr val="002060"/>
                </a:solidFill>
              </a:rPr>
              <a:t>Advanced Peripheral Bus ) protocol</a:t>
            </a:r>
            <a:endParaRPr lang="fi-FI" sz="2800" b="1" dirty="0">
              <a:solidFill>
                <a:srgbClr val="C00000"/>
              </a:solidFill>
            </a:endParaRPr>
          </a:p>
        </p:txBody>
      </p:sp>
      <p:sp>
        <p:nvSpPr>
          <p:cNvPr id="3" name="Text Placeholder 2"/>
          <p:cNvSpPr txBox="1">
            <a:spLocks noGrp="1"/>
          </p:cNvSpPr>
          <p:nvPr>
            <p:ph type="body" idx="4294967295"/>
          </p:nvPr>
        </p:nvSpPr>
        <p:spPr>
          <a:xfrm>
            <a:off x="318622" y="990600"/>
            <a:ext cx="8229600" cy="5715000"/>
          </a:xfrm>
        </p:spPr>
        <p:txBody>
          <a:bodyPr>
            <a:normAutofit/>
          </a:bodyPr>
          <a:lstStyle>
            <a:defPPr marL="432000" marR="0" lvl="0" indent="-324000">
              <a:spcBef>
                <a:spcPts val="0"/>
              </a:spcBef>
              <a:spcAft>
                <a:spcPts val="1417"/>
              </a:spcAft>
              <a:buClr>
                <a:srgbClr val="FF6309"/>
              </a:buClr>
              <a:buSzPct val="45000"/>
              <a:buFont typeface="StarSymbol"/>
              <a:buNone/>
              <a:defRPr lang="fi-FI" sz="3200" b="0" i="0" u="none" strike="noStrike">
                <a:ln>
                  <a:noFill/>
                </a:ln>
                <a:latin typeface="Arial" pitchFamily="18"/>
                <a:ea typeface="DejaVu Sans" pitchFamily="2"/>
                <a:cs typeface="DejaVu Sans" pitchFamily="2"/>
              </a:defRPr>
            </a:defPPr>
            <a:lvl1pPr marL="432000" marR="0" lvl="0" indent="-324000">
              <a:spcBef>
                <a:spcPts val="0"/>
              </a:spcBef>
              <a:spcAft>
                <a:spcPts val="1417"/>
              </a:spcAft>
              <a:buClr>
                <a:srgbClr val="FF6309"/>
              </a:buClr>
              <a:buSzPct val="45000"/>
              <a:buFont typeface="StarSymbol"/>
              <a:buChar char=""/>
              <a:defRPr lang="fi-FI" sz="3200" b="0" i="0" u="none" strike="noStrike">
                <a:ln>
                  <a:noFill/>
                </a:ln>
                <a:latin typeface="Arial" pitchFamily="18"/>
                <a:ea typeface="DejaVu Sans" pitchFamily="2"/>
                <a:cs typeface="DejaVu Sans" pitchFamily="2"/>
              </a:defRPr>
            </a:lvl1pPr>
            <a:lvl2pPr marL="864000" marR="0" lvl="1" indent="-288000">
              <a:spcBef>
                <a:spcPts val="0"/>
              </a:spcBef>
              <a:spcAft>
                <a:spcPts val="1134"/>
              </a:spcAft>
              <a:buClr>
                <a:srgbClr val="FF6309"/>
              </a:buClr>
              <a:buSzPct val="45000"/>
              <a:buFont typeface="StarSymbol"/>
              <a:buChar char=""/>
              <a:defRPr lang="fi-FI" sz="2800" b="0" i="0" u="none" strike="noStrike">
                <a:ln>
                  <a:noFill/>
                </a:ln>
                <a:latin typeface="Arial" pitchFamily="18"/>
                <a:ea typeface="DejaVu Sans" pitchFamily="2"/>
                <a:cs typeface="DejaVu Sans" pitchFamily="2"/>
              </a:defRPr>
            </a:lvl2pPr>
            <a:lvl3pPr marL="1296000" marR="0" lvl="2" indent="-216000">
              <a:spcBef>
                <a:spcPts val="0"/>
              </a:spcBef>
              <a:spcAft>
                <a:spcPts val="850"/>
              </a:spcAft>
              <a:buClr>
                <a:srgbClr val="FF6309"/>
              </a:buClr>
              <a:buSzPct val="45000"/>
              <a:buFont typeface="StarSymbol"/>
              <a:buChar char=""/>
              <a:defRPr lang="fi-FI" sz="2400" b="0" i="0" u="none" strike="noStrike">
                <a:ln>
                  <a:noFill/>
                </a:ln>
                <a:latin typeface="Arial" pitchFamily="18"/>
                <a:ea typeface="DejaVu Sans" pitchFamily="2"/>
                <a:cs typeface="DejaVu Sans" pitchFamily="2"/>
              </a:defRPr>
            </a:lvl3pPr>
            <a:lvl4pPr marL="1728000" marR="0" lvl="3" indent="-216000">
              <a:spcBef>
                <a:spcPts val="0"/>
              </a:spcBef>
              <a:spcAft>
                <a:spcPts val="567"/>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4pPr>
            <a:lvl5pPr marL="2160000" marR="0" lvl="4"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5pPr>
            <a:lvl6pPr marL="2592000" marR="0" lvl="5"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6pPr>
            <a:lvl7pPr marL="3024000" marR="0" lvl="6"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7pPr>
            <a:lvl8pPr marL="3456000" marR="0" lvl="7"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8pPr>
            <a:lvl9pPr marL="3887999" marR="0" lvl="8" indent="-216000">
              <a:spcBef>
                <a:spcPts val="0"/>
              </a:spcBef>
              <a:spcAft>
                <a:spcPts val="283"/>
              </a:spcAft>
              <a:buClr>
                <a:srgbClr val="FF6309"/>
              </a:buClr>
              <a:buSzPct val="45000"/>
              <a:buFont typeface="StarSymbol"/>
              <a:buChar char=""/>
              <a:defRPr lang="fi-FI" sz="2000" b="0" i="0" u="none" strike="noStrike">
                <a:ln>
                  <a:noFill/>
                </a:ln>
                <a:latin typeface="Arial" pitchFamily="18"/>
                <a:ea typeface="DejaVu Sans" pitchFamily="2"/>
                <a:cs typeface="DejaVu Sans" pitchFamily="2"/>
              </a:defRPr>
            </a:lvl9pPr>
          </a:lstStyle>
          <a:p>
            <a:pPr lvl="1" fontAlgn="base"/>
            <a:r>
              <a:rPr lang="en-US" sz="1600" dirty="0" smtClean="0">
                <a:solidFill>
                  <a:srgbClr val="002060"/>
                </a:solidFill>
              </a:rPr>
              <a:t>The Advanced Peripheral Bus (APB) is part of the Advanced Microcontroller Bus Architecture (AMBA) protocol family</a:t>
            </a:r>
            <a:r>
              <a:rPr lang="en-US" sz="1600" dirty="0" smtClean="0">
                <a:solidFill>
                  <a:srgbClr val="002060"/>
                </a:solidFill>
              </a:rPr>
              <a:t>.</a:t>
            </a:r>
          </a:p>
          <a:p>
            <a:pPr lvl="1" fontAlgn="base"/>
            <a:r>
              <a:rPr lang="en-US" sz="1600" dirty="0" smtClean="0">
                <a:solidFill>
                  <a:srgbClr val="002060"/>
                </a:solidFill>
              </a:rPr>
              <a:t> </a:t>
            </a:r>
            <a:r>
              <a:rPr lang="en-US" sz="1600" dirty="0" smtClean="0">
                <a:solidFill>
                  <a:srgbClr val="002060"/>
                </a:solidFill>
              </a:rPr>
              <a:t>It defines a low-cost interface that is optimized for minimal power consumption and reduced interface complexity. </a:t>
            </a:r>
            <a:endParaRPr lang="en-US" sz="1600" dirty="0" smtClean="0">
              <a:solidFill>
                <a:srgbClr val="002060"/>
              </a:solidFill>
            </a:endParaRPr>
          </a:p>
          <a:p>
            <a:pPr lvl="1" fontAlgn="base"/>
            <a:r>
              <a:rPr lang="en-US" sz="1600" dirty="0" smtClean="0">
                <a:solidFill>
                  <a:srgbClr val="002060"/>
                </a:solidFill>
              </a:rPr>
              <a:t>The </a:t>
            </a:r>
            <a:r>
              <a:rPr lang="en-US" sz="1600" dirty="0" smtClean="0">
                <a:solidFill>
                  <a:srgbClr val="002060"/>
                </a:solidFill>
              </a:rPr>
              <a:t>APB protocol is not pipelined, use it to connect to low-bandwidth peripherals that do not require the high performance of the AXI protocol. </a:t>
            </a:r>
            <a:endParaRPr lang="en-US" sz="1600" dirty="0" smtClean="0">
              <a:solidFill>
                <a:srgbClr val="002060"/>
              </a:solidFill>
            </a:endParaRPr>
          </a:p>
          <a:p>
            <a:pPr lvl="1" fontAlgn="base"/>
            <a:r>
              <a:rPr lang="en-US" sz="1600" dirty="0" smtClean="0">
                <a:solidFill>
                  <a:srgbClr val="002060"/>
                </a:solidFill>
              </a:rPr>
              <a:t>The </a:t>
            </a:r>
            <a:r>
              <a:rPr lang="en-US" sz="1600" dirty="0" smtClean="0">
                <a:solidFill>
                  <a:srgbClr val="002060"/>
                </a:solidFill>
              </a:rPr>
              <a:t>APB protocol relates a signal transition to the rising edge of the clock, to simplify the integration of APB peripherals into any design flow. </a:t>
            </a:r>
            <a:endParaRPr lang="en-US" sz="1600" dirty="0" smtClean="0">
              <a:solidFill>
                <a:srgbClr val="002060"/>
              </a:solidFill>
            </a:endParaRPr>
          </a:p>
          <a:p>
            <a:pPr lvl="1" fontAlgn="base"/>
            <a:r>
              <a:rPr lang="en-US" sz="1600" dirty="0" smtClean="0">
                <a:solidFill>
                  <a:srgbClr val="002060"/>
                </a:solidFill>
              </a:rPr>
              <a:t>Every </a:t>
            </a:r>
            <a:r>
              <a:rPr lang="en-US" sz="1600" dirty="0" smtClean="0">
                <a:solidFill>
                  <a:srgbClr val="002060"/>
                </a:solidFill>
              </a:rPr>
              <a:t>transfer takes at least two cycles. </a:t>
            </a:r>
            <a:endParaRPr lang="en-US" sz="1600" dirty="0" smtClean="0">
              <a:solidFill>
                <a:srgbClr val="002060"/>
              </a:solidFill>
            </a:endParaRPr>
          </a:p>
          <a:p>
            <a:pPr lvl="1" fontAlgn="base"/>
            <a:r>
              <a:rPr lang="en-US" sz="1600" dirty="0" smtClean="0">
                <a:solidFill>
                  <a:srgbClr val="002060"/>
                </a:solidFill>
              </a:rPr>
              <a:t>The </a:t>
            </a:r>
            <a:r>
              <a:rPr lang="en-US" sz="1600" dirty="0" smtClean="0">
                <a:solidFill>
                  <a:srgbClr val="002060"/>
                </a:solidFill>
              </a:rPr>
              <a:t>APB can interface with: </a:t>
            </a:r>
            <a:endParaRPr lang="en-US" sz="1600" dirty="0" smtClean="0">
              <a:solidFill>
                <a:srgbClr val="002060"/>
              </a:solidFill>
            </a:endParaRPr>
          </a:p>
          <a:p>
            <a:pPr lvl="1" fontAlgn="base"/>
            <a:r>
              <a:rPr lang="en-US" sz="1600" dirty="0" smtClean="0">
                <a:solidFill>
                  <a:srgbClr val="002060"/>
                </a:solidFill>
              </a:rPr>
              <a:t>• </a:t>
            </a:r>
            <a:r>
              <a:rPr lang="en-US" sz="1600" dirty="0" smtClean="0">
                <a:solidFill>
                  <a:srgbClr val="002060"/>
                </a:solidFill>
              </a:rPr>
              <a:t>AMBA Advanced High-performance Bus (AHB) </a:t>
            </a:r>
            <a:endParaRPr lang="en-US" sz="1600" dirty="0" smtClean="0">
              <a:solidFill>
                <a:srgbClr val="002060"/>
              </a:solidFill>
            </a:endParaRPr>
          </a:p>
          <a:p>
            <a:pPr lvl="1" fontAlgn="base"/>
            <a:r>
              <a:rPr lang="en-US" sz="1600" dirty="0" smtClean="0">
                <a:solidFill>
                  <a:srgbClr val="002060"/>
                </a:solidFill>
              </a:rPr>
              <a:t>• </a:t>
            </a:r>
            <a:r>
              <a:rPr lang="en-US" sz="1600" dirty="0" smtClean="0">
                <a:solidFill>
                  <a:srgbClr val="002060"/>
                </a:solidFill>
              </a:rPr>
              <a:t>AMBA Advanced High-performance Bus </a:t>
            </a:r>
            <a:r>
              <a:rPr lang="en-US" sz="1600" dirty="0" err="1" smtClean="0">
                <a:solidFill>
                  <a:srgbClr val="002060"/>
                </a:solidFill>
              </a:rPr>
              <a:t>Lite</a:t>
            </a:r>
            <a:r>
              <a:rPr lang="en-US" sz="1600" dirty="0" smtClean="0">
                <a:solidFill>
                  <a:srgbClr val="002060"/>
                </a:solidFill>
              </a:rPr>
              <a:t> (AHB-</a:t>
            </a:r>
            <a:r>
              <a:rPr lang="en-US" sz="1600" dirty="0" err="1" smtClean="0">
                <a:solidFill>
                  <a:srgbClr val="002060"/>
                </a:solidFill>
              </a:rPr>
              <a:t>Lite</a:t>
            </a:r>
            <a:r>
              <a:rPr lang="en-US" sz="1600" dirty="0" smtClean="0">
                <a:solidFill>
                  <a:srgbClr val="002060"/>
                </a:solidFill>
              </a:rPr>
              <a:t>) </a:t>
            </a:r>
            <a:endParaRPr lang="en-US" sz="1600" dirty="0" smtClean="0">
              <a:solidFill>
                <a:srgbClr val="002060"/>
              </a:solidFill>
            </a:endParaRPr>
          </a:p>
          <a:p>
            <a:pPr lvl="1" fontAlgn="base"/>
            <a:r>
              <a:rPr lang="en-US" sz="1600" dirty="0" smtClean="0">
                <a:solidFill>
                  <a:srgbClr val="002060"/>
                </a:solidFill>
              </a:rPr>
              <a:t>• </a:t>
            </a:r>
            <a:r>
              <a:rPr lang="en-US" sz="1600" dirty="0" smtClean="0">
                <a:solidFill>
                  <a:srgbClr val="002060"/>
                </a:solidFill>
              </a:rPr>
              <a:t>AMBA Advanced Extensible Interface (AXI) </a:t>
            </a:r>
            <a:endParaRPr lang="en-US" sz="1600" dirty="0" smtClean="0">
              <a:solidFill>
                <a:srgbClr val="002060"/>
              </a:solidFill>
            </a:endParaRPr>
          </a:p>
          <a:p>
            <a:pPr lvl="1" fontAlgn="base"/>
            <a:r>
              <a:rPr lang="en-US" sz="1600" dirty="0" smtClean="0">
                <a:solidFill>
                  <a:srgbClr val="002060"/>
                </a:solidFill>
              </a:rPr>
              <a:t>• </a:t>
            </a:r>
            <a:r>
              <a:rPr lang="en-US" sz="1600" dirty="0" smtClean="0">
                <a:solidFill>
                  <a:srgbClr val="002060"/>
                </a:solidFill>
              </a:rPr>
              <a:t>AMBA Advanced Extensible Interface </a:t>
            </a:r>
            <a:r>
              <a:rPr lang="en-US" sz="1600" dirty="0" err="1" smtClean="0">
                <a:solidFill>
                  <a:srgbClr val="002060"/>
                </a:solidFill>
              </a:rPr>
              <a:t>Lite</a:t>
            </a:r>
            <a:r>
              <a:rPr lang="en-US" sz="1600" dirty="0" smtClean="0">
                <a:solidFill>
                  <a:srgbClr val="002060"/>
                </a:solidFill>
              </a:rPr>
              <a:t> (AXI4-Lite)</a:t>
            </a:r>
            <a:endParaRPr lang="en-US" sz="1600" dirty="0" smtClean="0">
              <a:solidFill>
                <a:srgbClr val="002060"/>
              </a:solidFill>
            </a:endParaRPr>
          </a:p>
          <a:p>
            <a:pPr lvl="1" fontAlgn="base"/>
            <a:endParaRPr lang="en-US" sz="1600" dirty="0" smtClean="0">
              <a:solidFill>
                <a:srgbClr val="002060"/>
              </a:solidFill>
            </a:endParaRPr>
          </a:p>
        </p:txBody>
      </p:sp>
      <p:cxnSp>
        <p:nvCxnSpPr>
          <p:cNvPr id="5" name="Straight Connector 4"/>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descr="PESIT-NEW-LOGO"/>
          <p:cNvPicPr/>
          <p:nvPr/>
        </p:nvPicPr>
        <p:blipFill>
          <a:blip r:embed="rId3"/>
          <a:srcRect/>
          <a:stretch>
            <a:fillRect/>
          </a:stretch>
        </p:blipFill>
        <p:spPr bwMode="auto">
          <a:xfrm>
            <a:off x="8489950" y="0"/>
            <a:ext cx="654050" cy="762000"/>
          </a:xfrm>
          <a:prstGeom prst="rect">
            <a:avLst/>
          </a:prstGeom>
          <a:noFill/>
          <a:ln w="9525">
            <a:noFill/>
            <a:miter lim="800000"/>
            <a:headEnd/>
            <a:tailEnd/>
          </a:ln>
        </p:spPr>
      </p:pic>
    </p:spTree>
    <p:extLst>
      <p:ext uri="{BB962C8B-B14F-4D97-AF65-F5344CB8AC3E}">
        <p14:creationId xmlns="" xmlns:p14="http://schemas.microsoft.com/office/powerpoint/2010/main" val="1974729085"/>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3886200"/>
          </a:xfrm>
        </p:spPr>
        <p:txBody>
          <a:bodyPr>
            <a:noAutofit/>
          </a:bodyPr>
          <a:lstStyle/>
          <a:p>
            <a:r>
              <a:rPr lang="en-US" sz="3200" b="1" dirty="0" smtClean="0">
                <a:solidFill>
                  <a:srgbClr val="0000FF"/>
                </a:solidFill>
              </a:rPr>
              <a:t>Q &amp; A</a:t>
            </a:r>
            <a:br>
              <a:rPr lang="en-US" sz="3200" b="1" dirty="0" smtClean="0">
                <a:solidFill>
                  <a:srgbClr val="0000FF"/>
                </a:solidFill>
              </a:rPr>
            </a:br>
            <a:r>
              <a:rPr lang="en-US" sz="3200" b="1" dirty="0" smtClean="0">
                <a:solidFill>
                  <a:srgbClr val="0000FF"/>
                </a:solidFill>
              </a:rPr>
              <a:t>on Interrupts , Interrupt Handling Mechanism  PIC &amp; DMA Controller</a:t>
            </a:r>
            <a:endParaRPr lang="en-US" sz="3200" b="1" dirty="0">
              <a:solidFill>
                <a:srgbClr val="0000FF"/>
              </a:solidFill>
            </a:endParaRPr>
          </a:p>
        </p:txBody>
      </p:sp>
      <p:sp>
        <p:nvSpPr>
          <p:cNvPr id="4" name="Slide Number Placeholder 3"/>
          <p:cNvSpPr>
            <a:spLocks noGrp="1"/>
          </p:cNvSpPr>
          <p:nvPr>
            <p:ph type="sldNum" sz="quarter" idx="12"/>
          </p:nvPr>
        </p:nvSpPr>
        <p:spPr/>
        <p:txBody>
          <a:bodyPr/>
          <a:lstStyle/>
          <a:p>
            <a:fld id="{A3C8582F-9BF9-4D8D-9DA5-471588ED208A}" type="slidenum">
              <a:rPr lang="en-US" smtClean="0"/>
              <a:pPr/>
              <a:t>32</a:t>
            </a:fld>
            <a:endParaRPr lang="en-US"/>
          </a:p>
        </p:txBody>
      </p:sp>
      <p:pic>
        <p:nvPicPr>
          <p:cNvPr id="5" name="Picture 4" descr="PESIT-NEW-LOGO"/>
          <p:cNvPicPr/>
          <p:nvPr/>
        </p:nvPicPr>
        <p:blipFill>
          <a:blip r:embed="rId3"/>
          <a:srcRect/>
          <a:stretch>
            <a:fillRect/>
          </a:stretch>
        </p:blipFill>
        <p:spPr bwMode="auto">
          <a:xfrm>
            <a:off x="8489950" y="0"/>
            <a:ext cx="654050" cy="762000"/>
          </a:xfrm>
          <a:prstGeom prst="rect">
            <a:avLst/>
          </a:prstGeom>
          <a:noFill/>
          <a:ln w="9525">
            <a:noFill/>
            <a:miter lim="800000"/>
            <a:headEnd/>
            <a:tailEnd/>
          </a:ln>
        </p:spPr>
      </p:pic>
    </p:spTree>
    <p:extLst>
      <p:ext uri="{BB962C8B-B14F-4D97-AF65-F5344CB8AC3E}">
        <p14:creationId xmlns="" xmlns:p14="http://schemas.microsoft.com/office/powerpoint/2010/main" val="619844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122238"/>
            <a:ext cx="7848600" cy="639762"/>
          </a:xfrm>
        </p:spPr>
        <p:txBody>
          <a:bodyPr>
            <a:noAutofit/>
          </a:bodyPr>
          <a:lstStyle/>
          <a:p>
            <a:pPr algn="l" eaLnBrk="1" hangingPunct="1"/>
            <a:r>
              <a:rPr lang="en-US" altLang="en-US" sz="2800" b="1" cap="small" dirty="0" smtClean="0">
                <a:solidFill>
                  <a:srgbClr val="C00000"/>
                </a:solidFill>
              </a:rPr>
              <a:t>What is Interrupt/Exception?</a:t>
            </a:r>
          </a:p>
        </p:txBody>
      </p:sp>
      <p:sp>
        <p:nvSpPr>
          <p:cNvPr id="5123" name="Rectangle 3"/>
          <p:cNvSpPr>
            <a:spLocks noGrp="1" noChangeArrowheads="1"/>
          </p:cNvSpPr>
          <p:nvPr>
            <p:ph idx="1"/>
          </p:nvPr>
        </p:nvSpPr>
        <p:spPr>
          <a:xfrm>
            <a:off x="606425" y="1168370"/>
            <a:ext cx="8229600" cy="4887972"/>
          </a:xfrm>
        </p:spPr>
        <p:txBody>
          <a:bodyPr/>
          <a:lstStyle/>
          <a:p>
            <a:pPr eaLnBrk="1" hangingPunct="1"/>
            <a:r>
              <a:rPr lang="en-US" altLang="en-US" dirty="0" smtClean="0"/>
              <a:t>Main ()</a:t>
            </a:r>
          </a:p>
          <a:p>
            <a:pPr eaLnBrk="1" hangingPunct="1"/>
            <a:r>
              <a:rPr lang="en-US" altLang="en-US" dirty="0" smtClean="0"/>
              <a:t>{</a:t>
            </a:r>
          </a:p>
          <a:p>
            <a:pPr eaLnBrk="1" hangingPunct="1"/>
            <a:r>
              <a:rPr lang="en-US" altLang="en-US" dirty="0" smtClean="0"/>
              <a:t>:</a:t>
            </a:r>
          </a:p>
          <a:p>
            <a:pPr eaLnBrk="1" hangingPunct="1"/>
            <a:r>
              <a:rPr lang="en-US" altLang="en-US" dirty="0" smtClean="0"/>
              <a:t>Doing something</a:t>
            </a:r>
          </a:p>
          <a:p>
            <a:pPr eaLnBrk="1" hangingPunct="1"/>
            <a:r>
              <a:rPr lang="en-US" altLang="en-US" sz="2400" dirty="0" smtClean="0"/>
              <a:t>(e.g.</a:t>
            </a:r>
          </a:p>
          <a:p>
            <a:pPr eaLnBrk="1" hangingPunct="1"/>
            <a:r>
              <a:rPr lang="en-US" altLang="en-US" sz="2400" dirty="0" smtClean="0"/>
              <a:t>browsing)</a:t>
            </a:r>
          </a:p>
          <a:p>
            <a:pPr eaLnBrk="1" hangingPunct="1"/>
            <a:r>
              <a:rPr lang="en-US" altLang="en-US" dirty="0" smtClean="0"/>
              <a:t>:</a:t>
            </a:r>
          </a:p>
          <a:p>
            <a:pPr eaLnBrk="1" hangingPunct="1"/>
            <a:r>
              <a:rPr lang="en-US" altLang="en-US" dirty="0" smtClean="0"/>
              <a:t>} ring</a:t>
            </a:r>
          </a:p>
          <a:p>
            <a:pPr eaLnBrk="1" hangingPunct="1"/>
            <a:endParaRPr lang="en-US" altLang="en-US" dirty="0" smtClean="0"/>
          </a:p>
        </p:txBody>
      </p:sp>
      <p:sp>
        <p:nvSpPr>
          <p:cNvPr id="14" name="Footer Placeholder 4"/>
          <p:cNvSpPr>
            <a:spLocks noGrp="1"/>
          </p:cNvSpPr>
          <p:nvPr>
            <p:ph type="ftr" sz="quarter" idx="11"/>
          </p:nvPr>
        </p:nvSpPr>
        <p:spPr/>
        <p:txBody>
          <a:bodyPr/>
          <a:lstStyle/>
          <a:p>
            <a:pPr>
              <a:defRPr/>
            </a:pPr>
            <a:endParaRPr lang="en-US" dirty="0"/>
          </a:p>
        </p:txBody>
      </p:sp>
      <p:sp>
        <p:nvSpPr>
          <p:cNvPr id="15"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dirty="0">
              <a:solidFill>
                <a:srgbClr val="898989"/>
              </a:solidFill>
            </a:endParaRPr>
          </a:p>
        </p:txBody>
      </p:sp>
      <p:sp>
        <p:nvSpPr>
          <p:cNvPr id="5126" name="Text Box 4"/>
          <p:cNvSpPr txBox="1">
            <a:spLocks noChangeArrowheads="1"/>
          </p:cNvSpPr>
          <p:nvPr/>
        </p:nvSpPr>
        <p:spPr bwMode="auto">
          <a:xfrm>
            <a:off x="5470525" y="1179513"/>
            <a:ext cx="184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endParaRPr lang="en-US" altLang="en-US" sz="1800">
              <a:latin typeface="Arial" charset="0"/>
            </a:endParaRPr>
          </a:p>
        </p:txBody>
      </p:sp>
      <p:sp>
        <p:nvSpPr>
          <p:cNvPr id="5127" name="Text Box 5"/>
          <p:cNvSpPr txBox="1">
            <a:spLocks noChangeArrowheads="1"/>
          </p:cNvSpPr>
          <p:nvPr/>
        </p:nvSpPr>
        <p:spPr bwMode="auto">
          <a:xfrm>
            <a:off x="5654675" y="3352800"/>
            <a:ext cx="3260725" cy="286232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r>
              <a:rPr lang="en-US" altLang="en-US" sz="1800" dirty="0">
                <a:latin typeface="Arial" charset="0"/>
              </a:rPr>
              <a:t>_</a:t>
            </a:r>
            <a:r>
              <a:rPr lang="en-US" altLang="en-US" sz="1800" dirty="0" err="1">
                <a:latin typeface="Arial" charset="0"/>
              </a:rPr>
              <a:t>isr</a:t>
            </a:r>
            <a:r>
              <a:rPr lang="en-US" altLang="en-US" sz="1800" dirty="0">
                <a:latin typeface="Arial" charset="0"/>
              </a:rPr>
              <a:t>() </a:t>
            </a:r>
            <a:r>
              <a:rPr lang="en-US" altLang="en-US" sz="1800" dirty="0" smtClean="0">
                <a:latin typeface="Arial" charset="0"/>
              </a:rPr>
              <a:t>// </a:t>
            </a:r>
            <a:r>
              <a:rPr lang="en-US" altLang="en-US" sz="1600" dirty="0" smtClean="0">
                <a:latin typeface="Arial" charset="0"/>
              </a:rPr>
              <a:t>Interrupt </a:t>
            </a:r>
            <a:r>
              <a:rPr lang="en-US" altLang="en-US" sz="1600" dirty="0">
                <a:latin typeface="Arial" charset="0"/>
              </a:rPr>
              <a:t>service routine</a:t>
            </a:r>
          </a:p>
          <a:p>
            <a:r>
              <a:rPr lang="en-US" altLang="en-US" sz="1800" dirty="0">
                <a:latin typeface="Arial" charset="0"/>
              </a:rPr>
              <a:t>{</a:t>
            </a:r>
          </a:p>
          <a:p>
            <a:endParaRPr lang="en-US" altLang="en-US" sz="1800" dirty="0" smtClean="0">
              <a:latin typeface="Arial" charset="0"/>
            </a:endParaRPr>
          </a:p>
          <a:p>
            <a:endParaRPr lang="en-US" altLang="en-US" sz="1800" dirty="0">
              <a:latin typeface="Arial" charset="0"/>
            </a:endParaRPr>
          </a:p>
          <a:p>
            <a:r>
              <a:rPr lang="en-US" altLang="en-US" sz="1800" dirty="0">
                <a:latin typeface="Arial" charset="0"/>
              </a:rPr>
              <a:t>  some tasks (e.g. answer </a:t>
            </a:r>
          </a:p>
          <a:p>
            <a:r>
              <a:rPr lang="en-US" altLang="en-US" sz="1800" dirty="0">
                <a:latin typeface="Arial" charset="0"/>
              </a:rPr>
              <a:t>                           telephone)</a:t>
            </a:r>
          </a:p>
          <a:p>
            <a:endParaRPr lang="en-US" altLang="en-US" sz="1800" dirty="0">
              <a:latin typeface="Arial" charset="0"/>
            </a:endParaRPr>
          </a:p>
          <a:p>
            <a:r>
              <a:rPr lang="en-US" altLang="en-US" sz="1800" dirty="0" smtClean="0">
                <a:latin typeface="Arial" charset="0"/>
              </a:rPr>
              <a:t>}  //</a:t>
            </a:r>
            <a:r>
              <a:rPr lang="en-US" altLang="en-US" sz="1800" dirty="0">
                <a:latin typeface="Arial" charset="0"/>
              </a:rPr>
              <a:t>when finished, </a:t>
            </a:r>
          </a:p>
          <a:p>
            <a:r>
              <a:rPr lang="en-US" altLang="en-US" sz="1800" dirty="0" smtClean="0">
                <a:latin typeface="Arial" charset="0"/>
              </a:rPr>
              <a:t>  //</a:t>
            </a:r>
            <a:r>
              <a:rPr lang="en-US" altLang="en-US" sz="1800" dirty="0">
                <a:latin typeface="Arial" charset="0"/>
              </a:rPr>
              <a:t>goes back to main</a:t>
            </a:r>
          </a:p>
          <a:p>
            <a:endParaRPr lang="en-US" altLang="en-US" sz="1800" dirty="0">
              <a:latin typeface="Arial" charset="0"/>
            </a:endParaRPr>
          </a:p>
        </p:txBody>
      </p:sp>
      <p:sp>
        <p:nvSpPr>
          <p:cNvPr id="5128" name="Line 6"/>
          <p:cNvSpPr>
            <a:spLocks noChangeShapeType="1"/>
          </p:cNvSpPr>
          <p:nvPr/>
        </p:nvSpPr>
        <p:spPr bwMode="auto">
          <a:xfrm flipV="1">
            <a:off x="4114800" y="3124200"/>
            <a:ext cx="1447800" cy="990600"/>
          </a:xfrm>
          <a:prstGeom prst="line">
            <a:avLst/>
          </a:prstGeom>
          <a:noFill/>
          <a:ln w="57150">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9" name="Line 7"/>
          <p:cNvSpPr>
            <a:spLocks noChangeShapeType="1"/>
          </p:cNvSpPr>
          <p:nvPr/>
        </p:nvSpPr>
        <p:spPr bwMode="auto">
          <a:xfrm flipH="1" flipV="1">
            <a:off x="4191000" y="4648200"/>
            <a:ext cx="1295400" cy="533400"/>
          </a:xfrm>
          <a:prstGeom prst="line">
            <a:avLst/>
          </a:prstGeom>
          <a:noFill/>
          <a:ln w="57150">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0" name="Text Box 8"/>
          <p:cNvSpPr txBox="1">
            <a:spLocks noChangeArrowheads="1"/>
          </p:cNvSpPr>
          <p:nvPr/>
        </p:nvSpPr>
        <p:spPr bwMode="auto">
          <a:xfrm>
            <a:off x="2476500" y="2438400"/>
            <a:ext cx="32956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r>
              <a:rPr lang="en-US" altLang="en-US" sz="1800" dirty="0">
                <a:latin typeface="Arial" charset="0"/>
              </a:rPr>
              <a:t>Can happen anytime</a:t>
            </a:r>
          </a:p>
          <a:p>
            <a:r>
              <a:rPr lang="en-US" altLang="en-US" sz="1800" dirty="0">
                <a:latin typeface="Arial" charset="0"/>
              </a:rPr>
              <a:t>Depends on types of interrupts</a:t>
            </a:r>
          </a:p>
        </p:txBody>
      </p:sp>
      <p:pic>
        <p:nvPicPr>
          <p:cNvPr id="5131" name="Picture 9" descr="MPj04440100000[1]"/>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743200" y="3886200"/>
            <a:ext cx="1381125" cy="1981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32" name="Picture 10" descr="MPj04431010000[1]"/>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7696200" y="3795713"/>
            <a:ext cx="990600" cy="658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33" name="Picture 11" descr="MPj04383200000[1]"/>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5943600" y="1600200"/>
            <a:ext cx="11430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34" name="Text Box 12"/>
          <p:cNvSpPr txBox="1">
            <a:spLocks noChangeArrowheads="1"/>
          </p:cNvSpPr>
          <p:nvPr/>
        </p:nvSpPr>
        <p:spPr bwMode="auto">
          <a:xfrm>
            <a:off x="4114800" y="3429000"/>
            <a:ext cx="14033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r>
              <a:rPr lang="en-US" altLang="en-US" sz="1800" dirty="0">
                <a:latin typeface="Arial" charset="0"/>
              </a:rPr>
              <a:t>Phone rings</a:t>
            </a:r>
          </a:p>
        </p:txBody>
      </p:sp>
      <p:sp>
        <p:nvSpPr>
          <p:cNvPr id="5135" name="Text Box 13"/>
          <p:cNvSpPr txBox="1">
            <a:spLocks noChangeArrowheads="1"/>
          </p:cNvSpPr>
          <p:nvPr/>
        </p:nvSpPr>
        <p:spPr bwMode="auto">
          <a:xfrm>
            <a:off x="7199003" y="1776413"/>
            <a:ext cx="12668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r>
              <a:rPr lang="en-US" altLang="en-US" sz="1600" dirty="0">
                <a:solidFill>
                  <a:srgbClr val="FF0000"/>
                </a:solidFill>
                <a:latin typeface="Arial" charset="0"/>
              </a:rPr>
              <a:t>Phone rings</a:t>
            </a:r>
          </a:p>
        </p:txBody>
      </p:sp>
      <p:pic>
        <p:nvPicPr>
          <p:cNvPr id="16" name="Picture 15" descr="PESIT-NEW-LOGO"/>
          <p:cNvPicPr/>
          <p:nvPr/>
        </p:nvPicPr>
        <p:blipFill>
          <a:blip r:embed="rId6"/>
          <a:srcRect/>
          <a:stretch>
            <a:fillRect/>
          </a:stretch>
        </p:blipFill>
        <p:spPr bwMode="auto">
          <a:xfrm>
            <a:off x="8489950" y="0"/>
            <a:ext cx="654050" cy="762000"/>
          </a:xfrm>
          <a:prstGeom prst="rect">
            <a:avLst/>
          </a:prstGeom>
          <a:noFill/>
          <a:ln w="9525">
            <a:noFill/>
            <a:miter lim="800000"/>
            <a:headEnd/>
            <a:tailEnd/>
          </a:ln>
        </p:spPr>
      </p:pic>
      <p:cxnSp>
        <p:nvCxnSpPr>
          <p:cNvPr id="17" name="Straight Connector 16"/>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885091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000" y="152400"/>
            <a:ext cx="8032750" cy="457200"/>
          </a:xfrm>
        </p:spPr>
        <p:txBody>
          <a:bodyPr>
            <a:normAutofit fontScale="90000"/>
          </a:bodyPr>
          <a:lstStyle/>
          <a:p>
            <a:pPr algn="l" eaLnBrk="1" hangingPunct="1"/>
            <a:r>
              <a:rPr lang="en-US" altLang="en-US" sz="3200" b="1" cap="small" dirty="0" smtClean="0">
                <a:solidFill>
                  <a:srgbClr val="C00000"/>
                </a:solidFill>
              </a:rPr>
              <a:t/>
            </a:r>
            <a:br>
              <a:rPr lang="en-US" altLang="en-US" sz="3200" b="1" cap="small" dirty="0" smtClean="0">
                <a:solidFill>
                  <a:srgbClr val="C00000"/>
                </a:solidFill>
              </a:rPr>
            </a:br>
            <a:r>
              <a:rPr lang="en-US" altLang="en-US" sz="3200" b="1" cap="small" dirty="0" smtClean="0">
                <a:solidFill>
                  <a:srgbClr val="C00000"/>
                </a:solidFill>
              </a:rPr>
              <a:t>Interrupts </a:t>
            </a:r>
            <a:r>
              <a:rPr lang="en-US" altLang="en-US" sz="3200" b="1" dirty="0" smtClean="0">
                <a:solidFill>
                  <a:srgbClr val="C00000"/>
                </a:solidFill>
              </a:rPr>
              <a:t/>
            </a:r>
            <a:br>
              <a:rPr lang="en-US" altLang="en-US" sz="3200" b="1" dirty="0" smtClean="0">
                <a:solidFill>
                  <a:srgbClr val="C00000"/>
                </a:solidFill>
              </a:rPr>
            </a:br>
            <a:endParaRPr lang="en-US" altLang="en-US" sz="3200" b="1" dirty="0" smtClean="0">
              <a:solidFill>
                <a:srgbClr val="C00000"/>
              </a:solidFill>
            </a:endParaRPr>
          </a:p>
        </p:txBody>
      </p:sp>
      <p:sp>
        <p:nvSpPr>
          <p:cNvPr id="7171" name="Rectangle 3"/>
          <p:cNvSpPr>
            <a:spLocks noGrp="1" noChangeArrowheads="1"/>
          </p:cNvSpPr>
          <p:nvPr>
            <p:ph type="body" sz="half" idx="1"/>
          </p:nvPr>
        </p:nvSpPr>
        <p:spPr/>
        <p:txBody>
          <a:bodyPr/>
          <a:lstStyle/>
          <a:p>
            <a:pPr marL="0" indent="0" eaLnBrk="1" hangingPunct="1">
              <a:buNone/>
            </a:pPr>
            <a:endParaRPr lang="en-US" altLang="en-US" sz="1800" dirty="0" smtClean="0"/>
          </a:p>
        </p:txBody>
      </p:sp>
      <p:graphicFrame>
        <p:nvGraphicFramePr>
          <p:cNvPr id="2" name="Diagram 1"/>
          <p:cNvGraphicFramePr/>
          <p:nvPr>
            <p:extLst>
              <p:ext uri="{D42A27DB-BD31-4B8C-83A1-F6EECF244321}">
                <p14:modId xmlns="" xmlns:p14="http://schemas.microsoft.com/office/powerpoint/2010/main" val="2880499004"/>
              </p:ext>
            </p:extLst>
          </p:nvPr>
        </p:nvGraphicFramePr>
        <p:xfrm>
          <a:off x="495300" y="990601"/>
          <a:ext cx="81534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Footer Placeholder 5"/>
          <p:cNvSpPr>
            <a:spLocks noGrp="1"/>
          </p:cNvSpPr>
          <p:nvPr>
            <p:ph type="ftr" sz="quarter" idx="11"/>
          </p:nvPr>
        </p:nvSpPr>
        <p:spPr/>
        <p:txBody>
          <a:bodyPr/>
          <a:lstStyle/>
          <a:p>
            <a:pPr>
              <a:defRPr/>
            </a:pPr>
            <a:endParaRPr lang="en-US" dirty="0"/>
          </a:p>
        </p:txBody>
      </p:sp>
      <p:sp>
        <p:nvSpPr>
          <p:cNvPr id="11" name="Slide Number Placeholder 6"/>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dirty="0">
              <a:solidFill>
                <a:srgbClr val="898989"/>
              </a:solidFill>
            </a:endParaRPr>
          </a:p>
        </p:txBody>
      </p:sp>
      <p:sp>
        <p:nvSpPr>
          <p:cNvPr id="7175" name="Text Box 19"/>
          <p:cNvSpPr txBox="1">
            <a:spLocks noChangeArrowheads="1"/>
          </p:cNvSpPr>
          <p:nvPr/>
        </p:nvSpPr>
        <p:spPr bwMode="auto">
          <a:xfrm>
            <a:off x="457200" y="4191000"/>
            <a:ext cx="2362200" cy="1190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r>
              <a:rPr lang="en-US" altLang="en-US" sz="1800">
                <a:latin typeface="Arial" charset="0"/>
              </a:rPr>
              <a:t>Triggered by power_up/ </a:t>
            </a:r>
          </a:p>
          <a:p>
            <a:r>
              <a:rPr lang="en-US" altLang="en-US" sz="1800">
                <a:latin typeface="Arial" charset="0"/>
              </a:rPr>
              <a:t>reset_key</a:t>
            </a:r>
          </a:p>
          <a:p>
            <a:endParaRPr lang="en-US" altLang="en-US" sz="1800">
              <a:latin typeface="Arial" charset="0"/>
            </a:endParaRPr>
          </a:p>
        </p:txBody>
      </p:sp>
      <p:sp>
        <p:nvSpPr>
          <p:cNvPr id="7176" name="Text Box 20"/>
          <p:cNvSpPr txBox="1">
            <a:spLocks noChangeArrowheads="1"/>
          </p:cNvSpPr>
          <p:nvPr/>
        </p:nvSpPr>
        <p:spPr bwMode="auto">
          <a:xfrm>
            <a:off x="5943600" y="4144963"/>
            <a:ext cx="23622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r>
              <a:rPr lang="en-US" altLang="en-US" sz="1800" dirty="0">
                <a:latin typeface="Arial" charset="0"/>
              </a:rPr>
              <a:t>Triggered by hardware sources</a:t>
            </a:r>
          </a:p>
        </p:txBody>
      </p:sp>
      <p:sp>
        <p:nvSpPr>
          <p:cNvPr id="7177" name="Oval 21"/>
          <p:cNvSpPr>
            <a:spLocks noChangeArrowheads="1"/>
          </p:cNvSpPr>
          <p:nvPr/>
        </p:nvSpPr>
        <p:spPr bwMode="auto">
          <a:xfrm>
            <a:off x="6781800" y="5753100"/>
            <a:ext cx="76200" cy="762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7178" name="Oval 22"/>
          <p:cNvSpPr>
            <a:spLocks noChangeArrowheads="1"/>
          </p:cNvSpPr>
          <p:nvPr/>
        </p:nvSpPr>
        <p:spPr bwMode="auto">
          <a:xfrm>
            <a:off x="6642100" y="5753100"/>
            <a:ext cx="76200" cy="762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7179" name="Text Box 24"/>
          <p:cNvSpPr txBox="1">
            <a:spLocks noChangeArrowheads="1"/>
          </p:cNvSpPr>
          <p:nvPr/>
        </p:nvSpPr>
        <p:spPr bwMode="auto">
          <a:xfrm>
            <a:off x="2628900" y="4010025"/>
            <a:ext cx="2362200" cy="1190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r>
              <a:rPr lang="en-US" altLang="en-US" sz="1800">
                <a:latin typeface="Arial" charset="0"/>
              </a:rPr>
              <a:t>Triggered by the software instruction SWI x</a:t>
            </a:r>
          </a:p>
          <a:p>
            <a:endParaRPr lang="en-US" altLang="en-US" sz="1800">
              <a:latin typeface="Arial" charset="0"/>
            </a:endParaRPr>
          </a:p>
        </p:txBody>
      </p:sp>
      <p:pic>
        <p:nvPicPr>
          <p:cNvPr id="15" name="Picture 14" descr="PESIT-NEW-LOGO"/>
          <p:cNvPicPr/>
          <p:nvPr/>
        </p:nvPicPr>
        <p:blipFill>
          <a:blip r:embed="rId6"/>
          <a:srcRect/>
          <a:stretch>
            <a:fillRect/>
          </a:stretch>
        </p:blipFill>
        <p:spPr bwMode="auto">
          <a:xfrm>
            <a:off x="8489950" y="0"/>
            <a:ext cx="654050" cy="762000"/>
          </a:xfrm>
          <a:prstGeom prst="rect">
            <a:avLst/>
          </a:prstGeom>
          <a:noFill/>
          <a:ln w="9525">
            <a:noFill/>
            <a:miter lim="800000"/>
            <a:headEnd/>
            <a:tailEnd/>
          </a:ln>
        </p:spPr>
      </p:pic>
      <p:cxnSp>
        <p:nvCxnSpPr>
          <p:cNvPr id="16" name="Straight Connector 15"/>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688073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04800" y="76200"/>
            <a:ext cx="8001000" cy="609600"/>
          </a:xfrm>
        </p:spPr>
        <p:txBody>
          <a:bodyPr>
            <a:noAutofit/>
          </a:bodyPr>
          <a:lstStyle/>
          <a:p>
            <a:pPr algn="l" eaLnBrk="1" hangingPunct="1"/>
            <a:r>
              <a:rPr lang="en-US" altLang="en-US" sz="2800" b="1" cap="small" dirty="0" smtClean="0">
                <a:solidFill>
                  <a:srgbClr val="C00000"/>
                </a:solidFill>
              </a:rPr>
              <a:t>Interrupt and Exception</a:t>
            </a:r>
          </a:p>
        </p:txBody>
      </p:sp>
      <p:sp>
        <p:nvSpPr>
          <p:cNvPr id="8195" name="Rectangle 3"/>
          <p:cNvSpPr>
            <a:spLocks noGrp="1" noChangeArrowheads="1"/>
          </p:cNvSpPr>
          <p:nvPr>
            <p:ph idx="1"/>
          </p:nvPr>
        </p:nvSpPr>
        <p:spPr>
          <a:xfrm>
            <a:off x="457200" y="914400"/>
            <a:ext cx="8229600" cy="5486400"/>
          </a:xfrm>
        </p:spPr>
        <p:txBody>
          <a:bodyPr>
            <a:normAutofit/>
          </a:bodyPr>
          <a:lstStyle/>
          <a:p>
            <a:pPr eaLnBrk="1" hangingPunct="1">
              <a:lnSpc>
                <a:spcPct val="90000"/>
              </a:lnSpc>
            </a:pPr>
            <a:r>
              <a:rPr lang="en-US" altLang="en-US" sz="2400" dirty="0" smtClean="0"/>
              <a:t>The terms are used differently by various manufacturers</a:t>
            </a:r>
          </a:p>
          <a:p>
            <a:pPr eaLnBrk="1" hangingPunct="1">
              <a:lnSpc>
                <a:spcPct val="90000"/>
              </a:lnSpc>
            </a:pPr>
            <a:r>
              <a:rPr lang="en-US" altLang="en-US" sz="2400" dirty="0" smtClean="0"/>
              <a:t>Traditionally exception means</a:t>
            </a:r>
          </a:p>
          <a:p>
            <a:pPr lvl="1" eaLnBrk="1" hangingPunct="1">
              <a:lnSpc>
                <a:spcPct val="90000"/>
              </a:lnSpc>
            </a:pPr>
            <a:r>
              <a:rPr lang="en-US" altLang="en-US" sz="2000" b="1" dirty="0" smtClean="0">
                <a:solidFill>
                  <a:srgbClr val="C00000"/>
                </a:solidFill>
              </a:rPr>
              <a:t>The normal operation of a program is interrupted and the processor will execute another piece of software (exception handling) somewhere.</a:t>
            </a:r>
          </a:p>
          <a:p>
            <a:pPr lvl="2" eaLnBrk="1" hangingPunct="1">
              <a:lnSpc>
                <a:spcPct val="90000"/>
              </a:lnSpc>
            </a:pPr>
            <a:r>
              <a:rPr lang="en-US" altLang="en-US" sz="2000" u="sng" dirty="0" smtClean="0"/>
              <a:t>Interrupt (hardware interrupt)</a:t>
            </a:r>
            <a:r>
              <a:rPr lang="en-US" altLang="en-US" sz="2000" dirty="0" smtClean="0"/>
              <a:t> is an exception caused by some hardware condition happening outside the processor (e.g. external hard interrupt, IRQ FIQ).</a:t>
            </a:r>
          </a:p>
          <a:p>
            <a:pPr lvl="2" eaLnBrk="1" hangingPunct="1">
              <a:lnSpc>
                <a:spcPct val="90000"/>
              </a:lnSpc>
            </a:pPr>
            <a:endParaRPr lang="en-US" altLang="en-US" sz="2000" dirty="0" smtClean="0"/>
          </a:p>
          <a:p>
            <a:pPr lvl="2" eaLnBrk="1" hangingPunct="1">
              <a:lnSpc>
                <a:spcPct val="90000"/>
              </a:lnSpc>
            </a:pPr>
            <a:r>
              <a:rPr lang="en-US" altLang="en-US" sz="2000" u="sng" dirty="0" smtClean="0"/>
              <a:t>Software interrupt (SWI)</a:t>
            </a:r>
            <a:r>
              <a:rPr lang="en-US" altLang="en-US" sz="2000" dirty="0" smtClean="0"/>
              <a:t> is an exception caused by an assembly  software instruction (SWI 0x?? exception call instruction) written in the software code.</a:t>
            </a:r>
          </a:p>
          <a:p>
            <a:pPr marL="914400" lvl="2" indent="0" eaLnBrk="1" hangingPunct="1">
              <a:lnSpc>
                <a:spcPct val="90000"/>
              </a:lnSpc>
              <a:buNone/>
            </a:pPr>
            <a:endParaRPr lang="en-US" altLang="en-US" sz="2000" b="1" dirty="0" smtClean="0">
              <a:solidFill>
                <a:srgbClr val="0000FF"/>
              </a:solidFill>
            </a:endParaRPr>
          </a:p>
          <a:p>
            <a:pPr lvl="2" eaLnBrk="1" hangingPunct="1">
              <a:lnSpc>
                <a:spcPct val="90000"/>
              </a:lnSpc>
            </a:pPr>
            <a:r>
              <a:rPr lang="en-US" altLang="en-US" sz="2000" dirty="0" smtClean="0"/>
              <a:t> </a:t>
            </a:r>
            <a:r>
              <a:rPr lang="en-US" altLang="en-US" sz="2000" u="sng" dirty="0" smtClean="0"/>
              <a:t>Trap</a:t>
            </a:r>
            <a:r>
              <a:rPr lang="en-US" altLang="en-US" sz="2000" dirty="0" smtClean="0"/>
              <a:t> is an exception caused by a failure condition of the processor (e.g. abort “pre-fetch , data” , undefined instruction, </a:t>
            </a:r>
            <a:r>
              <a:rPr lang="en-US" altLang="en-US" sz="2000" dirty="0" err="1" smtClean="0"/>
              <a:t>divided_by_zero</a:t>
            </a:r>
            <a:r>
              <a:rPr lang="en-US" altLang="en-US" sz="2000" dirty="0" smtClean="0"/>
              <a:t>, or stack overflow </a:t>
            </a:r>
            <a:r>
              <a:rPr lang="en-US" altLang="en-US" sz="2000" dirty="0" err="1" smtClean="0"/>
              <a:t>etc</a:t>
            </a:r>
            <a:r>
              <a:rPr lang="en-US" altLang="en-US" sz="2000" dirty="0" smtClean="0"/>
              <a:t>) </a:t>
            </a:r>
          </a:p>
          <a:p>
            <a:pPr eaLnBrk="1" hangingPunct="1">
              <a:lnSpc>
                <a:spcPct val="90000"/>
              </a:lnSpc>
            </a:pPr>
            <a:endParaRPr lang="en-US" altLang="en-US" sz="2400" dirty="0" smtClean="0"/>
          </a:p>
        </p:txBody>
      </p:sp>
      <p:sp>
        <p:nvSpPr>
          <p:cNvPr id="5"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dirty="0">
              <a:solidFill>
                <a:srgbClr val="898989"/>
              </a:solidFill>
            </a:endParaRPr>
          </a:p>
        </p:txBody>
      </p:sp>
      <p:pic>
        <p:nvPicPr>
          <p:cNvPr id="7" name="Picture 6" descr="PESIT-NEW-LOGO"/>
          <p:cNvPicPr/>
          <p:nvPr/>
        </p:nvPicPr>
        <p:blipFill>
          <a:blip r:embed="rId2"/>
          <a:srcRect/>
          <a:stretch>
            <a:fillRect/>
          </a:stretch>
        </p:blipFill>
        <p:spPr bwMode="auto">
          <a:xfrm>
            <a:off x="8489950" y="0"/>
            <a:ext cx="654050" cy="762000"/>
          </a:xfrm>
          <a:prstGeom prst="rect">
            <a:avLst/>
          </a:prstGeom>
          <a:noFill/>
          <a:ln w="9525">
            <a:noFill/>
            <a:miter lim="800000"/>
            <a:headEnd/>
            <a:tailEnd/>
          </a:ln>
        </p:spPr>
      </p:pic>
      <p:cxnSp>
        <p:nvCxnSpPr>
          <p:cNvPr id="8" name="Straight Connector 7"/>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8321193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810" name="Rectangle 2"/>
          <p:cNvSpPr>
            <a:spLocks noGrp="1" noChangeArrowheads="1"/>
          </p:cNvSpPr>
          <p:nvPr>
            <p:ph type="title"/>
          </p:nvPr>
        </p:nvSpPr>
        <p:spPr>
          <a:xfrm>
            <a:off x="457200" y="274638"/>
            <a:ext cx="8229600" cy="381000"/>
          </a:xfrm>
        </p:spPr>
        <p:txBody>
          <a:bodyPr rtlCol="0">
            <a:noAutofit/>
          </a:bodyPr>
          <a:lstStyle/>
          <a:p>
            <a:pPr algn="l" eaLnBrk="1" fontAlgn="auto" hangingPunct="1">
              <a:spcAft>
                <a:spcPts val="0"/>
              </a:spcAft>
              <a:defRPr/>
            </a:pPr>
            <a:r>
              <a:rPr lang="en-US" sz="2800" b="1" cap="small" dirty="0" smtClean="0">
                <a:solidFill>
                  <a:srgbClr val="C00000"/>
                </a:solidFill>
              </a:rPr>
              <a:t>Important  Interrupts in words</a:t>
            </a:r>
          </a:p>
        </p:txBody>
      </p:sp>
      <p:sp>
        <p:nvSpPr>
          <p:cNvPr id="9219" name="Rectangle 3"/>
          <p:cNvSpPr>
            <a:spLocks noGrp="1" noChangeArrowheads="1"/>
          </p:cNvSpPr>
          <p:nvPr>
            <p:ph idx="1"/>
          </p:nvPr>
        </p:nvSpPr>
        <p:spPr>
          <a:xfrm>
            <a:off x="495300" y="1066800"/>
            <a:ext cx="8153400" cy="4572000"/>
          </a:xfrm>
        </p:spPr>
        <p:txBody>
          <a:bodyPr>
            <a:normAutofit/>
          </a:bodyPr>
          <a:lstStyle/>
          <a:p>
            <a:pPr eaLnBrk="1" hangingPunct="1">
              <a:lnSpc>
                <a:spcPct val="80000"/>
              </a:lnSpc>
            </a:pPr>
            <a:r>
              <a:rPr lang="en-US" altLang="en-US" sz="2400" dirty="0" smtClean="0"/>
              <a:t>Reset, a special interrupt to start the system– happens </a:t>
            </a:r>
            <a:r>
              <a:rPr lang="en-US" altLang="zh-TW" sz="2800" dirty="0" smtClean="0"/>
              <a:t>at power up , or reset button depressed)</a:t>
            </a:r>
          </a:p>
          <a:p>
            <a:pPr eaLnBrk="1" hangingPunct="1">
              <a:lnSpc>
                <a:spcPct val="80000"/>
              </a:lnSpc>
            </a:pPr>
            <a:endParaRPr lang="en-US" altLang="en-US" sz="2400" dirty="0" smtClean="0"/>
          </a:p>
          <a:p>
            <a:pPr eaLnBrk="1" hangingPunct="1">
              <a:lnSpc>
                <a:spcPct val="80000"/>
              </a:lnSpc>
            </a:pPr>
            <a:r>
              <a:rPr lang="en-US" altLang="en-US" sz="2400" dirty="0" smtClean="0"/>
              <a:t>Software interrupt SWI :  </a:t>
            </a:r>
          </a:p>
          <a:p>
            <a:pPr marL="0" indent="0" eaLnBrk="1" hangingPunct="1">
              <a:lnSpc>
                <a:spcPct val="80000"/>
              </a:lnSpc>
              <a:buNone/>
            </a:pPr>
            <a:r>
              <a:rPr lang="en-US" altLang="en-US" sz="2800" dirty="0" smtClean="0"/>
              <a:t>    </a:t>
            </a:r>
            <a:r>
              <a:rPr lang="en-US" altLang="en-US" sz="2400" dirty="0" smtClean="0"/>
              <a:t>Similar to subroutine – happens when “SWI 0x??”    </a:t>
            </a:r>
          </a:p>
          <a:p>
            <a:pPr marL="0" indent="0" eaLnBrk="1" hangingPunct="1">
              <a:lnSpc>
                <a:spcPct val="80000"/>
              </a:lnSpc>
              <a:buNone/>
            </a:pPr>
            <a:r>
              <a:rPr lang="en-US" altLang="en-US" sz="2400" dirty="0"/>
              <a:t> </a:t>
            </a:r>
            <a:r>
              <a:rPr lang="en-US" altLang="en-US" sz="2400" dirty="0" smtClean="0"/>
              <a:t>    is written in the program  </a:t>
            </a:r>
          </a:p>
          <a:p>
            <a:pPr marL="0" indent="0" eaLnBrk="1" hangingPunct="1">
              <a:lnSpc>
                <a:spcPct val="80000"/>
              </a:lnSpc>
              <a:buNone/>
            </a:pPr>
            <a:endParaRPr lang="en-US" altLang="en-US" sz="2400" dirty="0" smtClean="0"/>
          </a:p>
          <a:p>
            <a:pPr eaLnBrk="1" hangingPunct="1">
              <a:lnSpc>
                <a:spcPct val="80000"/>
              </a:lnSpc>
            </a:pPr>
            <a:r>
              <a:rPr lang="en-US" altLang="en-US" sz="2400" dirty="0" smtClean="0"/>
              <a:t>Hardware interrupt</a:t>
            </a:r>
          </a:p>
          <a:p>
            <a:pPr lvl="1" eaLnBrk="1" hangingPunct="1">
              <a:lnSpc>
                <a:spcPct val="80000"/>
              </a:lnSpc>
            </a:pPr>
            <a:r>
              <a:rPr lang="en-US" altLang="en-US" sz="2000" dirty="0" smtClean="0"/>
              <a:t>FIQ (fast interrupt) or IRQ (external interrupt), when</a:t>
            </a:r>
          </a:p>
          <a:p>
            <a:pPr lvl="2" eaLnBrk="1" hangingPunct="1">
              <a:lnSpc>
                <a:spcPct val="80000"/>
              </a:lnSpc>
            </a:pPr>
            <a:r>
              <a:rPr lang="en-US" altLang="en-US" sz="1800" dirty="0" smtClean="0"/>
              <a:t>the external interrupt request pin is pulled low, or</a:t>
            </a:r>
          </a:p>
          <a:p>
            <a:pPr lvl="2" eaLnBrk="1" hangingPunct="1">
              <a:lnSpc>
                <a:spcPct val="80000"/>
              </a:lnSpc>
            </a:pPr>
            <a:r>
              <a:rPr lang="en-US" altLang="en-US" sz="1800" dirty="0" smtClean="0"/>
              <a:t>an analogue to digital conversion is completed, or</a:t>
            </a:r>
          </a:p>
          <a:p>
            <a:pPr lvl="2" eaLnBrk="1" hangingPunct="1">
              <a:lnSpc>
                <a:spcPct val="80000"/>
              </a:lnSpc>
            </a:pPr>
            <a:r>
              <a:rPr lang="en-US" altLang="en-US" sz="1800" dirty="0" smtClean="0"/>
              <a:t>A timer/counter has made a regular request</a:t>
            </a:r>
            <a:endParaRPr lang="en-US" altLang="en-US" sz="2000" dirty="0" smtClean="0"/>
          </a:p>
          <a:p>
            <a:pPr eaLnBrk="1" hangingPunct="1">
              <a:lnSpc>
                <a:spcPct val="80000"/>
              </a:lnSpc>
              <a:buFont typeface="Wingdings" pitchFamily="2" charset="2"/>
              <a:buNone/>
            </a:pPr>
            <a:endParaRPr lang="en-US" altLang="en-US" sz="2400" dirty="0" smtClean="0"/>
          </a:p>
        </p:txBody>
      </p:sp>
      <p:sp>
        <p:nvSpPr>
          <p:cNvPr id="28" name="Slide Number Placeholder 5"/>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dirty="0">
              <a:solidFill>
                <a:srgbClr val="898989"/>
              </a:solidFill>
            </a:endParaRPr>
          </a:p>
        </p:txBody>
      </p:sp>
      <p:pic>
        <p:nvPicPr>
          <p:cNvPr id="29" name="Picture 28" descr="PESIT-NEW-LOGO"/>
          <p:cNvPicPr/>
          <p:nvPr/>
        </p:nvPicPr>
        <p:blipFill>
          <a:blip r:embed="rId2"/>
          <a:srcRect/>
          <a:stretch>
            <a:fillRect/>
          </a:stretch>
        </p:blipFill>
        <p:spPr bwMode="auto">
          <a:xfrm>
            <a:off x="8489950" y="0"/>
            <a:ext cx="654050" cy="762000"/>
          </a:xfrm>
          <a:prstGeom prst="rect">
            <a:avLst/>
          </a:prstGeom>
          <a:noFill/>
          <a:ln w="9525">
            <a:noFill/>
            <a:miter lim="800000"/>
            <a:headEnd/>
            <a:tailEnd/>
          </a:ln>
        </p:spPr>
      </p:pic>
      <p:cxnSp>
        <p:nvCxnSpPr>
          <p:cNvPr id="30" name="Straight Connector 29"/>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6187143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04800" y="26591"/>
            <a:ext cx="7924800" cy="533400"/>
          </a:xfrm>
        </p:spPr>
        <p:txBody>
          <a:bodyPr>
            <a:normAutofit/>
          </a:bodyPr>
          <a:lstStyle/>
          <a:p>
            <a:pPr algn="l" eaLnBrk="1" hangingPunct="1"/>
            <a:r>
              <a:rPr lang="en-US" altLang="zh-TW" sz="2800" b="1" cap="small" dirty="0" smtClean="0">
                <a:solidFill>
                  <a:srgbClr val="C00000"/>
                </a:solidFill>
              </a:rPr>
              <a:t>Compare hardware and software interrupt</a:t>
            </a:r>
            <a:endParaRPr lang="en-US" altLang="en-US" sz="2800" b="1" cap="small" dirty="0" smtClean="0">
              <a:solidFill>
                <a:srgbClr val="C00000"/>
              </a:solidFill>
            </a:endParaRPr>
          </a:p>
        </p:txBody>
      </p:sp>
      <p:sp>
        <p:nvSpPr>
          <p:cNvPr id="11267" name="Rectangle 3"/>
          <p:cNvSpPr>
            <a:spLocks noGrp="1" noChangeArrowheads="1"/>
          </p:cNvSpPr>
          <p:nvPr>
            <p:ph idx="1"/>
          </p:nvPr>
        </p:nvSpPr>
        <p:spPr>
          <a:xfrm>
            <a:off x="152399" y="925909"/>
            <a:ext cx="8664575" cy="5615782"/>
          </a:xfrm>
        </p:spPr>
        <p:txBody>
          <a:bodyPr/>
          <a:lstStyle/>
          <a:p>
            <a:pPr lvl="1" eaLnBrk="1" hangingPunct="1"/>
            <a:r>
              <a:rPr lang="en-GB" altLang="zh-TW" b="1" u="sng" dirty="0" smtClean="0">
                <a:solidFill>
                  <a:srgbClr val="0000FF"/>
                </a:solidFill>
              </a:rPr>
              <a:t>Hardware interrupt</a:t>
            </a:r>
            <a:r>
              <a:rPr lang="en-GB" altLang="zh-TW" dirty="0" smtClean="0"/>
              <a:t>, e.g.</a:t>
            </a:r>
          </a:p>
          <a:p>
            <a:pPr lvl="1" eaLnBrk="1" hangingPunct="1"/>
            <a:endParaRPr lang="en-GB" altLang="zh-TW" dirty="0" smtClean="0"/>
          </a:p>
          <a:p>
            <a:pPr lvl="1" eaLnBrk="1" hangingPunct="1"/>
            <a:endParaRPr lang="en-GB" altLang="zh-TW" dirty="0" smtClean="0"/>
          </a:p>
          <a:p>
            <a:pPr lvl="1" eaLnBrk="1" hangingPunct="1"/>
            <a:endParaRPr lang="en-GB" altLang="zh-TW" dirty="0" smtClean="0"/>
          </a:p>
          <a:p>
            <a:pPr lvl="1" eaLnBrk="1" hangingPunct="1"/>
            <a:endParaRPr lang="en-GB" altLang="zh-TW" dirty="0" smtClean="0"/>
          </a:p>
          <a:p>
            <a:pPr lvl="1" eaLnBrk="1" hangingPunct="1"/>
            <a:r>
              <a:rPr lang="en-GB" altLang="zh-TW" b="1" u="sng" dirty="0" smtClean="0">
                <a:solidFill>
                  <a:srgbClr val="0000FF"/>
                </a:solidFill>
              </a:rPr>
              <a:t>Software interrupt</a:t>
            </a:r>
            <a:endParaRPr lang="en-US" altLang="en-US" b="1" u="sng" dirty="0" smtClean="0">
              <a:solidFill>
                <a:srgbClr val="0000FF"/>
              </a:solidFill>
            </a:endParaRPr>
          </a:p>
        </p:txBody>
      </p:sp>
      <p:sp>
        <p:nvSpPr>
          <p:cNvPr id="11270" name="Rectangle 5"/>
          <p:cNvSpPr>
            <a:spLocks noChangeArrowheads="1"/>
          </p:cNvSpPr>
          <p:nvPr/>
        </p:nvSpPr>
        <p:spPr bwMode="auto">
          <a:xfrm>
            <a:off x="1838325" y="2145903"/>
            <a:ext cx="2209800" cy="990600"/>
          </a:xfrm>
          <a:prstGeom prst="rect">
            <a:avLst/>
          </a:prstGeom>
          <a:solidFill>
            <a:schemeClr val="bg2"/>
          </a:solidFill>
          <a:ln w="9525">
            <a:solidFill>
              <a:schemeClr val="tx1"/>
            </a:solidFill>
            <a:miter lim="800000"/>
            <a:headEnd/>
            <a:tailEnd/>
          </a:ln>
        </p:spPr>
        <p:txBody>
          <a:bodyPr wrap="none" anchor="ctr"/>
          <a:lstStyle/>
          <a:p>
            <a:pPr algn="ctr" eaLnBrk="1" hangingPunct="1"/>
            <a:r>
              <a:rPr lang="en-US" altLang="zh-TW"/>
              <a:t>Computer</a:t>
            </a:r>
          </a:p>
          <a:p>
            <a:pPr algn="ctr" eaLnBrk="1" hangingPunct="1"/>
            <a:r>
              <a:rPr lang="en-US" altLang="zh-TW"/>
              <a:t>        EINT3</a:t>
            </a:r>
            <a:endParaRPr lang="en-US" altLang="en-US"/>
          </a:p>
        </p:txBody>
      </p:sp>
      <p:sp>
        <p:nvSpPr>
          <p:cNvPr id="11271" name="Line 6"/>
          <p:cNvSpPr>
            <a:spLocks noChangeShapeType="1"/>
          </p:cNvSpPr>
          <p:nvPr/>
        </p:nvSpPr>
        <p:spPr bwMode="auto">
          <a:xfrm flipH="1">
            <a:off x="4114800" y="3036491"/>
            <a:ext cx="1828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2" name="Freeform 16"/>
          <p:cNvSpPr>
            <a:spLocks/>
          </p:cNvSpPr>
          <p:nvPr/>
        </p:nvSpPr>
        <p:spPr bwMode="auto">
          <a:xfrm>
            <a:off x="5943600" y="3036491"/>
            <a:ext cx="1676400" cy="609600"/>
          </a:xfrm>
          <a:custGeom>
            <a:avLst/>
            <a:gdLst>
              <a:gd name="T0" fmla="*/ 0 w 1056"/>
              <a:gd name="T1" fmla="*/ 0 h 384"/>
              <a:gd name="T2" fmla="*/ 2147483647 w 1056"/>
              <a:gd name="T3" fmla="*/ 0 h 384"/>
              <a:gd name="T4" fmla="*/ 2147483647 w 1056"/>
              <a:gd name="T5" fmla="*/ 2147483647 h 384"/>
              <a:gd name="T6" fmla="*/ 2147483647 w 1056"/>
              <a:gd name="T7" fmla="*/ 2147483647 h 384"/>
              <a:gd name="T8" fmla="*/ 2147483647 w 1056"/>
              <a:gd name="T9" fmla="*/ 0 h 384"/>
              <a:gd name="T10" fmla="*/ 2147483647 w 1056"/>
              <a:gd name="T11" fmla="*/ 0 h 3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56" h="384">
                <a:moveTo>
                  <a:pt x="0" y="0"/>
                </a:moveTo>
                <a:lnTo>
                  <a:pt x="336" y="0"/>
                </a:lnTo>
                <a:lnTo>
                  <a:pt x="336" y="384"/>
                </a:lnTo>
                <a:lnTo>
                  <a:pt x="720" y="384"/>
                </a:lnTo>
                <a:lnTo>
                  <a:pt x="720" y="0"/>
                </a:lnTo>
                <a:lnTo>
                  <a:pt x="1056" y="0"/>
                </a:lnTo>
              </a:path>
            </a:pathLst>
          </a:cu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3" name="Line 17"/>
          <p:cNvSpPr>
            <a:spLocks noChangeShapeType="1"/>
          </p:cNvSpPr>
          <p:nvPr/>
        </p:nvSpPr>
        <p:spPr bwMode="auto">
          <a:xfrm>
            <a:off x="6477000" y="3188891"/>
            <a:ext cx="0" cy="304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4" name="Text Box 18"/>
          <p:cNvSpPr txBox="1">
            <a:spLocks noChangeArrowheads="1"/>
          </p:cNvSpPr>
          <p:nvPr/>
        </p:nvSpPr>
        <p:spPr bwMode="auto">
          <a:xfrm>
            <a:off x="323850" y="1980802"/>
            <a:ext cx="1390650"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r>
              <a:rPr lang="en-US" altLang="en-US" sz="1800" dirty="0">
                <a:latin typeface="Arial" charset="0"/>
              </a:rPr>
              <a:t>IRQ_Eint1()</a:t>
            </a:r>
          </a:p>
          <a:p>
            <a:r>
              <a:rPr lang="en-US" altLang="en-US" sz="1800" dirty="0">
                <a:latin typeface="Arial" charset="0"/>
              </a:rPr>
              <a:t>{</a:t>
            </a:r>
          </a:p>
          <a:p>
            <a:r>
              <a:rPr lang="en-US" altLang="en-US" sz="1800" dirty="0">
                <a:latin typeface="Arial" charset="0"/>
              </a:rPr>
              <a:t>::</a:t>
            </a:r>
          </a:p>
          <a:p>
            <a:r>
              <a:rPr lang="en-US" altLang="en-US" sz="1800" dirty="0">
                <a:latin typeface="Arial" charset="0"/>
              </a:rPr>
              <a:t>}</a:t>
            </a:r>
          </a:p>
          <a:p>
            <a:endParaRPr lang="en-US" altLang="en-US" sz="1800" dirty="0">
              <a:latin typeface="Arial" charset="0"/>
            </a:endParaRPr>
          </a:p>
        </p:txBody>
      </p:sp>
      <p:sp>
        <p:nvSpPr>
          <p:cNvPr id="11275" name="Text Box 19"/>
          <p:cNvSpPr txBox="1">
            <a:spLocks noChangeArrowheads="1"/>
          </p:cNvSpPr>
          <p:nvPr/>
        </p:nvSpPr>
        <p:spPr bwMode="auto">
          <a:xfrm>
            <a:off x="4267200" y="2045891"/>
            <a:ext cx="4248150" cy="1190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r>
              <a:rPr lang="en-US" altLang="en-US" sz="1800">
                <a:latin typeface="Arial" charset="0"/>
              </a:rPr>
              <a:t>A falling edge at EINT3 will trigger the </a:t>
            </a:r>
          </a:p>
          <a:p>
            <a:r>
              <a:rPr lang="en-US" altLang="en-US" sz="1800">
                <a:latin typeface="Arial" charset="0"/>
              </a:rPr>
              <a:t>execution of the </a:t>
            </a:r>
            <a:r>
              <a:rPr lang="en-US" altLang="en-US" sz="1800" u="sng">
                <a:latin typeface="Arial" charset="0"/>
              </a:rPr>
              <a:t>interrupt service routine</a:t>
            </a:r>
          </a:p>
          <a:p>
            <a:r>
              <a:rPr lang="en-US" altLang="en-US" sz="1800">
                <a:latin typeface="Arial" charset="0"/>
              </a:rPr>
              <a:t>__irq IRQ_Eint1()</a:t>
            </a:r>
            <a:endParaRPr lang="en-US" altLang="zh-TW" sz="1800">
              <a:latin typeface="Arial" charset="0"/>
            </a:endParaRPr>
          </a:p>
          <a:p>
            <a:endParaRPr lang="en-US" altLang="en-US" sz="1800">
              <a:latin typeface="Arial" charset="0"/>
            </a:endParaRPr>
          </a:p>
        </p:txBody>
      </p:sp>
      <p:sp>
        <p:nvSpPr>
          <p:cNvPr id="11276" name="Line 20"/>
          <p:cNvSpPr>
            <a:spLocks noChangeShapeType="1"/>
          </p:cNvSpPr>
          <p:nvPr/>
        </p:nvSpPr>
        <p:spPr bwMode="auto">
          <a:xfrm flipH="1" flipV="1">
            <a:off x="1485900" y="2409427"/>
            <a:ext cx="38100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7" name="Line 21"/>
          <p:cNvSpPr>
            <a:spLocks noChangeShapeType="1"/>
          </p:cNvSpPr>
          <p:nvPr/>
        </p:nvSpPr>
        <p:spPr bwMode="auto">
          <a:xfrm flipV="1">
            <a:off x="1447800" y="2790030"/>
            <a:ext cx="457200" cy="31353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8" name="Rectangle 22"/>
          <p:cNvSpPr>
            <a:spLocks noChangeArrowheads="1"/>
          </p:cNvSpPr>
          <p:nvPr/>
        </p:nvSpPr>
        <p:spPr bwMode="auto">
          <a:xfrm>
            <a:off x="2133600" y="4267200"/>
            <a:ext cx="3200400" cy="1905000"/>
          </a:xfrm>
          <a:prstGeom prst="rect">
            <a:avLst/>
          </a:prstGeom>
          <a:solidFill>
            <a:schemeClr val="bg2"/>
          </a:solidFill>
          <a:ln w="9525">
            <a:solidFill>
              <a:schemeClr val="tx1"/>
            </a:solidFill>
            <a:miter lim="800000"/>
            <a:headEnd/>
            <a:tailEnd/>
          </a:ln>
        </p:spPr>
        <p:txBody>
          <a:bodyPr wrap="none" anchor="ctr"/>
          <a:lstStyle/>
          <a:p>
            <a:pPr eaLnBrk="1" hangingPunct="1"/>
            <a:r>
              <a:rPr lang="en-US" altLang="zh-TW"/>
              <a:t>Computer</a:t>
            </a:r>
          </a:p>
          <a:p>
            <a:pPr eaLnBrk="1" hangingPunct="1"/>
            <a:r>
              <a:rPr lang="en-US" altLang="zh-TW"/>
              <a:t>Main{</a:t>
            </a:r>
          </a:p>
          <a:p>
            <a:pPr eaLnBrk="1" hangingPunct="1"/>
            <a:r>
              <a:rPr lang="en-US" altLang="zh-TW"/>
              <a:t>:</a:t>
            </a:r>
          </a:p>
          <a:p>
            <a:pPr eaLnBrk="1" hangingPunct="1"/>
            <a:r>
              <a:rPr lang="en-US" altLang="zh-TW"/>
              <a:t>     SWI N</a:t>
            </a:r>
          </a:p>
          <a:p>
            <a:pPr eaLnBrk="1" hangingPunct="1"/>
            <a:r>
              <a:rPr lang="en-US" altLang="zh-TW"/>
              <a:t>:</a:t>
            </a:r>
          </a:p>
          <a:p>
            <a:pPr eaLnBrk="1" hangingPunct="1"/>
            <a:r>
              <a:rPr lang="en-US" altLang="zh-TW"/>
              <a:t>}   </a:t>
            </a:r>
            <a:endParaRPr lang="en-US" altLang="en-US"/>
          </a:p>
        </p:txBody>
      </p:sp>
      <p:sp>
        <p:nvSpPr>
          <p:cNvPr id="11279" name="Line 23"/>
          <p:cNvSpPr>
            <a:spLocks noChangeShapeType="1"/>
          </p:cNvSpPr>
          <p:nvPr/>
        </p:nvSpPr>
        <p:spPr bwMode="auto">
          <a:xfrm flipH="1">
            <a:off x="3286125" y="4789091"/>
            <a:ext cx="2286000" cy="6858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0" name="Text Box 26"/>
          <p:cNvSpPr txBox="1">
            <a:spLocks noChangeArrowheads="1"/>
          </p:cNvSpPr>
          <p:nvPr/>
        </p:nvSpPr>
        <p:spPr bwMode="auto">
          <a:xfrm>
            <a:off x="152400" y="4724003"/>
            <a:ext cx="1962150"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r>
              <a:rPr lang="en-US" altLang="en-US" sz="1800" dirty="0">
                <a:latin typeface="Arial" charset="0"/>
              </a:rPr>
              <a:t>N-</a:t>
            </a:r>
            <a:r>
              <a:rPr lang="en-US" altLang="en-US" sz="1800" dirty="0" err="1">
                <a:latin typeface="Arial" charset="0"/>
              </a:rPr>
              <a:t>th</a:t>
            </a:r>
            <a:r>
              <a:rPr lang="en-US" altLang="en-US" sz="1800" dirty="0">
                <a:latin typeface="Arial" charset="0"/>
              </a:rPr>
              <a:t>-sys-routine()</a:t>
            </a:r>
          </a:p>
          <a:p>
            <a:r>
              <a:rPr lang="en-US" altLang="en-US" sz="1800" dirty="0">
                <a:latin typeface="Arial" charset="0"/>
              </a:rPr>
              <a:t>{</a:t>
            </a:r>
          </a:p>
          <a:p>
            <a:r>
              <a:rPr lang="en-US" altLang="en-US" sz="1800" dirty="0">
                <a:latin typeface="Arial" charset="0"/>
              </a:rPr>
              <a:t>::</a:t>
            </a:r>
          </a:p>
          <a:p>
            <a:r>
              <a:rPr lang="en-US" altLang="en-US" sz="1800" dirty="0">
                <a:latin typeface="Arial" charset="0"/>
              </a:rPr>
              <a:t>}</a:t>
            </a:r>
          </a:p>
          <a:p>
            <a:endParaRPr lang="en-US" altLang="en-US" sz="1800" dirty="0">
              <a:latin typeface="Arial" charset="0"/>
            </a:endParaRPr>
          </a:p>
        </p:txBody>
      </p:sp>
      <p:sp>
        <p:nvSpPr>
          <p:cNvPr id="11281" name="Text Box 27"/>
          <p:cNvSpPr txBox="1">
            <a:spLocks noChangeArrowheads="1"/>
          </p:cNvSpPr>
          <p:nvPr/>
        </p:nvSpPr>
        <p:spPr bwMode="auto">
          <a:xfrm>
            <a:off x="5591175" y="4490641"/>
            <a:ext cx="2952750" cy="1739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r>
              <a:rPr lang="en-US" altLang="en-US" sz="1800" dirty="0">
                <a:latin typeface="Arial" charset="0"/>
              </a:rPr>
              <a:t>An instruction “SWI N” in </a:t>
            </a:r>
          </a:p>
          <a:p>
            <a:r>
              <a:rPr lang="en-US" altLang="en-US" sz="1800" dirty="0">
                <a:latin typeface="Arial" charset="0"/>
              </a:rPr>
              <a:t>the program will trigger the </a:t>
            </a:r>
          </a:p>
          <a:p>
            <a:r>
              <a:rPr lang="en-US" altLang="en-US" sz="1800" dirty="0">
                <a:latin typeface="Arial" charset="0"/>
              </a:rPr>
              <a:t>execution of </a:t>
            </a:r>
          </a:p>
          <a:p>
            <a:r>
              <a:rPr lang="en-US" altLang="en-US" sz="1800" dirty="0">
                <a:latin typeface="Arial" charset="0"/>
              </a:rPr>
              <a:t>the N-</a:t>
            </a:r>
            <a:r>
              <a:rPr lang="en-US" altLang="en-US" sz="1800" dirty="0" err="1">
                <a:latin typeface="Arial" charset="0"/>
              </a:rPr>
              <a:t>th</a:t>
            </a:r>
            <a:r>
              <a:rPr lang="en-US" altLang="en-US" sz="1800" dirty="0">
                <a:latin typeface="Arial" charset="0"/>
              </a:rPr>
              <a:t>-sys-routine </a:t>
            </a:r>
          </a:p>
          <a:p>
            <a:r>
              <a:rPr lang="en-US" altLang="en-US" sz="1800" dirty="0">
                <a:latin typeface="Arial" charset="0"/>
              </a:rPr>
              <a:t>(system routine)</a:t>
            </a:r>
          </a:p>
          <a:p>
            <a:endParaRPr lang="en-US" altLang="en-US" sz="1800" dirty="0">
              <a:latin typeface="Arial" charset="0"/>
            </a:endParaRPr>
          </a:p>
        </p:txBody>
      </p:sp>
      <p:sp>
        <p:nvSpPr>
          <p:cNvPr id="11282" name="Line 28"/>
          <p:cNvSpPr>
            <a:spLocks noChangeShapeType="1"/>
          </p:cNvSpPr>
          <p:nvPr/>
        </p:nvSpPr>
        <p:spPr bwMode="auto">
          <a:xfrm flipH="1" flipV="1">
            <a:off x="1562100" y="5131991"/>
            <a:ext cx="685800" cy="1524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3" name="Line 29"/>
          <p:cNvSpPr>
            <a:spLocks noChangeShapeType="1"/>
          </p:cNvSpPr>
          <p:nvPr/>
        </p:nvSpPr>
        <p:spPr bwMode="auto">
          <a:xfrm flipV="1">
            <a:off x="1790700" y="5468541"/>
            <a:ext cx="457200" cy="381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1" name="Picture 20" descr="PESIT-NEW-LOGO"/>
          <p:cNvPicPr/>
          <p:nvPr/>
        </p:nvPicPr>
        <p:blipFill>
          <a:blip r:embed="rId2"/>
          <a:srcRect/>
          <a:stretch>
            <a:fillRect/>
          </a:stretch>
        </p:blipFill>
        <p:spPr bwMode="auto">
          <a:xfrm>
            <a:off x="8543925" y="-1"/>
            <a:ext cx="609600" cy="674291"/>
          </a:xfrm>
          <a:prstGeom prst="rect">
            <a:avLst/>
          </a:prstGeom>
          <a:noFill/>
          <a:ln w="9525">
            <a:noFill/>
            <a:miter lim="800000"/>
            <a:headEnd/>
            <a:tailEnd/>
          </a:ln>
        </p:spPr>
      </p:pic>
      <p:cxnSp>
        <p:nvCxnSpPr>
          <p:cNvPr id="22" name="Straight Connector 21"/>
          <p:cNvCxnSpPr/>
          <p:nvPr/>
        </p:nvCxnSpPr>
        <p:spPr>
          <a:xfrm>
            <a:off x="0" y="674291"/>
            <a:ext cx="914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8816959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type="title"/>
          </p:nvPr>
        </p:nvSpPr>
        <p:spPr>
          <a:xfrm>
            <a:off x="443706" y="76200"/>
            <a:ext cx="8229600" cy="563562"/>
          </a:xfrm>
        </p:spPr>
        <p:txBody>
          <a:bodyPr>
            <a:noAutofit/>
          </a:bodyPr>
          <a:lstStyle/>
          <a:p>
            <a:pPr algn="l" eaLnBrk="1" hangingPunct="1"/>
            <a:r>
              <a:rPr lang="en-US" altLang="en-US" sz="2800" b="1" cap="small" dirty="0" smtClean="0">
                <a:solidFill>
                  <a:srgbClr val="C00000"/>
                </a:solidFill>
              </a:rPr>
              <a:t>Exception (interrupt) Modes</a:t>
            </a:r>
            <a:endParaRPr lang="en-GB" altLang="en-US" sz="2800" b="1" cap="small" dirty="0" smtClean="0">
              <a:solidFill>
                <a:srgbClr val="C00000"/>
              </a:solidFill>
            </a:endParaRPr>
          </a:p>
        </p:txBody>
      </p:sp>
      <p:sp>
        <p:nvSpPr>
          <p:cNvPr id="12291" name="Rectangle 3"/>
          <p:cNvSpPr>
            <a:spLocks noGrp="1" noChangeArrowheads="1"/>
          </p:cNvSpPr>
          <p:nvPr>
            <p:ph type="body" sz="half" idx="1"/>
          </p:nvPr>
        </p:nvSpPr>
        <p:spPr>
          <a:xfrm>
            <a:off x="434975" y="1041400"/>
            <a:ext cx="8382000" cy="4525963"/>
          </a:xfrm>
        </p:spPr>
        <p:txBody>
          <a:bodyPr/>
          <a:lstStyle/>
          <a:p>
            <a:pPr eaLnBrk="1" hangingPunct="1"/>
            <a:r>
              <a:rPr lang="en-GB" altLang="en-US" sz="2000" dirty="0" smtClean="0"/>
              <a:t>ARM supports 7 types of exception</a:t>
            </a:r>
            <a:r>
              <a:rPr lang="en-GB" altLang="zh-TW" sz="2000" dirty="0" smtClean="0"/>
              <a:t>s </a:t>
            </a:r>
            <a:r>
              <a:rPr lang="en-GB" altLang="en-US" sz="2000" dirty="0" smtClean="0"/>
              <a:t>and has a privileged processor mode for each type of exception.</a:t>
            </a:r>
          </a:p>
          <a:p>
            <a:pPr eaLnBrk="1" hangingPunct="1"/>
            <a:r>
              <a:rPr lang="en-GB" altLang="en-US" sz="2000" dirty="0" smtClean="0"/>
              <a:t>ARM Exception </a:t>
            </a:r>
            <a:r>
              <a:rPr lang="en-GB" altLang="zh-TW" sz="2000" dirty="0" smtClean="0"/>
              <a:t>(interrupt) </a:t>
            </a:r>
            <a:r>
              <a:rPr lang="en-GB" altLang="en-US" sz="2000" dirty="0" smtClean="0"/>
              <a:t>vectors  </a:t>
            </a:r>
          </a:p>
          <a:p>
            <a:pPr eaLnBrk="1" hangingPunct="1"/>
            <a:r>
              <a:rPr lang="en-GB" altLang="en-US" sz="2000" dirty="0" smtClean="0"/>
              <a:t>Interrupt Vector Table</a:t>
            </a:r>
          </a:p>
          <a:p>
            <a:pPr lvl="1" eaLnBrk="1" hangingPunct="1"/>
            <a:endParaRPr lang="en-US" altLang="en-US" sz="1800" dirty="0" smtClean="0"/>
          </a:p>
          <a:p>
            <a:pPr eaLnBrk="1" hangingPunct="1"/>
            <a:endParaRPr lang="en-GB" altLang="en-US" sz="2000" dirty="0" smtClean="0"/>
          </a:p>
          <a:p>
            <a:pPr eaLnBrk="1" hangingPunct="1"/>
            <a:endParaRPr lang="en-GB" altLang="en-US" sz="2000" dirty="0" smtClean="0"/>
          </a:p>
          <a:p>
            <a:pPr eaLnBrk="1" hangingPunct="1"/>
            <a:endParaRPr lang="en-GB" altLang="en-US" sz="2000" dirty="0" smtClean="0"/>
          </a:p>
        </p:txBody>
      </p:sp>
      <p:graphicFrame>
        <p:nvGraphicFramePr>
          <p:cNvPr id="12292" name="Object 4"/>
          <p:cNvGraphicFramePr>
            <a:graphicFrameLocks noGrp="1" noChangeAspect="1"/>
          </p:cNvGraphicFramePr>
          <p:nvPr>
            <p:ph sz="half" idx="2"/>
            <p:extLst>
              <p:ext uri="{D42A27DB-BD31-4B8C-83A1-F6EECF244321}">
                <p14:modId xmlns="" xmlns:p14="http://schemas.microsoft.com/office/powerpoint/2010/main" val="3847021519"/>
              </p:ext>
            </p:extLst>
          </p:nvPr>
        </p:nvGraphicFramePr>
        <p:xfrm>
          <a:off x="1143000" y="2590800"/>
          <a:ext cx="6753225" cy="2878138"/>
        </p:xfrm>
        <a:graphic>
          <a:graphicData uri="http://schemas.openxmlformats.org/presentationml/2006/ole">
            <p:oleObj spid="_x0000_s1123" name="Document" r:id="rId3" imgW="6738680" imgH="2871076" progId="Word.Document.8">
              <p:embed/>
            </p:oleObj>
          </a:graphicData>
        </a:graphic>
      </p:graphicFrame>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dirty="0">
              <a:solidFill>
                <a:srgbClr val="898989"/>
              </a:solidFill>
            </a:endParaRPr>
          </a:p>
        </p:txBody>
      </p:sp>
      <p:cxnSp>
        <p:nvCxnSpPr>
          <p:cNvPr id="14" name="Straight Connector 13"/>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descr="PESIT-NEW-LOGO"/>
          <p:cNvPicPr/>
          <p:nvPr/>
        </p:nvPicPr>
        <p:blipFill>
          <a:blip r:embed="rId4"/>
          <a:srcRect/>
          <a:stretch>
            <a:fillRect/>
          </a:stretch>
        </p:blipFill>
        <p:spPr bwMode="auto">
          <a:xfrm>
            <a:off x="8489950" y="0"/>
            <a:ext cx="654050" cy="762000"/>
          </a:xfrm>
          <a:prstGeom prst="rect">
            <a:avLst/>
          </a:prstGeom>
          <a:noFill/>
          <a:ln w="9525">
            <a:noFill/>
            <a:miter lim="800000"/>
            <a:headEnd/>
            <a:tailEnd/>
          </a:ln>
        </p:spPr>
      </p:pic>
    </p:spTree>
    <p:extLst>
      <p:ext uri="{BB962C8B-B14F-4D97-AF65-F5344CB8AC3E}">
        <p14:creationId xmlns="" xmlns:p14="http://schemas.microsoft.com/office/powerpoint/2010/main" val="1645842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1522</TotalTime>
  <Words>1641</Words>
  <Application>Microsoft Office PowerPoint</Application>
  <PresentationFormat>On-screen Show (4:3)</PresentationFormat>
  <Paragraphs>246</Paragraphs>
  <Slides>32</Slides>
  <Notes>19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Office Theme</vt:lpstr>
      <vt:lpstr>Document</vt:lpstr>
      <vt:lpstr>Microprocessor  &amp;  Computer Architecture UE17CS253 </vt:lpstr>
      <vt:lpstr>SOFTWARE METHOD – POLLING</vt:lpstr>
      <vt:lpstr>HARDWARE METHOD – DAISY CHAIN</vt:lpstr>
      <vt:lpstr>What is Interrupt/Exception?</vt:lpstr>
      <vt:lpstr> Interrupts  </vt:lpstr>
      <vt:lpstr>Interrupt and Exception</vt:lpstr>
      <vt:lpstr>Important  Interrupts in words</vt:lpstr>
      <vt:lpstr>Compare hardware and software interrupt</vt:lpstr>
      <vt:lpstr>Exception (interrupt) Modes</vt:lpstr>
      <vt:lpstr>Exception (interrupt) Modes</vt:lpstr>
      <vt:lpstr>Slide 11</vt:lpstr>
      <vt:lpstr>IRQ and FIQ Exceptions</vt:lpstr>
      <vt:lpstr>Slide 13</vt:lpstr>
      <vt:lpstr>Slide 14</vt:lpstr>
      <vt:lpstr>Enabling and Disabling FIQ and IRQ Exceptions</vt:lpstr>
      <vt:lpstr>Basic Interrupt Stack Design and Implementation</vt:lpstr>
      <vt:lpstr>Slide 17</vt:lpstr>
      <vt:lpstr>Basic Interrupt Stack Design and Implementation</vt:lpstr>
      <vt:lpstr>Basic Interrupt Stack Design and Implementation</vt:lpstr>
      <vt:lpstr>Interrupt Handling Schemes</vt:lpstr>
      <vt:lpstr>Interrupt Handling Schemes Non-Nested Interrupt Handler</vt:lpstr>
      <vt:lpstr>Interrupt Handling Schemes Non-Nested Interrupt Handler</vt:lpstr>
      <vt:lpstr>Interrupt Handling Schemes Non-Nested Interrupt Handler</vt:lpstr>
      <vt:lpstr>Interrupt Handling Schemes Non-Nested Interrupt Handler</vt:lpstr>
      <vt:lpstr>Interrupt Handling Schemes Non-Nested Interrupt Handler</vt:lpstr>
      <vt:lpstr>Priority Interrupts</vt:lpstr>
      <vt:lpstr>Programmable Interrupt Controller</vt:lpstr>
      <vt:lpstr>Direct Memory Access(DMA) Controller</vt:lpstr>
      <vt:lpstr>Direct Memory Access(DMA) Controller</vt:lpstr>
      <vt:lpstr>AMBA (Advanced Microprocessor Bus Architecture) protocol</vt:lpstr>
      <vt:lpstr>APB (Advanced Peripheral Bus ) protocol</vt:lpstr>
      <vt:lpstr>Q &amp; A on Interrupts , Interrupt Handling Mechanism  PIC &amp; DMA Controller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Microprocessor  &amp;  Computer Architecture</dc:title>
  <dc:creator>PESU-CS</dc:creator>
  <cp:lastModifiedBy>Badriprasad</cp:lastModifiedBy>
  <cp:revision>435</cp:revision>
  <dcterms:created xsi:type="dcterms:W3CDTF">2016-01-05T00:08:12Z</dcterms:created>
  <dcterms:modified xsi:type="dcterms:W3CDTF">2019-03-08T14:42:41Z</dcterms:modified>
</cp:coreProperties>
</file>