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3" r:id="rId8"/>
    <p:sldId id="262" r:id="rId9"/>
    <p:sldId id="265" r:id="rId10"/>
    <p:sldId id="264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5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988CFF-F4F2-4F00-8486-A7994D00B8E7}" type="doc">
      <dgm:prSet loTypeId="urn:microsoft.com/office/officeart/2005/8/layout/lProcess1" loCatId="process" qsTypeId="urn:microsoft.com/office/officeart/2009/2/quickstyle/3d8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432B128-813C-4DD1-87CE-2C96F1F01F9B}">
      <dgm:prSet phldrT="[Text]"/>
      <dgm:spPr/>
      <dgm:t>
        <a:bodyPr/>
        <a:lstStyle/>
        <a:p>
          <a:r>
            <a:rPr lang="en-US" dirty="0"/>
            <a:t>LOADING</a:t>
          </a:r>
          <a:endParaRPr lang="en-IN" dirty="0"/>
        </a:p>
      </dgm:t>
    </dgm:pt>
    <dgm:pt modelId="{3AF27D07-367E-4BCB-A9B5-17E76F3F8222}" type="parTrans" cxnId="{3A07D1C3-65BB-4E7A-8D71-61D4BA5FF65B}">
      <dgm:prSet/>
      <dgm:spPr/>
      <dgm:t>
        <a:bodyPr/>
        <a:lstStyle/>
        <a:p>
          <a:endParaRPr lang="en-IN"/>
        </a:p>
      </dgm:t>
    </dgm:pt>
    <dgm:pt modelId="{D932098C-BFCD-4AEE-9ED5-AACD369D6AD8}" type="sibTrans" cxnId="{3A07D1C3-65BB-4E7A-8D71-61D4BA5FF65B}">
      <dgm:prSet/>
      <dgm:spPr/>
      <dgm:t>
        <a:bodyPr/>
        <a:lstStyle/>
        <a:p>
          <a:endParaRPr lang="en-IN"/>
        </a:p>
      </dgm:t>
    </dgm:pt>
    <dgm:pt modelId="{213F57CC-F5D4-4BD8-B7CA-BD86585F1BA8}">
      <dgm:prSet phldrT="[Text]"/>
      <dgm:spPr/>
      <dgm:t>
        <a:bodyPr/>
        <a:lstStyle/>
        <a:p>
          <a:r>
            <a:rPr lang="en-US" dirty="0"/>
            <a:t>CLEANING</a:t>
          </a:r>
          <a:endParaRPr lang="en-IN" dirty="0"/>
        </a:p>
      </dgm:t>
    </dgm:pt>
    <dgm:pt modelId="{47F9E1F1-A07A-4961-A1DD-4ED8923AF20E}" type="parTrans" cxnId="{597B48B6-A3B7-4140-AA09-E2DA18F4D7E6}">
      <dgm:prSet/>
      <dgm:spPr/>
      <dgm:t>
        <a:bodyPr/>
        <a:lstStyle/>
        <a:p>
          <a:endParaRPr lang="en-IN"/>
        </a:p>
      </dgm:t>
    </dgm:pt>
    <dgm:pt modelId="{2CE67378-2618-4C7C-838B-5C8796C0C4C7}" type="sibTrans" cxnId="{597B48B6-A3B7-4140-AA09-E2DA18F4D7E6}">
      <dgm:prSet/>
      <dgm:spPr/>
      <dgm:t>
        <a:bodyPr/>
        <a:lstStyle/>
        <a:p>
          <a:endParaRPr lang="en-IN"/>
        </a:p>
      </dgm:t>
    </dgm:pt>
    <dgm:pt modelId="{BF45EBD8-367B-49A7-9725-1BB59E197121}">
      <dgm:prSet phldrT="[Text]"/>
      <dgm:spPr/>
      <dgm:t>
        <a:bodyPr/>
        <a:lstStyle/>
        <a:p>
          <a:r>
            <a:rPr lang="en-US" dirty="0"/>
            <a:t>ANALYSING</a:t>
          </a:r>
          <a:endParaRPr lang="en-IN" dirty="0"/>
        </a:p>
      </dgm:t>
    </dgm:pt>
    <dgm:pt modelId="{EF6A93BC-4C93-408D-9B5D-F84753FF0E52}" type="parTrans" cxnId="{111FA1D0-0094-4052-82B4-D4DDAD98F7BD}">
      <dgm:prSet/>
      <dgm:spPr/>
      <dgm:t>
        <a:bodyPr/>
        <a:lstStyle/>
        <a:p>
          <a:endParaRPr lang="en-IN"/>
        </a:p>
      </dgm:t>
    </dgm:pt>
    <dgm:pt modelId="{509A155F-D653-422C-8B0C-77395683AC11}" type="sibTrans" cxnId="{111FA1D0-0094-4052-82B4-D4DDAD98F7BD}">
      <dgm:prSet/>
      <dgm:spPr/>
      <dgm:t>
        <a:bodyPr/>
        <a:lstStyle/>
        <a:p>
          <a:endParaRPr lang="en-IN"/>
        </a:p>
      </dgm:t>
    </dgm:pt>
    <dgm:pt modelId="{5DA4A97A-B9FE-4919-A61D-45F7F5F82BA3}" type="pres">
      <dgm:prSet presAssocID="{AD988CFF-F4F2-4F00-8486-A7994D00B8E7}" presName="Name0" presStyleCnt="0">
        <dgm:presLayoutVars>
          <dgm:dir/>
          <dgm:animLvl val="lvl"/>
          <dgm:resizeHandles val="exact"/>
        </dgm:presLayoutVars>
      </dgm:prSet>
      <dgm:spPr/>
    </dgm:pt>
    <dgm:pt modelId="{1831BD89-CF15-4B46-83C9-000843A3A5CE}" type="pres">
      <dgm:prSet presAssocID="{C432B128-813C-4DD1-87CE-2C96F1F01F9B}" presName="vertFlow" presStyleCnt="0"/>
      <dgm:spPr/>
    </dgm:pt>
    <dgm:pt modelId="{50859652-8489-4DB9-AA9C-43EBB5DC0B4C}" type="pres">
      <dgm:prSet presAssocID="{C432B128-813C-4DD1-87CE-2C96F1F01F9B}" presName="header" presStyleLbl="node1" presStyleIdx="0" presStyleCnt="1"/>
      <dgm:spPr/>
    </dgm:pt>
    <dgm:pt modelId="{170CFA98-7427-440B-8D65-BC80AF9A45D7}" type="pres">
      <dgm:prSet presAssocID="{47F9E1F1-A07A-4961-A1DD-4ED8923AF20E}" presName="parTrans" presStyleLbl="sibTrans2D1" presStyleIdx="0" presStyleCnt="2"/>
      <dgm:spPr/>
    </dgm:pt>
    <dgm:pt modelId="{D8926F3E-6B55-4148-B986-7772CE3CA9FD}" type="pres">
      <dgm:prSet presAssocID="{213F57CC-F5D4-4BD8-B7CA-BD86585F1BA8}" presName="child" presStyleLbl="alignAccFollowNode1" presStyleIdx="0" presStyleCnt="2">
        <dgm:presLayoutVars>
          <dgm:chMax val="0"/>
          <dgm:bulletEnabled val="1"/>
        </dgm:presLayoutVars>
      </dgm:prSet>
      <dgm:spPr/>
    </dgm:pt>
    <dgm:pt modelId="{489044B0-EFA7-463C-AC72-005216F81025}" type="pres">
      <dgm:prSet presAssocID="{2CE67378-2618-4C7C-838B-5C8796C0C4C7}" presName="sibTrans" presStyleLbl="sibTrans2D1" presStyleIdx="1" presStyleCnt="2"/>
      <dgm:spPr/>
    </dgm:pt>
    <dgm:pt modelId="{794116A4-7D6C-4A8F-A2FC-255F1473777A}" type="pres">
      <dgm:prSet presAssocID="{BF45EBD8-367B-49A7-9725-1BB59E197121}" presName="child" presStyleLbl="alignAccFollowNode1" presStyleIdx="1" presStyleCnt="2">
        <dgm:presLayoutVars>
          <dgm:chMax val="0"/>
          <dgm:bulletEnabled val="1"/>
        </dgm:presLayoutVars>
      </dgm:prSet>
      <dgm:spPr/>
    </dgm:pt>
  </dgm:ptLst>
  <dgm:cxnLst>
    <dgm:cxn modelId="{CD18951F-9863-48F1-B88F-6B26B37886FC}" type="presOf" srcId="{47F9E1F1-A07A-4961-A1DD-4ED8923AF20E}" destId="{170CFA98-7427-440B-8D65-BC80AF9A45D7}" srcOrd="0" destOrd="0" presId="urn:microsoft.com/office/officeart/2005/8/layout/lProcess1"/>
    <dgm:cxn modelId="{B733405D-A585-437B-BB19-4BC5CBBD72F0}" type="presOf" srcId="{BF45EBD8-367B-49A7-9725-1BB59E197121}" destId="{794116A4-7D6C-4A8F-A2FC-255F1473777A}" srcOrd="0" destOrd="0" presId="urn:microsoft.com/office/officeart/2005/8/layout/lProcess1"/>
    <dgm:cxn modelId="{C0D9AC92-B858-434D-9EED-A5445D66209F}" type="presOf" srcId="{213F57CC-F5D4-4BD8-B7CA-BD86585F1BA8}" destId="{D8926F3E-6B55-4148-B986-7772CE3CA9FD}" srcOrd="0" destOrd="0" presId="urn:microsoft.com/office/officeart/2005/8/layout/lProcess1"/>
    <dgm:cxn modelId="{597B48B6-A3B7-4140-AA09-E2DA18F4D7E6}" srcId="{C432B128-813C-4DD1-87CE-2C96F1F01F9B}" destId="{213F57CC-F5D4-4BD8-B7CA-BD86585F1BA8}" srcOrd="0" destOrd="0" parTransId="{47F9E1F1-A07A-4961-A1DD-4ED8923AF20E}" sibTransId="{2CE67378-2618-4C7C-838B-5C8796C0C4C7}"/>
    <dgm:cxn modelId="{3A07D1C3-65BB-4E7A-8D71-61D4BA5FF65B}" srcId="{AD988CFF-F4F2-4F00-8486-A7994D00B8E7}" destId="{C432B128-813C-4DD1-87CE-2C96F1F01F9B}" srcOrd="0" destOrd="0" parTransId="{3AF27D07-367E-4BCB-A9B5-17E76F3F8222}" sibTransId="{D932098C-BFCD-4AEE-9ED5-AACD369D6AD8}"/>
    <dgm:cxn modelId="{3B548AC8-415D-474B-8A74-5F91E87FDFAB}" type="presOf" srcId="{AD988CFF-F4F2-4F00-8486-A7994D00B8E7}" destId="{5DA4A97A-B9FE-4919-A61D-45F7F5F82BA3}" srcOrd="0" destOrd="0" presId="urn:microsoft.com/office/officeart/2005/8/layout/lProcess1"/>
    <dgm:cxn modelId="{111FA1D0-0094-4052-82B4-D4DDAD98F7BD}" srcId="{C432B128-813C-4DD1-87CE-2C96F1F01F9B}" destId="{BF45EBD8-367B-49A7-9725-1BB59E197121}" srcOrd="1" destOrd="0" parTransId="{EF6A93BC-4C93-408D-9B5D-F84753FF0E52}" sibTransId="{509A155F-D653-422C-8B0C-77395683AC11}"/>
    <dgm:cxn modelId="{CDF532D3-ACD9-4B61-A6E4-AA30915D4B0F}" type="presOf" srcId="{2CE67378-2618-4C7C-838B-5C8796C0C4C7}" destId="{489044B0-EFA7-463C-AC72-005216F81025}" srcOrd="0" destOrd="0" presId="urn:microsoft.com/office/officeart/2005/8/layout/lProcess1"/>
    <dgm:cxn modelId="{22F911DA-1170-4DDA-B34C-DC6BF5C696B2}" type="presOf" srcId="{C432B128-813C-4DD1-87CE-2C96F1F01F9B}" destId="{50859652-8489-4DB9-AA9C-43EBB5DC0B4C}" srcOrd="0" destOrd="0" presId="urn:microsoft.com/office/officeart/2005/8/layout/lProcess1"/>
    <dgm:cxn modelId="{B05825FA-E1EA-400E-A89F-CAF4CBA712F2}" type="presParOf" srcId="{5DA4A97A-B9FE-4919-A61D-45F7F5F82BA3}" destId="{1831BD89-CF15-4B46-83C9-000843A3A5CE}" srcOrd="0" destOrd="0" presId="urn:microsoft.com/office/officeart/2005/8/layout/lProcess1"/>
    <dgm:cxn modelId="{716AE0EB-7956-461F-A549-E62478B6BF05}" type="presParOf" srcId="{1831BD89-CF15-4B46-83C9-000843A3A5CE}" destId="{50859652-8489-4DB9-AA9C-43EBB5DC0B4C}" srcOrd="0" destOrd="0" presId="urn:microsoft.com/office/officeart/2005/8/layout/lProcess1"/>
    <dgm:cxn modelId="{52D2870A-1A0C-45CE-AD53-3342E6BB995C}" type="presParOf" srcId="{1831BD89-CF15-4B46-83C9-000843A3A5CE}" destId="{170CFA98-7427-440B-8D65-BC80AF9A45D7}" srcOrd="1" destOrd="0" presId="urn:microsoft.com/office/officeart/2005/8/layout/lProcess1"/>
    <dgm:cxn modelId="{B66E58EB-2DCC-4D44-A5BF-9F9596DA9194}" type="presParOf" srcId="{1831BD89-CF15-4B46-83C9-000843A3A5CE}" destId="{D8926F3E-6B55-4148-B986-7772CE3CA9FD}" srcOrd="2" destOrd="0" presId="urn:microsoft.com/office/officeart/2005/8/layout/lProcess1"/>
    <dgm:cxn modelId="{E9505B8F-287A-460A-8779-04B236B2C843}" type="presParOf" srcId="{1831BD89-CF15-4B46-83C9-000843A3A5CE}" destId="{489044B0-EFA7-463C-AC72-005216F81025}" srcOrd="3" destOrd="0" presId="urn:microsoft.com/office/officeart/2005/8/layout/lProcess1"/>
    <dgm:cxn modelId="{29B0F4BE-1EAF-422B-A402-5A34E0C24059}" type="presParOf" srcId="{1831BD89-CF15-4B46-83C9-000843A3A5CE}" destId="{794116A4-7D6C-4A8F-A2FC-255F1473777A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859652-8489-4DB9-AA9C-43EBB5DC0B4C}">
      <dsp:nvSpPr>
        <dsp:cNvPr id="0" name=""/>
        <dsp:cNvSpPr/>
      </dsp:nvSpPr>
      <dsp:spPr>
        <a:xfrm>
          <a:off x="2519" y="97154"/>
          <a:ext cx="2590798" cy="647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LOADING</a:t>
          </a:r>
          <a:endParaRPr lang="en-IN" sz="3400" kern="1200" dirty="0"/>
        </a:p>
      </dsp:txBody>
      <dsp:txXfrm>
        <a:off x="21489" y="116124"/>
        <a:ext cx="2552858" cy="609759"/>
      </dsp:txXfrm>
    </dsp:sp>
    <dsp:sp modelId="{170CFA98-7427-440B-8D65-BC80AF9A45D7}">
      <dsp:nvSpPr>
        <dsp:cNvPr id="0" name=""/>
        <dsp:cNvSpPr/>
      </dsp:nvSpPr>
      <dsp:spPr>
        <a:xfrm rot="5400000">
          <a:off x="1241245" y="801528"/>
          <a:ext cx="113347" cy="11334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926F3E-6B55-4148-B986-7772CE3CA9FD}">
      <dsp:nvSpPr>
        <dsp:cNvPr id="0" name=""/>
        <dsp:cNvSpPr/>
      </dsp:nvSpPr>
      <dsp:spPr>
        <a:xfrm>
          <a:off x="2519" y="971549"/>
          <a:ext cx="2590798" cy="6476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CLEANING</a:t>
          </a:r>
          <a:endParaRPr lang="en-IN" sz="3400" kern="1200" dirty="0"/>
        </a:p>
      </dsp:txBody>
      <dsp:txXfrm>
        <a:off x="21489" y="990519"/>
        <a:ext cx="2552858" cy="609759"/>
      </dsp:txXfrm>
    </dsp:sp>
    <dsp:sp modelId="{489044B0-EFA7-463C-AC72-005216F81025}">
      <dsp:nvSpPr>
        <dsp:cNvPr id="0" name=""/>
        <dsp:cNvSpPr/>
      </dsp:nvSpPr>
      <dsp:spPr>
        <a:xfrm rot="5400000">
          <a:off x="1241245" y="1675923"/>
          <a:ext cx="113347" cy="11334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4116A4-7D6C-4A8F-A2FC-255F1473777A}">
      <dsp:nvSpPr>
        <dsp:cNvPr id="0" name=""/>
        <dsp:cNvSpPr/>
      </dsp:nvSpPr>
      <dsp:spPr>
        <a:xfrm>
          <a:off x="2519" y="1845944"/>
          <a:ext cx="2590798" cy="6476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ANALYSING</a:t>
          </a:r>
          <a:endParaRPr lang="en-IN" sz="3400" kern="1200" dirty="0"/>
        </a:p>
      </dsp:txBody>
      <dsp:txXfrm>
        <a:off x="21489" y="1864914"/>
        <a:ext cx="2552858" cy="6097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CDE3-EE43-459B-BAF3-DE16E57CB677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19370D2-B302-4372-AE5E-8F79804DD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39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CDE3-EE43-459B-BAF3-DE16E57CB677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70D2-B302-4372-AE5E-8F79804DD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67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CDE3-EE43-459B-BAF3-DE16E57CB677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70D2-B302-4372-AE5E-8F79804DDC6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1468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CDE3-EE43-459B-BAF3-DE16E57CB677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70D2-B302-4372-AE5E-8F79804DD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482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CDE3-EE43-459B-BAF3-DE16E57CB677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70D2-B302-4372-AE5E-8F79804DDC69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9684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CDE3-EE43-459B-BAF3-DE16E57CB677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70D2-B302-4372-AE5E-8F79804DD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067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CDE3-EE43-459B-BAF3-DE16E57CB677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70D2-B302-4372-AE5E-8F79804DD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481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CDE3-EE43-459B-BAF3-DE16E57CB677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70D2-B302-4372-AE5E-8F79804DD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38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CDE3-EE43-459B-BAF3-DE16E57CB677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70D2-B302-4372-AE5E-8F79804DD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00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CDE3-EE43-459B-BAF3-DE16E57CB677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70D2-B302-4372-AE5E-8F79804DD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46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CDE3-EE43-459B-BAF3-DE16E57CB677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9370D2-B302-4372-AE5E-8F79804DD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25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CDE3-EE43-459B-BAF3-DE16E57CB677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9370D2-B302-4372-AE5E-8F79804DD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10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CDE3-EE43-459B-BAF3-DE16E57CB677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70D2-B302-4372-AE5E-8F79804DD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18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CDE3-EE43-459B-BAF3-DE16E57CB677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70D2-B302-4372-AE5E-8F79804DD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126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CDE3-EE43-459B-BAF3-DE16E57CB677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70D2-B302-4372-AE5E-8F79804DD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69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CDE3-EE43-459B-BAF3-DE16E57CB677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70D2-B302-4372-AE5E-8F79804DD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84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BCDE3-EE43-459B-BAF3-DE16E57CB677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19370D2-B302-4372-AE5E-8F79804DD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99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BUpINqbrQqTcwZPcBDgXpbuFi0CmUGY5/view?usp=sharing" TargetMode="External"/><Relationship Id="rId2" Type="http://schemas.openxmlformats.org/officeDocument/2006/relationships/hyperlink" Target="https://drive.google.com/file/d/1G_8XMNwsKkmmuHSlEmhMQk-kC6sxTJxN/view?usp=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ile/d/1PsfA3ORVfCMiqq7gfXI7ZuHa3wujVr9g/view?usp=sharing" TargetMode="External"/><Relationship Id="rId4" Type="http://schemas.openxmlformats.org/officeDocument/2006/relationships/hyperlink" Target="https://drive.google.com/file/d/119B5Eu-79B2yU9xunOKA0SL_uk2l4u_X/view?usp=sharin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06417-CB3E-37E6-26A5-DD45699D0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6243" y="1726096"/>
            <a:ext cx="9945757" cy="2262781"/>
          </a:xfrm>
        </p:spPr>
        <p:txBody>
          <a:bodyPr>
            <a:normAutofit/>
          </a:bodyPr>
          <a:lstStyle/>
          <a:p>
            <a:r>
              <a:rPr lang="en-IN" sz="5000" b="1" dirty="0">
                <a:solidFill>
                  <a:srgbClr val="002060"/>
                </a:solidFill>
              </a:rPr>
              <a:t>Consumer Complaints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C92EA-6E03-F126-8346-4AF8B46F1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988877"/>
            <a:ext cx="8915399" cy="191478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   		   -A Data-Driven Report on Corporate Accountability &amp; Geographical Trends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												PRADYUMN SINGH</a:t>
            </a:r>
          </a:p>
          <a:p>
            <a:r>
              <a:rPr lang="en-US" dirty="0">
                <a:solidFill>
                  <a:srgbClr val="7030A0"/>
                </a:solidFill>
              </a:rPr>
              <a:t>												</a:t>
            </a:r>
            <a:r>
              <a:rPr lang="en-IN" dirty="0">
                <a:solidFill>
                  <a:srgbClr val="7030A0"/>
                </a:solidFill>
              </a:rPr>
              <a:t>August 2, 2025</a:t>
            </a:r>
          </a:p>
        </p:txBody>
      </p:sp>
    </p:spTree>
    <p:extLst>
      <p:ext uri="{BB962C8B-B14F-4D97-AF65-F5344CB8AC3E}">
        <p14:creationId xmlns:p14="http://schemas.microsoft.com/office/powerpoint/2010/main" val="2631499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405CEA-B4F7-E33C-CF10-316FAD1F440B}"/>
              </a:ext>
            </a:extLst>
          </p:cNvPr>
          <p:cNvSpPr txBox="1"/>
          <p:nvPr/>
        </p:nvSpPr>
        <p:spPr>
          <a:xfrm>
            <a:off x="465483" y="1165617"/>
            <a:ext cx="480225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7030A0"/>
                </a:solidFill>
              </a:rPr>
              <a:t>Recommendations:</a:t>
            </a:r>
          </a:p>
          <a:p>
            <a:endParaRPr lang="en-IN" sz="2400" b="1" dirty="0">
              <a:solidFill>
                <a:srgbClr val="7030A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 new metric for corporate accountability should be established that considers both complaint volume and average response time.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Companies with high complaint volumes but fast response times (like Equifax) likely have efficient systems but may have underlying product or service issues.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Companies with slow response times, regardless of volume, have clear operational inefficiencies in their customer service process that need to be addressed.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1FB82-90D6-0C6F-E40F-8DEDA22C7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285" y="1325217"/>
            <a:ext cx="5773001" cy="345219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05994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F3580-B86C-BE33-284F-F061B1425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862" y="70478"/>
            <a:ext cx="11270973" cy="1752600"/>
          </a:xfrm>
        </p:spPr>
        <p:txBody>
          <a:bodyPr>
            <a:noAutofit/>
          </a:bodyPr>
          <a:lstStyle/>
          <a:p>
            <a:r>
              <a:rPr lang="en-IN" sz="5000" b="1" dirty="0">
                <a:solidFill>
                  <a:srgbClr val="002060"/>
                </a:solidFill>
              </a:rPr>
              <a:t>Final Conclusion &amp; Strategic Imperative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53766-3F6A-A7CA-971E-4239D59D0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7862" y="1934817"/>
            <a:ext cx="10066750" cy="3976405"/>
          </a:xfrm>
        </p:spPr>
        <p:txBody>
          <a:bodyPr>
            <a:normAutofit fontScale="92500"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Central Finding:</a:t>
            </a:r>
          </a:p>
          <a:p>
            <a:pPr marL="0" indent="0">
              <a:buNone/>
            </a:pPr>
            <a:r>
              <a:rPr lang="en-US" dirty="0"/>
              <a:t>	-The consumer complaint landscape is dominated by the financial services industry, particularly in the most populous states. While some high-volume companies have developed efficient response systems, there is no consistent industry standard for timely complaint resolution.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b="1" dirty="0">
                <a:solidFill>
                  <a:srgbClr val="7030A0"/>
                </a:solidFill>
              </a:rPr>
              <a:t>Strategic Imperative:</a:t>
            </a:r>
          </a:p>
          <a:p>
            <a:pPr marL="0" indent="0">
              <a:buNone/>
            </a:pPr>
            <a:r>
              <a:rPr lang="en-US" dirty="0"/>
              <a:t> The key to improving the consumer grievance process is twofold: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For Companies:</a:t>
            </a:r>
            <a:r>
              <a:rPr lang="en-US" dirty="0"/>
              <a:t> Address the root causes of complaints in core financial products like mortgages and credit reporting, not just the symptoms.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For Regulators:</a:t>
            </a:r>
            <a:r>
              <a:rPr lang="en-US" dirty="0"/>
              <a:t> Focus on establishing clear benchmarks for response time to hold all companies, regardless of size, to a higher standard of customer service.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8140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FEE8E-45D0-C926-355D-057EAAC6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20527"/>
            <a:ext cx="10207287" cy="1280890"/>
          </a:xfrm>
        </p:spPr>
        <p:txBody>
          <a:bodyPr>
            <a:noAutofit/>
          </a:bodyPr>
          <a:lstStyle/>
          <a:p>
            <a:r>
              <a:rPr lang="en-IN" sz="5000" b="1" dirty="0">
                <a:solidFill>
                  <a:srgbClr val="002060"/>
                </a:solidFill>
              </a:rPr>
              <a:t>Project Resources &amp; Appendix</a:t>
            </a:r>
            <a:endParaRPr lang="en-IN" sz="5000" dirty="0">
              <a:solidFill>
                <a:srgbClr val="00206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A002610-0CAE-A480-77A1-6083B3FEBF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84852" y="1364665"/>
            <a:ext cx="9041416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Download the Raw Dataset (.csv)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View the Python Cleaning Script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Download the Clean Dataset (.csv)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Download the Interactive Power BI Dashboard (.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pbix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454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62EC6A-4DA7-282F-6BEE-14641038B186}"/>
              </a:ext>
            </a:extLst>
          </p:cNvPr>
          <p:cNvSpPr txBox="1"/>
          <p:nvPr/>
        </p:nvSpPr>
        <p:spPr>
          <a:xfrm>
            <a:off x="3679135" y="2558535"/>
            <a:ext cx="60993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7200" b="1" dirty="0">
                <a:solidFill>
                  <a:srgbClr val="002060"/>
                </a:solidFill>
              </a:rPr>
              <a:t>Thank</a:t>
            </a:r>
            <a:r>
              <a:rPr lang="en-IN" sz="7200" dirty="0">
                <a:solidFill>
                  <a:srgbClr val="002060"/>
                </a:solidFill>
              </a:rPr>
              <a:t> </a:t>
            </a:r>
            <a:r>
              <a:rPr lang="en-IN" sz="7200" b="1" dirty="0">
                <a:solidFill>
                  <a:srgbClr val="002060"/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397803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F1452-0FF7-54E3-557F-DA4E8BD28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400" y="551223"/>
            <a:ext cx="8911687" cy="1280890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rgbClr val="002060"/>
                </a:solidFill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5E4D8-A83A-184A-3F54-79FCC961F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7142" y="2132855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7030A0"/>
                </a:solidFill>
              </a:rPr>
              <a:t>Project Objective:</a:t>
            </a:r>
          </a:p>
          <a:p>
            <a:pPr marL="0" indent="0">
              <a:buNone/>
            </a:pPr>
            <a:r>
              <a:rPr lang="en-US" dirty="0"/>
              <a:t>To clean, analyze, and visualize a dataset of over 1 million consumer complaints to identify key trends, problem areas, and insights into the consumer grievance process.</a:t>
            </a: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7030A0"/>
                </a:solidFill>
              </a:rPr>
              <a:t>Core Business Questions: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Geographical Hotspots: Which states generate the most complaints, and what are the primary issues in those regions?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Corporate Accountability: Which companies receive the most complaints, and how efficiently do they respond?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99F7044-0E5B-1EC4-26D2-09CC0E3CC6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9281116"/>
              </p:ext>
            </p:extLst>
          </p:nvPr>
        </p:nvGraphicFramePr>
        <p:xfrm>
          <a:off x="9364249" y="92766"/>
          <a:ext cx="2595838" cy="2590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9400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C4EDE-65E2-A40A-07C8-08C45353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000" b="1" dirty="0">
                <a:solidFill>
                  <a:srgbClr val="002060"/>
                </a:solidFill>
              </a:rPr>
              <a:t>Data Preparation &amp; Cleaning Process</a:t>
            </a:r>
            <a:br>
              <a:rPr lang="en-IN" sz="5000" dirty="0">
                <a:solidFill>
                  <a:srgbClr val="002060"/>
                </a:solidFill>
              </a:rPr>
            </a:br>
            <a:endParaRPr lang="en-IN" sz="5000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79AA6B-9D2A-F068-33CD-77007F806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4490">
            <a:off x="3789518" y="5086414"/>
            <a:ext cx="8241392" cy="11078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82927-ABA3-EC8F-7741-673A7352F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476892" cy="377762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2400" b="1" dirty="0">
                <a:solidFill>
                  <a:srgbClr val="7030A0"/>
                </a:solidFill>
              </a:rPr>
              <a:t>Loaded &amp; Inspected Data: </a:t>
            </a:r>
          </a:p>
          <a:p>
            <a:pPr marL="0" indent="0">
              <a:buNone/>
            </a:pPr>
            <a:r>
              <a:rPr lang="en-US" dirty="0"/>
              <a:t>	-Loaded a raw CSV file with over 1 million rows and identified significant issues, including messy column names, inconsistent date formats, and over 2.5 million missing data points.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2. Standardized Column Names: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-Converted all column names to a consistent "</a:t>
            </a:r>
            <a:r>
              <a:rPr lang="en-US" dirty="0" err="1">
                <a:solidFill>
                  <a:schemeClr val="tx1"/>
                </a:solidFill>
              </a:rPr>
              <a:t>snake_case</a:t>
            </a:r>
            <a:r>
              <a:rPr lang="en-US" dirty="0">
                <a:solidFill>
                  <a:schemeClr val="tx1"/>
                </a:solidFill>
              </a:rPr>
              <a:t>" format (e.g., </a:t>
            </a:r>
            <a:r>
              <a:rPr lang="en-US" dirty="0" err="1">
                <a:solidFill>
                  <a:schemeClr val="tx1"/>
                </a:solidFill>
              </a:rPr>
              <a:t>date_received</a:t>
            </a:r>
            <a:r>
              <a:rPr lang="en-US" dirty="0">
                <a:solidFill>
                  <a:schemeClr val="tx1"/>
                </a:solidFill>
              </a:rPr>
              <a:t>).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3D Model 7" descr="Pointing hand">
                <a:extLst>
                  <a:ext uri="{FF2B5EF4-FFF2-40B4-BE49-F238E27FC236}">
                    <a16:creationId xmlns:a16="http://schemas.microsoft.com/office/drawing/2014/main" id="{E9602F6C-B19D-E3BF-8A44-DEAE14F38D2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27869123"/>
                  </p:ext>
                </p:extLst>
              </p:nvPr>
            </p:nvGraphicFramePr>
            <p:xfrm rot="5591114">
              <a:off x="122154" y="2878654"/>
              <a:ext cx="1671376" cy="1196553"/>
            </p:xfrm>
            <a:graphic>
              <a:graphicData uri="http://schemas.microsoft.com/office/drawing/2017/model3d">
                <am3d:model3d r:embed="rId3">
                  <am3d:spPr>
                    <a:xfrm rot="5591114">
                      <a:off x="0" y="0"/>
                      <a:ext cx="1671376" cy="1196553"/>
                    </a:xfrm>
                    <a:prstGeom prst="rect">
                      <a:avLst/>
                    </a:prstGeom>
                  </am3d:spPr>
                  <am3d:camera>
                    <am3d:pos x="0" y="0" z="5458100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3395195" d="1000000"/>
                    <am3d:preTrans dx="-2591932" dy="-1049622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-2075428" ay="-1807789" az="1145595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20512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3D Model 7" descr="Pointing hand">
                <a:extLst>
                  <a:ext uri="{FF2B5EF4-FFF2-40B4-BE49-F238E27FC236}">
                    <a16:creationId xmlns:a16="http://schemas.microsoft.com/office/drawing/2014/main" id="{E9602F6C-B19D-E3BF-8A44-DEAE14F38D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5591114">
                <a:off x="122154" y="2878654"/>
                <a:ext cx="1671376" cy="1196553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B569CC4-782E-57B5-49F4-B8F80F1F9A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2883">
            <a:off x="260997" y="4667651"/>
            <a:ext cx="4087850" cy="16596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67019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D0BA2-3170-F6B3-C76D-CE98C66AF10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4434" y="106017"/>
            <a:ext cx="11701669" cy="433965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Cleaned Date Columns: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-Converted text-based dates into proper datetime objects using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pd.to_datetime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with format='mixed' and 					errors='coerce' to handle multiple formats and errors.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 Feature Engineering: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-Created a new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response_time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column by calculating the number of days between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date_received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date_sent_to_company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 Handled Missing Data: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-Dropped unusable columns with excessive missing values and filled key categorical columns (like state) with "Unknown".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6. Standardized Text: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-Used .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str.upper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and .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str.strip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to standardize the state and company columns, ensuring accurate grouping.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68FB00-116A-A89E-8CAC-A4A0E40A4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2245">
            <a:off x="378519" y="5677570"/>
            <a:ext cx="7008579" cy="6938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42376A-E92B-3268-66BA-80B7F94CC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365" y="4451456"/>
            <a:ext cx="6031871" cy="233368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80306D-2456-280C-3FAF-28C6F37381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07405">
            <a:off x="5917097" y="5331104"/>
            <a:ext cx="5601003" cy="6356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D71B0C-7BC2-F638-F050-2A37CB7064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642" y="6017390"/>
            <a:ext cx="3851525" cy="59996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113700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DCD4F-8BB7-1249-EE23-574AC51F6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87" y="67518"/>
            <a:ext cx="11966713" cy="1280890"/>
          </a:xfrm>
        </p:spPr>
        <p:txBody>
          <a:bodyPr>
            <a:noAutofit/>
          </a:bodyPr>
          <a:lstStyle/>
          <a:p>
            <a:r>
              <a:rPr lang="en-US" sz="5000" b="1" dirty="0">
                <a:solidFill>
                  <a:srgbClr val="002060"/>
                </a:solidFill>
              </a:rPr>
              <a:t>The Interactive Power BI Dashboard</a:t>
            </a:r>
            <a:endParaRPr lang="en-IN" sz="5000" b="1" dirty="0">
              <a:solidFill>
                <a:srgbClr val="00206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A2BBB1-30B4-46C6-8C82-F7A4861B8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7" y="940904"/>
            <a:ext cx="11880574" cy="56242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55608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4FD9-C9DA-D83C-B3BB-2DBD8E74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A263D4-912B-ED88-7153-80732A838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3" y="-70794"/>
            <a:ext cx="12079357" cy="675194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79025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26A76-3EAC-49BF-9A98-9FD3DB605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775" y="139148"/>
            <a:ext cx="10416208" cy="1179443"/>
          </a:xfrm>
        </p:spPr>
        <p:txBody>
          <a:bodyPr>
            <a:noAutofit/>
          </a:bodyPr>
          <a:lstStyle/>
          <a:p>
            <a:r>
              <a:rPr lang="en-IN" sz="5000" b="1" dirty="0">
                <a:solidFill>
                  <a:srgbClr val="002060"/>
                </a:solidFill>
              </a:rPr>
              <a:t>Analysis 1: Geographical Hotspots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1F06F-9606-F6B5-5CCB-185FB65A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775" y="1139687"/>
            <a:ext cx="10416208" cy="5718313"/>
          </a:xfrm>
        </p:spPr>
        <p:txBody>
          <a:bodyPr/>
          <a:lstStyle/>
          <a:p>
            <a:r>
              <a:rPr lang="en-US" sz="2400" b="1" dirty="0">
                <a:solidFill>
                  <a:srgbClr val="7030A0"/>
                </a:solidFill>
              </a:rPr>
              <a:t>Finding 1: </a:t>
            </a:r>
          </a:p>
          <a:p>
            <a:pPr marL="0" indent="0">
              <a:buNone/>
            </a:pPr>
            <a:r>
              <a:rPr lang="en-US" dirty="0"/>
              <a:t>	-Complaints are Concentrated in Populous States and the Financial Sector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b="1" dirty="0">
                <a:solidFill>
                  <a:srgbClr val="7030A0"/>
                </a:solidFill>
              </a:rPr>
              <a:t>Observations:</a:t>
            </a:r>
          </a:p>
          <a:p>
            <a:pPr>
              <a:buFont typeface="+mj-lt"/>
              <a:buAutoNum type="arabicPeriod"/>
            </a:pPr>
            <a:r>
              <a:rPr lang="en-US" dirty="0"/>
              <a:t>Complaint hotspots are the most populous states: California, Florida, Texas, and New York account for a significant portion of all complaints.</a:t>
            </a:r>
          </a:p>
          <a:p>
            <a:pPr>
              <a:buFont typeface="+mj-lt"/>
              <a:buAutoNum type="arabicPeriod"/>
            </a:pPr>
            <a:r>
              <a:rPr lang="en-US" dirty="0"/>
              <a:t>Within these key states, the issues are overwhelmingly related to the financial services industry.</a:t>
            </a:r>
          </a:p>
          <a:p>
            <a:pPr>
              <a:buFont typeface="+mj-lt"/>
              <a:buAutoNum type="arabicPeriod"/>
            </a:pPr>
            <a:r>
              <a:rPr lang="en-US" dirty="0"/>
              <a:t>Mortgage, Debt Collection, and Credit Reporting are the top three product categories driving complaints, indicating systemic issues in this sector.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047B51-43F0-51EF-2BD5-AEC0D1D46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80808">
            <a:off x="8523940" y="5489018"/>
            <a:ext cx="1895061" cy="12857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827A8B-8015-9CC7-A728-F0DD1E08E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7811">
            <a:off x="9176358" y="4598273"/>
            <a:ext cx="2596329" cy="12884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15112D-5330-4CAE-B270-1CE177D2A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4342">
            <a:off x="10154039" y="1018096"/>
            <a:ext cx="1928684" cy="12836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E19214-12A2-3563-9B22-DF3CF123AB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8323">
            <a:off x="4571625" y="4845182"/>
            <a:ext cx="3823254" cy="21028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22D0E1-6D6D-DB18-D1D1-9FD01CDD07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8828">
            <a:off x="1141666" y="4632026"/>
            <a:ext cx="3735524" cy="210284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750173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7D32F7-18E6-80AD-CA04-3BC6A26D5BB6}"/>
              </a:ext>
            </a:extLst>
          </p:cNvPr>
          <p:cNvSpPr txBox="1"/>
          <p:nvPr/>
        </p:nvSpPr>
        <p:spPr>
          <a:xfrm>
            <a:off x="781878" y="1278835"/>
            <a:ext cx="4015409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7030A0"/>
                </a:solidFill>
              </a:rPr>
              <a:t>Recommendations:</a:t>
            </a:r>
          </a:p>
          <a:p>
            <a:endParaRPr lang="en-IN" dirty="0"/>
          </a:p>
          <a:p>
            <a:pPr marL="342900" indent="-342900">
              <a:buFont typeface="+mj-lt"/>
              <a:buAutoNum type="arabicParenR"/>
            </a:pPr>
            <a:r>
              <a:rPr lang="en-IN" dirty="0"/>
              <a:t>Consumer protection agencies in these top states should focus their resources on investigating practices within the financial services</a:t>
            </a:r>
          </a:p>
          <a:p>
            <a:r>
              <a:rPr lang="en-IN" dirty="0"/>
              <a:t> industry.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Financial companies operating in these states need to review their mortgage and debt collection processes to address the root cause of these frequent complaints.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22A9A-5AA8-B023-C844-5A91BC2F3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894" y="910690"/>
            <a:ext cx="6155636" cy="343915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62334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7947-5276-BBFB-60A7-48A89FF45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914" y="-71545"/>
            <a:ext cx="10701130" cy="1696279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rgbClr val="002060"/>
                </a:solidFill>
              </a:rPr>
              <a:t>Analysis 2: Corporate Accountability &amp; Performance</a:t>
            </a:r>
            <a:endParaRPr lang="en-IN" sz="5000" b="1" dirty="0">
              <a:solidFill>
                <a:srgbClr val="00206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CA580D-FF6F-286A-6E7B-C39A1575F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45230">
            <a:off x="2800517" y="4541717"/>
            <a:ext cx="3785470" cy="236382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05F08E-EFEC-FB1E-093C-A0A520101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42754">
            <a:off x="5881890" y="4593512"/>
            <a:ext cx="3735041" cy="22602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2019C-F43B-45FD-BA12-8327EBE21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461" y="1530339"/>
            <a:ext cx="10542104" cy="3969779"/>
          </a:xfrm>
        </p:spPr>
        <p:txBody>
          <a:bodyPr/>
          <a:lstStyle/>
          <a:p>
            <a:r>
              <a:rPr lang="en-US" sz="2400" b="1" dirty="0">
                <a:solidFill>
                  <a:srgbClr val="7030A0"/>
                </a:solidFill>
              </a:rPr>
              <a:t>Finding 2: </a:t>
            </a:r>
          </a:p>
          <a:p>
            <a:pPr marL="0" indent="0">
              <a:buNone/>
            </a:pPr>
            <a:r>
              <a:rPr lang="en-US" dirty="0"/>
              <a:t>Complaint Volume Does Not Correlate with Response Speed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Observations: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companies receiving the most complaints are the major credit bureaus (Equifax, etc.) and national banks (Wells Fargo, etc.).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There is no clear correlation between the number of complaints a company receives and how quickly it responds.</a:t>
            </a:r>
          </a:p>
          <a:p>
            <a:pPr>
              <a:buFont typeface="+mj-lt"/>
              <a:buAutoNum type="arabicPeriod"/>
            </a:pPr>
            <a:r>
              <a:rPr lang="en-US" dirty="0"/>
              <a:t>Equifax, despite having the highest complaint volume, is one of the fastest responders (averaging under 2 days). In contrast, some companies with fewer complaints are the slowest, taking nearly 7 days on average.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8306B9-EEB3-8AD5-8FDA-94DE141FD9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798">
            <a:off x="8255830" y="1496355"/>
            <a:ext cx="3723064" cy="132638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423444-AD77-1AB8-0FFC-0A419D376C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1661">
            <a:off x="8702650" y="5355313"/>
            <a:ext cx="3310936" cy="106633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99519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122</TotalTime>
  <Words>806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Segoe UI</vt:lpstr>
      <vt:lpstr>Wingdings 3</vt:lpstr>
      <vt:lpstr>Wisp</vt:lpstr>
      <vt:lpstr>Consumer Complaints Analysis</vt:lpstr>
      <vt:lpstr>Project Overview</vt:lpstr>
      <vt:lpstr>Data Preparation &amp; Cleaning Process </vt:lpstr>
      <vt:lpstr>3. Cleaned Date Columns:   -Converted text-based dates into proper datetime objects using pd.to_datetime with format='mixed' and      errors='coerce' to handle multiple formats and errors.  4. Feature Engineering:   -Created a new response_time column by calculating the number of days between date_received and date_sent_to_company.  5. Handled Missing Data:   -Dropped unusable columns with excessive missing values and filled key categorical columns (like state) with "Unknown".  6. Standardized Text:   -Used .str.upper() and .str.strip() to standardize the state and company columns, ensuring accurate grouping.</vt:lpstr>
      <vt:lpstr>The Interactive Power BI Dashboard</vt:lpstr>
      <vt:lpstr>PowerPoint Presentation</vt:lpstr>
      <vt:lpstr>Analysis 1: Geographical Hotspots</vt:lpstr>
      <vt:lpstr>PowerPoint Presentation</vt:lpstr>
      <vt:lpstr>Analysis 2: Corporate Accountability &amp; Performance</vt:lpstr>
      <vt:lpstr>PowerPoint Presentation</vt:lpstr>
      <vt:lpstr>Final Conclusion &amp; Strategic Imperative</vt:lpstr>
      <vt:lpstr>Project Resources &amp; Appendix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Pradyumn Singh</dc:creator>
  <cp:lastModifiedBy>Pradyumn Singh</cp:lastModifiedBy>
  <cp:revision>2</cp:revision>
  <dcterms:created xsi:type="dcterms:W3CDTF">2025-08-03T08:33:55Z</dcterms:created>
  <dcterms:modified xsi:type="dcterms:W3CDTF">2025-08-03T10:36:26Z</dcterms:modified>
</cp:coreProperties>
</file>