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61" r:id="rId3"/>
    <p:sldId id="257" r:id="rId4"/>
    <p:sldId id="262" r:id="rId5"/>
    <p:sldId id="263" r:id="rId6"/>
    <p:sldId id="264" r:id="rId7"/>
    <p:sldId id="258" r:id="rId8"/>
    <p:sldId id="265" r:id="rId9"/>
    <p:sldId id="259" r:id="rId10"/>
    <p:sldId id="266" r:id="rId11"/>
    <p:sldId id="267" r:id="rId12"/>
    <p:sldId id="269" r:id="rId13"/>
    <p:sldId id="270" r:id="rId14"/>
    <p:sldId id="271" r:id="rId15"/>
    <p:sldId id="273" r:id="rId16"/>
    <p:sldId id="272" r:id="rId17"/>
    <p:sldId id="275" r:id="rId18"/>
    <p:sldId id="276" r:id="rId19"/>
    <p:sldId id="274" r:id="rId20"/>
    <p:sldId id="278" r:id="rId21"/>
    <p:sldId id="279" r:id="rId22"/>
    <p:sldId id="277" r:id="rId23"/>
    <p:sldId id="280"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72" d="100"/>
          <a:sy n="72" d="100"/>
        </p:scale>
        <p:origin x="855"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670ED1-BA56-4A95-AE6D-E64D4DA16EC4}" type="doc">
      <dgm:prSet loTypeId="urn:microsoft.com/office/officeart/2011/layout/Picture Frame" loCatId="picture" qsTypeId="urn:microsoft.com/office/officeart/2005/8/quickstyle/simple1" qsCatId="simple" csTypeId="urn:microsoft.com/office/officeart/2005/8/colors/accent1_2" csCatId="accent1" phldr="1"/>
      <dgm:spPr/>
      <dgm:t>
        <a:bodyPr/>
        <a:lstStyle/>
        <a:p>
          <a:endParaRPr lang="en-IN"/>
        </a:p>
      </dgm:t>
    </dgm:pt>
    <dgm:pt modelId="{1176B343-A731-46E8-88AB-F50CF6BD8C0A}">
      <dgm:prSet phldrT="[Text]"/>
      <dgm:spPr/>
      <dgm:t>
        <a:bodyPr/>
        <a:lstStyle/>
        <a:p>
          <a:r>
            <a:rPr lang="en-US" dirty="0"/>
            <a:t>No. of products</a:t>
          </a:r>
          <a:endParaRPr lang="en-IN" dirty="0"/>
        </a:p>
      </dgm:t>
    </dgm:pt>
    <dgm:pt modelId="{1CA933D9-096A-4E73-A4B5-5A088366D13A}" type="parTrans" cxnId="{08468BB1-EFF9-4639-911B-EDD20E8321A7}">
      <dgm:prSet/>
      <dgm:spPr/>
      <dgm:t>
        <a:bodyPr/>
        <a:lstStyle/>
        <a:p>
          <a:endParaRPr lang="en-IN"/>
        </a:p>
      </dgm:t>
    </dgm:pt>
    <dgm:pt modelId="{B6E69183-F694-4175-AC8B-097B27C805EB}" type="sibTrans" cxnId="{08468BB1-EFF9-4639-911B-EDD20E8321A7}">
      <dgm:prSet/>
      <dgm:spPr/>
      <dgm:t>
        <a:bodyPr/>
        <a:lstStyle/>
        <a:p>
          <a:endParaRPr lang="en-IN"/>
        </a:p>
      </dgm:t>
    </dgm:pt>
    <dgm:pt modelId="{F19BD73F-C7DF-45CA-8F5F-DE965015C8ED}">
      <dgm:prSet phldrT="[Text]"/>
      <dgm:spPr/>
      <dgm:t>
        <a:bodyPr/>
        <a:lstStyle/>
        <a:p>
          <a:r>
            <a:rPr lang="en-US" dirty="0"/>
            <a:t>TOTAL SALES</a:t>
          </a:r>
          <a:endParaRPr lang="en-IN" dirty="0"/>
        </a:p>
      </dgm:t>
    </dgm:pt>
    <dgm:pt modelId="{A1E34ECF-3A73-49E5-8E75-8543849FAD56}" type="parTrans" cxnId="{AB024CBB-4BC2-4BA0-BA75-C38CFC58D567}">
      <dgm:prSet/>
      <dgm:spPr/>
      <dgm:t>
        <a:bodyPr/>
        <a:lstStyle/>
        <a:p>
          <a:endParaRPr lang="en-IN"/>
        </a:p>
      </dgm:t>
    </dgm:pt>
    <dgm:pt modelId="{E3AD7A9C-379A-427F-8C49-48E00F69EE0B}" type="sibTrans" cxnId="{AB024CBB-4BC2-4BA0-BA75-C38CFC58D567}">
      <dgm:prSet/>
      <dgm:spPr/>
      <dgm:t>
        <a:bodyPr/>
        <a:lstStyle/>
        <a:p>
          <a:endParaRPr lang="en-IN"/>
        </a:p>
      </dgm:t>
    </dgm:pt>
    <dgm:pt modelId="{C572C111-A822-45D8-B89D-59F381305EFC}">
      <dgm:prSet phldrT="[Text]"/>
      <dgm:spPr/>
      <dgm:t>
        <a:bodyPr/>
        <a:lstStyle/>
        <a:p>
          <a:r>
            <a:rPr lang="en-US" dirty="0"/>
            <a:t>AVERAGE OF PRODUCT RATING</a:t>
          </a:r>
          <a:endParaRPr lang="en-IN" dirty="0"/>
        </a:p>
      </dgm:t>
    </dgm:pt>
    <dgm:pt modelId="{38ABDDEA-257E-47A6-A8E3-999CC2631FAB}" type="parTrans" cxnId="{09DDF265-DCBC-4F1C-B21A-FEE1C7CBCA9E}">
      <dgm:prSet/>
      <dgm:spPr/>
      <dgm:t>
        <a:bodyPr/>
        <a:lstStyle/>
        <a:p>
          <a:endParaRPr lang="en-IN"/>
        </a:p>
      </dgm:t>
    </dgm:pt>
    <dgm:pt modelId="{C889B885-A68B-455C-9F10-F114D5A6B202}" type="sibTrans" cxnId="{09DDF265-DCBC-4F1C-B21A-FEE1C7CBCA9E}">
      <dgm:prSet/>
      <dgm:spPr/>
      <dgm:t>
        <a:bodyPr/>
        <a:lstStyle/>
        <a:p>
          <a:endParaRPr lang="en-IN"/>
        </a:p>
      </dgm:t>
    </dgm:pt>
    <dgm:pt modelId="{929A84DC-5345-4B3A-B2A0-FA2D700F29E1}" type="pres">
      <dgm:prSet presAssocID="{32670ED1-BA56-4A95-AE6D-E64D4DA16EC4}" presName="Name0" presStyleCnt="0">
        <dgm:presLayoutVars>
          <dgm:chMax/>
          <dgm:chPref/>
          <dgm:dir/>
        </dgm:presLayoutVars>
      </dgm:prSet>
      <dgm:spPr/>
    </dgm:pt>
    <dgm:pt modelId="{901B4035-7E98-43EB-940D-5432E4FCFE08}" type="pres">
      <dgm:prSet presAssocID="{1176B343-A731-46E8-88AB-F50CF6BD8C0A}" presName="composite" presStyleCnt="0"/>
      <dgm:spPr/>
    </dgm:pt>
    <dgm:pt modelId="{A7E66B31-7A52-4341-9746-E5541124FC85}" type="pres">
      <dgm:prSet presAssocID="{1176B343-A731-46E8-88AB-F50CF6BD8C0A}" presName="ParentText" presStyleLbl="revTx" presStyleIdx="0" presStyleCnt="3">
        <dgm:presLayoutVars>
          <dgm:chMax val="0"/>
          <dgm:chPref val="0"/>
          <dgm:bulletEnabled val="1"/>
        </dgm:presLayoutVars>
      </dgm:prSet>
      <dgm:spPr/>
    </dgm:pt>
    <dgm:pt modelId="{E1CC5592-CD77-4EFB-A069-6398AD64A853}" type="pres">
      <dgm:prSet presAssocID="{1176B343-A731-46E8-88AB-F50CF6BD8C0A}" presName="Accent1" presStyleLbl="parChTrans1D1" presStyleIdx="0" presStyleCnt="3"/>
      <dgm:spPr/>
    </dgm:pt>
    <dgm:pt modelId="{430921E7-2AF2-44EB-B0B0-58187304F4E9}" type="pres">
      <dgm:prSet presAssocID="{1176B343-A731-46E8-88AB-F50CF6BD8C0A}" presName="Image" presStyleLbl="alignImgPlace1" presStyleIdx="0" presStyleCnt="3" custScaleX="99802" custScaleY="90458" custLinFactNeighborX="-11142" custLinFactNeighborY="11063"/>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pt>
    <dgm:pt modelId="{E76053CE-987B-4252-A914-A87D1DE4E076}" type="pres">
      <dgm:prSet presAssocID="{B6E69183-F694-4175-AC8B-097B27C805EB}" presName="sibTrans" presStyleCnt="0"/>
      <dgm:spPr/>
    </dgm:pt>
    <dgm:pt modelId="{72922D00-7AF4-42FE-BDBB-D2FAA603AB36}" type="pres">
      <dgm:prSet presAssocID="{F19BD73F-C7DF-45CA-8F5F-DE965015C8ED}" presName="composite" presStyleCnt="0"/>
      <dgm:spPr/>
    </dgm:pt>
    <dgm:pt modelId="{CA9176E7-32D9-4683-BB12-F6113C087CFE}" type="pres">
      <dgm:prSet presAssocID="{F19BD73F-C7DF-45CA-8F5F-DE965015C8ED}" presName="ParentText" presStyleLbl="revTx" presStyleIdx="1" presStyleCnt="3">
        <dgm:presLayoutVars>
          <dgm:chMax val="0"/>
          <dgm:chPref val="0"/>
          <dgm:bulletEnabled val="1"/>
        </dgm:presLayoutVars>
      </dgm:prSet>
      <dgm:spPr/>
    </dgm:pt>
    <dgm:pt modelId="{BC804606-F846-481C-BBC3-BBF5F0AB4C2B}" type="pres">
      <dgm:prSet presAssocID="{F19BD73F-C7DF-45CA-8F5F-DE965015C8ED}" presName="Accent1" presStyleLbl="parChTrans1D1" presStyleIdx="1" presStyleCnt="3"/>
      <dgm:spPr/>
    </dgm:pt>
    <dgm:pt modelId="{D3C3A6E3-9FD8-41F2-9E83-E1A1A0DA3A81}" type="pres">
      <dgm:prSet presAssocID="{F19BD73F-C7DF-45CA-8F5F-DE965015C8ED}" presName="Image" presStyleLbl="alignImgPlace1" presStyleIdx="1" presStyleCnt="3" custLinFactNeighborX="77" custLinFactNeighborY="10006"/>
      <dgm:spPr>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dgm:spPr>
    </dgm:pt>
    <dgm:pt modelId="{117B9119-92C6-49FE-AFE0-628FD1B2785B}" type="pres">
      <dgm:prSet presAssocID="{E3AD7A9C-379A-427F-8C49-48E00F69EE0B}" presName="sibTrans" presStyleCnt="0"/>
      <dgm:spPr/>
    </dgm:pt>
    <dgm:pt modelId="{E0ED6E4F-FEA8-4066-B456-9C65B8A2CBAE}" type="pres">
      <dgm:prSet presAssocID="{C572C111-A822-45D8-B89D-59F381305EFC}" presName="composite" presStyleCnt="0"/>
      <dgm:spPr/>
    </dgm:pt>
    <dgm:pt modelId="{47F2A5FD-7622-41DD-B1DA-28DE289BF83F}" type="pres">
      <dgm:prSet presAssocID="{C572C111-A822-45D8-B89D-59F381305EFC}" presName="ParentText" presStyleLbl="revTx" presStyleIdx="2" presStyleCnt="3">
        <dgm:presLayoutVars>
          <dgm:chMax val="0"/>
          <dgm:chPref val="0"/>
          <dgm:bulletEnabled val="1"/>
        </dgm:presLayoutVars>
      </dgm:prSet>
      <dgm:spPr/>
    </dgm:pt>
    <dgm:pt modelId="{F93ED861-9939-4217-9BB6-5FE268F4F2B6}" type="pres">
      <dgm:prSet presAssocID="{C572C111-A822-45D8-B89D-59F381305EFC}" presName="Accent1" presStyleLbl="parChTrans1D1" presStyleIdx="2" presStyleCnt="3"/>
      <dgm:spPr/>
    </dgm:pt>
    <dgm:pt modelId="{D9CB1692-52B6-4E1B-BADA-A48EF9863792}" type="pres">
      <dgm:prSet presAssocID="{C572C111-A822-45D8-B89D-59F381305EFC}" presName="Image" presStyleLbl="alignImgPlace1" presStyleIdx="2" presStyleCnt="3" custLinFactNeighborX="1117" custLinFactNeighborY="2413"/>
      <dgm:spPr>
        <a:blipFill>
          <a:blip xmlns:r="http://schemas.openxmlformats.org/officeDocument/2006/relationships" r:embed="rId3">
            <a:extLst>
              <a:ext uri="{28A0092B-C50C-407E-A947-70E740481C1C}">
                <a14:useLocalDpi xmlns:a14="http://schemas.microsoft.com/office/drawing/2010/main" val="0"/>
              </a:ext>
            </a:extLst>
          </a:blip>
          <a:srcRect/>
          <a:stretch>
            <a:fillRect l="-10000" r="-10000"/>
          </a:stretch>
        </a:blipFill>
      </dgm:spPr>
    </dgm:pt>
  </dgm:ptLst>
  <dgm:cxnLst>
    <dgm:cxn modelId="{09DDF265-DCBC-4F1C-B21A-FEE1C7CBCA9E}" srcId="{32670ED1-BA56-4A95-AE6D-E64D4DA16EC4}" destId="{C572C111-A822-45D8-B89D-59F381305EFC}" srcOrd="2" destOrd="0" parTransId="{38ABDDEA-257E-47A6-A8E3-999CC2631FAB}" sibTransId="{C889B885-A68B-455C-9F10-F114D5A6B202}"/>
    <dgm:cxn modelId="{6D14C849-633E-428A-9339-9678EB3BAD57}" type="presOf" srcId="{1176B343-A731-46E8-88AB-F50CF6BD8C0A}" destId="{A7E66B31-7A52-4341-9746-E5541124FC85}" srcOrd="0" destOrd="0" presId="urn:microsoft.com/office/officeart/2011/layout/Picture Frame"/>
    <dgm:cxn modelId="{1594E6A3-476E-459B-80DB-BDF7F8589B55}" type="presOf" srcId="{32670ED1-BA56-4A95-AE6D-E64D4DA16EC4}" destId="{929A84DC-5345-4B3A-B2A0-FA2D700F29E1}" srcOrd="0" destOrd="0" presId="urn:microsoft.com/office/officeart/2011/layout/Picture Frame"/>
    <dgm:cxn modelId="{08468BB1-EFF9-4639-911B-EDD20E8321A7}" srcId="{32670ED1-BA56-4A95-AE6D-E64D4DA16EC4}" destId="{1176B343-A731-46E8-88AB-F50CF6BD8C0A}" srcOrd="0" destOrd="0" parTransId="{1CA933D9-096A-4E73-A4B5-5A088366D13A}" sibTransId="{B6E69183-F694-4175-AC8B-097B27C805EB}"/>
    <dgm:cxn modelId="{AB024CBB-4BC2-4BA0-BA75-C38CFC58D567}" srcId="{32670ED1-BA56-4A95-AE6D-E64D4DA16EC4}" destId="{F19BD73F-C7DF-45CA-8F5F-DE965015C8ED}" srcOrd="1" destOrd="0" parTransId="{A1E34ECF-3A73-49E5-8E75-8543849FAD56}" sibTransId="{E3AD7A9C-379A-427F-8C49-48E00F69EE0B}"/>
    <dgm:cxn modelId="{EDBA63E2-1EF0-4F50-B54A-28C1E310FE7B}" type="presOf" srcId="{C572C111-A822-45D8-B89D-59F381305EFC}" destId="{47F2A5FD-7622-41DD-B1DA-28DE289BF83F}" srcOrd="0" destOrd="0" presId="urn:microsoft.com/office/officeart/2011/layout/Picture Frame"/>
    <dgm:cxn modelId="{CCEBA9F2-00A0-4331-B949-C51AE0EAD4AB}" type="presOf" srcId="{F19BD73F-C7DF-45CA-8F5F-DE965015C8ED}" destId="{CA9176E7-32D9-4683-BB12-F6113C087CFE}" srcOrd="0" destOrd="0" presId="urn:microsoft.com/office/officeart/2011/layout/Picture Frame"/>
    <dgm:cxn modelId="{31EFD9F6-EF9A-408C-9E05-6C792EA2C700}" type="presParOf" srcId="{929A84DC-5345-4B3A-B2A0-FA2D700F29E1}" destId="{901B4035-7E98-43EB-940D-5432E4FCFE08}" srcOrd="0" destOrd="0" presId="urn:microsoft.com/office/officeart/2011/layout/Picture Frame"/>
    <dgm:cxn modelId="{C7A40B80-CB78-4173-A52A-B946745F7D16}" type="presParOf" srcId="{901B4035-7E98-43EB-940D-5432E4FCFE08}" destId="{A7E66B31-7A52-4341-9746-E5541124FC85}" srcOrd="0" destOrd="0" presId="urn:microsoft.com/office/officeart/2011/layout/Picture Frame"/>
    <dgm:cxn modelId="{AF410CC6-1A07-4C90-8871-07F5C1025FBA}" type="presParOf" srcId="{901B4035-7E98-43EB-940D-5432E4FCFE08}" destId="{E1CC5592-CD77-4EFB-A069-6398AD64A853}" srcOrd="1" destOrd="0" presId="urn:microsoft.com/office/officeart/2011/layout/Picture Frame"/>
    <dgm:cxn modelId="{4661890B-BFE0-411D-829B-856BD41D3778}" type="presParOf" srcId="{901B4035-7E98-43EB-940D-5432E4FCFE08}" destId="{430921E7-2AF2-44EB-B0B0-58187304F4E9}" srcOrd="2" destOrd="0" presId="urn:microsoft.com/office/officeart/2011/layout/Picture Frame"/>
    <dgm:cxn modelId="{B0339BE7-17D6-47C4-8A54-5E1EEA55515F}" type="presParOf" srcId="{929A84DC-5345-4B3A-B2A0-FA2D700F29E1}" destId="{E76053CE-987B-4252-A914-A87D1DE4E076}" srcOrd="1" destOrd="0" presId="urn:microsoft.com/office/officeart/2011/layout/Picture Frame"/>
    <dgm:cxn modelId="{556D3B31-690E-4AA4-A9B1-3C7A1DD53D0B}" type="presParOf" srcId="{929A84DC-5345-4B3A-B2A0-FA2D700F29E1}" destId="{72922D00-7AF4-42FE-BDBB-D2FAA603AB36}" srcOrd="2" destOrd="0" presId="urn:microsoft.com/office/officeart/2011/layout/Picture Frame"/>
    <dgm:cxn modelId="{A4D98564-9955-4F2A-A463-55610E81E2F8}" type="presParOf" srcId="{72922D00-7AF4-42FE-BDBB-D2FAA603AB36}" destId="{CA9176E7-32D9-4683-BB12-F6113C087CFE}" srcOrd="0" destOrd="0" presId="urn:microsoft.com/office/officeart/2011/layout/Picture Frame"/>
    <dgm:cxn modelId="{B53B30F1-0A79-4E56-8097-A2D29B9C8EE3}" type="presParOf" srcId="{72922D00-7AF4-42FE-BDBB-D2FAA603AB36}" destId="{BC804606-F846-481C-BBC3-BBF5F0AB4C2B}" srcOrd="1" destOrd="0" presId="urn:microsoft.com/office/officeart/2011/layout/Picture Frame"/>
    <dgm:cxn modelId="{F1187E09-ABDB-45CC-91E5-EC9D723EA477}" type="presParOf" srcId="{72922D00-7AF4-42FE-BDBB-D2FAA603AB36}" destId="{D3C3A6E3-9FD8-41F2-9E83-E1A1A0DA3A81}" srcOrd="2" destOrd="0" presId="urn:microsoft.com/office/officeart/2011/layout/Picture Frame"/>
    <dgm:cxn modelId="{BE2FD2B3-65EF-4DD6-AEA0-80910611742E}" type="presParOf" srcId="{929A84DC-5345-4B3A-B2A0-FA2D700F29E1}" destId="{117B9119-92C6-49FE-AFE0-628FD1B2785B}" srcOrd="3" destOrd="0" presId="urn:microsoft.com/office/officeart/2011/layout/Picture Frame"/>
    <dgm:cxn modelId="{8ED425E5-E466-4DA2-86E5-EA9F78A58CF6}" type="presParOf" srcId="{929A84DC-5345-4B3A-B2A0-FA2D700F29E1}" destId="{E0ED6E4F-FEA8-4066-B456-9C65B8A2CBAE}" srcOrd="4" destOrd="0" presId="urn:microsoft.com/office/officeart/2011/layout/Picture Frame"/>
    <dgm:cxn modelId="{B4ECDA5B-D7C9-4B85-B3BB-915104508BDE}" type="presParOf" srcId="{E0ED6E4F-FEA8-4066-B456-9C65B8A2CBAE}" destId="{47F2A5FD-7622-41DD-B1DA-28DE289BF83F}" srcOrd="0" destOrd="0" presId="urn:microsoft.com/office/officeart/2011/layout/Picture Frame"/>
    <dgm:cxn modelId="{0577013B-4B0F-4F02-B05E-74458F865CA1}" type="presParOf" srcId="{E0ED6E4F-FEA8-4066-B456-9C65B8A2CBAE}" destId="{F93ED861-9939-4217-9BB6-5FE268F4F2B6}" srcOrd="1" destOrd="0" presId="urn:microsoft.com/office/officeart/2011/layout/Picture Frame"/>
    <dgm:cxn modelId="{9646630B-DA2F-44B6-9EF2-5331C4A63FB5}" type="presParOf" srcId="{E0ED6E4F-FEA8-4066-B456-9C65B8A2CBAE}" destId="{D9CB1692-52B6-4E1B-BADA-A48EF9863792}" srcOrd="2" destOrd="0" presId="urn:microsoft.com/office/officeart/2011/layout/Picture Fram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B1692-52B6-4E1B-BADA-A48EF9863792}">
      <dsp:nvSpPr>
        <dsp:cNvPr id="0" name=""/>
        <dsp:cNvSpPr/>
      </dsp:nvSpPr>
      <dsp:spPr>
        <a:xfrm>
          <a:off x="1213521" y="2040657"/>
          <a:ext cx="1779657" cy="109857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C3A6E3-9FD8-41F2-9E83-E1A1A0DA3A81}">
      <dsp:nvSpPr>
        <dsp:cNvPr id="0" name=""/>
        <dsp:cNvSpPr/>
      </dsp:nvSpPr>
      <dsp:spPr>
        <a:xfrm>
          <a:off x="2249000" y="647397"/>
          <a:ext cx="1779657" cy="1098572"/>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8000" r="-8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0921E7-2AF2-44EB-B0B0-58187304F4E9}">
      <dsp:nvSpPr>
        <dsp:cNvPr id="0" name=""/>
        <dsp:cNvSpPr/>
      </dsp:nvSpPr>
      <dsp:spPr>
        <a:xfrm>
          <a:off x="0" y="685215"/>
          <a:ext cx="1776133" cy="99374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1000" r="-11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E66B31-7A52-4341-9746-E5541124FC85}">
      <dsp:nvSpPr>
        <dsp:cNvPr id="0" name=""/>
        <dsp:cNvSpPr/>
      </dsp:nvSpPr>
      <dsp:spPr>
        <a:xfrm>
          <a:off x="1372" y="1603416"/>
          <a:ext cx="1776013" cy="18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0" rIns="34290" bIns="0" numCol="1" spcCol="1270" anchor="b" anchorCtr="0">
          <a:noAutofit/>
        </a:bodyPr>
        <a:lstStyle/>
        <a:p>
          <a:pPr marL="0" lvl="0" indent="0" algn="l" defTabSz="400050">
            <a:lnSpc>
              <a:spcPct val="90000"/>
            </a:lnSpc>
            <a:spcBef>
              <a:spcPct val="0"/>
            </a:spcBef>
            <a:spcAft>
              <a:spcPct val="35000"/>
            </a:spcAft>
            <a:buNone/>
          </a:pPr>
          <a:r>
            <a:rPr lang="en-US" sz="900" kern="1200" dirty="0"/>
            <a:t>No. of products</a:t>
          </a:r>
          <a:endParaRPr lang="en-IN" sz="900" kern="1200" dirty="0"/>
        </a:p>
      </dsp:txBody>
      <dsp:txXfrm>
        <a:off x="1372" y="1603416"/>
        <a:ext cx="1776013" cy="187978"/>
      </dsp:txXfrm>
    </dsp:sp>
    <dsp:sp modelId="{E1CC5592-CD77-4EFB-A069-6398AD64A853}">
      <dsp:nvSpPr>
        <dsp:cNvPr id="0" name=""/>
        <dsp:cNvSpPr/>
      </dsp:nvSpPr>
      <dsp:spPr>
        <a:xfrm>
          <a:off x="1372" y="653118"/>
          <a:ext cx="1779082" cy="1143029"/>
        </a:xfrm>
        <a:prstGeom prst="rect">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9176E7-32D9-4683-BB12-F6113C087CFE}">
      <dsp:nvSpPr>
        <dsp:cNvPr id="0" name=""/>
        <dsp:cNvSpPr/>
      </dsp:nvSpPr>
      <dsp:spPr>
        <a:xfrm>
          <a:off x="2109346" y="1629622"/>
          <a:ext cx="1776013" cy="18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0" rIns="34290" bIns="0" numCol="1" spcCol="1270" anchor="b" anchorCtr="0">
          <a:noAutofit/>
        </a:bodyPr>
        <a:lstStyle/>
        <a:p>
          <a:pPr marL="0" lvl="0" indent="0" algn="l" defTabSz="400050">
            <a:lnSpc>
              <a:spcPct val="90000"/>
            </a:lnSpc>
            <a:spcBef>
              <a:spcPct val="0"/>
            </a:spcBef>
            <a:spcAft>
              <a:spcPct val="35000"/>
            </a:spcAft>
            <a:buNone/>
          </a:pPr>
          <a:r>
            <a:rPr lang="en-US" sz="900" kern="1200" dirty="0"/>
            <a:t>TOTAL SALES</a:t>
          </a:r>
          <a:endParaRPr lang="en-IN" sz="900" kern="1200" dirty="0"/>
        </a:p>
      </dsp:txBody>
      <dsp:txXfrm>
        <a:off x="2109346" y="1629622"/>
        <a:ext cx="1776013" cy="187978"/>
      </dsp:txXfrm>
    </dsp:sp>
    <dsp:sp modelId="{BC804606-F846-481C-BBC3-BBF5F0AB4C2B}">
      <dsp:nvSpPr>
        <dsp:cNvPr id="0" name=""/>
        <dsp:cNvSpPr/>
      </dsp:nvSpPr>
      <dsp:spPr>
        <a:xfrm>
          <a:off x="2109346" y="679325"/>
          <a:ext cx="1779082" cy="1143029"/>
        </a:xfrm>
        <a:prstGeom prst="rect">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F2A5FD-7622-41DD-B1DA-28DE289BF83F}">
      <dsp:nvSpPr>
        <dsp:cNvPr id="0" name=""/>
        <dsp:cNvSpPr/>
      </dsp:nvSpPr>
      <dsp:spPr>
        <a:xfrm>
          <a:off x="1055359" y="3106297"/>
          <a:ext cx="1776013" cy="1879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0" rIns="34290" bIns="0" numCol="1" spcCol="1270" anchor="b" anchorCtr="0">
          <a:noAutofit/>
        </a:bodyPr>
        <a:lstStyle/>
        <a:p>
          <a:pPr marL="0" lvl="0" indent="0" algn="l" defTabSz="400050">
            <a:lnSpc>
              <a:spcPct val="90000"/>
            </a:lnSpc>
            <a:spcBef>
              <a:spcPct val="0"/>
            </a:spcBef>
            <a:spcAft>
              <a:spcPct val="35000"/>
            </a:spcAft>
            <a:buNone/>
          </a:pPr>
          <a:r>
            <a:rPr lang="en-US" sz="900" kern="1200" dirty="0"/>
            <a:t>AVERAGE OF PRODUCT RATING</a:t>
          </a:r>
          <a:endParaRPr lang="en-IN" sz="900" kern="1200" dirty="0"/>
        </a:p>
      </dsp:txBody>
      <dsp:txXfrm>
        <a:off x="1055359" y="3106297"/>
        <a:ext cx="1776013" cy="187978"/>
      </dsp:txXfrm>
    </dsp:sp>
    <dsp:sp modelId="{F93ED861-9939-4217-9BB6-5FE268F4F2B6}">
      <dsp:nvSpPr>
        <dsp:cNvPr id="0" name=""/>
        <dsp:cNvSpPr/>
      </dsp:nvSpPr>
      <dsp:spPr>
        <a:xfrm>
          <a:off x="1055359" y="2155999"/>
          <a:ext cx="1779082" cy="1143029"/>
        </a:xfrm>
        <a:prstGeom prst="rect">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20159323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2581495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895658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556599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43339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3682754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25925345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30891345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3208550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88218-E5E6-47AD-9C45-9DF1714BEE0D}"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26489375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688218-E5E6-47AD-9C45-9DF1714BEE0D}"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34336274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688218-E5E6-47AD-9C45-9DF1714BEE0D}" type="datetimeFigureOut">
              <a:rPr lang="en-IN" smtClean="0"/>
              <a:t>23-07-2025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3101764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688218-E5E6-47AD-9C45-9DF1714BEE0D}" type="datetimeFigureOut">
              <a:rPr lang="en-IN" smtClean="0"/>
              <a:t>23-07-2025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1189799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688218-E5E6-47AD-9C45-9DF1714BEE0D}" type="datetimeFigureOut">
              <a:rPr lang="en-IN" smtClean="0"/>
              <a:t>23-07-2025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7678723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688218-E5E6-47AD-9C45-9DF1714BEE0D}"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3EC02-3409-4CC5-96A9-46BE5CA83169}" type="slidenum">
              <a:rPr lang="en-IN" smtClean="0"/>
              <a:t>‹#›</a:t>
            </a:fld>
            <a:endParaRPr lang="en-IN"/>
          </a:p>
        </p:txBody>
      </p:sp>
    </p:spTree>
    <p:extLst>
      <p:ext uri="{BB962C8B-B14F-4D97-AF65-F5344CB8AC3E}">
        <p14:creationId xmlns:p14="http://schemas.microsoft.com/office/powerpoint/2010/main" val="3241204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E3EC02-3409-4CC5-96A9-46BE5CA83169}" type="slidenum">
              <a:rPr lang="en-IN" smtClean="0"/>
              <a:t>‹#›</a:t>
            </a:fld>
            <a:endParaRPr lang="en-IN"/>
          </a:p>
        </p:txBody>
      </p:sp>
      <p:sp>
        <p:nvSpPr>
          <p:cNvPr id="5" name="Date Placeholder 4"/>
          <p:cNvSpPr>
            <a:spLocks noGrp="1"/>
          </p:cNvSpPr>
          <p:nvPr>
            <p:ph type="dt" sz="half" idx="10"/>
          </p:nvPr>
        </p:nvSpPr>
        <p:spPr/>
        <p:txBody>
          <a:bodyPr/>
          <a:lstStyle/>
          <a:p>
            <a:fld id="{6B688218-E5E6-47AD-9C45-9DF1714BEE0D}" type="datetimeFigureOut">
              <a:rPr lang="en-IN" smtClean="0"/>
              <a:t>23-07-2025</a:t>
            </a:fld>
            <a:endParaRPr lang="en-IN"/>
          </a:p>
        </p:txBody>
      </p:sp>
    </p:spTree>
    <p:extLst>
      <p:ext uri="{BB962C8B-B14F-4D97-AF65-F5344CB8AC3E}">
        <p14:creationId xmlns:p14="http://schemas.microsoft.com/office/powerpoint/2010/main" val="19215150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688218-E5E6-47AD-9C45-9DF1714BEE0D}" type="datetimeFigureOut">
              <a:rPr lang="en-IN" smtClean="0"/>
              <a:t>23-07-2025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9E3EC02-3409-4CC5-96A9-46BE5CA83169}" type="slidenum">
              <a:rPr lang="en-IN" smtClean="0"/>
              <a:t>‹#›</a:t>
            </a:fld>
            <a:endParaRPr lang="en-IN"/>
          </a:p>
        </p:txBody>
      </p:sp>
    </p:spTree>
    <p:extLst>
      <p:ext uri="{BB962C8B-B14F-4D97-AF65-F5344CB8AC3E}">
        <p14:creationId xmlns:p14="http://schemas.microsoft.com/office/powerpoint/2010/main" val="304112843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file:///C:\Users\Pradyumn%20Singh\Desktop\flipkart_com-ecommerce_sample.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AC7C-09CA-C16B-4901-766D8C3030CA}"/>
              </a:ext>
            </a:extLst>
          </p:cNvPr>
          <p:cNvSpPr>
            <a:spLocks noGrp="1"/>
          </p:cNvSpPr>
          <p:nvPr>
            <p:ph type="ctrTitle"/>
          </p:nvPr>
        </p:nvSpPr>
        <p:spPr>
          <a:xfrm>
            <a:off x="1524000" y="205409"/>
            <a:ext cx="9144000" cy="2173356"/>
          </a:xfrm>
        </p:spPr>
        <p:txBody>
          <a:bodyPr>
            <a:normAutofit/>
          </a:bodyPr>
          <a:lstStyle/>
          <a:p>
            <a:pPr algn="l"/>
            <a:r>
              <a:rPr lang="en-US" sz="9600" b="1" dirty="0">
                <a:solidFill>
                  <a:srgbClr val="0070C0"/>
                </a:solidFill>
              </a:rPr>
              <a:t>FLIPKART</a:t>
            </a:r>
            <a:endParaRPr lang="en-IN" sz="6600" b="1" dirty="0">
              <a:solidFill>
                <a:srgbClr val="0070C0"/>
              </a:solidFill>
            </a:endParaRPr>
          </a:p>
        </p:txBody>
      </p:sp>
      <p:sp>
        <p:nvSpPr>
          <p:cNvPr id="3" name="Subtitle 2">
            <a:extLst>
              <a:ext uri="{FF2B5EF4-FFF2-40B4-BE49-F238E27FC236}">
                <a16:creationId xmlns:a16="http://schemas.microsoft.com/office/drawing/2014/main" id="{2C2F5647-B7C4-8E2C-9565-411FC1FAC7D9}"/>
              </a:ext>
            </a:extLst>
          </p:cNvPr>
          <p:cNvSpPr>
            <a:spLocks noGrp="1"/>
          </p:cNvSpPr>
          <p:nvPr>
            <p:ph type="subTitle" idx="1"/>
          </p:nvPr>
        </p:nvSpPr>
        <p:spPr>
          <a:xfrm>
            <a:off x="1106556" y="2226365"/>
            <a:ext cx="9978888" cy="4247321"/>
          </a:xfrm>
        </p:spPr>
        <p:txBody>
          <a:bodyPr/>
          <a:lstStyle/>
          <a:p>
            <a:pPr algn="ctr"/>
            <a:r>
              <a:rPr lang="en-IN" b="1" dirty="0">
                <a:solidFill>
                  <a:srgbClr val="0070C0"/>
                </a:solidFill>
              </a:rPr>
              <a:t>                       Sales Quality Analysis</a:t>
            </a:r>
          </a:p>
          <a:p>
            <a:endParaRPr lang="en-IN" dirty="0">
              <a:solidFill>
                <a:schemeClr val="accent1"/>
              </a:solidFill>
            </a:endParaRPr>
          </a:p>
          <a:p>
            <a:endParaRPr lang="en-IN" dirty="0">
              <a:solidFill>
                <a:schemeClr val="accent1"/>
              </a:solidFill>
            </a:endParaRPr>
          </a:p>
          <a:p>
            <a:endParaRPr lang="en-IN" dirty="0">
              <a:solidFill>
                <a:schemeClr val="accent1"/>
              </a:solidFill>
            </a:endParaRPr>
          </a:p>
          <a:p>
            <a:endParaRPr lang="en-IN" dirty="0">
              <a:solidFill>
                <a:schemeClr val="accent1"/>
              </a:solidFill>
            </a:endParaRPr>
          </a:p>
          <a:p>
            <a:endParaRPr lang="en-IN" dirty="0">
              <a:solidFill>
                <a:schemeClr val="accent1"/>
              </a:solidFill>
            </a:endParaRPr>
          </a:p>
          <a:p>
            <a:pPr lvl="8"/>
            <a:r>
              <a:rPr lang="en-IN" sz="1800" dirty="0">
                <a:solidFill>
                  <a:schemeClr val="accent1"/>
                </a:solidFill>
              </a:rPr>
              <a:t>                       </a:t>
            </a:r>
          </a:p>
          <a:p>
            <a:pPr lvl="8"/>
            <a:endParaRPr lang="en-IN" sz="1800" dirty="0">
              <a:solidFill>
                <a:schemeClr val="accent1"/>
              </a:solidFill>
            </a:endParaRPr>
          </a:p>
          <a:p>
            <a:pPr lvl="8"/>
            <a:r>
              <a:rPr lang="en-IN" sz="1800" dirty="0">
                <a:solidFill>
                  <a:schemeClr val="accent1"/>
                </a:solidFill>
              </a:rPr>
              <a:t>				  PRADYUMN SINGH</a:t>
            </a:r>
          </a:p>
          <a:p>
            <a:pPr lvl="8"/>
            <a:r>
              <a:rPr lang="en-IN" sz="1800" dirty="0">
                <a:solidFill>
                  <a:schemeClr val="accent1"/>
                </a:solidFill>
              </a:rPr>
              <a:t>                   23 JULY 2025</a:t>
            </a:r>
          </a:p>
        </p:txBody>
      </p:sp>
    </p:spTree>
    <p:extLst>
      <p:ext uri="{BB962C8B-B14F-4D97-AF65-F5344CB8AC3E}">
        <p14:creationId xmlns:p14="http://schemas.microsoft.com/office/powerpoint/2010/main" val="24911012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1D7B65-533B-4C69-8AF8-110EA1B0F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251634" cy="706341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51372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FF310-4301-F8B2-AAA5-B436761B279D}"/>
              </a:ext>
            </a:extLst>
          </p:cNvPr>
          <p:cNvSpPr>
            <a:spLocks noGrp="1"/>
          </p:cNvSpPr>
          <p:nvPr>
            <p:ph type="title"/>
          </p:nvPr>
        </p:nvSpPr>
        <p:spPr>
          <a:xfrm>
            <a:off x="677334" y="609600"/>
            <a:ext cx="8596668" cy="589722"/>
          </a:xfrm>
        </p:spPr>
        <p:txBody>
          <a:bodyPr>
            <a:normAutofit fontScale="90000"/>
          </a:bodyPr>
          <a:lstStyle/>
          <a:p>
            <a:r>
              <a:rPr lang="en-US" dirty="0">
                <a:solidFill>
                  <a:schemeClr val="accent2"/>
                </a:solidFill>
              </a:rPr>
              <a:t>Page 3: Pricing &amp; Discount Strategy</a:t>
            </a:r>
            <a:endParaRPr lang="en-IN" dirty="0">
              <a:solidFill>
                <a:schemeClr val="accent2"/>
              </a:solidFill>
            </a:endParaRPr>
          </a:p>
        </p:txBody>
      </p:sp>
      <p:sp>
        <p:nvSpPr>
          <p:cNvPr id="3" name="Content Placeholder 2">
            <a:extLst>
              <a:ext uri="{FF2B5EF4-FFF2-40B4-BE49-F238E27FC236}">
                <a16:creationId xmlns:a16="http://schemas.microsoft.com/office/drawing/2014/main" id="{017AC8A1-FF7B-E59E-8714-E6D212939492}"/>
              </a:ext>
            </a:extLst>
          </p:cNvPr>
          <p:cNvSpPr>
            <a:spLocks noGrp="1"/>
          </p:cNvSpPr>
          <p:nvPr>
            <p:ph idx="1"/>
          </p:nvPr>
        </p:nvSpPr>
        <p:spPr>
          <a:xfrm>
            <a:off x="677333" y="1398104"/>
            <a:ext cx="10560509" cy="5300869"/>
          </a:xfrm>
        </p:spPr>
        <p:txBody>
          <a:bodyPr/>
          <a:lstStyle/>
          <a:p>
            <a:pPr marL="0" indent="0">
              <a:buNone/>
            </a:pPr>
            <a:r>
              <a:rPr lang="en-US" sz="2000" b="1" dirty="0"/>
              <a:t>Purpose:</a:t>
            </a:r>
          </a:p>
          <a:p>
            <a:r>
              <a:rPr lang="en-US" dirty="0"/>
              <a:t> To evaluate the impact and effectiveness of the current discount models on sales and customer perception.</a:t>
            </a:r>
          </a:p>
          <a:p>
            <a:endParaRPr lang="en-US" dirty="0"/>
          </a:p>
          <a:p>
            <a:pPr marL="0" indent="0">
              <a:buNone/>
            </a:pPr>
            <a:r>
              <a:rPr lang="en-US" sz="2000" b="1" dirty="0"/>
              <a:t>Key Visuals:</a:t>
            </a:r>
          </a:p>
          <a:p>
            <a:r>
              <a:rPr lang="en-US" dirty="0"/>
              <a:t> Utilizes a custom DAX measure for Average Discount %. Key charts show which categories are most heavily discounted and, crucially, compare the discount levels for products that have customer ratings versus those that do not.</a:t>
            </a:r>
            <a:endParaRPr lang="en-IN" dirty="0"/>
          </a:p>
        </p:txBody>
      </p:sp>
      <p:pic>
        <p:nvPicPr>
          <p:cNvPr id="5" name="Picture 4">
            <a:extLst>
              <a:ext uri="{FF2B5EF4-FFF2-40B4-BE49-F238E27FC236}">
                <a16:creationId xmlns:a16="http://schemas.microsoft.com/office/drawing/2014/main" id="{12A64BA3-6747-DDE9-D053-43D43F562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1185" y="4366589"/>
            <a:ext cx="2143149" cy="216247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0C3426E8-4949-48EC-113B-C1C04FDE4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2173" y="4366589"/>
            <a:ext cx="2143149" cy="226708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0734697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C7AC76-9E07-C452-8E0F-02025C12B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389"/>
            <a:ext cx="12192000" cy="678522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0318691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52DA-BBBB-186C-6607-837F7DE3E0B4}"/>
              </a:ext>
            </a:extLst>
          </p:cNvPr>
          <p:cNvSpPr>
            <a:spLocks noGrp="1"/>
          </p:cNvSpPr>
          <p:nvPr>
            <p:ph type="title"/>
          </p:nvPr>
        </p:nvSpPr>
        <p:spPr>
          <a:xfrm>
            <a:off x="677334" y="152400"/>
            <a:ext cx="8596668" cy="914400"/>
          </a:xfrm>
        </p:spPr>
        <p:txBody>
          <a:bodyPr>
            <a:normAutofit/>
          </a:bodyPr>
          <a:lstStyle/>
          <a:p>
            <a:r>
              <a:rPr lang="en-IN" sz="4800" dirty="0">
                <a:solidFill>
                  <a:schemeClr val="accent2"/>
                </a:solidFill>
              </a:rPr>
              <a:t>Key Findings &amp; Analysis</a:t>
            </a:r>
          </a:p>
        </p:txBody>
      </p:sp>
      <p:sp>
        <p:nvSpPr>
          <p:cNvPr id="3" name="Content Placeholder 2">
            <a:extLst>
              <a:ext uri="{FF2B5EF4-FFF2-40B4-BE49-F238E27FC236}">
                <a16:creationId xmlns:a16="http://schemas.microsoft.com/office/drawing/2014/main" id="{0A148629-09BB-FB05-1849-9A736E960521}"/>
              </a:ext>
            </a:extLst>
          </p:cNvPr>
          <p:cNvSpPr>
            <a:spLocks noGrp="1"/>
          </p:cNvSpPr>
          <p:nvPr>
            <p:ph idx="1"/>
          </p:nvPr>
        </p:nvSpPr>
        <p:spPr>
          <a:xfrm>
            <a:off x="0" y="1066800"/>
            <a:ext cx="12085983" cy="5890591"/>
          </a:xfrm>
        </p:spPr>
        <p:txBody>
          <a:bodyPr>
            <a:normAutofit/>
          </a:bodyPr>
          <a:lstStyle/>
          <a:p>
            <a:pPr marL="0" indent="0">
              <a:buNone/>
            </a:pPr>
            <a:r>
              <a:rPr lang="en-US" sz="2000" dirty="0"/>
              <a:t>Our analysis of the dataset has uncovered several critical findings that directly impact our business strategy. These insights reveal a clear picture of our current strengths, weaknesses, and opportunities for significant growth.</a:t>
            </a:r>
          </a:p>
          <a:p>
            <a:pPr marL="0" indent="0">
              <a:buNone/>
            </a:pPr>
            <a:r>
              <a:rPr lang="en-IN" sz="2000" b="1" dirty="0">
                <a:solidFill>
                  <a:schemeClr val="accent2"/>
                </a:solidFill>
              </a:rPr>
              <a:t>The Analytical Journey:</a:t>
            </a:r>
          </a:p>
          <a:p>
            <a:pPr marL="457200" indent="-457200">
              <a:buFont typeface="+mj-lt"/>
              <a:buAutoNum type="arabicPeriod"/>
            </a:pPr>
            <a:r>
              <a:rPr lang="en-US" sz="2000" dirty="0">
                <a:solidFill>
                  <a:schemeClr val="bg2">
                    <a:lumMod val="10000"/>
                  </a:schemeClr>
                </a:solidFill>
              </a:rPr>
              <a:t>We will start with the Executive Summary to understand our most valuable categories.</a:t>
            </a:r>
          </a:p>
          <a:p>
            <a:pPr marL="457200" indent="-457200">
              <a:buFont typeface="+mj-lt"/>
              <a:buAutoNum type="arabicPeriod"/>
            </a:pPr>
            <a:r>
              <a:rPr lang="en-US" sz="2000" dirty="0">
                <a:solidFill>
                  <a:schemeClr val="bg2">
                    <a:lumMod val="10000"/>
                  </a:schemeClr>
                </a:solidFill>
              </a:rPr>
              <a:t>Next, we will dive into the Quality Analysis page to investigate customer satisfaction and the "FK Advantage" program.</a:t>
            </a:r>
          </a:p>
          <a:p>
            <a:pPr marL="457200" indent="-457200">
              <a:buFont typeface="+mj-lt"/>
              <a:buAutoNum type="arabicPeriod"/>
            </a:pPr>
            <a:r>
              <a:rPr lang="en-US" sz="2000" dirty="0">
                <a:solidFill>
                  <a:schemeClr val="bg2">
                    <a:lumMod val="10000"/>
                  </a:schemeClr>
                </a:solidFill>
              </a:rPr>
              <a:t>Finally, we will examine the Pricing Strategy page to understand the true impact of our discount models.</a:t>
            </a:r>
            <a:endParaRPr lang="en-IN" sz="2000" dirty="0">
              <a:solidFill>
                <a:schemeClr val="bg2">
                  <a:lumMod val="10000"/>
                </a:schemeClr>
              </a:solidFill>
            </a:endParaRPr>
          </a:p>
        </p:txBody>
      </p:sp>
      <p:pic>
        <p:nvPicPr>
          <p:cNvPr id="27" name="Picture 26">
            <a:extLst>
              <a:ext uri="{FF2B5EF4-FFF2-40B4-BE49-F238E27FC236}">
                <a16:creationId xmlns:a16="http://schemas.microsoft.com/office/drawing/2014/main" id="{41AAB123-A63B-48E9-8B04-F41C61777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208" y="4458490"/>
            <a:ext cx="2615443" cy="1332710"/>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29" name="Picture 28">
            <a:extLst>
              <a:ext uri="{FF2B5EF4-FFF2-40B4-BE49-F238E27FC236}">
                <a16:creationId xmlns:a16="http://schemas.microsoft.com/office/drawing/2014/main" id="{1A6043D2-833B-E5B9-7884-70D6026FD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3131" y="5398528"/>
            <a:ext cx="1776341" cy="110602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31" name="Picture 30">
            <a:extLst>
              <a:ext uri="{FF2B5EF4-FFF2-40B4-BE49-F238E27FC236}">
                <a16:creationId xmlns:a16="http://schemas.microsoft.com/office/drawing/2014/main" id="{865F1815-0A08-CEC8-7892-0448C51AE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0588" y="4953553"/>
            <a:ext cx="2024029" cy="167529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3" name="Picture 32">
            <a:extLst>
              <a:ext uri="{FF2B5EF4-FFF2-40B4-BE49-F238E27FC236}">
                <a16:creationId xmlns:a16="http://schemas.microsoft.com/office/drawing/2014/main" id="{66365E72-34B1-ADB6-6E2A-11D3610A26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650701">
            <a:off x="4431710" y="4243775"/>
            <a:ext cx="2056699" cy="193844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5" name="Picture 34">
            <a:extLst>
              <a:ext uri="{FF2B5EF4-FFF2-40B4-BE49-F238E27FC236}">
                <a16:creationId xmlns:a16="http://schemas.microsoft.com/office/drawing/2014/main" id="{75957A8F-75C6-3B8C-44D8-7C60CC9155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070559">
            <a:off x="6110530" y="4592931"/>
            <a:ext cx="2188896" cy="226054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988482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additive="base">
                                        <p:cTn id="14" dur="500" fill="hold"/>
                                        <p:tgtEl>
                                          <p:spTgt spid="33"/>
                                        </p:tgtEl>
                                        <p:attrNameLst>
                                          <p:attrName>ppt_x</p:attrName>
                                        </p:attrNameLst>
                                      </p:cBhvr>
                                      <p:tavLst>
                                        <p:tav tm="0">
                                          <p:val>
                                            <p:strVal val="#ppt_x"/>
                                          </p:val>
                                        </p:tav>
                                        <p:tav tm="100000">
                                          <p:val>
                                            <p:strVal val="#ppt_x"/>
                                          </p:val>
                                        </p:tav>
                                      </p:tavLst>
                                    </p:anim>
                                    <p:anim calcmode="lin" valueType="num">
                                      <p:cBhvr additive="base">
                                        <p:cTn id="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1000"/>
                                        <p:tgtEl>
                                          <p:spTgt spid="35"/>
                                        </p:tgtEl>
                                      </p:cBhvr>
                                    </p:animEffect>
                                    <p:anim calcmode="lin" valueType="num">
                                      <p:cBhvr>
                                        <p:cTn id="21" dur="1000" fill="hold"/>
                                        <p:tgtEl>
                                          <p:spTgt spid="35"/>
                                        </p:tgtEl>
                                        <p:attrNameLst>
                                          <p:attrName>ppt_x</p:attrName>
                                        </p:attrNameLst>
                                      </p:cBhvr>
                                      <p:tavLst>
                                        <p:tav tm="0">
                                          <p:val>
                                            <p:strVal val="#ppt_x"/>
                                          </p:val>
                                        </p:tav>
                                        <p:tav tm="100000">
                                          <p:val>
                                            <p:strVal val="#ppt_x"/>
                                          </p:val>
                                        </p:tav>
                                      </p:tavLst>
                                    </p:anim>
                                    <p:anim calcmode="lin" valueType="num">
                                      <p:cBhvr>
                                        <p:cTn id="2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0" end="0"/>
                                            </p:txEl>
                                          </p:spTgt>
                                        </p:tgtEl>
                                        <p:attrNameLst>
                                          <p:attrName>style.visibility</p:attrName>
                                        </p:attrNameLst>
                                      </p:cBhvr>
                                      <p:to>
                                        <p:strVal val="visible"/>
                                      </p:to>
                                    </p:set>
                                    <p:animEffect transition="in" filter="fade">
                                      <p:cBhvr>
                                        <p:cTn id="40" dur="500"/>
                                        <p:tgtEl>
                                          <p:spTgt spid="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animEffect transition="in" filter="fade">
                                      <p:cBhvr>
                                        <p:cTn id="45" dur="500"/>
                                        <p:tgtEl>
                                          <p:spTgt spid="3">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fade">
                                      <p:cBhvr>
                                        <p:cTn id="50" dur="500"/>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
                                            <p:txEl>
                                              <p:pRg st="4" end="4"/>
                                            </p:txEl>
                                          </p:spTgt>
                                        </p:tgtEl>
                                        <p:attrNameLst>
                                          <p:attrName>style.visibility</p:attrName>
                                        </p:attrNameLst>
                                      </p:cBhvr>
                                      <p:to>
                                        <p:strVal val="visible"/>
                                      </p:to>
                                    </p:set>
                                    <p:animEffect transition="in" filter="fade">
                                      <p:cBhvr>
                                        <p:cTn id="6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BFDED-33D1-7724-574D-48D0533B4695}"/>
              </a:ext>
            </a:extLst>
          </p:cNvPr>
          <p:cNvSpPr>
            <a:spLocks noGrp="1"/>
          </p:cNvSpPr>
          <p:nvPr>
            <p:ph type="title"/>
          </p:nvPr>
        </p:nvSpPr>
        <p:spPr>
          <a:xfrm>
            <a:off x="677334" y="185530"/>
            <a:ext cx="8596668" cy="1537253"/>
          </a:xfrm>
        </p:spPr>
        <p:txBody>
          <a:bodyPr>
            <a:normAutofit/>
          </a:bodyPr>
          <a:lstStyle/>
          <a:p>
            <a:r>
              <a:rPr lang="en-US" sz="4000" b="1" dirty="0">
                <a:solidFill>
                  <a:schemeClr val="accent2"/>
                </a:solidFill>
              </a:rPr>
              <a:t>Our most valuable product categories</a:t>
            </a:r>
            <a:endParaRPr lang="en-IN" sz="4000" dirty="0">
              <a:solidFill>
                <a:schemeClr val="accent2"/>
              </a:solidFill>
            </a:endParaRPr>
          </a:p>
        </p:txBody>
      </p:sp>
      <p:sp>
        <p:nvSpPr>
          <p:cNvPr id="3" name="Content Placeholder 2">
            <a:extLst>
              <a:ext uri="{FF2B5EF4-FFF2-40B4-BE49-F238E27FC236}">
                <a16:creationId xmlns:a16="http://schemas.microsoft.com/office/drawing/2014/main" id="{6EA1943C-87CC-B807-3B1D-FF623A803123}"/>
              </a:ext>
            </a:extLst>
          </p:cNvPr>
          <p:cNvSpPr>
            <a:spLocks noGrp="1"/>
          </p:cNvSpPr>
          <p:nvPr>
            <p:ph idx="1"/>
          </p:nvPr>
        </p:nvSpPr>
        <p:spPr>
          <a:xfrm>
            <a:off x="132522" y="1504122"/>
            <a:ext cx="11986591" cy="5168348"/>
          </a:xfrm>
        </p:spPr>
        <p:txBody>
          <a:bodyPr/>
          <a:lstStyle/>
          <a:p>
            <a:pPr marL="0" indent="0">
              <a:buNone/>
            </a:pPr>
            <a:r>
              <a:rPr lang="en-US" sz="2000" b="1" dirty="0"/>
              <a:t>Observation</a:t>
            </a:r>
          </a:p>
          <a:p>
            <a:r>
              <a:rPr lang="en-US" dirty="0"/>
              <a:t>Based on a comprehensive analysis of sales revenue, product volume, and customer ratings, </a:t>
            </a:r>
            <a:r>
              <a:rPr lang="en-US" b="1" dirty="0" err="1"/>
              <a:t>Jewellery</a:t>
            </a:r>
            <a:r>
              <a:rPr lang="en-US" b="1" dirty="0"/>
              <a:t> stands out as the most valuable and well-rounded product category.</a:t>
            </a:r>
            <a:r>
              <a:rPr lang="en-US" dirty="0"/>
              <a:t> It demonstrates a powerful combination of high sales, significant market demand, and strong customer satisfaction. However, a deeper analysis reveals distinct strategic roles for other key categories like Clothing and Furniture</a:t>
            </a:r>
            <a:endParaRPr lang="en-IN" dirty="0"/>
          </a:p>
          <a:p>
            <a:endParaRPr lang="en-IN" dirty="0"/>
          </a:p>
        </p:txBody>
      </p:sp>
      <p:pic>
        <p:nvPicPr>
          <p:cNvPr id="5" name="Picture 4">
            <a:extLst>
              <a:ext uri="{FF2B5EF4-FFF2-40B4-BE49-F238E27FC236}">
                <a16:creationId xmlns:a16="http://schemas.microsoft.com/office/drawing/2014/main" id="{05FAB083-1C02-069D-E5D4-2C5742D23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0753" y="3647661"/>
            <a:ext cx="1778725" cy="135362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id="{6FAC0293-4E89-27C9-A081-0A2661129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0753" y="5189425"/>
            <a:ext cx="1778725" cy="15659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9" name="Picture 8">
            <a:extLst>
              <a:ext uri="{FF2B5EF4-FFF2-40B4-BE49-F238E27FC236}">
                <a16:creationId xmlns:a16="http://schemas.microsoft.com/office/drawing/2014/main" id="{C9BF8812-9D4E-AA55-95ED-CF5AFD78D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34" y="3162030"/>
            <a:ext cx="6427305" cy="355708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1" name="Picture 10">
            <a:extLst>
              <a:ext uri="{FF2B5EF4-FFF2-40B4-BE49-F238E27FC236}">
                <a16:creationId xmlns:a16="http://schemas.microsoft.com/office/drawing/2014/main" id="{9478479D-3B55-0529-1DAE-3BCEB7537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4785" y="3633267"/>
            <a:ext cx="2529617" cy="1353621"/>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492373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1378-B1E1-AD0F-C172-8F49FF47920A}"/>
              </a:ext>
            </a:extLst>
          </p:cNvPr>
          <p:cNvSpPr>
            <a:spLocks noGrp="1"/>
          </p:cNvSpPr>
          <p:nvPr>
            <p:ph type="title"/>
          </p:nvPr>
        </p:nvSpPr>
        <p:spPr>
          <a:xfrm>
            <a:off x="677334" y="79514"/>
            <a:ext cx="8596668" cy="737124"/>
          </a:xfrm>
        </p:spPr>
        <p:txBody>
          <a:bodyPr>
            <a:normAutofit fontScale="90000"/>
          </a:bodyPr>
          <a:lstStyle/>
          <a:p>
            <a:r>
              <a:rPr lang="en-IN" sz="3200" dirty="0">
                <a:solidFill>
                  <a:schemeClr val="accent2"/>
                </a:solidFill>
              </a:rPr>
              <a:t>Category Tiering &amp; Strategic Recommendations</a:t>
            </a:r>
          </a:p>
        </p:txBody>
      </p:sp>
      <p:sp>
        <p:nvSpPr>
          <p:cNvPr id="3" name="Content Placeholder 2">
            <a:extLst>
              <a:ext uri="{FF2B5EF4-FFF2-40B4-BE49-F238E27FC236}">
                <a16:creationId xmlns:a16="http://schemas.microsoft.com/office/drawing/2014/main" id="{9071031B-CEE1-7F6F-CE60-89D8056585BA}"/>
              </a:ext>
            </a:extLst>
          </p:cNvPr>
          <p:cNvSpPr>
            <a:spLocks noGrp="1"/>
          </p:cNvSpPr>
          <p:nvPr>
            <p:ph idx="1"/>
          </p:nvPr>
        </p:nvSpPr>
        <p:spPr>
          <a:xfrm>
            <a:off x="152400" y="901148"/>
            <a:ext cx="12039599" cy="5764695"/>
          </a:xfrm>
        </p:spPr>
        <p:txBody>
          <a:bodyPr>
            <a:normAutofit lnSpcReduction="10000"/>
          </a:bodyPr>
          <a:lstStyle/>
          <a:p>
            <a:r>
              <a:rPr lang="en-US" sz="2400" dirty="0"/>
              <a:t>We can classify our main categories into three strategic tiers:</a:t>
            </a:r>
          </a:p>
          <a:p>
            <a:endParaRPr lang="en-US" sz="2400" dirty="0"/>
          </a:p>
          <a:p>
            <a:pPr marL="0" indent="0">
              <a:buNone/>
            </a:pPr>
            <a:r>
              <a:rPr lang="en-US" sz="2400" b="1" dirty="0"/>
              <a:t>Tier 1: The Star Performer - </a:t>
            </a:r>
            <a:r>
              <a:rPr lang="en-US" sz="2400" b="1" dirty="0" err="1"/>
              <a:t>JewelleryAnalysis</a:t>
            </a:r>
            <a:r>
              <a:rPr lang="en-US" sz="2400" b="1" dirty="0"/>
              <a:t>:</a:t>
            </a:r>
          </a:p>
          <a:p>
            <a:pPr marL="0" indent="0">
              <a:buNone/>
            </a:pPr>
            <a:endParaRPr lang="en-US" sz="2400" b="1" dirty="0"/>
          </a:p>
          <a:p>
            <a:pPr marL="0" indent="0">
              <a:buNone/>
            </a:pPr>
            <a:r>
              <a:rPr lang="en-US" sz="2400" dirty="0"/>
              <a:t> </a:t>
            </a:r>
            <a:r>
              <a:rPr lang="en-US" sz="2400" dirty="0" err="1"/>
              <a:t>Jewellery</a:t>
            </a:r>
            <a:r>
              <a:rPr lang="en-US" sz="2400" dirty="0"/>
              <a:t> is the clear leader in overall value. It is the #2 category by product volume, indicating high demand, and our previous analysis showed it contributes significantly to total sales (~19.5M). Crucially, it maintains a high average customer rating of 4.14, demonstrating quality and customer trust.</a:t>
            </a:r>
          </a:p>
          <a:p>
            <a:pPr marL="0" indent="0">
              <a:buNone/>
            </a:pPr>
            <a:endParaRPr lang="en-US" sz="2400" dirty="0"/>
          </a:p>
          <a:p>
            <a:pPr marL="0" indent="0">
              <a:buNone/>
            </a:pPr>
            <a:r>
              <a:rPr lang="en-US" sz="2400" b="1" dirty="0"/>
              <a:t>Recommendation: </a:t>
            </a:r>
          </a:p>
          <a:p>
            <a:pPr marL="0" indent="0">
              <a:buNone/>
            </a:pPr>
            <a:endParaRPr lang="en-US" sz="2400" b="1" dirty="0"/>
          </a:p>
          <a:p>
            <a:pPr marL="0" indent="0">
              <a:buNone/>
            </a:pPr>
            <a:r>
              <a:rPr lang="en-US" sz="2400" dirty="0"/>
              <a:t>Protect &amp; Grow. This category is a proven success. We should double down on our strategy here by actively promoting top-rated </a:t>
            </a:r>
            <a:r>
              <a:rPr lang="en-US" sz="2400" dirty="0" err="1"/>
              <a:t>jewellery</a:t>
            </a:r>
            <a:r>
              <a:rPr lang="en-US" sz="2400" dirty="0"/>
              <a:t> products, featuring trusted sellers, and ensuring a robust supply chain to meet demand.</a:t>
            </a:r>
            <a:endParaRPr lang="en-IN" sz="2400" dirty="0"/>
          </a:p>
        </p:txBody>
      </p:sp>
    </p:spTree>
    <p:extLst>
      <p:ext uri="{BB962C8B-B14F-4D97-AF65-F5344CB8AC3E}">
        <p14:creationId xmlns:p14="http://schemas.microsoft.com/office/powerpoint/2010/main" val="35667216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566C28-4B1D-6342-5C3F-2B81BC29DCDA}"/>
              </a:ext>
            </a:extLst>
          </p:cNvPr>
          <p:cNvSpPr txBox="1"/>
          <p:nvPr/>
        </p:nvSpPr>
        <p:spPr>
          <a:xfrm>
            <a:off x="311426" y="291549"/>
            <a:ext cx="11363739" cy="3724096"/>
          </a:xfrm>
          <a:prstGeom prst="rect">
            <a:avLst/>
          </a:prstGeom>
          <a:noFill/>
        </p:spPr>
        <p:txBody>
          <a:bodyPr wrap="square">
            <a:spAutoFit/>
          </a:bodyPr>
          <a:lstStyle/>
          <a:p>
            <a:r>
              <a:rPr lang="en-IN" sz="2000" b="1" dirty="0"/>
              <a:t>Tier 2: The Volume Engine - </a:t>
            </a:r>
            <a:r>
              <a:rPr lang="en-IN" sz="2000" b="1" dirty="0" err="1"/>
              <a:t>ClothingAnalysis</a:t>
            </a:r>
            <a:r>
              <a:rPr lang="en-IN" sz="2000" b="1" dirty="0"/>
              <a:t>:</a:t>
            </a:r>
          </a:p>
          <a:p>
            <a:r>
              <a:rPr lang="en-IN" dirty="0"/>
              <a:t> Clothing is the undisputed leader in volume, dominating the platform with the highest number of product listings (~6,000). This drives enormous traffic and customer engagement. However, its average price point is low, and its contribution to the overall average rating of 3.83 suggests room for improvement in customer experience.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8211250E-FC7D-5654-B2F5-0D3C5701F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39" y="1994571"/>
            <a:ext cx="7374835" cy="413729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aphicFrame>
        <p:nvGraphicFramePr>
          <p:cNvPr id="7" name="Diagram 6">
            <a:extLst>
              <a:ext uri="{FF2B5EF4-FFF2-40B4-BE49-F238E27FC236}">
                <a16:creationId xmlns:a16="http://schemas.microsoft.com/office/drawing/2014/main" id="{08620CB1-0B15-69F1-BD59-E719ADC7C853}"/>
              </a:ext>
            </a:extLst>
          </p:cNvPr>
          <p:cNvGraphicFramePr/>
          <p:nvPr>
            <p:extLst>
              <p:ext uri="{D42A27DB-BD31-4B8C-83A1-F6EECF244321}">
                <p14:modId xmlns:p14="http://schemas.microsoft.com/office/powerpoint/2010/main" val="3110452275"/>
              </p:ext>
            </p:extLst>
          </p:nvPr>
        </p:nvGraphicFramePr>
        <p:xfrm>
          <a:off x="8163340" y="1683026"/>
          <a:ext cx="4028660" cy="38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63480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A7D51E-4004-377E-3434-DB5F9AC2F730}"/>
              </a:ext>
            </a:extLst>
          </p:cNvPr>
          <p:cNvSpPr txBox="1"/>
          <p:nvPr/>
        </p:nvSpPr>
        <p:spPr>
          <a:xfrm>
            <a:off x="0" y="165652"/>
            <a:ext cx="11933583" cy="5724644"/>
          </a:xfrm>
          <a:prstGeom prst="rect">
            <a:avLst/>
          </a:prstGeom>
          <a:noFill/>
        </p:spPr>
        <p:txBody>
          <a:bodyPr wrap="square">
            <a:spAutoFit/>
          </a:bodyPr>
          <a:lstStyle/>
          <a:p>
            <a:r>
              <a:rPr lang="en-US" b="1" dirty="0"/>
              <a:t>Deeper Insight (The "Hero Product" Effect):</a:t>
            </a:r>
          </a:p>
          <a:p>
            <a:endParaRPr lang="en-US" b="1" dirty="0"/>
          </a:p>
          <a:p>
            <a:pPr marL="285750" indent="-285750">
              <a:buFont typeface="Arial" panose="020B0604020202020204" pitchFamily="34" charset="0"/>
              <a:buChar char="•"/>
            </a:pPr>
            <a:r>
              <a:rPr lang="en-US" b="1" dirty="0"/>
              <a:t> 	</a:t>
            </a:r>
            <a:r>
              <a:rPr lang="en-US" dirty="0"/>
              <a:t>While the average clothing item is low-cost, your "Sum of </a:t>
            </a:r>
            <a:r>
              <a:rPr lang="en-US" dirty="0" err="1"/>
              <a:t>discounted_price</a:t>
            </a:r>
            <a:r>
              <a:rPr lang="en-US" dirty="0"/>
              <a:t> by </a:t>
            </a:r>
            <a:r>
              <a:rPr lang="en-US" dirty="0" err="1"/>
              <a:t>product_name</a:t>
            </a:r>
            <a:r>
              <a:rPr lang="en-US" dirty="0"/>
              <a:t>" chart shows that one of the top-earning individual products is a T-shirt. This indicates that the Clothing category's value comes from identifying and promoting specific "hero products" that sell in massive quantities.</a:t>
            </a:r>
          </a:p>
          <a:p>
            <a:pPr marL="285750" indent="-285750">
              <a:buFont typeface="Arial" panose="020B0604020202020204" pitchFamily="34" charset="0"/>
              <a:buChar char="•"/>
            </a:pPr>
            <a:endParaRPr lang="en-US" dirty="0"/>
          </a:p>
          <a:p>
            <a:r>
              <a:rPr lang="en-US" b="1" dirty="0"/>
              <a:t>Recommendation: </a:t>
            </a:r>
          </a:p>
          <a:p>
            <a:endParaRPr lang="en-US" b="1" dirty="0"/>
          </a:p>
          <a:p>
            <a:pPr marL="285750" indent="-285750">
              <a:buFont typeface="Arial" panose="020B0604020202020204" pitchFamily="34" charset="0"/>
              <a:buChar char="•"/>
            </a:pPr>
            <a:r>
              <a:rPr lang="en-US" dirty="0"/>
              <a:t>	Optimize the Customer Experience. Given the high volume, even small improvements will have a large impact. We must enforce stricter quality and fulfillment standards for sellers to boost the average rating. The focus should be on leveraging the high traffic from hero products to improve the reputation and sales of the entire category.</a:t>
            </a:r>
          </a:p>
          <a:p>
            <a:pPr marL="285750" indent="-285750">
              <a:buFont typeface="Arial" panose="020B0604020202020204" pitchFamily="34" charset="0"/>
              <a:buChar char="•"/>
            </a:pPr>
            <a:endParaRPr lang="en-US" dirty="0"/>
          </a:p>
          <a:p>
            <a:r>
              <a:rPr lang="en-US" sz="2000" b="1" dirty="0">
                <a:solidFill>
                  <a:schemeClr val="accent2"/>
                </a:solidFill>
              </a:rPr>
              <a:t>Tier 3: The Untapped Potential - Furniture &amp; </a:t>
            </a:r>
            <a:r>
              <a:rPr lang="en-US" sz="2000" b="1" dirty="0" err="1">
                <a:solidFill>
                  <a:schemeClr val="accent2"/>
                </a:solidFill>
              </a:rPr>
              <a:t>AutomotiveAnalysis</a:t>
            </a:r>
            <a:r>
              <a:rPr lang="en-US" sz="2000" b="1" dirty="0">
                <a:solidFill>
                  <a:schemeClr val="accent2"/>
                </a:solidFill>
              </a:rPr>
              <a:t>:</a:t>
            </a:r>
          </a:p>
          <a:p>
            <a:endParaRPr lang="en-US" sz="2000" b="1" dirty="0"/>
          </a:p>
          <a:p>
            <a:pPr marL="342900" indent="-342900">
              <a:buFont typeface="Arial" panose="020B0604020202020204" pitchFamily="34" charset="0"/>
              <a:buChar char="•"/>
            </a:pPr>
            <a:r>
              <a:rPr lang="en-US" sz="2000" b="1" dirty="0"/>
              <a:t>	 </a:t>
            </a:r>
            <a:r>
              <a:rPr lang="en-US" dirty="0"/>
              <a:t>These categories have the highest average retail prices on the platform, representing significant revenue potential per sale. However, they are currently underperforming with low total sales and poor customer ratings. This signals major friction in the customer journey, likely related to product quality, inaccurate descriptions, or delivery issues.</a:t>
            </a:r>
          </a:p>
          <a:p>
            <a:endParaRPr lang="en-IN" dirty="0"/>
          </a:p>
        </p:txBody>
      </p:sp>
    </p:spTree>
    <p:extLst>
      <p:ext uri="{BB962C8B-B14F-4D97-AF65-F5344CB8AC3E}">
        <p14:creationId xmlns:p14="http://schemas.microsoft.com/office/powerpoint/2010/main" val="1729814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6799F2-4B6C-EAC8-39F5-C1057F218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539" y="-53920"/>
            <a:ext cx="5864087" cy="326118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6" name="Picture 5">
            <a:extLst>
              <a:ext uri="{FF2B5EF4-FFF2-40B4-BE49-F238E27FC236}">
                <a16:creationId xmlns:a16="http://schemas.microsoft.com/office/drawing/2014/main" id="{8FF6AFFE-6337-A427-1F44-C5046F4FBE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8576" y="535348"/>
            <a:ext cx="2308625" cy="152536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8" name="Picture 7">
            <a:extLst>
              <a:ext uri="{FF2B5EF4-FFF2-40B4-BE49-F238E27FC236}">
                <a16:creationId xmlns:a16="http://schemas.microsoft.com/office/drawing/2014/main" id="{9FB5E7AC-1930-98EF-9DA9-A1EC4F64A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8576" y="2237446"/>
            <a:ext cx="2308625" cy="1428949"/>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 name="Picture 9">
            <a:extLst>
              <a:ext uri="{FF2B5EF4-FFF2-40B4-BE49-F238E27FC236}">
                <a16:creationId xmlns:a16="http://schemas.microsoft.com/office/drawing/2014/main" id="{572242FD-C41C-38F6-0EFF-2C7000A078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78576" y="4032884"/>
            <a:ext cx="2308625" cy="157941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2" name="TextBox 11">
            <a:extLst>
              <a:ext uri="{FF2B5EF4-FFF2-40B4-BE49-F238E27FC236}">
                <a16:creationId xmlns:a16="http://schemas.microsoft.com/office/drawing/2014/main" id="{7113D3F8-B74C-39D9-F5D1-59D505D1526D}"/>
              </a:ext>
            </a:extLst>
          </p:cNvPr>
          <p:cNvSpPr txBox="1"/>
          <p:nvPr/>
        </p:nvSpPr>
        <p:spPr>
          <a:xfrm>
            <a:off x="304799" y="3337028"/>
            <a:ext cx="9097618" cy="3139321"/>
          </a:xfrm>
          <a:prstGeom prst="rect">
            <a:avLst/>
          </a:prstGeom>
          <a:noFill/>
        </p:spPr>
        <p:txBody>
          <a:bodyPr wrap="square">
            <a:spAutoFit/>
          </a:bodyPr>
          <a:lstStyle/>
          <a:p>
            <a:r>
              <a:rPr lang="en-IN" b="1" dirty="0"/>
              <a:t>Recommendation:</a:t>
            </a:r>
          </a:p>
          <a:p>
            <a:r>
              <a:rPr lang="en-IN" dirty="0"/>
              <a:t> Investigate &amp; Rebuild Trust. It is critical to conduct a root cause analysis of the poor ratings in these categories. Unlocking the high-margin potential here requires a focused effort on improving product quality, vetting sellers, and ensuring a reliable and transparent delivery process.</a:t>
            </a:r>
          </a:p>
          <a:p>
            <a:endParaRPr lang="en-IN" dirty="0"/>
          </a:p>
          <a:p>
            <a:r>
              <a:rPr lang="en-US" b="1" dirty="0"/>
              <a:t>Final Conclusion:</a:t>
            </a:r>
          </a:p>
          <a:p>
            <a:r>
              <a:rPr lang="en-US" dirty="0"/>
              <a:t>Our go-forward strategy should be </a:t>
            </a:r>
            <a:r>
              <a:rPr lang="en-US" dirty="0" err="1"/>
              <a:t>three-pronged:Capitalize</a:t>
            </a:r>
            <a:r>
              <a:rPr lang="en-US" dirty="0"/>
              <a:t> on the proven success and high trust in </a:t>
            </a:r>
            <a:r>
              <a:rPr lang="en-US" dirty="0" err="1"/>
              <a:t>Jewellery.Optimize</a:t>
            </a:r>
            <a:r>
              <a:rPr lang="en-US" dirty="0"/>
              <a:t> the high-traffic Clothing category by managing seller quality and promoting its "hero </a:t>
            </a:r>
            <a:r>
              <a:rPr lang="en-US" dirty="0" err="1"/>
              <a:t>products".Fix</a:t>
            </a:r>
            <a:r>
              <a:rPr lang="en-US" dirty="0"/>
              <a:t> the foundational issues (quality, logistics) in high-margin categories like Furniture to turn their potential into profit</a:t>
            </a:r>
            <a:endParaRPr lang="en-IN" dirty="0"/>
          </a:p>
        </p:txBody>
      </p:sp>
    </p:spTree>
    <p:extLst>
      <p:ext uri="{BB962C8B-B14F-4D97-AF65-F5344CB8AC3E}">
        <p14:creationId xmlns:p14="http://schemas.microsoft.com/office/powerpoint/2010/main" val="20302172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1942-4736-55D1-B7C5-854AF973DC1F}"/>
              </a:ext>
            </a:extLst>
          </p:cNvPr>
          <p:cNvSpPr>
            <a:spLocks noGrp="1"/>
          </p:cNvSpPr>
          <p:nvPr>
            <p:ph type="title"/>
          </p:nvPr>
        </p:nvSpPr>
        <p:spPr>
          <a:xfrm>
            <a:off x="238539" y="1"/>
            <a:ext cx="8975829" cy="1099929"/>
          </a:xfrm>
        </p:spPr>
        <p:txBody>
          <a:bodyPr>
            <a:normAutofit/>
          </a:bodyPr>
          <a:lstStyle/>
          <a:p>
            <a:r>
              <a:rPr lang="en-US" sz="4000" dirty="0">
                <a:solidFill>
                  <a:schemeClr val="accent2"/>
                </a:solidFill>
              </a:rPr>
              <a:t>Product quality vary across categories</a:t>
            </a:r>
            <a:endParaRPr lang="en-IN" sz="4000" dirty="0">
              <a:solidFill>
                <a:schemeClr val="accent2"/>
              </a:solidFill>
            </a:endParaRPr>
          </a:p>
        </p:txBody>
      </p:sp>
      <p:sp>
        <p:nvSpPr>
          <p:cNvPr id="3" name="Content Placeholder 2">
            <a:extLst>
              <a:ext uri="{FF2B5EF4-FFF2-40B4-BE49-F238E27FC236}">
                <a16:creationId xmlns:a16="http://schemas.microsoft.com/office/drawing/2014/main" id="{EDEBF1F9-ACDE-DA80-904C-74536CC9090D}"/>
              </a:ext>
            </a:extLst>
          </p:cNvPr>
          <p:cNvSpPr>
            <a:spLocks noGrp="1"/>
          </p:cNvSpPr>
          <p:nvPr>
            <p:ph idx="1"/>
          </p:nvPr>
        </p:nvSpPr>
        <p:spPr>
          <a:xfrm>
            <a:off x="116693" y="1053547"/>
            <a:ext cx="11958614" cy="5002696"/>
          </a:xfrm>
        </p:spPr>
        <p:txBody>
          <a:bodyPr/>
          <a:lstStyle/>
          <a:p>
            <a:pPr marL="0" indent="0">
              <a:buNone/>
            </a:pPr>
            <a:r>
              <a:rPr lang="en-US" b="1" dirty="0"/>
              <a:t>Observation</a:t>
            </a:r>
          </a:p>
          <a:p>
            <a:r>
              <a:rPr lang="en-US" dirty="0"/>
              <a:t>Product quality varies significantly by category and is not consistently improved by the "FK Advantage" program. The data indicates that quality issues likely stem from operational inconsistencies in seller and program management, rather than being tied to a single factor</a:t>
            </a:r>
            <a:endParaRPr lang="en-IN" dirty="0"/>
          </a:p>
          <a:p>
            <a:pPr marL="0" indent="0">
              <a:buNone/>
            </a:pPr>
            <a:endParaRPr lang="en-IN" dirty="0"/>
          </a:p>
        </p:txBody>
      </p:sp>
      <p:pic>
        <p:nvPicPr>
          <p:cNvPr id="5" name="Picture 4">
            <a:extLst>
              <a:ext uri="{FF2B5EF4-FFF2-40B4-BE49-F238E27FC236}">
                <a16:creationId xmlns:a16="http://schemas.microsoft.com/office/drawing/2014/main" id="{E07D560B-D899-4563-1A25-4DB7BB0CA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39" y="2784622"/>
            <a:ext cx="6579704" cy="364221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8924532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E5880-C8E7-E71F-B1E2-F4C9F6B7BAE0}"/>
              </a:ext>
            </a:extLst>
          </p:cNvPr>
          <p:cNvSpPr>
            <a:spLocks noGrp="1"/>
          </p:cNvSpPr>
          <p:nvPr>
            <p:ph type="title"/>
          </p:nvPr>
        </p:nvSpPr>
        <p:spPr>
          <a:xfrm>
            <a:off x="1649895" y="624110"/>
            <a:ext cx="9854717" cy="1280890"/>
          </a:xfrm>
        </p:spPr>
        <p:txBody>
          <a:bodyPr>
            <a:normAutofit/>
          </a:bodyPr>
          <a:lstStyle/>
          <a:p>
            <a:r>
              <a:rPr lang="en-IN" sz="5400" dirty="0">
                <a:solidFill>
                  <a:srgbClr val="0070C0"/>
                </a:solidFill>
              </a:rPr>
              <a:t>Introduction</a:t>
            </a:r>
            <a:r>
              <a:rPr lang="en-IN" sz="5400" dirty="0">
                <a:solidFill>
                  <a:schemeClr val="accent1"/>
                </a:solidFill>
              </a:rPr>
              <a:t> </a:t>
            </a:r>
          </a:p>
        </p:txBody>
      </p:sp>
      <p:sp>
        <p:nvSpPr>
          <p:cNvPr id="3" name="Content Placeholder 2">
            <a:extLst>
              <a:ext uri="{FF2B5EF4-FFF2-40B4-BE49-F238E27FC236}">
                <a16:creationId xmlns:a16="http://schemas.microsoft.com/office/drawing/2014/main" id="{C7B22732-3DCE-C6B0-106D-AEE958321076}"/>
              </a:ext>
            </a:extLst>
          </p:cNvPr>
          <p:cNvSpPr>
            <a:spLocks noGrp="1"/>
          </p:cNvSpPr>
          <p:nvPr>
            <p:ph idx="1"/>
          </p:nvPr>
        </p:nvSpPr>
        <p:spPr>
          <a:xfrm>
            <a:off x="443949" y="1683026"/>
            <a:ext cx="11060664" cy="4750904"/>
          </a:xfrm>
        </p:spPr>
        <p:txBody>
          <a:bodyPr>
            <a:normAutofit/>
          </a:bodyPr>
          <a:lstStyle/>
          <a:p>
            <a:pPr marL="0" indent="0">
              <a:buNone/>
            </a:pPr>
            <a:r>
              <a:rPr lang="en-IN" b="1" dirty="0"/>
              <a:t>Project Objective:</a:t>
            </a:r>
            <a:endParaRPr lang="en-US" b="1" dirty="0"/>
          </a:p>
          <a:p>
            <a:r>
              <a:rPr lang="en-US" dirty="0"/>
              <a:t>To conduct a comprehensive analysis of the Flipkart sales dataset to uncover actionable insights that can inform business strategy, improve customer satisfaction, and drive sustainable growth.</a:t>
            </a:r>
          </a:p>
          <a:p>
            <a:pPr marL="0" indent="0">
              <a:buNone/>
            </a:pPr>
            <a:r>
              <a:rPr lang="en-IN" b="1" dirty="0"/>
              <a:t>Dataset Overview:</a:t>
            </a:r>
          </a:p>
          <a:p>
            <a:r>
              <a:rPr lang="en-US" dirty="0"/>
              <a:t>The analysis is based on a dataset containing over 20,000 product listings. Key data points include product categories, pricing, discounts, customer ratings, and participation in the "FK Advantage" program.</a:t>
            </a:r>
          </a:p>
          <a:p>
            <a:pPr marL="0" indent="0">
              <a:buNone/>
            </a:pPr>
            <a:r>
              <a:rPr lang="en-IN" b="1" dirty="0"/>
              <a:t>Core Areas of Investigation:</a:t>
            </a:r>
          </a:p>
          <a:p>
            <a:r>
              <a:rPr lang="en-US" dirty="0"/>
              <a:t>This presentation will focus on three critical pillars of the business:</a:t>
            </a:r>
          </a:p>
          <a:p>
            <a:pPr marL="0" indent="0">
              <a:buNone/>
            </a:pPr>
            <a:r>
              <a:rPr lang="en-US" b="1" dirty="0"/>
              <a:t>Category Performance:</a:t>
            </a:r>
            <a:r>
              <a:rPr lang="en-US" dirty="0"/>
              <a:t> Identifying our most valuable and promising product categories.</a:t>
            </a:r>
          </a:p>
          <a:p>
            <a:pPr marL="0" indent="0">
              <a:buNone/>
            </a:pPr>
            <a:r>
              <a:rPr lang="en-US" b="1" dirty="0"/>
              <a:t>Product Quality:</a:t>
            </a:r>
            <a:r>
              <a:rPr lang="en-US" dirty="0"/>
              <a:t> Assessing the consistency of customer satisfaction across the platform.</a:t>
            </a:r>
          </a:p>
          <a:p>
            <a:pPr marL="0" indent="0">
              <a:buNone/>
            </a:pPr>
            <a:r>
              <a:rPr lang="en-US" b="1" dirty="0"/>
              <a:t>Pricing Strategy:</a:t>
            </a:r>
            <a:r>
              <a:rPr lang="en-US" dirty="0"/>
              <a:t> Evaluating the effectiveness of our current discount and pricing models.</a:t>
            </a:r>
          </a:p>
          <a:p>
            <a:endParaRPr lang="en-IN" dirty="0"/>
          </a:p>
        </p:txBody>
      </p:sp>
      <p:pic>
        <p:nvPicPr>
          <p:cNvPr id="5" name="Graphic 4" descr="Bar graph with downward trend with solid fill">
            <a:extLst>
              <a:ext uri="{FF2B5EF4-FFF2-40B4-BE49-F238E27FC236}">
                <a16:creationId xmlns:a16="http://schemas.microsoft.com/office/drawing/2014/main" id="{3473A19A-D28C-286F-C3C0-1748C20796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05322" y="52610"/>
            <a:ext cx="914400" cy="914400"/>
          </a:xfrm>
          <a:prstGeom prst="rect">
            <a:avLst/>
          </a:prstGeom>
        </p:spPr>
      </p:pic>
    </p:spTree>
    <p:extLst>
      <p:ext uri="{BB962C8B-B14F-4D97-AF65-F5344CB8AC3E}">
        <p14:creationId xmlns:p14="http://schemas.microsoft.com/office/powerpoint/2010/main" val="649830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6CEA75-E0FD-E641-5364-3AB32EB9EC7A}"/>
              </a:ext>
            </a:extLst>
          </p:cNvPr>
          <p:cNvSpPr txBox="1"/>
          <p:nvPr/>
        </p:nvSpPr>
        <p:spPr>
          <a:xfrm>
            <a:off x="152400" y="99392"/>
            <a:ext cx="11555896" cy="6463308"/>
          </a:xfrm>
          <a:prstGeom prst="rect">
            <a:avLst/>
          </a:prstGeom>
          <a:noFill/>
        </p:spPr>
        <p:txBody>
          <a:bodyPr wrap="square">
            <a:spAutoFit/>
          </a:bodyPr>
          <a:lstStyle/>
          <a:p>
            <a:r>
              <a:rPr lang="en-IN" b="1" dirty="0">
                <a:solidFill>
                  <a:schemeClr val="accent2"/>
                </a:solidFill>
              </a:rPr>
              <a:t>Key Finding 1: </a:t>
            </a:r>
            <a:r>
              <a:rPr lang="en-IN" dirty="0"/>
              <a:t>Product Ratings are Highly Category-Dependent</a:t>
            </a:r>
          </a:p>
          <a:p>
            <a:pPr marL="285750" indent="-285750">
              <a:buFont typeface="Arial" panose="020B0604020202020204" pitchFamily="34" charset="0"/>
              <a:buChar char="•"/>
            </a:pPr>
            <a:r>
              <a:rPr lang="en-IN" dirty="0"/>
              <a:t>There is a wide disparity in the average product ratings across different </a:t>
            </a:r>
            <a:r>
              <a:rPr lang="en-IN" dirty="0" err="1"/>
              <a:t>Main_Category</a:t>
            </a:r>
            <a:r>
              <a:rPr lang="en-IN" dirty="0"/>
              <a:t> values.</a:t>
            </a:r>
          </a:p>
          <a:p>
            <a:pPr marL="285750" indent="-285750">
              <a:buFont typeface="Arial" panose="020B0604020202020204" pitchFamily="34" charset="0"/>
              <a:buChar char="•"/>
            </a:pPr>
            <a:endParaRPr lang="en-IN" dirty="0"/>
          </a:p>
          <a:p>
            <a:r>
              <a:rPr lang="en-IN" b="1" dirty="0"/>
              <a:t>High-Performing Categories: </a:t>
            </a:r>
          </a:p>
          <a:p>
            <a:pPr marL="285750" indent="-285750">
              <a:buFont typeface="Arial" panose="020B0604020202020204" pitchFamily="34" charset="0"/>
              <a:buChar char="•"/>
            </a:pPr>
            <a:r>
              <a:rPr lang="en-IN" dirty="0"/>
              <a:t>Home Entertainment and Sunglasses demonstrate exceptional quality, with average ratings approaching a perfect 5.0.Average-Performing Categories: Major segments like Jewellery, Footwear, and Clothing hover around the platform average of 3.8 to 4.2.</a:t>
            </a:r>
          </a:p>
          <a:p>
            <a:pPr marL="285750" indent="-285750">
              <a:buFont typeface="Arial" panose="020B0604020202020204" pitchFamily="34" charset="0"/>
              <a:buChar char="•"/>
            </a:pPr>
            <a:endParaRPr lang="en-IN" dirty="0"/>
          </a:p>
          <a:p>
            <a:r>
              <a:rPr lang="en-IN" b="1" dirty="0"/>
              <a:t>Under-Performing Categories:</a:t>
            </a:r>
          </a:p>
          <a:p>
            <a:pPr marL="285750" indent="-285750">
              <a:buFont typeface="Arial" panose="020B0604020202020204" pitchFamily="34" charset="0"/>
              <a:buChar char="•"/>
            </a:pPr>
            <a:r>
              <a:rPr lang="en-IN" dirty="0"/>
              <a:t> Home Improvement and Furniture show notably lower average ratings, indicating potential areas of customer dissatisfaction.</a:t>
            </a:r>
          </a:p>
          <a:p>
            <a:pPr marL="285750" indent="-285750">
              <a:buFont typeface="Arial" panose="020B0604020202020204" pitchFamily="34" charset="0"/>
              <a:buChar char="•"/>
            </a:pPr>
            <a:endParaRPr lang="en-IN" b="1" dirty="0"/>
          </a:p>
          <a:p>
            <a:r>
              <a:rPr lang="en-IN" b="1" dirty="0">
                <a:solidFill>
                  <a:schemeClr val="accent2"/>
                </a:solidFill>
              </a:rPr>
              <a:t>Key Finding 2: </a:t>
            </a:r>
            <a:r>
              <a:rPr lang="en-IN" dirty="0"/>
              <a:t>The "FK Advantage" Program Shows Inconsistent Impact</a:t>
            </a:r>
          </a:p>
          <a:p>
            <a:pPr marL="285750" indent="-285750">
              <a:buFont typeface="Arial" panose="020B0604020202020204" pitchFamily="34" charset="0"/>
              <a:buChar char="•"/>
            </a:pPr>
            <a:r>
              <a:rPr lang="en-IN" dirty="0"/>
              <a:t>The "FK Advantage" badge, which should signify higher quality and reliability, does not have a uniform positive effect on customer ratings.</a:t>
            </a:r>
          </a:p>
          <a:p>
            <a:pPr marL="285750" indent="-285750">
              <a:buFont typeface="Arial" panose="020B0604020202020204" pitchFamily="34" charset="0"/>
              <a:buChar char="•"/>
            </a:pPr>
            <a:endParaRPr lang="en-IN" dirty="0"/>
          </a:p>
          <a:p>
            <a:r>
              <a:rPr lang="en-IN" b="1" dirty="0"/>
              <a:t>Successful Implementation: </a:t>
            </a:r>
          </a:p>
          <a:p>
            <a:pPr marL="285750" indent="-285750">
              <a:buFont typeface="Arial" panose="020B0604020202020204" pitchFamily="34" charset="0"/>
              <a:buChar char="•"/>
            </a:pPr>
            <a:r>
              <a:rPr lang="en-IN" dirty="0"/>
              <a:t>	The program is highly effective in categories such as Automotive, Tools &amp; Hardware, and Bags, Wallets &amp; Belts, where "Advantage" products are rated significantly higher than their counterparts.</a:t>
            </a:r>
          </a:p>
          <a:p>
            <a:endParaRPr lang="en-IN" b="1" dirty="0"/>
          </a:p>
          <a:p>
            <a:r>
              <a:rPr lang="en-IN" b="1" dirty="0"/>
              <a:t>Counter-Intuitive Underperformance:</a:t>
            </a:r>
          </a:p>
          <a:p>
            <a:pPr marL="285750" indent="-285750">
              <a:buFont typeface="Arial" panose="020B0604020202020204" pitchFamily="34" charset="0"/>
              <a:buChar char="•"/>
            </a:pPr>
            <a:r>
              <a:rPr lang="en-IN" b="1" dirty="0"/>
              <a:t>	 </a:t>
            </a:r>
            <a:r>
              <a:rPr lang="en-IN" dirty="0"/>
              <a:t>In many of the platform's largest categories, including Clothing, Jewellery, and Home &amp; Kitchen, products with the "Advantage" badge have a lower average rating than non-Advantage products.</a:t>
            </a:r>
          </a:p>
        </p:txBody>
      </p:sp>
    </p:spTree>
    <p:extLst>
      <p:ext uri="{BB962C8B-B14F-4D97-AF65-F5344CB8AC3E}">
        <p14:creationId xmlns:p14="http://schemas.microsoft.com/office/powerpoint/2010/main" val="13579343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D93BD5-BD67-0662-593E-997EF9861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561" y="165082"/>
            <a:ext cx="5168347" cy="236943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a:extLst>
              <a:ext uri="{FF2B5EF4-FFF2-40B4-BE49-F238E27FC236}">
                <a16:creationId xmlns:a16="http://schemas.microsoft.com/office/drawing/2014/main" id="{1BD37377-0F55-2EF7-9570-9E68C285A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5082"/>
            <a:ext cx="5168347" cy="2432344"/>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7" name="TextBox 6">
            <a:extLst>
              <a:ext uri="{FF2B5EF4-FFF2-40B4-BE49-F238E27FC236}">
                <a16:creationId xmlns:a16="http://schemas.microsoft.com/office/drawing/2014/main" id="{20B8483B-390A-DD93-DB82-5761962F2557}"/>
              </a:ext>
            </a:extLst>
          </p:cNvPr>
          <p:cNvSpPr txBox="1"/>
          <p:nvPr/>
        </p:nvSpPr>
        <p:spPr>
          <a:xfrm>
            <a:off x="178905" y="3091070"/>
            <a:ext cx="12013095" cy="3416320"/>
          </a:xfrm>
          <a:prstGeom prst="rect">
            <a:avLst/>
          </a:prstGeom>
          <a:noFill/>
        </p:spPr>
        <p:txBody>
          <a:bodyPr wrap="square">
            <a:spAutoFit/>
          </a:bodyPr>
          <a:lstStyle/>
          <a:p>
            <a:r>
              <a:rPr lang="en-IN" b="1" dirty="0">
                <a:solidFill>
                  <a:schemeClr val="accent2"/>
                </a:solidFill>
              </a:rPr>
              <a:t>Conclusion &amp; </a:t>
            </a:r>
            <a:r>
              <a:rPr lang="en-IN" b="1" dirty="0" err="1">
                <a:solidFill>
                  <a:schemeClr val="accent2"/>
                </a:solidFill>
              </a:rPr>
              <a:t>RecommendationsConclusion</a:t>
            </a:r>
            <a:r>
              <a:rPr lang="en-IN" b="1" dirty="0"/>
              <a:t>: </a:t>
            </a:r>
          </a:p>
          <a:p>
            <a:r>
              <a:rPr lang="en-IN" dirty="0"/>
              <a:t>The primary driver of quality variation appears to be inconsistent execution. The "FK Advantage" program is not being applied with a uniform quality standard across all segments, leading to a confusing and unreliable experience for the customer.</a:t>
            </a:r>
          </a:p>
          <a:p>
            <a:r>
              <a:rPr lang="en-IN" b="1" dirty="0">
                <a:solidFill>
                  <a:schemeClr val="accent2"/>
                </a:solidFill>
              </a:rPr>
              <a:t>Recommendations:</a:t>
            </a:r>
          </a:p>
          <a:p>
            <a:r>
              <a:rPr lang="en-IN" b="1" dirty="0"/>
              <a:t>Conduct a Category-Level Program Review:</a:t>
            </a:r>
          </a:p>
          <a:p>
            <a:r>
              <a:rPr lang="en-IN" dirty="0"/>
              <a:t> The criteria for granting the "FK Advantage" badge must be re-</a:t>
            </a:r>
            <a:r>
              <a:rPr lang="en-IN" dirty="0" err="1"/>
              <a:t>evaluated.For</a:t>
            </a:r>
            <a:r>
              <a:rPr lang="en-IN" dirty="0"/>
              <a:t> categories where the program is underperforming (e.g., Clothing), quality prerequisites for participating sellers should be significantly tightened.</a:t>
            </a:r>
          </a:p>
          <a:p>
            <a:r>
              <a:rPr lang="en-IN" dirty="0"/>
              <a:t>For categories where the program is successful (e.g., Automotive), the best practices should be identified and scaled.</a:t>
            </a:r>
          </a:p>
          <a:p>
            <a:r>
              <a:rPr lang="en-IN" b="1" dirty="0"/>
              <a:t>Enhance Seller Accountability: </a:t>
            </a:r>
            <a:r>
              <a:rPr lang="en-IN" dirty="0"/>
              <a:t>A more robust seller scoring and monitoring system is needed to ensure a consistent customer experience, regardless of whether a product has the "Advantage" badge or not.</a:t>
            </a:r>
          </a:p>
        </p:txBody>
      </p:sp>
    </p:spTree>
    <p:extLst>
      <p:ext uri="{BB962C8B-B14F-4D97-AF65-F5344CB8AC3E}">
        <p14:creationId xmlns:p14="http://schemas.microsoft.com/office/powerpoint/2010/main" val="29228318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5"/>
                                        </p:tgtEl>
                                        <p:attrNameLst>
                                          <p:attrName>r</p:attrName>
                                        </p:attrNameLst>
                                      </p:cBhvr>
                                    </p:animRot>
                                    <p:animRot by="-240000">
                                      <p:cBhvr>
                                        <p:cTn id="15" dur="200" fill="hold">
                                          <p:stCondLst>
                                            <p:cond delay="200"/>
                                          </p:stCondLst>
                                        </p:cTn>
                                        <p:tgtEl>
                                          <p:spTgt spid="5"/>
                                        </p:tgtEl>
                                        <p:attrNameLst>
                                          <p:attrName>r</p:attrName>
                                        </p:attrNameLst>
                                      </p:cBhvr>
                                    </p:animRot>
                                    <p:animRot by="240000">
                                      <p:cBhvr>
                                        <p:cTn id="16" dur="200" fill="hold">
                                          <p:stCondLst>
                                            <p:cond delay="400"/>
                                          </p:stCondLst>
                                        </p:cTn>
                                        <p:tgtEl>
                                          <p:spTgt spid="5"/>
                                        </p:tgtEl>
                                        <p:attrNameLst>
                                          <p:attrName>r</p:attrName>
                                        </p:attrNameLst>
                                      </p:cBhvr>
                                    </p:animRot>
                                    <p:animRot by="-240000">
                                      <p:cBhvr>
                                        <p:cTn id="17" dur="200" fill="hold">
                                          <p:stCondLst>
                                            <p:cond delay="600"/>
                                          </p:stCondLst>
                                        </p:cTn>
                                        <p:tgtEl>
                                          <p:spTgt spid="5"/>
                                        </p:tgtEl>
                                        <p:attrNameLst>
                                          <p:attrName>r</p:attrName>
                                        </p:attrNameLst>
                                      </p:cBhvr>
                                    </p:animRot>
                                    <p:animRot by="120000">
                                      <p:cBhvr>
                                        <p:cTn id="18" dur="200" fill="hold">
                                          <p:stCondLst>
                                            <p:cond delay="800"/>
                                          </p:stCondLst>
                                        </p:cTn>
                                        <p:tgtEl>
                                          <p:spTgt spid="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B72B-1AD6-FD71-1261-EA2728B6F555}"/>
              </a:ext>
            </a:extLst>
          </p:cNvPr>
          <p:cNvSpPr>
            <a:spLocks noGrp="1"/>
          </p:cNvSpPr>
          <p:nvPr>
            <p:ph type="title"/>
          </p:nvPr>
        </p:nvSpPr>
        <p:spPr>
          <a:xfrm>
            <a:off x="677334" y="218661"/>
            <a:ext cx="8596668" cy="1338469"/>
          </a:xfrm>
        </p:spPr>
        <p:txBody>
          <a:bodyPr/>
          <a:lstStyle/>
          <a:p>
            <a:r>
              <a:rPr lang="en-IN" b="1" dirty="0">
                <a:solidFill>
                  <a:schemeClr val="accent2"/>
                </a:solidFill>
              </a:rPr>
              <a:t>Pricing &amp; Discount Strategy Effectiveness</a:t>
            </a:r>
          </a:p>
        </p:txBody>
      </p:sp>
      <p:sp>
        <p:nvSpPr>
          <p:cNvPr id="3" name="Content Placeholder 2">
            <a:extLst>
              <a:ext uri="{FF2B5EF4-FFF2-40B4-BE49-F238E27FC236}">
                <a16:creationId xmlns:a16="http://schemas.microsoft.com/office/drawing/2014/main" id="{A09D3899-9217-C1A2-64CD-154B5886F84F}"/>
              </a:ext>
            </a:extLst>
          </p:cNvPr>
          <p:cNvSpPr>
            <a:spLocks noGrp="1"/>
          </p:cNvSpPr>
          <p:nvPr>
            <p:ph idx="1"/>
          </p:nvPr>
        </p:nvSpPr>
        <p:spPr>
          <a:xfrm>
            <a:off x="140621" y="1636643"/>
            <a:ext cx="11958614" cy="5121966"/>
          </a:xfrm>
        </p:spPr>
        <p:txBody>
          <a:bodyPr/>
          <a:lstStyle/>
          <a:p>
            <a:r>
              <a:rPr lang="en-US" dirty="0"/>
              <a:t>Our discount strategy appears to have a generally positive impact on stimulating sales activity. However, its effectiveness is complex and should not be the sole lever for driving growth. There is compelling evidence that high discounts are often used on products that fail to achieve customer satisfaction, posing a potential risk to long-term brand perception.</a:t>
            </a:r>
          </a:p>
          <a:p>
            <a:endParaRPr lang="en-IN" dirty="0"/>
          </a:p>
        </p:txBody>
      </p:sp>
      <p:pic>
        <p:nvPicPr>
          <p:cNvPr id="5" name="Picture 4">
            <a:extLst>
              <a:ext uri="{FF2B5EF4-FFF2-40B4-BE49-F238E27FC236}">
                <a16:creationId xmlns:a16="http://schemas.microsoft.com/office/drawing/2014/main" id="{ABAFC99F-B82D-1270-4AAD-9AF47DE55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25" y="2985053"/>
            <a:ext cx="6739243" cy="377355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id="{F5B71E10-9D9C-0770-A48A-1C3E8A82498D}"/>
              </a:ext>
            </a:extLst>
          </p:cNvPr>
          <p:cNvSpPr txBox="1"/>
          <p:nvPr/>
        </p:nvSpPr>
        <p:spPr>
          <a:xfrm>
            <a:off x="92765" y="3190032"/>
            <a:ext cx="5585792" cy="2585323"/>
          </a:xfrm>
          <a:prstGeom prst="rect">
            <a:avLst/>
          </a:prstGeom>
          <a:noFill/>
        </p:spPr>
        <p:txBody>
          <a:bodyPr wrap="square">
            <a:spAutoFit/>
          </a:bodyPr>
          <a:lstStyle/>
          <a:p>
            <a:r>
              <a:rPr lang="en-IN" b="1" dirty="0"/>
              <a:t>Key Finding 1: </a:t>
            </a:r>
          </a:p>
          <a:p>
            <a:r>
              <a:rPr lang="en-IN" dirty="0"/>
              <a:t>Discounts Show a Positive, but Complex, </a:t>
            </a:r>
            <a:r>
              <a:rPr lang="en-IN" dirty="0" err="1"/>
              <a:t>CorrelationWhile</a:t>
            </a:r>
            <a:r>
              <a:rPr lang="en-IN" dirty="0"/>
              <a:t> discounts seem to encourage sales, the relationship is not uniform across all categories.</a:t>
            </a:r>
          </a:p>
          <a:p>
            <a:r>
              <a:rPr lang="en-IN" dirty="0"/>
              <a:t>Crucially, a high discount percentage does not guarantee positive customer engagement. There are numerous instances where heavily discounted products receive no ratings from the customer.</a:t>
            </a:r>
          </a:p>
        </p:txBody>
      </p:sp>
    </p:spTree>
    <p:extLst>
      <p:ext uri="{BB962C8B-B14F-4D97-AF65-F5344CB8AC3E}">
        <p14:creationId xmlns:p14="http://schemas.microsoft.com/office/powerpoint/2010/main" val="30064447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DA0C50-34E4-16C5-8F99-AB44E6517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3993" y="212049"/>
            <a:ext cx="5054702" cy="28823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CB82EB99-35EC-4BEF-083A-43C06B5FE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539" y="212050"/>
            <a:ext cx="4815750" cy="288233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7" name="TextBox 6">
            <a:extLst>
              <a:ext uri="{FF2B5EF4-FFF2-40B4-BE49-F238E27FC236}">
                <a16:creationId xmlns:a16="http://schemas.microsoft.com/office/drawing/2014/main" id="{B5B9D3CE-D1AD-23C1-2D55-3450615EA3A5}"/>
              </a:ext>
            </a:extLst>
          </p:cNvPr>
          <p:cNvSpPr txBox="1"/>
          <p:nvPr/>
        </p:nvSpPr>
        <p:spPr>
          <a:xfrm>
            <a:off x="266701" y="4071875"/>
            <a:ext cx="10944638" cy="1200329"/>
          </a:xfrm>
          <a:prstGeom prst="rect">
            <a:avLst/>
          </a:prstGeom>
          <a:noFill/>
        </p:spPr>
        <p:txBody>
          <a:bodyPr wrap="square">
            <a:spAutoFit/>
          </a:bodyPr>
          <a:lstStyle/>
          <a:p>
            <a:r>
              <a:rPr lang="en-IN" b="1" dirty="0">
                <a:solidFill>
                  <a:schemeClr val="accent2"/>
                </a:solidFill>
              </a:rPr>
              <a:t>Key Finding 2: </a:t>
            </a:r>
          </a:p>
          <a:p>
            <a:r>
              <a:rPr lang="en-IN" b="1" dirty="0"/>
              <a:t>High Discounts on Unrated Products - A Potential Red Flag</a:t>
            </a:r>
          </a:p>
          <a:p>
            <a:r>
              <a:rPr lang="en-IN" dirty="0"/>
              <a:t>The data reveals a critical pattern: in several categories, the average discount for products without ratings is significantly higher than for products with ratings.</a:t>
            </a:r>
          </a:p>
        </p:txBody>
      </p:sp>
    </p:spTree>
    <p:extLst>
      <p:ext uri="{BB962C8B-B14F-4D97-AF65-F5344CB8AC3E}">
        <p14:creationId xmlns:p14="http://schemas.microsoft.com/office/powerpoint/2010/main" val="3427888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C7A90-FE20-E066-DADB-E5F33B4E48D2}"/>
              </a:ext>
            </a:extLst>
          </p:cNvPr>
          <p:cNvSpPr txBox="1"/>
          <p:nvPr/>
        </p:nvSpPr>
        <p:spPr>
          <a:xfrm>
            <a:off x="72887" y="125895"/>
            <a:ext cx="12032974" cy="6740307"/>
          </a:xfrm>
          <a:prstGeom prst="rect">
            <a:avLst/>
          </a:prstGeom>
          <a:noFill/>
        </p:spPr>
        <p:txBody>
          <a:bodyPr wrap="square">
            <a:spAutoFit/>
          </a:bodyPr>
          <a:lstStyle/>
          <a:p>
            <a:r>
              <a:rPr lang="en-IN" sz="2400" b="1" dirty="0">
                <a:solidFill>
                  <a:schemeClr val="accent2"/>
                </a:solidFill>
              </a:rPr>
              <a:t>Hypothesis: </a:t>
            </a:r>
          </a:p>
          <a:p>
            <a:r>
              <a:rPr lang="en-IN" dirty="0"/>
              <a:t>a lack of a rating can be a strong indicator of customer dissatisfaction. This suggests a strategy of using deep discounts to sell off unpopular or low-quality stock. While this may clear inventory in the short term, it risks associating the Flipkart brand with disappointing products.</a:t>
            </a:r>
          </a:p>
          <a:p>
            <a:endParaRPr lang="en-IN" dirty="0"/>
          </a:p>
          <a:p>
            <a:r>
              <a:rPr lang="en-US" sz="2800" b="1" dirty="0">
                <a:solidFill>
                  <a:schemeClr val="accent2"/>
                </a:solidFill>
              </a:rPr>
              <a:t>Strategic Recommendations</a:t>
            </a:r>
          </a:p>
          <a:p>
            <a:endParaRPr lang="en-US" sz="2000" dirty="0">
              <a:solidFill>
                <a:schemeClr val="accent2"/>
              </a:solidFill>
            </a:endParaRPr>
          </a:p>
          <a:p>
            <a:pPr marL="342900" indent="-342900">
              <a:buFont typeface="+mj-lt"/>
              <a:buAutoNum type="arabicPeriod"/>
            </a:pPr>
            <a:r>
              <a:rPr lang="en-US" b="1" dirty="0"/>
              <a:t>Adopt a "Smart Discounting" Policy: </a:t>
            </a:r>
          </a:p>
          <a:p>
            <a:pPr marL="285750" indent="-285750">
              <a:buFont typeface="Arial" panose="020B0604020202020204" pitchFamily="34" charset="0"/>
              <a:buChar char="•"/>
            </a:pPr>
            <a:r>
              <a:rPr lang="en-US" dirty="0"/>
              <a:t>	Instead of broad, reactive discounts, the strategy should be more targeted</a:t>
            </a:r>
          </a:p>
          <a:p>
            <a:pPr marL="285750" indent="-285750">
              <a:buFont typeface="Arial" panose="020B0604020202020204" pitchFamily="34" charset="0"/>
              <a:buChar char="•"/>
            </a:pPr>
            <a:endParaRPr lang="en-US" dirty="0"/>
          </a:p>
          <a:p>
            <a:r>
              <a:rPr lang="en-US" b="1" dirty="0"/>
              <a:t>2. Amplify Winners:</a:t>
            </a:r>
          </a:p>
          <a:p>
            <a:pPr marL="285750" indent="-285750">
              <a:buFont typeface="Arial" panose="020B0604020202020204" pitchFamily="34" charset="0"/>
              <a:buChar char="•"/>
            </a:pPr>
            <a:r>
              <a:rPr lang="en-US" dirty="0"/>
              <a:t>	Use moderate discounts to further boost the sales of products that are already highly rated and popular.</a:t>
            </a:r>
          </a:p>
          <a:p>
            <a:pPr marL="285750" indent="-285750">
              <a:buFont typeface="Arial" panose="020B0604020202020204" pitchFamily="34" charset="0"/>
              <a:buChar char="•"/>
            </a:pPr>
            <a:endParaRPr lang="en-US" dirty="0"/>
          </a:p>
          <a:p>
            <a:r>
              <a:rPr lang="en-US" b="1" dirty="0"/>
              <a:t>3. Incentivize Reviews: </a:t>
            </a:r>
          </a:p>
          <a:p>
            <a:pPr marL="285750" indent="-285750">
              <a:buFont typeface="Arial" panose="020B0604020202020204" pitchFamily="34" charset="0"/>
              <a:buChar char="•"/>
            </a:pPr>
            <a:r>
              <a:rPr lang="en-US" dirty="0"/>
              <a:t>	Use introductory discounts on new products specifically to encourage the first wave of customer reviews</a:t>
            </a:r>
          </a:p>
          <a:p>
            <a:pPr marL="285750" indent="-285750">
              <a:buFont typeface="Arial" panose="020B0604020202020204" pitchFamily="34" charset="0"/>
              <a:buChar char="•"/>
            </a:pPr>
            <a:endParaRPr lang="en-US" dirty="0"/>
          </a:p>
          <a:p>
            <a:r>
              <a:rPr lang="en-US" b="1" dirty="0"/>
              <a:t>4. Avoid Rewarding Poor Quality: </a:t>
            </a:r>
          </a:p>
          <a:p>
            <a:pPr marL="285750" indent="-285750">
              <a:buFont typeface="Arial" panose="020B0604020202020204" pitchFamily="34" charset="0"/>
              <a:buChar char="•"/>
            </a:pPr>
            <a:r>
              <a:rPr lang="en-US" dirty="0"/>
              <a:t>	Do not apply deep discounts to products with historically poor performance or known quality issues.</a:t>
            </a:r>
          </a:p>
          <a:p>
            <a:endParaRPr lang="en-US" dirty="0"/>
          </a:p>
          <a:p>
            <a:r>
              <a:rPr lang="en-US" b="1" dirty="0"/>
              <a:t>5. Investigate "High-Discount, No-Rating" Products: </a:t>
            </a:r>
          </a:p>
          <a:p>
            <a:pPr marL="285750" indent="-285750">
              <a:buFont typeface="Arial" panose="020B0604020202020204" pitchFamily="34" charset="0"/>
              <a:buChar char="•"/>
            </a:pPr>
            <a:r>
              <a:rPr lang="en-US" dirty="0"/>
              <a:t>	A specific action plan should be to identify the top products that fall into this quadrant. We need to analyze their return rates and review seller history to understand if they are causing long-term damage to customer trust.</a:t>
            </a:r>
          </a:p>
        </p:txBody>
      </p:sp>
    </p:spTree>
    <p:extLst>
      <p:ext uri="{BB962C8B-B14F-4D97-AF65-F5344CB8AC3E}">
        <p14:creationId xmlns:p14="http://schemas.microsoft.com/office/powerpoint/2010/main" val="15966708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88D40-674E-CB2A-DF96-3B9AB0EA2D4F}"/>
              </a:ext>
            </a:extLst>
          </p:cNvPr>
          <p:cNvSpPr>
            <a:spLocks noGrp="1"/>
          </p:cNvSpPr>
          <p:nvPr>
            <p:ph type="title"/>
          </p:nvPr>
        </p:nvSpPr>
        <p:spPr>
          <a:xfrm>
            <a:off x="677334" y="46383"/>
            <a:ext cx="8596668" cy="669234"/>
          </a:xfrm>
        </p:spPr>
        <p:txBody>
          <a:bodyPr>
            <a:normAutofit fontScale="90000"/>
          </a:bodyPr>
          <a:lstStyle/>
          <a:p>
            <a:r>
              <a:rPr lang="en-IN" b="1" dirty="0">
                <a:solidFill>
                  <a:schemeClr val="accent2"/>
                </a:solidFill>
              </a:rPr>
              <a:t>Overall Conclusion &amp; Strategic Imperative</a:t>
            </a:r>
          </a:p>
        </p:txBody>
      </p:sp>
      <p:sp>
        <p:nvSpPr>
          <p:cNvPr id="3" name="Content Placeholder 2">
            <a:extLst>
              <a:ext uri="{FF2B5EF4-FFF2-40B4-BE49-F238E27FC236}">
                <a16:creationId xmlns:a16="http://schemas.microsoft.com/office/drawing/2014/main" id="{CDEDB19B-6998-6DAA-023B-9433F09BB995}"/>
              </a:ext>
            </a:extLst>
          </p:cNvPr>
          <p:cNvSpPr>
            <a:spLocks noGrp="1"/>
          </p:cNvSpPr>
          <p:nvPr>
            <p:ph idx="1"/>
          </p:nvPr>
        </p:nvSpPr>
        <p:spPr>
          <a:xfrm>
            <a:off x="152400" y="801757"/>
            <a:ext cx="11867322" cy="5903843"/>
          </a:xfrm>
        </p:spPr>
        <p:txBody>
          <a:bodyPr>
            <a:normAutofit/>
          </a:bodyPr>
          <a:lstStyle/>
          <a:p>
            <a:pPr marL="0" indent="0">
              <a:buNone/>
            </a:pPr>
            <a:r>
              <a:rPr lang="en-US" b="1" dirty="0"/>
              <a:t>Central Finding:</a:t>
            </a:r>
          </a:p>
          <a:p>
            <a:pPr marL="0" indent="0">
              <a:buNone/>
            </a:pPr>
            <a:r>
              <a:rPr lang="en-US" dirty="0"/>
              <a:t>	Our comprehensive analysis reveals that the key to unlocking future growth is not found in broad, platform-wide strategies like discounts or badging alone. Instead, success is determined by consistent, high-quality execution on a category-by-category basis.</a:t>
            </a:r>
          </a:p>
          <a:p>
            <a:pPr marL="0" indent="0">
              <a:buNone/>
            </a:pPr>
            <a:r>
              <a:rPr lang="en-US" b="1" dirty="0"/>
              <a:t>Summary of Evidence:</a:t>
            </a:r>
          </a:p>
          <a:p>
            <a:r>
              <a:rPr lang="en-US" dirty="0"/>
              <a:t>We have seen that a category's value is a mix of its volume, price, and customer satisfaction (</a:t>
            </a:r>
            <a:r>
              <a:rPr lang="en-US" dirty="0" err="1"/>
              <a:t>Jewellery</a:t>
            </a:r>
            <a:r>
              <a:rPr lang="en-US" dirty="0"/>
              <a:t> excels at all three).</a:t>
            </a:r>
          </a:p>
          <a:p>
            <a:r>
              <a:rPr lang="en-US" dirty="0"/>
              <a:t>We have proven that even a premium program like "FK Advantage“(or </a:t>
            </a:r>
            <a:r>
              <a:rPr lang="en-US" dirty="0" err="1"/>
              <a:t>flipkart</a:t>
            </a:r>
            <a:r>
              <a:rPr lang="en-US" dirty="0"/>
              <a:t> assured) can fail to deliver higher quality if not managed with strict, consistent standards.\</a:t>
            </a:r>
          </a:p>
          <a:p>
            <a:r>
              <a:rPr lang="en-US" dirty="0"/>
              <a:t>We have identified that our current discount strategy creates a potential long-term risk by prioritizing the sale of unpopular products over building customer trust.</a:t>
            </a:r>
          </a:p>
          <a:p>
            <a:pPr marL="0" indent="0">
              <a:buNone/>
            </a:pPr>
            <a:r>
              <a:rPr lang="en-US" b="1" dirty="0"/>
              <a:t>The Strategic Imperative:</a:t>
            </a:r>
          </a:p>
          <a:p>
            <a:r>
              <a:rPr lang="en-US" dirty="0"/>
              <a:t>The primary recommendation is to shift from a "one-size-fits-all" approach to a data-driven, category-focused operational model. This means implementing robust seller accountability, enforcing strict quality standards for all programs, and making strategic decisions based on the unique performance and potential of each individual product category.</a:t>
            </a:r>
            <a:endParaRPr lang="en-IN" dirty="0"/>
          </a:p>
        </p:txBody>
      </p:sp>
    </p:spTree>
    <p:extLst>
      <p:ext uri="{BB962C8B-B14F-4D97-AF65-F5344CB8AC3E}">
        <p14:creationId xmlns:p14="http://schemas.microsoft.com/office/powerpoint/2010/main" val="10984099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E5861-2711-FFA3-657F-18679FA0FEB9}"/>
              </a:ext>
            </a:extLst>
          </p:cNvPr>
          <p:cNvSpPr txBox="1"/>
          <p:nvPr/>
        </p:nvSpPr>
        <p:spPr>
          <a:xfrm>
            <a:off x="3712265" y="2498899"/>
            <a:ext cx="6099312" cy="1200329"/>
          </a:xfrm>
          <a:prstGeom prst="rect">
            <a:avLst/>
          </a:prstGeom>
          <a:noFill/>
        </p:spPr>
        <p:txBody>
          <a:bodyPr wrap="square">
            <a:spAutoFit/>
          </a:bodyPr>
          <a:lstStyle/>
          <a:p>
            <a:r>
              <a:rPr lang="en-IN" sz="7200" b="1" dirty="0">
                <a:solidFill>
                  <a:schemeClr val="accent2"/>
                </a:solidFill>
              </a:rPr>
              <a:t>THANK YOU</a:t>
            </a:r>
          </a:p>
        </p:txBody>
      </p:sp>
    </p:spTree>
    <p:extLst>
      <p:ext uri="{BB962C8B-B14F-4D97-AF65-F5344CB8AC3E}">
        <p14:creationId xmlns:p14="http://schemas.microsoft.com/office/powerpoint/2010/main" val="80321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56FC-6C18-9EF7-6CAC-2DBF1E13D6F4}"/>
              </a:ext>
            </a:extLst>
          </p:cNvPr>
          <p:cNvSpPr>
            <a:spLocks noGrp="1"/>
          </p:cNvSpPr>
          <p:nvPr>
            <p:ph type="title"/>
          </p:nvPr>
        </p:nvSpPr>
        <p:spPr>
          <a:xfrm>
            <a:off x="132521" y="577727"/>
            <a:ext cx="8911687" cy="1078794"/>
          </a:xfrm>
        </p:spPr>
        <p:txBody>
          <a:bodyPr>
            <a:normAutofit/>
          </a:bodyPr>
          <a:lstStyle/>
          <a:p>
            <a:r>
              <a:rPr lang="en-IN" sz="4000" b="1" dirty="0">
                <a:solidFill>
                  <a:srgbClr val="0070C0"/>
                </a:solidFill>
              </a:rPr>
              <a:t> Data Acquisition &amp; Cleaning Process</a:t>
            </a:r>
          </a:p>
        </p:txBody>
      </p:sp>
      <p:sp>
        <p:nvSpPr>
          <p:cNvPr id="3" name="Content Placeholder 2">
            <a:extLst>
              <a:ext uri="{FF2B5EF4-FFF2-40B4-BE49-F238E27FC236}">
                <a16:creationId xmlns:a16="http://schemas.microsoft.com/office/drawing/2014/main" id="{BDBF4B2F-9969-0EEC-261B-054FAA3F7E4F}"/>
              </a:ext>
            </a:extLst>
          </p:cNvPr>
          <p:cNvSpPr>
            <a:spLocks noGrp="1"/>
          </p:cNvSpPr>
          <p:nvPr>
            <p:ph idx="1"/>
          </p:nvPr>
        </p:nvSpPr>
        <p:spPr>
          <a:xfrm>
            <a:off x="130664" y="1755913"/>
            <a:ext cx="8915400" cy="4208318"/>
          </a:xfrm>
        </p:spPr>
        <p:txBody>
          <a:bodyPr/>
          <a:lstStyle/>
          <a:p>
            <a:pPr marL="0" indent="0">
              <a:buNone/>
            </a:pPr>
            <a:r>
              <a:rPr lang="en-IN" b="1" dirty="0">
                <a:solidFill>
                  <a:srgbClr val="0070C0"/>
                </a:solidFill>
                <a:hlinkClick r:id="rId2" action="ppaction://hlinkfile">
                  <a:extLst>
                    <a:ext uri="{A12FA001-AC4F-418D-AE19-62706E023703}">
                      <ahyp:hlinkClr xmlns:ahyp="http://schemas.microsoft.com/office/drawing/2018/hyperlinkcolor" val="tx"/>
                    </a:ext>
                  </a:extLst>
                </a:hlinkClick>
              </a:rPr>
              <a:t>RAW DATA :</a:t>
            </a:r>
          </a:p>
          <a:p>
            <a:r>
              <a:rPr lang="en-IN" dirty="0">
                <a:solidFill>
                  <a:srgbClr val="FB4A18"/>
                </a:solidFill>
                <a:hlinkClick r:id="rId2" action="ppaction://hlinkfile">
                  <a:extLst>
                    <a:ext uri="{A12FA001-AC4F-418D-AE19-62706E023703}">
                      <ahyp:hlinkClr xmlns:ahyp="http://schemas.microsoft.com/office/drawing/2018/hyperlinkcolor" val="tx"/>
                    </a:ext>
                  </a:extLst>
                </a:hlinkClick>
              </a:rPr>
              <a:t>C:\Users\Pradyumn Singh\Desktop\flipkart_com-ecommerce_sample.csv</a:t>
            </a:r>
            <a:endParaRPr lang="en-IN" dirty="0">
              <a:solidFill>
                <a:srgbClr val="FB4A18"/>
              </a:solidFill>
            </a:endParaRPr>
          </a:p>
          <a:p>
            <a:pPr marL="0" indent="0">
              <a:buNone/>
            </a:pPr>
            <a:endParaRPr lang="en-IN" dirty="0"/>
          </a:p>
        </p:txBody>
      </p:sp>
      <p:pic>
        <p:nvPicPr>
          <p:cNvPr id="5" name="Picture 4">
            <a:extLst>
              <a:ext uri="{FF2B5EF4-FFF2-40B4-BE49-F238E27FC236}">
                <a16:creationId xmlns:a16="http://schemas.microsoft.com/office/drawing/2014/main" id="{050D1B8C-4EB6-570F-AADB-01653C70A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1" y="3226903"/>
            <a:ext cx="10252281" cy="3425688"/>
          </a:xfrm>
          <a:prstGeom prst="rect">
            <a:avLst/>
          </a:prstGeom>
        </p:spPr>
      </p:pic>
    </p:spTree>
    <p:extLst>
      <p:ext uri="{BB962C8B-B14F-4D97-AF65-F5344CB8AC3E}">
        <p14:creationId xmlns:p14="http://schemas.microsoft.com/office/powerpoint/2010/main" val="37819350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5F7DB5-3C3C-D95F-4A4C-B9DC31B8BB2C}"/>
              </a:ext>
            </a:extLst>
          </p:cNvPr>
          <p:cNvSpPr>
            <a:spLocks noChangeArrowheads="1"/>
          </p:cNvSpPr>
          <p:nvPr/>
        </p:nvSpPr>
        <p:spPr bwMode="auto">
          <a:xfrm>
            <a:off x="0" y="-261610"/>
            <a:ext cx="3225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Unicode MS"/>
              </a:rPr>
              <a:t>"</a:t>
            </a: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D7891AD3-70E5-CBA1-551C-BB0A403E79E0}"/>
              </a:ext>
            </a:extLst>
          </p:cNvPr>
          <p:cNvSpPr txBox="1"/>
          <p:nvPr/>
        </p:nvSpPr>
        <p:spPr>
          <a:xfrm>
            <a:off x="322524" y="208963"/>
            <a:ext cx="9701644" cy="36009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70C0"/>
                </a:solidFill>
                <a:effectLst/>
                <a:latin typeface="Arial" panose="020B0604020202020204" pitchFamily="34" charset="0"/>
              </a:rPr>
              <a:t>Initial Data Assessment: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raw dataset, while comprehensive, required significant cleaning to ensure the accuracy of the analysis. The primary challenge was the </a:t>
            </a:r>
            <a:r>
              <a:rPr kumimoji="0" lang="en-US" altLang="en-US" b="1" i="0" u="none" strike="noStrike" cap="none" normalizeH="0" baseline="0" dirty="0" err="1">
                <a:ln>
                  <a:noFill/>
                </a:ln>
                <a:solidFill>
                  <a:srgbClr val="0070C0"/>
                </a:solidFill>
                <a:effectLst/>
                <a:latin typeface="Arial Unicode MS"/>
              </a:rPr>
              <a:t>Main_Category</a:t>
            </a:r>
            <a:r>
              <a:rPr kumimoji="0" lang="en-US" altLang="en-US" sz="1050" b="1" i="0" u="none" strike="noStrike" cap="none" normalizeH="0" baseline="0" dirty="0">
                <a:ln>
                  <a:noFill/>
                </a:ln>
                <a:solidFill>
                  <a:srgbClr val="0070C0"/>
                </a:solidFill>
                <a:effectLst/>
              </a:rPr>
              <a:t> </a:t>
            </a:r>
            <a:r>
              <a:rPr kumimoji="0" lang="en-US" altLang="en-US" sz="1600" b="0" i="0" u="none" strike="noStrike" cap="none" normalizeH="0" baseline="0" dirty="0">
                <a:ln>
                  <a:noFill/>
                </a:ln>
                <a:solidFill>
                  <a:schemeClr val="tx1"/>
                </a:solidFill>
                <a:effectLst/>
              </a:rPr>
              <a:t>column, which contained inconsistent data formats.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rgbClr val="0070C0"/>
                </a:solidFill>
                <a:effectLst/>
                <a:latin typeface="Arial" panose="020B0604020202020204" pitchFamily="34" charset="0"/>
              </a:rPr>
              <a:t>Key Cleaning Challenge:</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a:t>
            </a:r>
            <a:r>
              <a:rPr kumimoji="0" lang="en-US" altLang="en-US" b="0" i="0" u="none" strike="noStrike" cap="none" normalizeH="0" baseline="0" dirty="0" err="1">
                <a:ln>
                  <a:noFill/>
                </a:ln>
                <a:solidFill>
                  <a:schemeClr val="tx1"/>
                </a:solidFill>
                <a:effectLst/>
                <a:latin typeface="Arial Unicode MS"/>
              </a:rPr>
              <a:t>Main_Category</a:t>
            </a:r>
            <a:r>
              <a:rPr kumimoji="0" lang="en-US" altLang="en-US" sz="105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column contained two different types of data:</a:t>
            </a:r>
            <a:endParaRPr kumimoji="0" lang="en-US" altLang="en-US" sz="6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Structured Breadcrumbs</a:t>
            </a:r>
          </a:p>
          <a:p>
            <a:pPr defTabSz="914400" eaLnBrk="0" fontAlgn="base" hangingPunct="0">
              <a:spcBef>
                <a:spcPct val="0"/>
              </a:spcBef>
              <a:spcAft>
                <a:spcPct val="0"/>
              </a:spcAft>
            </a:pPr>
            <a:r>
              <a:rPr lang="en-US" altLang="en-US" dirty="0">
                <a:latin typeface="Arial" panose="020B0604020202020204" pitchFamily="34" charset="0"/>
              </a:rPr>
              <a:t>  -Well-formatted text strings separated by a </a:t>
            </a:r>
            <a:r>
              <a:rPr lang="en-US" altLang="en-US" sz="1000" dirty="0">
                <a:latin typeface="Arial Unicode MS"/>
              </a:rPr>
              <a:t>&gt;&gt;</a:t>
            </a:r>
            <a:r>
              <a:rPr lang="en-US" altLang="en-US" sz="500" dirty="0"/>
              <a:t> </a:t>
            </a:r>
            <a:r>
              <a:rPr lang="en-US" altLang="en-US" sz="1600" dirty="0"/>
              <a:t>delimiter</a:t>
            </a:r>
            <a:r>
              <a:rPr lang="en-US" altLang="en-US" sz="500" dirty="0"/>
              <a:t> (</a:t>
            </a:r>
            <a:r>
              <a:rPr lang="en-US" altLang="en-US" sz="1100" dirty="0"/>
              <a:t>e.g., </a:t>
            </a:r>
            <a:r>
              <a:rPr lang="en-US" altLang="en-US" sz="2000" dirty="0">
                <a:latin typeface="Arial Unicode MS"/>
              </a:rPr>
              <a:t>"Clothing &gt;&gt; Men's Clothing &gt;&gt; ..."</a:t>
            </a:r>
            <a:r>
              <a:rPr lang="en-US" altLang="en-US" sz="1100" dirty="0"/>
              <a:t>).</a:t>
            </a:r>
          </a:p>
          <a:p>
            <a:pPr defTabSz="914400" eaLnBrk="0" fontAlgn="base" hangingPunct="0">
              <a:spcBef>
                <a:spcPct val="0"/>
              </a:spcBef>
              <a:spcAft>
                <a:spcPct val="0"/>
              </a:spcAft>
            </a:pPr>
            <a:r>
              <a:rPr lang="en-IN" b="1" dirty="0"/>
              <a:t>2. Unstructured Product Names</a:t>
            </a:r>
            <a:endParaRPr lang="en-US" altLang="en-US" b="1" dirty="0">
              <a:latin typeface="Arial" panose="020B0604020202020204" pitchFamily="34" charset="0"/>
            </a:endParaRPr>
          </a:p>
          <a:p>
            <a:pPr defTabSz="914400" eaLnBrk="0" fontAlgn="base" hangingPunct="0">
              <a:spcBef>
                <a:spcPct val="0"/>
              </a:spcBef>
              <a:spcAft>
                <a:spcPct val="0"/>
              </a:spcAft>
            </a:pPr>
            <a:r>
              <a:rPr lang="en-US" altLang="en-US" sz="1600" dirty="0">
                <a:latin typeface="Arial" panose="020B0604020202020204" pitchFamily="34" charset="0"/>
              </a:rPr>
              <a:t>-Simple product names with no category information (e.g., "</a:t>
            </a:r>
            <a:r>
              <a:rPr lang="en-US" altLang="en-US" sz="1600" dirty="0" err="1">
                <a:latin typeface="Arial" panose="020B0604020202020204" pitchFamily="34" charset="0"/>
              </a:rPr>
              <a:t>Vishudh</a:t>
            </a:r>
            <a:r>
              <a:rPr lang="en-US" altLang="en-US" sz="1600" dirty="0">
                <a:latin typeface="Arial" panose="020B0604020202020204" pitchFamily="34" charset="0"/>
              </a:rPr>
              <a:t> Printed Women's Straight Kurta")</a:t>
            </a:r>
          </a:p>
        </p:txBody>
      </p:sp>
      <p:sp>
        <p:nvSpPr>
          <p:cNvPr id="7" name="Rectangle 4">
            <a:extLst>
              <a:ext uri="{FF2B5EF4-FFF2-40B4-BE49-F238E27FC236}">
                <a16:creationId xmlns:a16="http://schemas.microsoft.com/office/drawing/2014/main" id="{7D3EB9CE-A1C5-638A-2180-5CA7A8F9BC83}"/>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9C72E688-F0B0-7C35-36FF-1EE7479A2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72" y="3935844"/>
            <a:ext cx="9005652" cy="2537842"/>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44462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B8BAF8-8974-A8DF-6466-22D0FFE091C5}"/>
              </a:ext>
            </a:extLst>
          </p:cNvPr>
          <p:cNvSpPr txBox="1"/>
          <p:nvPr/>
        </p:nvSpPr>
        <p:spPr>
          <a:xfrm>
            <a:off x="99391" y="331304"/>
            <a:ext cx="12437166" cy="3447098"/>
          </a:xfrm>
          <a:prstGeom prst="rect">
            <a:avLst/>
          </a:prstGeom>
          <a:noFill/>
        </p:spPr>
        <p:txBody>
          <a:bodyPr wrap="square">
            <a:spAutoFit/>
          </a:bodyPr>
          <a:lstStyle/>
          <a:p>
            <a:r>
              <a:rPr lang="en-IN" sz="2000" b="1" dirty="0">
                <a:solidFill>
                  <a:srgbClr val="0070C0"/>
                </a:solidFill>
              </a:rPr>
              <a:t>Data Transformation Steps in Power Query:</a:t>
            </a:r>
          </a:p>
          <a:p>
            <a:pPr marL="285750" indent="-285750">
              <a:buFont typeface="Arial" panose="020B0604020202020204" pitchFamily="34" charset="0"/>
              <a:buChar char="•"/>
            </a:pPr>
            <a:r>
              <a:rPr lang="en-IN" dirty="0"/>
              <a:t>A multi-step process was used to create a new, clean category column:</a:t>
            </a:r>
          </a:p>
          <a:p>
            <a:endParaRPr lang="en-IN" dirty="0"/>
          </a:p>
          <a:p>
            <a:pPr marL="342900" indent="-342900">
              <a:buFont typeface="+mj-lt"/>
              <a:buAutoNum type="arabicPeriod"/>
            </a:pPr>
            <a:r>
              <a:rPr lang="en-IN" b="1" dirty="0"/>
              <a:t>Isolate Structured Data: </a:t>
            </a:r>
          </a:p>
          <a:p>
            <a:r>
              <a:rPr lang="en-IN" dirty="0"/>
              <a:t>	A conditional column was created to identify and separate the rows containing the &gt;&gt; delimiter</a:t>
            </a:r>
          </a:p>
          <a:p>
            <a:r>
              <a:rPr lang="en-IN" b="1" dirty="0"/>
              <a:t>2. Extract Main Category: </a:t>
            </a:r>
          </a:p>
          <a:p>
            <a:r>
              <a:rPr lang="en-IN" dirty="0"/>
              <a:t>	The "Split Column by Delimiter" function was used on the structured data to extract the first item (the true main category).</a:t>
            </a:r>
          </a:p>
          <a:p>
            <a:r>
              <a:rPr lang="en-IN" b="1" dirty="0"/>
              <a:t>3.Group Unstructured Data:</a:t>
            </a:r>
          </a:p>
          <a:p>
            <a:r>
              <a:rPr lang="en-IN" dirty="0"/>
              <a:t> 	All remaining rows (the unstructured product names) were grouped into a single, consistent "Other" category.</a:t>
            </a:r>
          </a:p>
          <a:p>
            <a:r>
              <a:rPr lang="en-IN" dirty="0"/>
              <a:t>Finalize Clean Column: This resulted in a new, 100% clean </a:t>
            </a:r>
            <a:r>
              <a:rPr lang="en-IN" dirty="0" err="1"/>
              <a:t>Clean</a:t>
            </a:r>
            <a:r>
              <a:rPr lang="en-IN" dirty="0"/>
              <a:t> Category column that was used for all subsequent analysis.</a:t>
            </a:r>
          </a:p>
        </p:txBody>
      </p:sp>
      <p:pic>
        <p:nvPicPr>
          <p:cNvPr id="5" name="Picture 4">
            <a:extLst>
              <a:ext uri="{FF2B5EF4-FFF2-40B4-BE49-F238E27FC236}">
                <a16:creationId xmlns:a16="http://schemas.microsoft.com/office/drawing/2014/main" id="{F9302E65-4096-13D3-2EAD-6C39B0C9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960" y="3717233"/>
            <a:ext cx="4656892" cy="273099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id="{0145B119-B7F7-A24A-026D-F9E324C123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422" y="4119309"/>
            <a:ext cx="2549796" cy="232891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0952081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7"/>
                                        </p:tgtEl>
                                        <p:attrNameLst>
                                          <p:attrName>r</p:attrName>
                                        </p:attrNameLst>
                                      </p:cBhvr>
                                    </p:animRot>
                                    <p:animRot by="-240000">
                                      <p:cBhvr>
                                        <p:cTn id="15" dur="200" fill="hold">
                                          <p:stCondLst>
                                            <p:cond delay="200"/>
                                          </p:stCondLst>
                                        </p:cTn>
                                        <p:tgtEl>
                                          <p:spTgt spid="7"/>
                                        </p:tgtEl>
                                        <p:attrNameLst>
                                          <p:attrName>r</p:attrName>
                                        </p:attrNameLst>
                                      </p:cBhvr>
                                    </p:animRot>
                                    <p:animRot by="240000">
                                      <p:cBhvr>
                                        <p:cTn id="16" dur="200" fill="hold">
                                          <p:stCondLst>
                                            <p:cond delay="400"/>
                                          </p:stCondLst>
                                        </p:cTn>
                                        <p:tgtEl>
                                          <p:spTgt spid="7"/>
                                        </p:tgtEl>
                                        <p:attrNameLst>
                                          <p:attrName>r</p:attrName>
                                        </p:attrNameLst>
                                      </p:cBhvr>
                                    </p:animRot>
                                    <p:animRot by="-240000">
                                      <p:cBhvr>
                                        <p:cTn id="17" dur="200" fill="hold">
                                          <p:stCondLst>
                                            <p:cond delay="600"/>
                                          </p:stCondLst>
                                        </p:cTn>
                                        <p:tgtEl>
                                          <p:spTgt spid="7"/>
                                        </p:tgtEl>
                                        <p:attrNameLst>
                                          <p:attrName>r</p:attrName>
                                        </p:attrNameLst>
                                      </p:cBhvr>
                                    </p:animRot>
                                    <p:animRot by="120000">
                                      <p:cBhvr>
                                        <p:cTn id="18" dur="200" fill="hold">
                                          <p:stCondLst>
                                            <p:cond delay="800"/>
                                          </p:stCondLst>
                                        </p:cTn>
                                        <p:tgtEl>
                                          <p:spTgt spid="7"/>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2B92B9-2E8D-DBBD-B412-B857530F39A0}"/>
              </a:ext>
            </a:extLst>
          </p:cNvPr>
          <p:cNvSpPr txBox="1"/>
          <p:nvPr/>
        </p:nvSpPr>
        <p:spPr>
          <a:xfrm>
            <a:off x="129208" y="251791"/>
            <a:ext cx="11933583" cy="923330"/>
          </a:xfrm>
          <a:prstGeom prst="rect">
            <a:avLst/>
          </a:prstGeom>
          <a:noFill/>
        </p:spPr>
        <p:txBody>
          <a:bodyPr wrap="square">
            <a:spAutoFit/>
          </a:bodyPr>
          <a:lstStyle/>
          <a:p>
            <a:r>
              <a:rPr lang="en-IN" b="1" dirty="0"/>
              <a:t>Additional Preparations:</a:t>
            </a:r>
          </a:p>
          <a:p>
            <a:pPr marL="285750" indent="-285750">
              <a:buFont typeface="Arial" panose="020B0604020202020204" pitchFamily="34" charset="0"/>
              <a:buChar char="•"/>
            </a:pPr>
            <a:r>
              <a:rPr lang="en-IN" dirty="0"/>
              <a:t>Verified and corrected data types for all numeric columns (e.g., </a:t>
            </a:r>
            <a:r>
              <a:rPr lang="en-IN" dirty="0" err="1"/>
              <a:t>Retail_price</a:t>
            </a:r>
            <a:r>
              <a:rPr lang="en-IN" dirty="0"/>
              <a:t>, </a:t>
            </a:r>
            <a:r>
              <a:rPr lang="en-IN" dirty="0" err="1"/>
              <a:t>product_rating</a:t>
            </a:r>
            <a:r>
              <a:rPr lang="en-IN" dirty="0"/>
              <a:t>).</a:t>
            </a:r>
          </a:p>
          <a:p>
            <a:pPr marL="285750" indent="-285750">
              <a:buFont typeface="Arial" panose="020B0604020202020204" pitchFamily="34" charset="0"/>
              <a:buChar char="•"/>
            </a:pPr>
            <a:r>
              <a:rPr lang="en-IN" dirty="0"/>
              <a:t>Created new DAX measures, such as Average Discount %, to enable deeper analysis.</a:t>
            </a:r>
          </a:p>
        </p:txBody>
      </p:sp>
      <p:pic>
        <p:nvPicPr>
          <p:cNvPr id="9" name="Picture 8">
            <a:extLst>
              <a:ext uri="{FF2B5EF4-FFF2-40B4-BE49-F238E27FC236}">
                <a16:creationId xmlns:a16="http://schemas.microsoft.com/office/drawing/2014/main" id="{D48B84AC-50A9-5F99-BB64-5FBC3B070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00" y="1505476"/>
            <a:ext cx="4421888" cy="33532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a:extLst>
              <a:ext uri="{FF2B5EF4-FFF2-40B4-BE49-F238E27FC236}">
                <a16:creationId xmlns:a16="http://schemas.microsoft.com/office/drawing/2014/main" id="{2B4A7723-0B5F-1661-263A-B0C75CB1B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505476"/>
            <a:ext cx="3129609" cy="480918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6873657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11"/>
                                        </p:tgtEl>
                                        <p:attrNameLst>
                                          <p:attrName>style.opacity</p:attrName>
                                        </p:attrNameLst>
                                      </p:cBhvr>
                                      <p:to>
                                        <p:strVal val="0.5"/>
                                      </p:to>
                                    </p:set>
                                    <p:animEffect filter="image" prLst="opacity: 0.5">
                                      <p:cBhvr rctx="IE">
                                        <p:cTn id="12"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2638-B901-140E-41B7-43EA5B51E040}"/>
              </a:ext>
            </a:extLst>
          </p:cNvPr>
          <p:cNvSpPr>
            <a:spLocks noGrp="1"/>
          </p:cNvSpPr>
          <p:nvPr>
            <p:ph type="title"/>
          </p:nvPr>
        </p:nvSpPr>
        <p:spPr/>
        <p:txBody>
          <a:bodyPr>
            <a:normAutofit/>
          </a:bodyPr>
          <a:lstStyle/>
          <a:p>
            <a:r>
              <a:rPr lang="en-US" sz="4000" b="1" dirty="0">
                <a:solidFill>
                  <a:srgbClr val="0070C0"/>
                </a:solidFill>
              </a:rPr>
              <a:t>Power BI Dashboard Design &amp; Strategy</a:t>
            </a:r>
            <a:endParaRPr lang="en-IN" sz="4000" b="1" dirty="0">
              <a:solidFill>
                <a:srgbClr val="0070C0"/>
              </a:solidFill>
            </a:endParaRPr>
          </a:p>
        </p:txBody>
      </p:sp>
      <p:sp>
        <p:nvSpPr>
          <p:cNvPr id="3" name="Content Placeholder 2">
            <a:extLst>
              <a:ext uri="{FF2B5EF4-FFF2-40B4-BE49-F238E27FC236}">
                <a16:creationId xmlns:a16="http://schemas.microsoft.com/office/drawing/2014/main" id="{74C2E30D-AD54-3280-B169-026704CAFC93}"/>
              </a:ext>
            </a:extLst>
          </p:cNvPr>
          <p:cNvSpPr>
            <a:spLocks noGrp="1"/>
          </p:cNvSpPr>
          <p:nvPr>
            <p:ph idx="1"/>
          </p:nvPr>
        </p:nvSpPr>
        <p:spPr>
          <a:xfrm>
            <a:off x="677334" y="2160589"/>
            <a:ext cx="10620144" cy="4087811"/>
          </a:xfrm>
        </p:spPr>
        <p:txBody>
          <a:bodyPr/>
          <a:lstStyle/>
          <a:p>
            <a:r>
              <a:rPr lang="en-US" dirty="0"/>
              <a:t>To analyze the business questions, a three-page interactive Power BI report was developed. Each page is designed to provide a different level of insight, from a high-level summary to a detailed analysis of specific strategies.</a:t>
            </a:r>
          </a:p>
          <a:p>
            <a:endParaRPr lang="en-US" dirty="0"/>
          </a:p>
          <a:p>
            <a:pPr marL="0" indent="0">
              <a:buNone/>
            </a:pPr>
            <a:r>
              <a:rPr lang="en-IN" b="1" dirty="0">
                <a:solidFill>
                  <a:srgbClr val="0070C0"/>
                </a:solidFill>
              </a:rPr>
              <a:t>Page 1: Executive Summary</a:t>
            </a:r>
          </a:p>
          <a:p>
            <a:pPr marL="0" indent="0">
              <a:buNone/>
            </a:pPr>
            <a:r>
              <a:rPr lang="en-US" dirty="0">
                <a:solidFill>
                  <a:schemeClr val="tx1">
                    <a:lumMod val="95000"/>
                    <a:lumOff val="5000"/>
                  </a:schemeClr>
                </a:solidFill>
              </a:rPr>
              <a:t>Purpose: </a:t>
            </a:r>
          </a:p>
          <a:p>
            <a:pPr marL="0" indent="0">
              <a:buNone/>
            </a:pPr>
            <a:r>
              <a:rPr lang="en-US" dirty="0">
                <a:solidFill>
                  <a:schemeClr val="tx1">
                    <a:lumMod val="95000"/>
                    <a:lumOff val="5000"/>
                  </a:schemeClr>
                </a:solidFill>
              </a:rPr>
              <a:t>To provide a single-glance overview of the business's key performance indicators (KPIs).</a:t>
            </a:r>
          </a:p>
          <a:p>
            <a:pPr marL="0" indent="0">
              <a:buNone/>
            </a:pPr>
            <a:r>
              <a:rPr lang="en-US" dirty="0">
                <a:solidFill>
                  <a:schemeClr val="tx1">
                    <a:lumMod val="95000"/>
                    <a:lumOff val="5000"/>
                  </a:schemeClr>
                </a:solidFill>
              </a:rPr>
              <a:t>Key Visuals: </a:t>
            </a:r>
          </a:p>
          <a:p>
            <a:pPr marL="0" indent="0">
              <a:buNone/>
            </a:pPr>
            <a:r>
              <a:rPr lang="en-US" dirty="0">
                <a:solidFill>
                  <a:schemeClr val="tx1">
                    <a:lumMod val="95000"/>
                    <a:lumOff val="5000"/>
                  </a:schemeClr>
                </a:solidFill>
              </a:rPr>
              <a:t>Features KPI cards for Total Sales, Average Product Rating, and Total Product Count. It also includes summary charts showing the top categories by product volume and average price.</a:t>
            </a:r>
            <a:endParaRPr lang="en-IN" dirty="0">
              <a:solidFill>
                <a:schemeClr val="tx1">
                  <a:lumMod val="95000"/>
                  <a:lumOff val="5000"/>
                </a:schemeClr>
              </a:solidFill>
            </a:endParaRPr>
          </a:p>
        </p:txBody>
      </p:sp>
    </p:spTree>
    <p:extLst>
      <p:ext uri="{BB962C8B-B14F-4D97-AF65-F5344CB8AC3E}">
        <p14:creationId xmlns:p14="http://schemas.microsoft.com/office/powerpoint/2010/main" val="30767922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10BA4-AB74-2C0C-56E4-DF9E9CF46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88"/>
            <a:ext cx="12192000" cy="6751129"/>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2819301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4B71A-395D-3D1E-F8C4-9C5F9044D253}"/>
              </a:ext>
            </a:extLst>
          </p:cNvPr>
          <p:cNvSpPr>
            <a:spLocks noGrp="1"/>
          </p:cNvSpPr>
          <p:nvPr>
            <p:ph idx="1"/>
          </p:nvPr>
        </p:nvSpPr>
        <p:spPr>
          <a:xfrm>
            <a:off x="677334" y="589722"/>
            <a:ext cx="10911692" cy="6420677"/>
          </a:xfrm>
        </p:spPr>
        <p:txBody>
          <a:bodyPr/>
          <a:lstStyle/>
          <a:p>
            <a:pPr marL="0" indent="0">
              <a:buNone/>
            </a:pPr>
            <a:r>
              <a:rPr lang="en-US" dirty="0"/>
              <a:t>Page 2:</a:t>
            </a:r>
          </a:p>
          <a:p>
            <a:pPr marL="457200" lvl="1" indent="0">
              <a:buNone/>
            </a:pPr>
            <a:r>
              <a:rPr lang="en-US" b="1" dirty="0">
                <a:solidFill>
                  <a:schemeClr val="accent2"/>
                </a:solidFill>
              </a:rPr>
              <a:t>Quality &amp; FK Advantage Analysis Purpose: </a:t>
            </a:r>
          </a:p>
          <a:p>
            <a:pPr lvl="1"/>
            <a:r>
              <a:rPr lang="en-US" dirty="0"/>
              <a:t> To perform a deep dive into customer satisfaction and analyze the effectiveness of the "FK Advantage" program.</a:t>
            </a:r>
          </a:p>
          <a:p>
            <a:pPr marL="457200" lvl="1" indent="0">
              <a:buNone/>
            </a:pPr>
            <a:r>
              <a:rPr lang="en-US" dirty="0">
                <a:solidFill>
                  <a:schemeClr val="accent2"/>
                </a:solidFill>
              </a:rPr>
              <a:t>Key Visuals:</a:t>
            </a:r>
          </a:p>
          <a:p>
            <a:pPr lvl="1"/>
            <a:r>
              <a:rPr lang="en-US" dirty="0"/>
              <a:t> Compares the average product rating across all main categories. A clustered column chart directly contrasts the ratings of "FK Advantage" products versus non-Advantage products to identify performance gaps.</a:t>
            </a:r>
            <a:endParaRPr lang="en-IN" dirty="0"/>
          </a:p>
        </p:txBody>
      </p:sp>
      <p:pic>
        <p:nvPicPr>
          <p:cNvPr id="5" name="Picture 4">
            <a:extLst>
              <a:ext uri="{FF2B5EF4-FFF2-40B4-BE49-F238E27FC236}">
                <a16:creationId xmlns:a16="http://schemas.microsoft.com/office/drawing/2014/main" id="{CE7D35C7-DF07-02BE-F53F-98156FBD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410" y="3313042"/>
            <a:ext cx="2962688" cy="32502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a:extLst>
              <a:ext uri="{FF2B5EF4-FFF2-40B4-BE49-F238E27FC236}">
                <a16:creationId xmlns:a16="http://schemas.microsoft.com/office/drawing/2014/main" id="{B01E70FB-2E8A-5D31-0887-8C140F9E3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698" y="3101009"/>
            <a:ext cx="3524742" cy="32502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2254114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178</TotalTime>
  <Words>2310</Words>
  <Application>Microsoft Office PowerPoint</Application>
  <PresentationFormat>Widescreen</PresentationFormat>
  <Paragraphs>177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Arial Unicode MS</vt:lpstr>
      <vt:lpstr>Trebuchet MS</vt:lpstr>
      <vt:lpstr>Wingdings 3</vt:lpstr>
      <vt:lpstr>Facet</vt:lpstr>
      <vt:lpstr>FLIPKART</vt:lpstr>
      <vt:lpstr>Introduction </vt:lpstr>
      <vt:lpstr> Data Acquisition &amp; Cleaning Process</vt:lpstr>
      <vt:lpstr>PowerPoint Presentation</vt:lpstr>
      <vt:lpstr>PowerPoint Presentation</vt:lpstr>
      <vt:lpstr>PowerPoint Presentation</vt:lpstr>
      <vt:lpstr>Power BI Dashboard Design &amp; Strategy</vt:lpstr>
      <vt:lpstr>PowerPoint Presentation</vt:lpstr>
      <vt:lpstr>PowerPoint Presentation</vt:lpstr>
      <vt:lpstr>PowerPoint Presentation</vt:lpstr>
      <vt:lpstr>Page 3: Pricing &amp; Discount Strategy</vt:lpstr>
      <vt:lpstr>PowerPoint Presentation</vt:lpstr>
      <vt:lpstr>Key Findings &amp; Analysis</vt:lpstr>
      <vt:lpstr>Our most valuable product categories</vt:lpstr>
      <vt:lpstr>Category Tiering &amp; Strategic Recommendations</vt:lpstr>
      <vt:lpstr>PowerPoint Presentation</vt:lpstr>
      <vt:lpstr>PowerPoint Presentation</vt:lpstr>
      <vt:lpstr>PowerPoint Presentation</vt:lpstr>
      <vt:lpstr>Product quality vary across categories</vt:lpstr>
      <vt:lpstr>PowerPoint Presentation</vt:lpstr>
      <vt:lpstr>PowerPoint Presentation</vt:lpstr>
      <vt:lpstr>Pricing &amp; Discount Strategy Effectiveness</vt:lpstr>
      <vt:lpstr>PowerPoint Presentation</vt:lpstr>
      <vt:lpstr>PowerPoint Presentation</vt:lpstr>
      <vt:lpstr>Overall Conclusion &amp; Strategic Imperative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Pradyumn Singh</dc:creator>
  <cp:lastModifiedBy>Pradyumn Singh</cp:lastModifiedBy>
  <cp:revision>2</cp:revision>
  <dcterms:created xsi:type="dcterms:W3CDTF">2025-07-23T10:15:39Z</dcterms:created>
  <dcterms:modified xsi:type="dcterms:W3CDTF">2025-07-23T13:14:28Z</dcterms:modified>
</cp:coreProperties>
</file>