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6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7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35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4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8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31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153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26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8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95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7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5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1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6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63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427583-F43F-4BD9-A205-AB1249132DB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346CBA-554D-4675-9593-B0BACA7AF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28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Pradyumn%20Singh\Desktop\databases\airl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C0BF-5592-E80A-F5E2-413176D0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Indian Domestic Flights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55B21-E6C5-2514-C75F-3277CFB2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493706" cy="17625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Data-Driven Report on Pricing &amp; Airline Efficiency</a:t>
            </a:r>
          </a:p>
          <a:p>
            <a:endParaRPr lang="en-US" dirty="0"/>
          </a:p>
          <a:p>
            <a:r>
              <a:rPr lang="en-US" dirty="0"/>
              <a:t>																	Pradyumn </a:t>
            </a:r>
            <a:r>
              <a:rPr lang="en-US" dirty="0" err="1"/>
              <a:t>singh</a:t>
            </a:r>
            <a:endParaRPr lang="en-US" dirty="0"/>
          </a:p>
          <a:p>
            <a:r>
              <a:rPr lang="en-US" dirty="0"/>
              <a:t>																	</a:t>
            </a:r>
            <a:r>
              <a:rPr lang="en-IN" dirty="0"/>
              <a:t>July 28, 2025</a:t>
            </a:r>
          </a:p>
          <a:p>
            <a:r>
              <a:rPr lang="en-US" dirty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50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723-2033-8274-9BF3-989A1E11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12" y="450166"/>
            <a:ext cx="9713740" cy="1371600"/>
          </a:xfrm>
        </p:spPr>
        <p:txBody>
          <a:bodyPr/>
          <a:lstStyle/>
          <a:p>
            <a:r>
              <a:rPr lang="en-US" sz="4400" b="1" dirty="0"/>
              <a:t>Analysis 2: Route &amp; Flight Efficiency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4FD4-AACF-CE2F-7051-8D8CEC7B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8" y="2222695"/>
            <a:ext cx="11598812" cy="449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</a:rPr>
              <a:t>Key Findings: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1. Air Travel is Highly Concentrated: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The vast majority of domestic flights operate between the major metro cities, with Delhi -&gt; Mumbai being the busiest corridor.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6FC8E-CFB4-21DF-4EFC-79ABA855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8911" y="3937271"/>
            <a:ext cx="2618935" cy="31809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36F38A-1082-1BF8-406D-7350DAD0D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6630">
            <a:off x="464554" y="3903508"/>
            <a:ext cx="3244601" cy="27614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7E8DC-2A33-841D-862F-36B63E7C8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012" y="3861582"/>
            <a:ext cx="6182588" cy="32566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5BA18F-9302-FEAB-28E2-DA83DB757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624">
            <a:off x="6201400" y="3929213"/>
            <a:ext cx="3881988" cy="27100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841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C4C59-1F12-9AAB-9659-6860F692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27" y="1290263"/>
            <a:ext cx="5680841" cy="317006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D08504-5DDC-164E-5B97-ACAE792AFDB7}"/>
              </a:ext>
            </a:extLst>
          </p:cNvPr>
          <p:cNvSpPr txBox="1"/>
          <p:nvPr/>
        </p:nvSpPr>
        <p:spPr>
          <a:xfrm>
            <a:off x="-5860" y="213920"/>
            <a:ext cx="614640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2. Direct Flight Times are Nearly Identical: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comparing non-stop flights on the same route, all airlines have almost the same flight duration. There is no significant "fastest" airline in the 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3. The Real Differentiator is Availability: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analysis revealed that the key difference between airlines is not their speed, but their schedule—specifically, which airlines offer the most non-stop options on the busiest 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sz="2400" b="1" dirty="0">
                <a:solidFill>
                  <a:srgbClr val="002060"/>
                </a:solidFill>
              </a:rPr>
              <a:t>Recommendations: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For Travelers: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choosing a direct flight, the decision should be based on price and schedule convenience, not on which airline is perceived to be "faster.“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2.For Airlines: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competitive advantage on high-traffic routes comes from offering a greater frequency of non-stop flights at convenient times, not from marginal gains in flight 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4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4C27-AC5E-78F8-386D-B2814650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4" y="611944"/>
            <a:ext cx="10761784" cy="1125415"/>
          </a:xfrm>
        </p:spPr>
        <p:txBody>
          <a:bodyPr/>
          <a:lstStyle/>
          <a:p>
            <a:r>
              <a:rPr lang="en-IN" sz="4400" b="1" dirty="0"/>
              <a:t>Final Conclusion &amp; Strategic Imperative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7D59D-2605-4A4B-FA27-CCD353616C05}"/>
              </a:ext>
            </a:extLst>
          </p:cNvPr>
          <p:cNvSpPr txBox="1"/>
          <p:nvPr/>
        </p:nvSpPr>
        <p:spPr>
          <a:xfrm>
            <a:off x="-1" y="2321396"/>
            <a:ext cx="1184499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Central Finding: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Indian domestic flight market is highly structured and predictable. Price is determined by a clear hierarchy of Class &gt; Stops &gt; Route. On major routes, airlines compete on price and schedule availability, not on in-air flight time.</a:t>
            </a:r>
          </a:p>
          <a:p>
            <a:endParaRPr lang="en-IN" dirty="0"/>
          </a:p>
          <a:p>
            <a:r>
              <a:rPr lang="en-IN" sz="2400" b="1" dirty="0">
                <a:solidFill>
                  <a:srgbClr val="7030A0"/>
                </a:solidFill>
              </a:rPr>
              <a:t>Strategic Imperative: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Success in this market requires a clear strategy. Budget airlines must focus on operational efficiency to maintain their price advantage, while premium airlines must focus on the on-ground and in-cabin service to justify their higher price point, as speed is not a differentiating factor.</a:t>
            </a:r>
          </a:p>
        </p:txBody>
      </p:sp>
    </p:spTree>
    <p:extLst>
      <p:ext uri="{BB962C8B-B14F-4D97-AF65-F5344CB8AC3E}">
        <p14:creationId xmlns:p14="http://schemas.microsoft.com/office/powerpoint/2010/main" val="2986418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D813E-81BE-A5A8-AF6E-D4F0378BA696}"/>
              </a:ext>
            </a:extLst>
          </p:cNvPr>
          <p:cNvSpPr txBox="1"/>
          <p:nvPr/>
        </p:nvSpPr>
        <p:spPr>
          <a:xfrm>
            <a:off x="3202159" y="2446721"/>
            <a:ext cx="6094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483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4C10-C8F0-2C35-D6D7-02575C0F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Project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816C6F-FD73-2213-48F9-70D2A10E4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073" y="2431469"/>
            <a:ext cx="1184985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solidFill>
                  <a:srgbClr val="7030A0"/>
                </a:solidFill>
              </a:rPr>
              <a:t>Project Objective: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000" b="1" dirty="0">
              <a:solidFill>
                <a:srgbClr val="7030A0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clean, analyze, and visualize a dataset of over 300,000 domestic Indian flights to uncover key insights into airline pricing, route popularity, and operational efficiency.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solidFill>
                  <a:srgbClr val="7030A0"/>
                </a:solidFill>
              </a:rPr>
              <a:t>Core Business Questions: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0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Pricing &amp; Competitiveness: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What are the key drivers of flight prices, and how do airlines compare?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Route &amp; Efficiency: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What are the busiest routes, and which airlines are the most time-efficient?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7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FE75-42E4-DCF0-3DBC-32E56CDF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Initial Data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E975-7B97-32BC-C99C-04737897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2339009"/>
            <a:ext cx="11695044" cy="436659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RAW DATA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  <a:hlinkClick r:id="rId2" action="ppaction://hlinkfile"/>
              </a:rPr>
              <a:t>C:\Users\Pradyumn Singh\Desktop\databases\airline</a:t>
            </a:r>
            <a:endParaRPr lang="en-IN" b="1" dirty="0">
              <a:solidFill>
                <a:srgbClr val="002060"/>
              </a:solidFill>
            </a:endParaRP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The analysis began with two separate, raw datasets for Economy and Business class flights.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The data was unstructured and not suitable for direct analysis, containing messy text, inconsistent formats, and missing values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  <a:p>
            <a:pPr lvl="1" algn="just"/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217119-E541-CD21-4CB8-A28CC1D72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3" y="4240411"/>
            <a:ext cx="4548452" cy="24651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08A7F-252B-09B4-A9D9-E7B32A785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5" y="4240411"/>
            <a:ext cx="4894663" cy="2412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3174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F42-6E22-56C1-54EE-903CDE5C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735496"/>
            <a:ext cx="10780643" cy="1119808"/>
          </a:xfrm>
        </p:spPr>
        <p:txBody>
          <a:bodyPr/>
          <a:lstStyle/>
          <a:p>
            <a:r>
              <a:rPr lang="en-US" sz="4400" b="1" dirty="0"/>
              <a:t>The SQL Data Cleaning Process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A602-8EB3-ADCA-8F2E-55837769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2252869"/>
            <a:ext cx="11582399" cy="42208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Combine Datasets:</a:t>
            </a:r>
          </a:p>
          <a:p>
            <a:r>
              <a:rPr lang="en-US" dirty="0"/>
              <a:t> Used UNION ALL to merge the economy and business tables into a single master table (</a:t>
            </a:r>
            <a:r>
              <a:rPr lang="en-US" dirty="0" err="1"/>
              <a:t>combined_flights</a:t>
            </a:r>
            <a:r>
              <a:rPr lang="en-US" dirty="0"/>
              <a:t>), creating a new class column to maintain the distinction.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Clean price Column:</a:t>
            </a:r>
          </a:p>
          <a:p>
            <a:r>
              <a:rPr lang="en-US" dirty="0"/>
              <a:t> Used REPLACE, TRIM, and CAST to remove commas and spaces and convert the price from text to a numeric data type.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EA58D-A8EE-A1FF-52E3-10D1A11B8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60" y="4279064"/>
            <a:ext cx="4819200" cy="24673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EBAF1-6E30-5488-267D-EB8ABC9DE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6" y="4403932"/>
            <a:ext cx="4872874" cy="220890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1418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F250CE-23DE-1117-41F3-D6EAD352D432}"/>
              </a:ext>
            </a:extLst>
          </p:cNvPr>
          <p:cNvSpPr txBox="1"/>
          <p:nvPr/>
        </p:nvSpPr>
        <p:spPr>
          <a:xfrm>
            <a:off x="112643" y="139148"/>
            <a:ext cx="117811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Clean stop Column: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Used a robust CASE statement to convert varied text formats (e.g., "non-stop", "1-stop", "2+ stops") into clean integers (0, 1, 2).</a:t>
            </a:r>
          </a:p>
          <a:p>
            <a:r>
              <a:rPr lang="en-IN" b="1" dirty="0">
                <a:solidFill>
                  <a:srgbClr val="7030A0"/>
                </a:solidFill>
              </a:rPr>
              <a:t>Clean </a:t>
            </a:r>
            <a:r>
              <a:rPr lang="en-IN" b="1" dirty="0" err="1">
                <a:solidFill>
                  <a:srgbClr val="7030A0"/>
                </a:solidFill>
              </a:rPr>
              <a:t>time_taken</a:t>
            </a:r>
            <a:r>
              <a:rPr lang="en-IN" b="1" dirty="0">
                <a:solidFill>
                  <a:srgbClr val="7030A0"/>
                </a:solidFill>
              </a:rPr>
              <a:t> Column: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Implemented an advanced query using REGEXP_SUBSTR to parse complex text (e.g., "2h 50m", "1.03h") and calculate a single, clean </a:t>
            </a:r>
            <a:r>
              <a:rPr lang="en-IN" dirty="0" err="1"/>
              <a:t>duration_minutes</a:t>
            </a:r>
            <a:r>
              <a:rPr lang="en-IN" dirty="0"/>
              <a:t> value.</a:t>
            </a:r>
          </a:p>
          <a:p>
            <a:r>
              <a:rPr lang="en-US" b="1" dirty="0">
                <a:solidFill>
                  <a:srgbClr val="7030A0"/>
                </a:solidFill>
              </a:rPr>
              <a:t>Clean Date/Time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Used STR_TO_DATE and CAST to convert text-based dates and times into proper DATE and TIME formats for analysis.</a:t>
            </a:r>
          </a:p>
          <a:p>
            <a:r>
              <a:rPr lang="en-US" b="1" dirty="0">
                <a:solidFill>
                  <a:srgbClr val="7030A0"/>
                </a:solidFill>
              </a:rPr>
              <a:t>Feature Engineering: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 new </a:t>
            </a:r>
            <a:r>
              <a:rPr lang="en-US" dirty="0" err="1"/>
              <a:t>flight_number</a:t>
            </a:r>
            <a:r>
              <a:rPr lang="en-US" dirty="0"/>
              <a:t> column by concatenating </a:t>
            </a:r>
            <a:r>
              <a:rPr lang="en-US" dirty="0" err="1"/>
              <a:t>ch_code</a:t>
            </a:r>
            <a:r>
              <a:rPr lang="en-US" dirty="0"/>
              <a:t> and </a:t>
            </a:r>
            <a:r>
              <a:rPr lang="en-US" dirty="0" err="1"/>
              <a:t>num_code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592B3-439C-082E-D10E-EC45BF7A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39" y="3671775"/>
            <a:ext cx="8370369" cy="29983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4B3D9B-9CA3-2849-2B28-BF024325C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6880">
            <a:off x="4455494" y="4947823"/>
            <a:ext cx="6096886" cy="933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508D8F-1AAC-2E92-0784-E05E655FD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3203">
            <a:off x="407556" y="4926201"/>
            <a:ext cx="4909504" cy="11336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86A20-4E08-2A67-06C6-9A2EAF6B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98" y="5170970"/>
            <a:ext cx="5526480" cy="12955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5775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529CC-A982-1035-5FC2-7734E485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" y="0"/>
            <a:ext cx="12127218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7634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0A7D7-A29C-D8BB-1693-1ADC4E7C4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3"/>
            <a:ext cx="12192000" cy="68034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68539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27C8-A0B2-6649-B5A4-82B5EA46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Analysis 1: Pricing &amp; Airline Competitiveness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C3091-20B8-EC88-B087-D6CFD190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678" y="2279374"/>
            <a:ext cx="11522765" cy="44328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Key Findings: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 Class is the #1 Factor:</a:t>
            </a:r>
          </a:p>
          <a:p>
            <a:r>
              <a:rPr lang="en-US" dirty="0">
                <a:solidFill>
                  <a:schemeClr val="tx1"/>
                </a:solidFill>
              </a:rPr>
              <a:t> A significant price gap exists between Economy and Business class, with Vistara and Air India dominating the premium market.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4E428-75B5-35EF-4339-AF3214BDF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413">
            <a:off x="1256515" y="4153828"/>
            <a:ext cx="4767571" cy="2856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8F9CD-8F88-E50D-CD0C-DF133F739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2409">
            <a:off x="4630319" y="3949110"/>
            <a:ext cx="5059786" cy="28480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3FCF2-81B2-78EF-19DE-3FB670FB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0" y="4196791"/>
            <a:ext cx="2566540" cy="127488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427848-2824-9FF3-556F-FD05AEDE0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864" y="4745944"/>
            <a:ext cx="2446136" cy="125442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CE0F10-B690-FB57-3949-435C98BBE9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840" y="4196791"/>
            <a:ext cx="3022372" cy="28354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6181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4E974-C6E2-C545-3639-8EA8E9E7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01" y="2009633"/>
            <a:ext cx="5019821" cy="28387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F31E09-208F-0C6B-A83C-7DBD8217FF3E}"/>
              </a:ext>
            </a:extLst>
          </p:cNvPr>
          <p:cNvSpPr txBox="1"/>
          <p:nvPr/>
        </p:nvSpPr>
        <p:spPr>
          <a:xfrm>
            <a:off x="445478" y="413547"/>
            <a:ext cx="609482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2. Stops Add Predictable 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Each additional stop significantly increases the ticket price for both classes in a clear, step-like pattern.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3. Metro Routes Command Premium Prices: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expensive routes are consistently between major metro hubs (Delhi, Mumbai, Bangalore, etc.), regardless of the airline.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For Travelers: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effective way to find a cheap flight is to book a non-stop, economy ticket on a budget airline like </a:t>
            </a:r>
            <a:r>
              <a:rPr lang="en-US" dirty="0" err="1"/>
              <a:t>Trujet</a:t>
            </a:r>
            <a:r>
              <a:rPr lang="en-US" dirty="0"/>
              <a:t> or AirAsia.</a:t>
            </a:r>
          </a:p>
          <a:p>
            <a:r>
              <a:rPr lang="en-US" b="1" dirty="0">
                <a:solidFill>
                  <a:srgbClr val="7030A0"/>
                </a:solidFill>
              </a:rPr>
              <a:t>2. For Airlines: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points are well-defined. Budget carriers should focus on maintaining their low-cost advantage on high-volume routes, while premium carriers must justify their higher cost through superior 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28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845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Segoe UI</vt:lpstr>
      <vt:lpstr>Wingdings 3</vt:lpstr>
      <vt:lpstr>Ion Boardroom</vt:lpstr>
      <vt:lpstr>Indian Domestic Flights Analysis</vt:lpstr>
      <vt:lpstr>Project Overview</vt:lpstr>
      <vt:lpstr>Initial Data Assessment</vt:lpstr>
      <vt:lpstr>The SQL Data Cleaning Process</vt:lpstr>
      <vt:lpstr>PowerPoint Presentation</vt:lpstr>
      <vt:lpstr>PowerPoint Presentation</vt:lpstr>
      <vt:lpstr>PowerPoint Presentation</vt:lpstr>
      <vt:lpstr>Analysis 1: Pricing &amp; Airline Competitiveness</vt:lpstr>
      <vt:lpstr>PowerPoint Presentation</vt:lpstr>
      <vt:lpstr>Analysis 2: Route &amp; Flight Efficiency</vt:lpstr>
      <vt:lpstr>PowerPoint Presentation</vt:lpstr>
      <vt:lpstr>Final Conclusion &amp; Strategic Imperative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Pradyumn Singh</dc:creator>
  <cp:lastModifiedBy>Pradyumn Singh</cp:lastModifiedBy>
  <cp:revision>2</cp:revision>
  <dcterms:created xsi:type="dcterms:W3CDTF">2025-07-28T11:16:49Z</dcterms:created>
  <dcterms:modified xsi:type="dcterms:W3CDTF">2025-07-28T13:24:21Z</dcterms:modified>
</cp:coreProperties>
</file>