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Futura Ultra-Bold" charset="1" panose="020B0802020204020204"/>
      <p:regular r:id="rId17"/>
    </p:embeddedFont>
    <p:embeddedFont>
      <p:font typeface="Futura Italics" charset="1" panose="020B0502020204090303"/>
      <p:regular r:id="rId18"/>
    </p:embeddedFont>
    <p:embeddedFont>
      <p:font typeface="Futura" charset="1" panose="020B0502020204020303"/>
      <p:regular r:id="rId19"/>
    </p:embeddedFont>
    <p:embeddedFont>
      <p:font typeface="Futura Bold" charset="1" panose="020B07020202040202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exchange gemini and chroma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8" y="2632498"/>
            <a:ext cx="5022001" cy="5022001"/>
            <a:chOff x="0" y="0"/>
            <a:chExt cx="6696000" cy="669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95948" cy="6695948"/>
            </a:xfrm>
            <a:custGeom>
              <a:avLst/>
              <a:gdLst/>
              <a:ahLst/>
              <a:cxnLst/>
              <a:rect r="r" b="b" t="t" l="l"/>
              <a:pathLst>
                <a:path h="6695948" w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9828000" y="1827000"/>
            <a:ext cx="10286999" cy="6633000"/>
            <a:chOff x="0" y="0"/>
            <a:chExt cx="13715996" cy="8843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8843899"/>
            </a:xfrm>
            <a:custGeom>
              <a:avLst/>
              <a:gdLst/>
              <a:ahLst/>
              <a:cxnLst/>
              <a:rect r="r" b="b" t="t" l="l"/>
              <a:pathLst>
                <a:path h="8843899" w="13716000">
                  <a:moveTo>
                    <a:pt x="11237341" y="0"/>
                  </a:moveTo>
                  <a:lnTo>
                    <a:pt x="2478659" y="0"/>
                  </a:lnTo>
                  <a:lnTo>
                    <a:pt x="0" y="2478659"/>
                  </a:lnTo>
                  <a:lnTo>
                    <a:pt x="0" y="8843899"/>
                  </a:lnTo>
                  <a:lnTo>
                    <a:pt x="13716000" y="8843899"/>
                  </a:lnTo>
                  <a:lnTo>
                    <a:pt x="13716000" y="2478659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414718" y="2903218"/>
            <a:ext cx="4480561" cy="4480561"/>
            <a:chOff x="0" y="0"/>
            <a:chExt cx="5974080" cy="59740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74080" cy="5974080"/>
            </a:xfrm>
            <a:custGeom>
              <a:avLst/>
              <a:gdLst/>
              <a:ahLst/>
              <a:cxnLst/>
              <a:rect r="r" b="b" t="t" l="l"/>
              <a:pathLst>
                <a:path h="5974080" w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83998" y="3147908"/>
            <a:ext cx="3942001" cy="3942001"/>
            <a:chOff x="0" y="0"/>
            <a:chExt cx="5256000" cy="525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56022" cy="5256022"/>
            </a:xfrm>
            <a:custGeom>
              <a:avLst/>
              <a:gdLst/>
              <a:ahLst/>
              <a:cxnLst/>
              <a:rect r="r" b="b" t="t" l="l"/>
              <a:pathLst>
                <a:path h="5256022" w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 l="0" t="-9970" r="0" b="-997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909533"/>
            <a:ext cx="6836907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b="true" sz="900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Gem</a:t>
            </a:r>
            <a:r>
              <a:rPr lang="en-US" b="true" sz="900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ini RAG Pipeline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299209"/>
            <a:ext cx="6836907" cy="443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i="true">
                <a:solidFill>
                  <a:srgbClr val="000000"/>
                </a:solidFill>
                <a:latin typeface="Futura Italics"/>
                <a:ea typeface="Futura Italics"/>
                <a:cs typeface="Futura Italics"/>
                <a:sym typeface="Futura Italics"/>
              </a:rPr>
              <a:t>A Focused, Readable &amp; Reproducible Retrieval-Augmented Generation System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i="true">
                <a:solidFill>
                  <a:srgbClr val="000000"/>
                </a:solidFill>
                <a:latin typeface="Futura Italics"/>
                <a:ea typeface="Futura Italics"/>
                <a:cs typeface="Futura Italics"/>
                <a:sym typeface="Futura Italics"/>
              </a:rPr>
              <a:t>Team: SWAT_Genies</a:t>
            </a:r>
          </a:p>
          <a:p>
            <a:pPr algn="l">
              <a:lnSpc>
                <a:spcPts val="2520"/>
              </a:lnSpc>
            </a:pPr>
            <a:r>
              <a:rPr lang="en-US" sz="1800" i="true">
                <a:solidFill>
                  <a:srgbClr val="000000"/>
                </a:solidFill>
                <a:latin typeface="Futura Italics"/>
                <a:ea typeface="Futura Italics"/>
                <a:cs typeface="Futura Italics"/>
                <a:sym typeface="Futura Italics"/>
              </a:rPr>
              <a:t>Members:</a:t>
            </a:r>
          </a:p>
          <a:p>
            <a:pPr algn="l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 i="true">
                <a:solidFill>
                  <a:srgbClr val="000000"/>
                </a:solidFill>
                <a:latin typeface="Futura Italics"/>
                <a:ea typeface="Futura Italics"/>
                <a:cs typeface="Futura Italics"/>
                <a:sym typeface="Futura Italics"/>
              </a:rPr>
              <a:t>Manish Chatla</a:t>
            </a:r>
          </a:p>
          <a:p>
            <a:pPr algn="l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 i="true">
                <a:solidFill>
                  <a:srgbClr val="000000"/>
                </a:solidFill>
                <a:latin typeface="Futura Italics"/>
                <a:ea typeface="Futura Italics"/>
                <a:cs typeface="Futura Italics"/>
                <a:sym typeface="Futura Italics"/>
              </a:rPr>
              <a:t>Siddharth Jain</a:t>
            </a:r>
          </a:p>
          <a:p>
            <a:pPr algn="l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 i="true">
                <a:solidFill>
                  <a:srgbClr val="000000"/>
                </a:solidFill>
                <a:latin typeface="Futura Italics"/>
                <a:ea typeface="Futura Italics"/>
                <a:cs typeface="Futura Italics"/>
                <a:sym typeface="Futura Italics"/>
              </a:rPr>
              <a:t>Pradyut Parida</a:t>
            </a:r>
          </a:p>
          <a:p>
            <a:pPr algn="l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 i="true">
                <a:solidFill>
                  <a:srgbClr val="000000"/>
                </a:solidFill>
                <a:latin typeface="Futura Italics"/>
                <a:ea typeface="Futura Italics"/>
                <a:cs typeface="Futura Italics"/>
                <a:sym typeface="Futura Italics"/>
              </a:rPr>
              <a:t>Pardheev Krishna Tammineni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494" y="1011201"/>
            <a:ext cx="17245012" cy="8247099"/>
            <a:chOff x="0" y="0"/>
            <a:chExt cx="22993350" cy="109961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3350" cy="10995987"/>
            </a:xfrm>
            <a:custGeom>
              <a:avLst/>
              <a:gdLst/>
              <a:ahLst/>
              <a:cxnLst/>
              <a:rect r="r" b="b" t="t" l="l"/>
              <a:pathLst>
                <a:path h="10995987" w="22993350">
                  <a:moveTo>
                    <a:pt x="0" y="0"/>
                  </a:moveTo>
                  <a:lnTo>
                    <a:pt x="22993350" y="0"/>
                  </a:lnTo>
                  <a:lnTo>
                    <a:pt x="22993350" y="10995987"/>
                  </a:lnTo>
                  <a:lnTo>
                    <a:pt x="0" y="1099598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398193"/>
            <a:ext cx="14175359" cy="756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D41C2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Testing &amp; Engineering Discipline</a:t>
            </a:r>
          </a:p>
          <a:p>
            <a:pPr algn="l">
              <a:lnSpc>
                <a:spcPts val="3600"/>
              </a:lnSpc>
            </a:pP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✅ Unit tests for all major modules (tests/)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🪵 Structured lo</a:t>
            </a: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gging for debugging and observability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💾 Checkpointing and error handling for long runs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💡 Deterministic results (seeded randomness)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🔐 Secure API key loading via .env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D41C2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Future Enhancements</a:t>
            </a:r>
          </a:p>
          <a:p>
            <a:pPr algn="l">
              <a:lnSpc>
                <a:spcPts val="3600"/>
              </a:lnSpc>
            </a:pP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🔄 Dynamic chunking based on sentence or semantic boundaries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⚡ FAISS or HNSW backend </a:t>
            </a: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for large-scale corpora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🧾 Automated threshold tuning for confidence calibration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📚 Multi-lingual embeddings for cross-language KB search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🔍 Context-aware query expansion using user interaction history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🛠️ Explainable retrieval with highlighted matched terms or sections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🧮 Adaptive top-K selection based on query complexity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📊 Retrieval analytics dashboard for precision, recall, and coverage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🤖 Integration with multiple LLM providers for fallback and ensemble reasoning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🔒 Secure handling of sensitive data in embeddings and metadata</a:t>
            </a:r>
          </a:p>
          <a:p>
            <a:pPr algn="l" marL="474984" indent="-237492" lvl="1">
              <a:lnSpc>
                <a:spcPts val="264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🌐 Cloud-based scaling for distributed retrieval and embedding pipelines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3998" y="2632498"/>
            <a:ext cx="5022001" cy="5022001"/>
            <a:chOff x="0" y="0"/>
            <a:chExt cx="6696000" cy="669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95948" cy="6695948"/>
            </a:xfrm>
            <a:custGeom>
              <a:avLst/>
              <a:gdLst/>
              <a:ahLst/>
              <a:cxnLst/>
              <a:rect r="r" b="b" t="t" l="l"/>
              <a:pathLst>
                <a:path h="6695948" w="6695948">
                  <a:moveTo>
                    <a:pt x="0" y="3347974"/>
                  </a:moveTo>
                  <a:cubicBezTo>
                    <a:pt x="0" y="1498981"/>
                    <a:pt x="1498981" y="0"/>
                    <a:pt x="3347974" y="0"/>
                  </a:cubicBezTo>
                  <a:cubicBezTo>
                    <a:pt x="5196967" y="0"/>
                    <a:pt x="6695948" y="1498981"/>
                    <a:pt x="6695948" y="3347974"/>
                  </a:cubicBezTo>
                  <a:cubicBezTo>
                    <a:pt x="6695948" y="5196967"/>
                    <a:pt x="5197094" y="6695948"/>
                    <a:pt x="3347974" y="6695948"/>
                  </a:cubicBezTo>
                  <a:cubicBezTo>
                    <a:pt x="1498854" y="6695948"/>
                    <a:pt x="0" y="5197094"/>
                    <a:pt x="0" y="3347974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9828000" y="1827000"/>
            <a:ext cx="10286999" cy="6633000"/>
            <a:chOff x="0" y="0"/>
            <a:chExt cx="13715996" cy="8843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6000" cy="8843899"/>
            </a:xfrm>
            <a:custGeom>
              <a:avLst/>
              <a:gdLst/>
              <a:ahLst/>
              <a:cxnLst/>
              <a:rect r="r" b="b" t="t" l="l"/>
              <a:pathLst>
                <a:path h="8843899" w="13716000">
                  <a:moveTo>
                    <a:pt x="11237341" y="0"/>
                  </a:moveTo>
                  <a:lnTo>
                    <a:pt x="2478659" y="0"/>
                  </a:lnTo>
                  <a:lnTo>
                    <a:pt x="0" y="2478659"/>
                  </a:lnTo>
                  <a:lnTo>
                    <a:pt x="0" y="8843899"/>
                  </a:lnTo>
                  <a:lnTo>
                    <a:pt x="13716000" y="8843899"/>
                  </a:lnTo>
                  <a:lnTo>
                    <a:pt x="13716000" y="2478659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414718" y="2903218"/>
            <a:ext cx="4480561" cy="4480561"/>
            <a:chOff x="0" y="0"/>
            <a:chExt cx="5974080" cy="59740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74080" cy="5974080"/>
            </a:xfrm>
            <a:custGeom>
              <a:avLst/>
              <a:gdLst/>
              <a:ahLst/>
              <a:cxnLst/>
              <a:rect r="r" b="b" t="t" l="l"/>
              <a:pathLst>
                <a:path h="5974080" w="5974080">
                  <a:moveTo>
                    <a:pt x="0" y="2987040"/>
                  </a:moveTo>
                  <a:cubicBezTo>
                    <a:pt x="0" y="1337310"/>
                    <a:pt x="1337310" y="0"/>
                    <a:pt x="2987040" y="0"/>
                  </a:cubicBezTo>
                  <a:cubicBezTo>
                    <a:pt x="4636770" y="0"/>
                    <a:pt x="5974080" y="1337310"/>
                    <a:pt x="5974080" y="2987040"/>
                  </a:cubicBezTo>
                  <a:cubicBezTo>
                    <a:pt x="5974080" y="4636770"/>
                    <a:pt x="4636770" y="5974080"/>
                    <a:pt x="2987040" y="5974080"/>
                  </a:cubicBezTo>
                  <a:cubicBezTo>
                    <a:pt x="1337310" y="5974080"/>
                    <a:pt x="0" y="4636770"/>
                    <a:pt x="0" y="29870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683998" y="3172498"/>
            <a:ext cx="3942001" cy="3942001"/>
            <a:chOff x="0" y="0"/>
            <a:chExt cx="5256000" cy="525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56022" cy="5256022"/>
            </a:xfrm>
            <a:custGeom>
              <a:avLst/>
              <a:gdLst/>
              <a:ahLst/>
              <a:cxnLst/>
              <a:rect r="r" b="b" t="t" l="l"/>
              <a:pathLst>
                <a:path h="5256022" w="5256022">
                  <a:moveTo>
                    <a:pt x="0" y="2628011"/>
                  </a:moveTo>
                  <a:cubicBezTo>
                    <a:pt x="0" y="1176655"/>
                    <a:pt x="1176655" y="0"/>
                    <a:pt x="2628011" y="0"/>
                  </a:cubicBezTo>
                  <a:cubicBezTo>
                    <a:pt x="4079367" y="0"/>
                    <a:pt x="5256022" y="1176655"/>
                    <a:pt x="5256022" y="2628011"/>
                  </a:cubicBezTo>
                  <a:cubicBezTo>
                    <a:pt x="5256022" y="4079367"/>
                    <a:pt x="4079367" y="5256022"/>
                    <a:pt x="2628011" y="5256022"/>
                  </a:cubicBezTo>
                  <a:cubicBezTo>
                    <a:pt x="1176655" y="5256022"/>
                    <a:pt x="0" y="4079367"/>
                    <a:pt x="0" y="2628011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3444129"/>
            <a:ext cx="6836907" cy="292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Thank</a:t>
            </a:r>
          </a:p>
          <a:p>
            <a:pPr algn="l">
              <a:lnSpc>
                <a:spcPts val="10800"/>
              </a:lnSpc>
            </a:pPr>
            <a:r>
              <a:rPr lang="en-US" b="true" sz="9000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13938" y="997507"/>
            <a:ext cx="5591051" cy="8945682"/>
          </a:xfrm>
          <a:custGeom>
            <a:avLst/>
            <a:gdLst/>
            <a:ahLst/>
            <a:cxnLst/>
            <a:rect r="r" b="b" t="t" l="l"/>
            <a:pathLst>
              <a:path h="8945682" w="5591051">
                <a:moveTo>
                  <a:pt x="0" y="0"/>
                </a:moveTo>
                <a:lnTo>
                  <a:pt x="5591051" y="0"/>
                </a:lnTo>
                <a:lnTo>
                  <a:pt x="5591051" y="8945682"/>
                </a:lnTo>
                <a:lnTo>
                  <a:pt x="0" y="894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57212"/>
            <a:ext cx="7892343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W</a:t>
            </a:r>
            <a:r>
              <a:rPr lang="en-US" sz="4999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hat is RAG?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67968"/>
            <a:ext cx="9703468" cy="743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9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Transform raw cont</a:t>
            </a:r>
            <a:r>
              <a:rPr lang="en-US" sz="2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ent into a structured catalog. Segment information into coherent units, capture descriptive signals (topic, entities, timestamps), and persist them in a form optimized for fast, high-quality lookup.</a:t>
            </a:r>
          </a:p>
          <a:p>
            <a:pPr algn="l">
              <a:lnSpc>
                <a:spcPts val="3959"/>
              </a:lnSpc>
            </a:pPr>
          </a:p>
          <a:p>
            <a:pPr algn="l" marL="474978" indent="-237489" lvl="1">
              <a:lnSpc>
                <a:spcPts val="39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Interpret the request and locate the most pertinent units from the catalog. Apply relevance scoring, lightweight filtering (e.g., scope, recency), and ordering so only the strongest evidence is returned.</a:t>
            </a:r>
          </a:p>
          <a:p>
            <a:pPr algn="l">
              <a:lnSpc>
                <a:spcPts val="3959"/>
              </a:lnSpc>
            </a:pPr>
          </a:p>
          <a:p>
            <a:pPr algn="l" marL="474978" indent="-237489" lvl="1">
              <a:lnSpc>
                <a:spcPts val="39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Curate the retrieved material for consumption: deduplicate, sanitize, and compress while preserving attribution. Assemble a concise, well-framed context that aligns with the task and stays within operational limits.</a:t>
            </a:r>
          </a:p>
          <a:p>
            <a:pPr algn="l">
              <a:lnSpc>
                <a:spcPts val="3959"/>
              </a:lnSpc>
            </a:pPr>
          </a:p>
          <a:p>
            <a:pPr algn="l" marL="474978" indent="-237489" lvl="1">
              <a:lnSpc>
                <a:spcPts val="39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Produce the final output using the curated context and explicit instructions. The response prioritizes factual grounding, clarity, and required structure (e.g., citations or schema), minimizing speculation and drift.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53090" y="1949182"/>
            <a:ext cx="4343052" cy="7309118"/>
            <a:chOff x="0" y="0"/>
            <a:chExt cx="5071110" cy="853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71110" cy="8534400"/>
            </a:xfrm>
            <a:custGeom>
              <a:avLst/>
              <a:gdLst/>
              <a:ahLst/>
              <a:cxnLst/>
              <a:rect r="r" b="b" t="t" l="l"/>
              <a:pathLst>
                <a:path h="8534400" w="5071110">
                  <a:moveTo>
                    <a:pt x="0" y="0"/>
                  </a:moveTo>
                  <a:lnTo>
                    <a:pt x="5071110" y="0"/>
                  </a:lnTo>
                  <a:lnTo>
                    <a:pt x="5071110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972474" y="1949182"/>
            <a:ext cx="4343052" cy="7309118"/>
            <a:chOff x="0" y="0"/>
            <a:chExt cx="5071110" cy="8534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71110" cy="8534400"/>
            </a:xfrm>
            <a:custGeom>
              <a:avLst/>
              <a:gdLst/>
              <a:ahLst/>
              <a:cxnLst/>
              <a:rect r="r" b="b" t="t" l="l"/>
              <a:pathLst>
                <a:path h="8534400" w="5071110">
                  <a:moveTo>
                    <a:pt x="0" y="0"/>
                  </a:moveTo>
                  <a:lnTo>
                    <a:pt x="5071110" y="0"/>
                  </a:lnTo>
                  <a:lnTo>
                    <a:pt x="5071110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691858" y="1949182"/>
            <a:ext cx="4343052" cy="7309118"/>
            <a:chOff x="0" y="0"/>
            <a:chExt cx="5071110" cy="853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71110" cy="8534400"/>
            </a:xfrm>
            <a:custGeom>
              <a:avLst/>
              <a:gdLst/>
              <a:ahLst/>
              <a:cxnLst/>
              <a:rect r="r" b="b" t="t" l="l"/>
              <a:pathLst>
                <a:path h="8534400" w="5071110">
                  <a:moveTo>
                    <a:pt x="0" y="0"/>
                  </a:moveTo>
                  <a:lnTo>
                    <a:pt x="5071110" y="0"/>
                  </a:lnTo>
                  <a:lnTo>
                    <a:pt x="5071110" y="8534400"/>
                  </a:lnTo>
                  <a:lnTo>
                    <a:pt x="0" y="853440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387925" y="2747587"/>
            <a:ext cx="2073380" cy="2073380"/>
            <a:chOff x="0" y="0"/>
            <a:chExt cx="2420956" cy="24209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0874" cy="2420874"/>
            </a:xfrm>
            <a:custGeom>
              <a:avLst/>
              <a:gdLst/>
              <a:ahLst/>
              <a:cxnLst/>
              <a:rect r="r" b="b" t="t" l="l"/>
              <a:pathLst>
                <a:path h="2420874" w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107309" y="2747587"/>
            <a:ext cx="2073380" cy="2073380"/>
            <a:chOff x="0" y="0"/>
            <a:chExt cx="2420956" cy="242095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20874" cy="2420874"/>
            </a:xfrm>
            <a:custGeom>
              <a:avLst/>
              <a:gdLst/>
              <a:ahLst/>
              <a:cxnLst/>
              <a:rect r="r" b="b" t="t" l="l"/>
              <a:pathLst>
                <a:path h="2420874" w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826694" y="2747587"/>
            <a:ext cx="2073380" cy="2073380"/>
            <a:chOff x="0" y="0"/>
            <a:chExt cx="2420956" cy="24209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20874" cy="2420874"/>
            </a:xfrm>
            <a:custGeom>
              <a:avLst/>
              <a:gdLst/>
              <a:ahLst/>
              <a:cxnLst/>
              <a:rect r="r" b="b" t="t" l="l"/>
              <a:pathLst>
                <a:path h="2420874" w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267516" y="2627178"/>
            <a:ext cx="2314198" cy="2314198"/>
          </a:xfrm>
          <a:custGeom>
            <a:avLst/>
            <a:gdLst/>
            <a:ahLst/>
            <a:cxnLst/>
            <a:rect r="r" b="b" t="t" l="l"/>
            <a:pathLst>
              <a:path h="2314198" w="2314198">
                <a:moveTo>
                  <a:pt x="0" y="0"/>
                </a:moveTo>
                <a:lnTo>
                  <a:pt x="2314198" y="0"/>
                </a:lnTo>
                <a:lnTo>
                  <a:pt x="2314198" y="2314198"/>
                </a:lnTo>
                <a:lnTo>
                  <a:pt x="0" y="231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964553" y="2604830"/>
            <a:ext cx="2358894" cy="2358894"/>
          </a:xfrm>
          <a:custGeom>
            <a:avLst/>
            <a:gdLst/>
            <a:ahLst/>
            <a:cxnLst/>
            <a:rect r="r" b="b" t="t" l="l"/>
            <a:pathLst>
              <a:path h="2358894" w="2358894">
                <a:moveTo>
                  <a:pt x="0" y="0"/>
                </a:moveTo>
                <a:lnTo>
                  <a:pt x="2358894" y="0"/>
                </a:lnTo>
                <a:lnTo>
                  <a:pt x="2358894" y="2358894"/>
                </a:lnTo>
                <a:lnTo>
                  <a:pt x="0" y="2358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462459" y="2604830"/>
            <a:ext cx="2801851" cy="2214641"/>
          </a:xfrm>
          <a:custGeom>
            <a:avLst/>
            <a:gdLst/>
            <a:ahLst/>
            <a:cxnLst/>
            <a:rect r="r" b="b" t="t" l="l"/>
            <a:pathLst>
              <a:path h="2214641" w="2801851">
                <a:moveTo>
                  <a:pt x="0" y="0"/>
                </a:moveTo>
                <a:lnTo>
                  <a:pt x="2801851" y="0"/>
                </a:lnTo>
                <a:lnTo>
                  <a:pt x="2801851" y="2214641"/>
                </a:lnTo>
                <a:lnTo>
                  <a:pt x="0" y="2214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3321" t="-679" r="-61773" b="-64492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488742" y="5535554"/>
            <a:ext cx="387174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Google Gemini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88742" y="6106586"/>
            <a:ext cx="3871746" cy="297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2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</a:t>
            </a:r>
            <a:r>
              <a:rPr lang="en-US" sz="2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oogle Gemini produces dense embeddings and grounded answers, with query expansion, batching, caching, and deterministic runs to reduce hallucinations.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08126" y="5535554"/>
            <a:ext cx="387174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true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ChromaDB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08126" y="6106586"/>
            <a:ext cx="3871746" cy="248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2199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ChromaDB is a fast, persistent vector store with HNSW retrieval, storing vectors and metadata for hybrid, filterable search.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927510" y="5535554"/>
            <a:ext cx="3871746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Streamlit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927510" y="6106586"/>
            <a:ext cx="3871746" cy="198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2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St</a:t>
            </a:r>
            <a:r>
              <a:rPr lang="en-US" sz="21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reamlit UI lets you query, tweak settings, inspect retrieved context and scores, and export reports with metrics.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557212"/>
            <a:ext cx="789234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Project Overview</a:t>
            </a:r>
          </a:p>
          <a:p>
            <a:pPr algn="l">
              <a:lnSpc>
                <a:spcPts val="1799"/>
              </a:lnSpc>
            </a:pPr>
            <a:r>
              <a:rPr lang="en-US" sz="1499" i="true">
                <a:solidFill>
                  <a:srgbClr val="000000"/>
                </a:solidFill>
                <a:latin typeface="Futura Italics"/>
                <a:ea typeface="Futura Italics"/>
                <a:cs typeface="Futura Italics"/>
                <a:sym typeface="Futura Italics"/>
              </a:rPr>
              <a:t>A Modular and Production grade RAG System Powered by: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79357" y="247432"/>
            <a:ext cx="6095605" cy="9792136"/>
          </a:xfrm>
          <a:custGeom>
            <a:avLst/>
            <a:gdLst/>
            <a:ahLst/>
            <a:cxnLst/>
            <a:rect r="r" b="b" t="t" l="l"/>
            <a:pathLst>
              <a:path h="9792136" w="6095605">
                <a:moveTo>
                  <a:pt x="0" y="0"/>
                </a:moveTo>
                <a:lnTo>
                  <a:pt x="6095605" y="0"/>
                </a:lnTo>
                <a:lnTo>
                  <a:pt x="6095605" y="9792136"/>
                </a:lnTo>
                <a:lnTo>
                  <a:pt x="0" y="9792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6754" y="557212"/>
            <a:ext cx="7080211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Workflow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65177"/>
            <a:ext cx="9550657" cy="764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558" indent="-262779" lvl="1">
              <a:lnSpc>
                <a:spcPts val="2921"/>
              </a:lnSpc>
              <a:buFont typeface="Arial"/>
              <a:buChar char="•"/>
            </a:pPr>
            <a:r>
              <a:rPr lang="en-US" b="true" sz="2434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Ingestion pipeline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Input Documents (JSON)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Ch</a:t>
            </a: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unking &amp; Preprocessing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Gemini Embeddings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Store in ChromaDB (Vector + Metadata)</a:t>
            </a:r>
          </a:p>
          <a:p>
            <a:pPr algn="l">
              <a:lnSpc>
                <a:spcPts val="2921"/>
              </a:lnSpc>
            </a:pPr>
          </a:p>
          <a:p>
            <a:pPr algn="l" marL="525558" indent="-262779" lvl="1">
              <a:lnSpc>
                <a:spcPts val="2921"/>
              </a:lnSpc>
              <a:buFont typeface="Arial"/>
              <a:buChar char="•"/>
            </a:pPr>
            <a:r>
              <a:rPr lang="en-US" b="true" sz="2434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Query pipeline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User Query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Query Embedding</a:t>
            </a:r>
          </a:p>
          <a:p>
            <a:pPr algn="l">
              <a:lnSpc>
                <a:spcPts val="2921"/>
              </a:lnSpc>
            </a:pPr>
          </a:p>
          <a:p>
            <a:pPr algn="l" marL="525558" indent="-262779" lvl="1">
              <a:lnSpc>
                <a:spcPts val="2921"/>
              </a:lnSpc>
              <a:buFont typeface="Arial"/>
              <a:buChar char="•"/>
            </a:pPr>
            <a:r>
              <a:rPr lang="en-US" b="true" sz="2434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Retrieval paths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Normal Retrieval (Vector Search)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Hybrid Retrieval: Query Expansion + TF-IDF + BM25 + Vector Search</a:t>
            </a:r>
          </a:p>
          <a:p>
            <a:pPr algn="l">
              <a:lnSpc>
                <a:spcPts val="2921"/>
              </a:lnSpc>
            </a:pPr>
          </a:p>
          <a:p>
            <a:pPr algn="l" marL="525558" indent="-262779" lvl="1">
              <a:lnSpc>
                <a:spcPts val="2921"/>
              </a:lnSpc>
              <a:buFont typeface="Arial"/>
              <a:buChar char="•"/>
            </a:pPr>
            <a:r>
              <a:rPr lang="en-US" b="true" sz="2434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Ranking &amp; reasoning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Reranking &amp; Confidence Scoring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Gemini LLM (RAG Prompting)</a:t>
            </a:r>
          </a:p>
          <a:p>
            <a:pPr algn="l">
              <a:lnSpc>
                <a:spcPts val="2921"/>
              </a:lnSpc>
            </a:pPr>
          </a:p>
          <a:p>
            <a:pPr algn="l" marL="525558" indent="-262779" lvl="1">
              <a:lnSpc>
                <a:spcPts val="2921"/>
              </a:lnSpc>
              <a:buFont typeface="Arial"/>
              <a:buChar char="•"/>
            </a:pPr>
            <a:r>
              <a:rPr lang="en-US" b="true" sz="2434">
                <a:solidFill>
                  <a:srgbClr val="EF233C"/>
                </a:solidFill>
                <a:latin typeface="Futura Bold"/>
                <a:ea typeface="Futura Bold"/>
                <a:cs typeface="Futura Bold"/>
                <a:sym typeface="Futura Bold"/>
              </a:rPr>
              <a:t>Output</a:t>
            </a:r>
          </a:p>
          <a:p>
            <a:pPr algn="l" marL="1051117" indent="-350372" lvl="2">
              <a:lnSpc>
                <a:spcPts val="2921"/>
              </a:lnSpc>
              <a:buFont typeface="Arial"/>
              <a:buChar char="⚬"/>
            </a:pP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Final </a:t>
            </a:r>
            <a:r>
              <a:rPr lang="en-US" sz="243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Answer + Metrics Report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988" y="1396011"/>
            <a:ext cx="17245012" cy="3121098"/>
            <a:chOff x="0" y="0"/>
            <a:chExt cx="22993350" cy="41614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3350" cy="4161409"/>
            </a:xfrm>
            <a:custGeom>
              <a:avLst/>
              <a:gdLst/>
              <a:ahLst/>
              <a:cxnLst/>
              <a:rect r="r" b="b" t="t" l="l"/>
              <a:pathLst>
                <a:path h="4161409" w="22993350">
                  <a:moveTo>
                    <a:pt x="0" y="0"/>
                  </a:moveTo>
                  <a:lnTo>
                    <a:pt x="22993350" y="0"/>
                  </a:lnTo>
                  <a:lnTo>
                    <a:pt x="22993350" y="4161409"/>
                  </a:lnTo>
                  <a:lnTo>
                    <a:pt x="0" y="4161409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5769891"/>
            <a:ext cx="17259300" cy="3123684"/>
            <a:chOff x="0" y="0"/>
            <a:chExt cx="22993350" cy="41614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993350" cy="4161409"/>
            </a:xfrm>
            <a:custGeom>
              <a:avLst/>
              <a:gdLst/>
              <a:ahLst/>
              <a:cxnLst/>
              <a:rect r="r" b="b" t="t" l="l"/>
              <a:pathLst>
                <a:path h="4161409" w="22993350">
                  <a:moveTo>
                    <a:pt x="0" y="0"/>
                  </a:moveTo>
                  <a:lnTo>
                    <a:pt x="22993350" y="0"/>
                  </a:lnTo>
                  <a:lnTo>
                    <a:pt x="22993350" y="4161409"/>
                  </a:lnTo>
                  <a:lnTo>
                    <a:pt x="0" y="4161409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3416" y="2048701"/>
            <a:ext cx="1815717" cy="1815717"/>
            <a:chOff x="0" y="0"/>
            <a:chExt cx="2420956" cy="24209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20874" cy="2420874"/>
            </a:xfrm>
            <a:custGeom>
              <a:avLst/>
              <a:gdLst/>
              <a:ahLst/>
              <a:cxnLst/>
              <a:rect r="r" b="b" t="t" l="l"/>
              <a:pathLst>
                <a:path h="2420874" w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808868" y="6422581"/>
            <a:ext cx="1815717" cy="1815717"/>
            <a:chOff x="0" y="0"/>
            <a:chExt cx="2420956" cy="24209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0874" cy="2420874"/>
            </a:xfrm>
            <a:custGeom>
              <a:avLst/>
              <a:gdLst/>
              <a:ahLst/>
              <a:cxnLst/>
              <a:rect r="r" b="b" t="t" l="l"/>
              <a:pathLst>
                <a:path h="2420874" w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517274" y="4794885"/>
            <a:ext cx="108000" cy="348615"/>
            <a:chOff x="0" y="0"/>
            <a:chExt cx="144000" cy="4648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018" cy="464820"/>
            </a:xfrm>
            <a:custGeom>
              <a:avLst/>
              <a:gdLst/>
              <a:ahLst/>
              <a:cxnLst/>
              <a:rect r="r" b="b" t="t" l="l"/>
              <a:pathLst>
                <a:path h="464820" w="144018">
                  <a:moveTo>
                    <a:pt x="0" y="0"/>
                  </a:moveTo>
                  <a:lnTo>
                    <a:pt x="144018" y="0"/>
                  </a:lnTo>
                  <a:lnTo>
                    <a:pt x="144018" y="464820"/>
                  </a:lnTo>
                  <a:lnTo>
                    <a:pt x="0" y="464820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62727" y="5143500"/>
            <a:ext cx="108000" cy="348615"/>
            <a:chOff x="0" y="0"/>
            <a:chExt cx="144000" cy="464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4018" cy="464820"/>
            </a:xfrm>
            <a:custGeom>
              <a:avLst/>
              <a:gdLst/>
              <a:ahLst/>
              <a:cxnLst/>
              <a:rect r="r" b="b" t="t" l="l"/>
              <a:pathLst>
                <a:path h="464820" w="144018">
                  <a:moveTo>
                    <a:pt x="0" y="0"/>
                  </a:moveTo>
                  <a:lnTo>
                    <a:pt x="144018" y="0"/>
                  </a:lnTo>
                  <a:lnTo>
                    <a:pt x="144018" y="464820"/>
                  </a:lnTo>
                  <a:lnTo>
                    <a:pt x="0" y="464820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517273" y="5089500"/>
            <a:ext cx="13253453" cy="108000"/>
            <a:chOff x="0" y="0"/>
            <a:chExt cx="17671270" cy="144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671287" cy="144018"/>
            </a:xfrm>
            <a:custGeom>
              <a:avLst/>
              <a:gdLst/>
              <a:ahLst/>
              <a:cxnLst/>
              <a:rect r="r" b="b" t="t" l="l"/>
              <a:pathLst>
                <a:path h="144018" w="17671287">
                  <a:moveTo>
                    <a:pt x="0" y="0"/>
                  </a:moveTo>
                  <a:lnTo>
                    <a:pt x="17671287" y="0"/>
                  </a:lnTo>
                  <a:lnTo>
                    <a:pt x="17671287" y="144018"/>
                  </a:lnTo>
                  <a:lnTo>
                    <a:pt x="0" y="144018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5262621" y="6832913"/>
            <a:ext cx="908212" cy="995054"/>
          </a:xfrm>
          <a:custGeom>
            <a:avLst/>
            <a:gdLst/>
            <a:ahLst/>
            <a:cxnLst/>
            <a:rect r="r" b="b" t="t" l="l"/>
            <a:pathLst>
              <a:path h="995054" w="908212">
                <a:moveTo>
                  <a:pt x="0" y="0"/>
                </a:moveTo>
                <a:lnTo>
                  <a:pt x="908212" y="0"/>
                </a:lnTo>
                <a:lnTo>
                  <a:pt x="908212" y="995054"/>
                </a:lnTo>
                <a:lnTo>
                  <a:pt x="0" y="995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073748" y="2459033"/>
            <a:ext cx="995053" cy="995053"/>
          </a:xfrm>
          <a:custGeom>
            <a:avLst/>
            <a:gdLst/>
            <a:ahLst/>
            <a:cxnLst/>
            <a:rect r="r" b="b" t="t" l="l"/>
            <a:pathLst>
              <a:path h="995053" w="995053">
                <a:moveTo>
                  <a:pt x="0" y="0"/>
                </a:moveTo>
                <a:lnTo>
                  <a:pt x="995053" y="0"/>
                </a:lnTo>
                <a:lnTo>
                  <a:pt x="995053" y="995054"/>
                </a:lnTo>
                <a:lnTo>
                  <a:pt x="0" y="99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990106" y="2248807"/>
            <a:ext cx="862579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Step</a:t>
            </a: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1 — Chunking &amp; Context Preservation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30738" y="2741295"/>
            <a:ext cx="13269194" cy="20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We used a hybrid fixed-size + overlap strategy for better context preservation.</a:t>
            </a:r>
          </a:p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entence boundary detection</a:t>
            </a:r>
          </a:p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Token-based windowing (e.g., 512–1024 tokens)</a:t>
            </a:r>
          </a:p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Overlap context preservation (typically 10–20%)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634877" y="6064275"/>
            <a:ext cx="569309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Step 2 — Embedding Logic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7474" y="6581653"/>
            <a:ext cx="13269194" cy="16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sz="1800">
                <a:solidFill>
                  <a:srgbClr val="D41C2C"/>
                </a:solidFill>
                <a:latin typeface="Futura"/>
                <a:ea typeface="Futura"/>
                <a:cs typeface="Futura"/>
                <a:sym typeface="Futura"/>
              </a:rPr>
              <a:t>Gemini’s embedding model (models/embedding-001)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creates high-dimensional vector representations of text.</a:t>
            </a:r>
          </a:p>
          <a:p>
            <a:pPr algn="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These embeddings capture the semantic meaning of the content for better retrieval accuracy</a:t>
            </a:r>
          </a:p>
          <a:p>
            <a:pPr algn="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Deterministic behavior by seed control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</a:t>
            </a:r>
          </a:p>
          <a:p>
            <a:pPr algn="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Batching for API efficiency and Metadata binding for traceability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494" y="1311990"/>
            <a:ext cx="17245012" cy="7663019"/>
            <a:chOff x="0" y="0"/>
            <a:chExt cx="22993350" cy="102173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3350" cy="10217224"/>
            </a:xfrm>
            <a:custGeom>
              <a:avLst/>
              <a:gdLst/>
              <a:ahLst/>
              <a:cxnLst/>
              <a:rect r="r" b="b" t="t" l="l"/>
              <a:pathLst>
                <a:path h="10217224" w="22993350">
                  <a:moveTo>
                    <a:pt x="0" y="0"/>
                  </a:moveTo>
                  <a:lnTo>
                    <a:pt x="22993350" y="0"/>
                  </a:lnTo>
                  <a:lnTo>
                    <a:pt x="22993350" y="10217224"/>
                  </a:lnTo>
                  <a:lnTo>
                    <a:pt x="0" y="10217224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63416" y="2048701"/>
            <a:ext cx="1815717" cy="1815717"/>
            <a:chOff x="0" y="0"/>
            <a:chExt cx="2420956" cy="24209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20874" cy="2420874"/>
            </a:xfrm>
            <a:custGeom>
              <a:avLst/>
              <a:gdLst/>
              <a:ahLst/>
              <a:cxnLst/>
              <a:rect r="r" b="b" t="t" l="l"/>
              <a:pathLst>
                <a:path h="2420874" w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073748" y="2459033"/>
            <a:ext cx="995053" cy="995053"/>
          </a:xfrm>
          <a:custGeom>
            <a:avLst/>
            <a:gdLst/>
            <a:ahLst/>
            <a:cxnLst/>
            <a:rect r="r" b="b" t="t" l="l"/>
            <a:pathLst>
              <a:path h="995053" w="995053">
                <a:moveTo>
                  <a:pt x="0" y="0"/>
                </a:moveTo>
                <a:lnTo>
                  <a:pt x="995053" y="0"/>
                </a:lnTo>
                <a:lnTo>
                  <a:pt x="995053" y="995054"/>
                </a:lnTo>
                <a:lnTo>
                  <a:pt x="0" y="995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90106" y="2248807"/>
            <a:ext cx="862579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Step</a:t>
            </a: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3 — Vector Storage (ChromaDB)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90106" y="2772772"/>
            <a:ext cx="13269194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Chro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maDB provides persistent, local storage with </a:t>
            </a:r>
            <a:r>
              <a:rPr lang="en-US" sz="1800">
                <a:solidFill>
                  <a:srgbClr val="D41C2C"/>
                </a:solidFill>
                <a:latin typeface="Futura"/>
                <a:ea typeface="Futura"/>
                <a:cs typeface="Futura"/>
                <a:sym typeface="Futura"/>
              </a:rPr>
              <a:t>HNSW 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indexing for fast approximate nearest-neighbor search. It co-stores vectors and metadata, enabling explainable retrieval, efficient filtering by attributes, and reproducible runs ideal for experimentation and production hardening.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3416" y="4218567"/>
            <a:ext cx="15134088" cy="492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1800" b="true">
                <a:solidFill>
                  <a:srgbClr val="F02D29"/>
                </a:solidFill>
                <a:latin typeface="Futura Bold"/>
                <a:ea typeface="Futura Bold"/>
                <a:cs typeface="Futura Bold"/>
                <a:sym typeface="Futura Bold"/>
              </a:rPr>
              <a:t>Hybrid Retrieval Strategy</a:t>
            </a:r>
          </a:p>
          <a:p>
            <a:pPr algn="l"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Query Expansion – For reformulating user queries to enhance recall</a:t>
            </a:r>
          </a:p>
          <a:p>
            <a:pPr algn="l"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TF-IDF (for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fast keyword relevance scoring) + BM25 (for improved term weighting and ranking) - Used for lexical matching to capture exact term overlaps and key word relevance</a:t>
            </a:r>
          </a:p>
          <a:p>
            <a:pPr algn="l"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ChromaDB (Vector-based) – For semantic retrieval using cosine similarity</a:t>
            </a:r>
          </a:p>
          <a:p>
            <a:pPr algn="l"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This hybrid fusion ensures that both exact keyword matches and semantic meaning contribute to retrieval ranking, leading to richer and accurate context sets</a:t>
            </a:r>
          </a:p>
          <a:p>
            <a:pPr algn="l">
              <a:lnSpc>
                <a:spcPts val="3240"/>
              </a:lnSpc>
            </a:pPr>
            <a:r>
              <a:rPr lang="en-US" sz="1800" b="true">
                <a:solidFill>
                  <a:srgbClr val="F02D29"/>
                </a:solidFill>
                <a:latin typeface="Futura Bold"/>
                <a:ea typeface="Futura Bold"/>
                <a:cs typeface="Futura Bold"/>
                <a:sym typeface="Futura Bold"/>
              </a:rPr>
              <a:t>Reranking Strategy</a:t>
            </a:r>
          </a:p>
          <a:p>
            <a:pPr algn="l"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LLM-b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ased Reranker – Uses Gemini to analyze contextual match with the query.</a:t>
            </a:r>
          </a:p>
          <a:p>
            <a:pPr algn="l"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Cohere Reranker – Leverages Cohere’s rerank-english-v2.0 model for relevance scoring.</a:t>
            </a:r>
          </a:p>
          <a:p>
            <a:pPr algn="l" marL="388620" indent="-194310" lvl="1">
              <a:lnSpc>
                <a:spcPts val="32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CrossEncoder Reranker – Uses transformer-based pair scoring (query, document) similarity.</a:t>
            </a: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988" y="1396011"/>
            <a:ext cx="17245012" cy="3121098"/>
            <a:chOff x="0" y="0"/>
            <a:chExt cx="22993350" cy="41614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3350" cy="4161409"/>
            </a:xfrm>
            <a:custGeom>
              <a:avLst/>
              <a:gdLst/>
              <a:ahLst/>
              <a:cxnLst/>
              <a:rect r="r" b="b" t="t" l="l"/>
              <a:pathLst>
                <a:path h="4161409" w="22993350">
                  <a:moveTo>
                    <a:pt x="0" y="0"/>
                  </a:moveTo>
                  <a:lnTo>
                    <a:pt x="22993350" y="0"/>
                  </a:lnTo>
                  <a:lnTo>
                    <a:pt x="22993350" y="4161409"/>
                  </a:lnTo>
                  <a:lnTo>
                    <a:pt x="0" y="4161409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5769891"/>
            <a:ext cx="17245012" cy="3121098"/>
            <a:chOff x="0" y="0"/>
            <a:chExt cx="22993350" cy="41614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993350" cy="4161409"/>
            </a:xfrm>
            <a:custGeom>
              <a:avLst/>
              <a:gdLst/>
              <a:ahLst/>
              <a:cxnLst/>
              <a:rect r="r" b="b" t="t" l="l"/>
              <a:pathLst>
                <a:path h="4161409" w="22993350">
                  <a:moveTo>
                    <a:pt x="0" y="0"/>
                  </a:moveTo>
                  <a:lnTo>
                    <a:pt x="22993350" y="0"/>
                  </a:lnTo>
                  <a:lnTo>
                    <a:pt x="22993350" y="4161409"/>
                  </a:lnTo>
                  <a:lnTo>
                    <a:pt x="0" y="4161409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63416" y="2048701"/>
            <a:ext cx="1815717" cy="1815717"/>
            <a:chOff x="0" y="0"/>
            <a:chExt cx="2420956" cy="24209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20874" cy="2420874"/>
            </a:xfrm>
            <a:custGeom>
              <a:avLst/>
              <a:gdLst/>
              <a:ahLst/>
              <a:cxnLst/>
              <a:rect r="r" b="b" t="t" l="l"/>
              <a:pathLst>
                <a:path h="2420874" w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808868" y="6422581"/>
            <a:ext cx="1815717" cy="1815717"/>
            <a:chOff x="0" y="0"/>
            <a:chExt cx="2420956" cy="24209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20874" cy="2420874"/>
            </a:xfrm>
            <a:custGeom>
              <a:avLst/>
              <a:gdLst/>
              <a:ahLst/>
              <a:cxnLst/>
              <a:rect r="r" b="b" t="t" l="l"/>
              <a:pathLst>
                <a:path h="2420874" w="2420874">
                  <a:moveTo>
                    <a:pt x="0" y="1210437"/>
                  </a:moveTo>
                  <a:cubicBezTo>
                    <a:pt x="0" y="541909"/>
                    <a:pt x="541909" y="0"/>
                    <a:pt x="1210437" y="0"/>
                  </a:cubicBezTo>
                  <a:cubicBezTo>
                    <a:pt x="1878965" y="0"/>
                    <a:pt x="2420874" y="541909"/>
                    <a:pt x="2420874" y="1210437"/>
                  </a:cubicBezTo>
                  <a:cubicBezTo>
                    <a:pt x="2420874" y="1878965"/>
                    <a:pt x="1878965" y="2420874"/>
                    <a:pt x="1210437" y="2420874"/>
                  </a:cubicBezTo>
                  <a:cubicBezTo>
                    <a:pt x="541909" y="2420874"/>
                    <a:pt x="0" y="1878965"/>
                    <a:pt x="0" y="1210437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517274" y="4794885"/>
            <a:ext cx="108000" cy="348615"/>
            <a:chOff x="0" y="0"/>
            <a:chExt cx="144000" cy="4648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018" cy="464820"/>
            </a:xfrm>
            <a:custGeom>
              <a:avLst/>
              <a:gdLst/>
              <a:ahLst/>
              <a:cxnLst/>
              <a:rect r="r" b="b" t="t" l="l"/>
              <a:pathLst>
                <a:path h="464820" w="144018">
                  <a:moveTo>
                    <a:pt x="0" y="0"/>
                  </a:moveTo>
                  <a:lnTo>
                    <a:pt x="144018" y="0"/>
                  </a:lnTo>
                  <a:lnTo>
                    <a:pt x="144018" y="464820"/>
                  </a:lnTo>
                  <a:lnTo>
                    <a:pt x="0" y="464820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662727" y="5143500"/>
            <a:ext cx="108000" cy="348615"/>
            <a:chOff x="0" y="0"/>
            <a:chExt cx="144000" cy="4648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4018" cy="464820"/>
            </a:xfrm>
            <a:custGeom>
              <a:avLst/>
              <a:gdLst/>
              <a:ahLst/>
              <a:cxnLst/>
              <a:rect r="r" b="b" t="t" l="l"/>
              <a:pathLst>
                <a:path h="464820" w="144018">
                  <a:moveTo>
                    <a:pt x="0" y="0"/>
                  </a:moveTo>
                  <a:lnTo>
                    <a:pt x="144018" y="0"/>
                  </a:lnTo>
                  <a:lnTo>
                    <a:pt x="144018" y="464820"/>
                  </a:lnTo>
                  <a:lnTo>
                    <a:pt x="0" y="464820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517273" y="5089500"/>
            <a:ext cx="13253453" cy="108000"/>
            <a:chOff x="0" y="0"/>
            <a:chExt cx="17671270" cy="144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671287" cy="144018"/>
            </a:xfrm>
            <a:custGeom>
              <a:avLst/>
              <a:gdLst/>
              <a:ahLst/>
              <a:cxnLst/>
              <a:rect r="r" b="b" t="t" l="l"/>
              <a:pathLst>
                <a:path h="144018" w="17671287">
                  <a:moveTo>
                    <a:pt x="0" y="0"/>
                  </a:moveTo>
                  <a:lnTo>
                    <a:pt x="17671287" y="0"/>
                  </a:lnTo>
                  <a:lnTo>
                    <a:pt x="17671287" y="144018"/>
                  </a:lnTo>
                  <a:lnTo>
                    <a:pt x="0" y="144018"/>
                  </a:lnTo>
                  <a:close/>
                </a:path>
              </a:pathLst>
            </a:custGeom>
            <a:solidFill>
              <a:srgbClr val="EF233C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5262621" y="6832913"/>
            <a:ext cx="908212" cy="995054"/>
          </a:xfrm>
          <a:custGeom>
            <a:avLst/>
            <a:gdLst/>
            <a:ahLst/>
            <a:cxnLst/>
            <a:rect r="r" b="b" t="t" l="l"/>
            <a:pathLst>
              <a:path h="995054" w="908212">
                <a:moveTo>
                  <a:pt x="0" y="0"/>
                </a:moveTo>
                <a:lnTo>
                  <a:pt x="908212" y="0"/>
                </a:lnTo>
                <a:lnTo>
                  <a:pt x="908212" y="995054"/>
                </a:lnTo>
                <a:lnTo>
                  <a:pt x="0" y="995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073748" y="2459033"/>
            <a:ext cx="995053" cy="995053"/>
          </a:xfrm>
          <a:custGeom>
            <a:avLst/>
            <a:gdLst/>
            <a:ahLst/>
            <a:cxnLst/>
            <a:rect r="r" b="b" t="t" l="l"/>
            <a:pathLst>
              <a:path h="995053" w="995053">
                <a:moveTo>
                  <a:pt x="0" y="0"/>
                </a:moveTo>
                <a:lnTo>
                  <a:pt x="995053" y="0"/>
                </a:lnTo>
                <a:lnTo>
                  <a:pt x="995053" y="995054"/>
                </a:lnTo>
                <a:lnTo>
                  <a:pt x="0" y="99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990106" y="2248897"/>
            <a:ext cx="862579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Step 4</a:t>
            </a: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— Confidence Scoring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30738" y="2813685"/>
            <a:ext cx="13269194" cy="16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Retriev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al Confidence: avg(top-K cosine scores) / 1.0</a:t>
            </a:r>
          </a:p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Answer Confidence: Combines retrieval, coherence, and diversity</a:t>
            </a:r>
          </a:p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Also tracks: Retrieval latency, Tokens used and Answer length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7025653" y="6064275"/>
            <a:ext cx="728728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</a:pP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Step 5 —Explainability &amp; Reporting</a:t>
            </a:r>
          </a:p>
          <a:p>
            <a:pPr algn="r">
              <a:lnSpc>
                <a:spcPts val="36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803108" y="6580897"/>
            <a:ext cx="13269194" cy="20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ontext used for the final answer</a:t>
            </a:r>
          </a:p>
          <a:p>
            <a:pPr algn="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Confidence breakdown</a:t>
            </a:r>
          </a:p>
          <a:p>
            <a:pPr algn="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Top retrieved passages</a:t>
            </a:r>
          </a:p>
          <a:p>
            <a:pPr algn="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Latency &amp; token stats</a:t>
            </a:r>
          </a:p>
          <a:p>
            <a:pPr algn="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JSON report for auditing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158970" y="0"/>
            <a:ext cx="0" cy="4004187"/>
          </a:xfrm>
          <a:prstGeom prst="line">
            <a:avLst/>
          </a:prstGeom>
          <a:ln cap="flat" w="76200">
            <a:solidFill>
              <a:srgbClr val="EF233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316496" y="3161713"/>
            <a:ext cx="1684947" cy="1684947"/>
            <a:chOff x="0" y="0"/>
            <a:chExt cx="2246596" cy="224659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246596" cy="2246596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233C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61084" y="261084"/>
              <a:ext cx="1724429" cy="1724429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AutoShape 10" id="10"/>
          <p:cNvSpPr/>
          <p:nvPr/>
        </p:nvSpPr>
        <p:spPr>
          <a:xfrm flipV="true">
            <a:off x="15129030" y="0"/>
            <a:ext cx="0" cy="4004187"/>
          </a:xfrm>
          <a:prstGeom prst="line">
            <a:avLst/>
          </a:prstGeom>
          <a:ln cap="flat" w="76200">
            <a:solidFill>
              <a:srgbClr val="EF233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4286556" y="3161713"/>
            <a:ext cx="1684947" cy="16849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482369" y="3357526"/>
            <a:ext cx="1293322" cy="129332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9144000" y="6282813"/>
            <a:ext cx="0" cy="4004187"/>
          </a:xfrm>
          <a:prstGeom prst="line">
            <a:avLst/>
          </a:prstGeom>
          <a:ln cap="flat" w="76200">
            <a:solidFill>
              <a:srgbClr val="EF233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-10800000">
            <a:off x="8301526" y="5440339"/>
            <a:ext cx="1684947" cy="168494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233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10800000">
            <a:off x="8497339" y="5636152"/>
            <a:ext cx="1293322" cy="129332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3158970" y="7771343"/>
            <a:ext cx="0" cy="2515657"/>
          </a:xfrm>
          <a:prstGeom prst="line">
            <a:avLst/>
          </a:prstGeom>
          <a:ln cap="flat" w="76200">
            <a:solidFill>
              <a:srgbClr val="EF23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5129030" y="7771343"/>
            <a:ext cx="0" cy="2515657"/>
          </a:xfrm>
          <a:prstGeom prst="line">
            <a:avLst/>
          </a:prstGeom>
          <a:ln cap="flat" w="76200">
            <a:solidFill>
              <a:srgbClr val="EF233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4751212" y="3626369"/>
            <a:ext cx="755637" cy="755637"/>
          </a:xfrm>
          <a:custGeom>
            <a:avLst/>
            <a:gdLst/>
            <a:ahLst/>
            <a:cxnLst/>
            <a:rect r="r" b="b" t="t" l="l"/>
            <a:pathLst>
              <a:path h="755637" w="755637">
                <a:moveTo>
                  <a:pt x="0" y="0"/>
                </a:moveTo>
                <a:lnTo>
                  <a:pt x="755636" y="0"/>
                </a:lnTo>
                <a:lnTo>
                  <a:pt x="755636" y="755636"/>
                </a:lnTo>
                <a:lnTo>
                  <a:pt x="0" y="7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766182" y="5904995"/>
            <a:ext cx="755637" cy="755637"/>
          </a:xfrm>
          <a:custGeom>
            <a:avLst/>
            <a:gdLst/>
            <a:ahLst/>
            <a:cxnLst/>
            <a:rect r="r" b="b" t="t" l="l"/>
            <a:pathLst>
              <a:path h="755637" w="755637">
                <a:moveTo>
                  <a:pt x="0" y="0"/>
                </a:moveTo>
                <a:lnTo>
                  <a:pt x="755636" y="0"/>
                </a:lnTo>
                <a:lnTo>
                  <a:pt x="755636" y="755636"/>
                </a:lnTo>
                <a:lnTo>
                  <a:pt x="0" y="75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781468" y="3626369"/>
            <a:ext cx="755637" cy="755637"/>
          </a:xfrm>
          <a:custGeom>
            <a:avLst/>
            <a:gdLst/>
            <a:ahLst/>
            <a:cxnLst/>
            <a:rect r="r" b="b" t="t" l="l"/>
            <a:pathLst>
              <a:path h="755637" w="755637">
                <a:moveTo>
                  <a:pt x="0" y="0"/>
                </a:moveTo>
                <a:lnTo>
                  <a:pt x="755637" y="0"/>
                </a:lnTo>
                <a:lnTo>
                  <a:pt x="755637" y="755636"/>
                </a:lnTo>
                <a:lnTo>
                  <a:pt x="0" y="755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028700" y="5480562"/>
            <a:ext cx="426054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Accuracy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6004527"/>
            <a:ext cx="4260540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Improved by multi-stage reranking and overlap chunking.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13730" y="3559694"/>
            <a:ext cx="426054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Speed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13730" y="4083659"/>
            <a:ext cx="4260540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Achiev</a:t>
            </a: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ed through batch embedding, caching, and HNSW indexing.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998760" y="5480562"/>
            <a:ext cx="426054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Cost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998760" y="6004527"/>
            <a:ext cx="4260540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Minimized via checkpointing and caching embeddings locally.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802669" y="933450"/>
            <a:ext cx="8682662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Trade-offs &amp; Optimization</a:t>
            </a:r>
          </a:p>
          <a:p>
            <a:pPr algn="l">
              <a:lnSpc>
                <a:spcPts val="59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494" y="1311990"/>
            <a:ext cx="17245012" cy="7663019"/>
            <a:chOff x="0" y="0"/>
            <a:chExt cx="22993350" cy="102173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3350" cy="10217224"/>
            </a:xfrm>
            <a:custGeom>
              <a:avLst/>
              <a:gdLst/>
              <a:ahLst/>
              <a:cxnLst/>
              <a:rect r="r" b="b" t="t" l="l"/>
              <a:pathLst>
                <a:path h="10217224" w="22993350">
                  <a:moveTo>
                    <a:pt x="0" y="0"/>
                  </a:moveTo>
                  <a:lnTo>
                    <a:pt x="22993350" y="0"/>
                  </a:lnTo>
                  <a:lnTo>
                    <a:pt x="22993350" y="10217224"/>
                  </a:lnTo>
                  <a:lnTo>
                    <a:pt x="0" y="10217224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188949" y="3390219"/>
            <a:ext cx="13910102" cy="4538171"/>
          </a:xfrm>
          <a:custGeom>
            <a:avLst/>
            <a:gdLst/>
            <a:ahLst/>
            <a:cxnLst/>
            <a:rect r="r" b="b" t="t" l="l"/>
            <a:pathLst>
              <a:path h="4538171" w="13910102">
                <a:moveTo>
                  <a:pt x="0" y="0"/>
                </a:moveTo>
                <a:lnTo>
                  <a:pt x="13910102" y="0"/>
                </a:lnTo>
                <a:lnTo>
                  <a:pt x="13910102" y="4538171"/>
                </a:lnTo>
                <a:lnTo>
                  <a:pt x="0" y="4538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13946" y="2008176"/>
            <a:ext cx="646010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EF233C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Experimental Rigger and 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DAG1wyy4zQ4</dc:identifier>
  <dcterms:modified xsi:type="dcterms:W3CDTF">2011-08-01T06:04:30Z</dcterms:modified>
  <cp:revision>1</cp:revision>
  <dc:title>RAG</dc:title>
</cp:coreProperties>
</file>