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C9FE89-A41A-4667-9CDE-91E3A73AD742}">
  <a:tblStyle styleId="{59C9FE89-A41A-4667-9CDE-91E3A73AD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12ad613f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12ad61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12ad613f_1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412ad613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7bc14a1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7bc14a1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7bc14a1e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7bc14a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b94f472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b94f472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raeclarumjj3.github.io/" TargetMode="External"/><Relationship Id="rId4" Type="http://schemas.openxmlformats.org/officeDocument/2006/relationships/hyperlink" Target="https://praeclarumjj3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ann.lecun.com/exdb/mnis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towardsdatascience.com/simple-introduction-to-convolutional-neural-networks-cdf8d3077ba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researchgate.net/publication/221053545_Solving_Classification_Problems_Using_Genetic_Programming_Algorithms_on_GP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vidia.com/content/cudazone/download/Getting_Started_w_CUDA_Training_NVISION08.pdf" TargetMode="External"/><Relationship Id="rId4" Type="http://schemas.openxmlformats.org/officeDocument/2006/relationships/hyperlink" Target="https://classroom.udacity.com/courses/cs344" TargetMode="External"/><Relationship Id="rId5" Type="http://schemas.openxmlformats.org/officeDocument/2006/relationships/hyperlink" Target="https://towardsdatascience.com/an-introduction-to-convolutional-neural-networks-eb0b60b58fd7" TargetMode="External"/><Relationship Id="rId6" Type="http://schemas.openxmlformats.org/officeDocument/2006/relationships/hyperlink" Target="https://www.researchgate.net/publication/221053545_Solving_Classification_Problems_Using_Genetic_Programming_Algorithms_on_GP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24000"/>
            <a:ext cx="91440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CuCNN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100"/>
            <a:ext cx="8520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CuML</a:t>
            </a:r>
            <a:endParaRPr sz="24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915200"/>
            <a:ext cx="9144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CSN</a:t>
            </a:r>
            <a:r>
              <a:rPr lang="en" sz="2000">
                <a:solidFill>
                  <a:srgbClr val="4A86E8"/>
                </a:solidFill>
              </a:rPr>
              <a:t>-221: Computer Architecture and Microprocessor</a:t>
            </a:r>
            <a:endParaRPr sz="2000">
              <a:solidFill>
                <a:srgbClr val="4A86E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680700" y="3615900"/>
            <a:ext cx="24633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</a:t>
            </a:r>
            <a:r>
              <a:rPr lang="en" sz="25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itesh Jain</a:t>
            </a:r>
            <a:endParaRPr sz="25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Enr. No.-19114039</a:t>
            </a:r>
            <a:endParaRPr i="1" sz="2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(Batch - O2)</a:t>
            </a:r>
            <a:endParaRPr i="1" sz="2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961050" y="2865475"/>
            <a:ext cx="12219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5700" y="250675"/>
            <a:ext cx="86526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0900" y="888025"/>
            <a:ext cx="84222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Statement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0900" y="111475"/>
            <a:ext cx="84222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Project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40900" y="973275"/>
            <a:ext cx="8099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</a:t>
            </a:r>
            <a:r>
              <a:rPr b="1" lang="en" sz="1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</a:t>
            </a:r>
            <a:r>
              <a:rPr b="1"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Classification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en" sz="16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MNIST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en" sz="16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1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different kernel settings on the performance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model.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00" y="1836025"/>
            <a:ext cx="4324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75" y="1891525"/>
            <a:ext cx="3394499" cy="20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7700" y="4350625"/>
            <a:ext cx="2088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Architecture</a:t>
            </a:r>
            <a:endParaRPr sz="12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45375" y="3982525"/>
            <a:ext cx="3394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Operation </a:t>
            </a:r>
            <a:r>
              <a:rPr lang="en" sz="12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5700" y="156300"/>
            <a:ext cx="50073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45700" y="1712225"/>
            <a:ext cx="47571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GPU</a:t>
            </a:r>
            <a:endParaRPr sz="13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has many operations like </a:t>
            </a: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(sliding-window multiplications and additions), activation functions, backpropagation (gradient calculations),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all are executed using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kernels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are composed of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(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composed of </a:t>
            </a:r>
            <a:r>
              <a:rPr lang="en" sz="13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threads)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&lt;&lt;&lt;NumBlocks, NumThreads&gt;&gt;&gt;</a:t>
            </a:r>
            <a:endParaRPr sz="13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75" y="333125"/>
            <a:ext cx="3152229" cy="4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52938" y="4475513"/>
            <a:ext cx="3394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Overview of CUDA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FF99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5700" y="880925"/>
            <a:ext cx="5007300" cy="831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Show results on </a:t>
            </a:r>
            <a:r>
              <a:rPr i="1" lang="en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settings of the kernel dimensions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17225" y="115525"/>
            <a:ext cx="8652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078050" y="78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{59C9FE89-A41A-4667-9CDE-91E3A73AD742}</a:tableStyleId>
              </a:tblPr>
              <a:tblGrid>
                <a:gridCol w="822275"/>
                <a:gridCol w="934475"/>
                <a:gridCol w="644325"/>
                <a:gridCol w="730525"/>
                <a:gridCol w="856950"/>
                <a:gridCol w="1027675"/>
              </a:tblGrid>
              <a:tr h="43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GridSize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BlockSize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(2)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 (Minutes)</a:t>
                      </a:r>
                      <a:endParaRPr b="1" sz="13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97.12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4.54</a:t>
                      </a:r>
                      <a:endParaRPr b="1" sz="1200">
                        <a:solidFill>
                          <a:srgbClr val="00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97.41</a:t>
                      </a:r>
                      <a:endParaRPr b="1" sz="12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87.92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87.92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4.93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113675" y="789625"/>
            <a:ext cx="39642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the model depends on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GridSize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(numBlocks) and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BlockSize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(numThreads).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order (product) gives inaccurate results as compared to those of lower order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</a:t>
            </a: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the product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if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remains the same, training time increases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v/s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of the same order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</a:t>
            </a:r>
            <a:r>
              <a:rPr lang="en" sz="1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the same results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 terms of time and accuracy).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3675" y="3729750"/>
            <a:ext cx="3907200" cy="831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Setting:</a:t>
            </a:r>
            <a:r>
              <a:rPr i="1"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n">
                <a:solidFill>
                  <a:srgbClr val="00FF00"/>
                </a:solidFill>
                <a:latin typeface="Merriweather"/>
                <a:ea typeface="Merriweather"/>
                <a:cs typeface="Merriweather"/>
                <a:sym typeface="Merriweather"/>
              </a:rPr>
              <a:t>kernel&lt;&lt;&lt;64,64&gt;</a:t>
            </a:r>
            <a:endParaRPr b="1" i="1">
              <a:solidFill>
                <a:srgbClr val="00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5700" y="272025"/>
            <a:ext cx="8652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15925" y="1004325"/>
            <a:ext cx="84222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https://www.nvidia.com/content/cudazone/download/Getting_Started_w_CUDA_Training_NVISION08.pdf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https://classroom.udacity.com/courses/cs344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(Course on Udacity)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https://towardsdatascience.com/an-introduction-to-convolutional-neural-networks-eb0b60b58fd7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https://www.researchgate.net/publication/221053545_Solving_Classification_Problems_Using_Genetic_Programming_Algorithms_on_GPUs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25"/>
            <a:ext cx="9144000" cy="4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600">
                <a:solidFill>
                  <a:srgbClr val="FF9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b="1" i="1" sz="6600">
              <a:solidFill>
                <a:srgbClr val="FF9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2046175" y="2884825"/>
            <a:ext cx="51882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