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1" r:id="rId4"/>
    <p:sldId id="262"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70" d="100"/>
          <a:sy n="70" d="100"/>
        </p:scale>
        <p:origin x="1166" y="413"/>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53A25F-FD6C-4418-AF19-78E57442371D}"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66004-C8BE-416A-991A-171E7A79F857}" type="slidenum">
              <a:rPr lang="en-IN" smtClean="0"/>
              <a:t>‹#›</a:t>
            </a:fld>
            <a:endParaRPr lang="en-IN"/>
          </a:p>
        </p:txBody>
      </p:sp>
    </p:spTree>
    <p:extLst>
      <p:ext uri="{BB962C8B-B14F-4D97-AF65-F5344CB8AC3E}">
        <p14:creationId xmlns:p14="http://schemas.microsoft.com/office/powerpoint/2010/main" val="90530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3A25F-FD6C-4418-AF19-78E57442371D}"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66004-C8BE-416A-991A-171E7A79F857}" type="slidenum">
              <a:rPr lang="en-IN" smtClean="0"/>
              <a:t>‹#›</a:t>
            </a:fld>
            <a:endParaRPr lang="en-IN"/>
          </a:p>
        </p:txBody>
      </p:sp>
    </p:spTree>
    <p:extLst>
      <p:ext uri="{BB962C8B-B14F-4D97-AF65-F5344CB8AC3E}">
        <p14:creationId xmlns:p14="http://schemas.microsoft.com/office/powerpoint/2010/main" val="282378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3A25F-FD6C-4418-AF19-78E57442371D}"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66004-C8BE-416A-991A-171E7A79F857}" type="slidenum">
              <a:rPr lang="en-IN" smtClean="0"/>
              <a:t>‹#›</a:t>
            </a:fld>
            <a:endParaRPr lang="en-IN"/>
          </a:p>
        </p:txBody>
      </p:sp>
    </p:spTree>
    <p:extLst>
      <p:ext uri="{BB962C8B-B14F-4D97-AF65-F5344CB8AC3E}">
        <p14:creationId xmlns:p14="http://schemas.microsoft.com/office/powerpoint/2010/main" val="4208434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3A25F-FD6C-4418-AF19-78E57442371D}"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66004-C8BE-416A-991A-171E7A79F857}" type="slidenum">
              <a:rPr lang="en-IN" smtClean="0"/>
              <a:t>‹#›</a:t>
            </a:fld>
            <a:endParaRPr lang="en-IN"/>
          </a:p>
        </p:txBody>
      </p:sp>
    </p:spTree>
    <p:extLst>
      <p:ext uri="{BB962C8B-B14F-4D97-AF65-F5344CB8AC3E}">
        <p14:creationId xmlns:p14="http://schemas.microsoft.com/office/powerpoint/2010/main" val="131325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53A25F-FD6C-4418-AF19-78E57442371D}"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566004-C8BE-416A-991A-171E7A79F857}" type="slidenum">
              <a:rPr lang="en-IN" smtClean="0"/>
              <a:t>‹#›</a:t>
            </a:fld>
            <a:endParaRPr lang="en-IN"/>
          </a:p>
        </p:txBody>
      </p:sp>
    </p:spTree>
    <p:extLst>
      <p:ext uri="{BB962C8B-B14F-4D97-AF65-F5344CB8AC3E}">
        <p14:creationId xmlns:p14="http://schemas.microsoft.com/office/powerpoint/2010/main" val="1990760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53A25F-FD6C-4418-AF19-78E57442371D}"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566004-C8BE-416A-991A-171E7A79F857}" type="slidenum">
              <a:rPr lang="en-IN" smtClean="0"/>
              <a:t>‹#›</a:t>
            </a:fld>
            <a:endParaRPr lang="en-IN"/>
          </a:p>
        </p:txBody>
      </p:sp>
    </p:spTree>
    <p:extLst>
      <p:ext uri="{BB962C8B-B14F-4D97-AF65-F5344CB8AC3E}">
        <p14:creationId xmlns:p14="http://schemas.microsoft.com/office/powerpoint/2010/main" val="788872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53A25F-FD6C-4418-AF19-78E57442371D}" type="datetimeFigureOut">
              <a:rPr lang="en-IN" smtClean="0"/>
              <a:t>24-12-2020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566004-C8BE-416A-991A-171E7A79F857}" type="slidenum">
              <a:rPr lang="en-IN" smtClean="0"/>
              <a:t>‹#›</a:t>
            </a:fld>
            <a:endParaRPr lang="en-IN"/>
          </a:p>
        </p:txBody>
      </p:sp>
    </p:spTree>
    <p:extLst>
      <p:ext uri="{BB962C8B-B14F-4D97-AF65-F5344CB8AC3E}">
        <p14:creationId xmlns:p14="http://schemas.microsoft.com/office/powerpoint/2010/main" val="49544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53A25F-FD6C-4418-AF19-78E57442371D}" type="datetimeFigureOut">
              <a:rPr lang="en-IN" smtClean="0"/>
              <a:t>24-12-2020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566004-C8BE-416A-991A-171E7A79F857}" type="slidenum">
              <a:rPr lang="en-IN" smtClean="0"/>
              <a:t>‹#›</a:t>
            </a:fld>
            <a:endParaRPr lang="en-IN"/>
          </a:p>
        </p:txBody>
      </p:sp>
    </p:spTree>
    <p:extLst>
      <p:ext uri="{BB962C8B-B14F-4D97-AF65-F5344CB8AC3E}">
        <p14:creationId xmlns:p14="http://schemas.microsoft.com/office/powerpoint/2010/main" val="1796184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3A25F-FD6C-4418-AF19-78E57442371D}" type="datetimeFigureOut">
              <a:rPr lang="en-IN" smtClean="0"/>
              <a:t>24-12-2020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566004-C8BE-416A-991A-171E7A79F857}" type="slidenum">
              <a:rPr lang="en-IN" smtClean="0"/>
              <a:t>‹#›</a:t>
            </a:fld>
            <a:endParaRPr lang="en-IN"/>
          </a:p>
        </p:txBody>
      </p:sp>
    </p:spTree>
    <p:extLst>
      <p:ext uri="{BB962C8B-B14F-4D97-AF65-F5344CB8AC3E}">
        <p14:creationId xmlns:p14="http://schemas.microsoft.com/office/powerpoint/2010/main" val="2304405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53A25F-FD6C-4418-AF19-78E57442371D}"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566004-C8BE-416A-991A-171E7A79F857}" type="slidenum">
              <a:rPr lang="en-IN" smtClean="0"/>
              <a:t>‹#›</a:t>
            </a:fld>
            <a:endParaRPr lang="en-IN"/>
          </a:p>
        </p:txBody>
      </p:sp>
    </p:spTree>
    <p:extLst>
      <p:ext uri="{BB962C8B-B14F-4D97-AF65-F5344CB8AC3E}">
        <p14:creationId xmlns:p14="http://schemas.microsoft.com/office/powerpoint/2010/main" val="77864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53A25F-FD6C-4418-AF19-78E57442371D}"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566004-C8BE-416A-991A-171E7A79F857}" type="slidenum">
              <a:rPr lang="en-IN" smtClean="0"/>
              <a:t>‹#›</a:t>
            </a:fld>
            <a:endParaRPr lang="en-IN"/>
          </a:p>
        </p:txBody>
      </p:sp>
    </p:spTree>
    <p:extLst>
      <p:ext uri="{BB962C8B-B14F-4D97-AF65-F5344CB8AC3E}">
        <p14:creationId xmlns:p14="http://schemas.microsoft.com/office/powerpoint/2010/main" val="897383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3A25F-FD6C-4418-AF19-78E57442371D}" type="datetimeFigureOut">
              <a:rPr lang="en-IN" smtClean="0"/>
              <a:t>24-12-2020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66004-C8BE-416A-991A-171E7A79F857}" type="slidenum">
              <a:rPr lang="en-IN" smtClean="0"/>
              <a:t>‹#›</a:t>
            </a:fld>
            <a:endParaRPr lang="en-IN"/>
          </a:p>
        </p:txBody>
      </p:sp>
    </p:spTree>
    <p:extLst>
      <p:ext uri="{BB962C8B-B14F-4D97-AF65-F5344CB8AC3E}">
        <p14:creationId xmlns:p14="http://schemas.microsoft.com/office/powerpoint/2010/main" val="312983771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ingular_value_decomposition" TargetMode="External"/><Relationship Id="rId2" Type="http://schemas.openxmlformats.org/officeDocument/2006/relationships/hyperlink" Target="https://en.wikipedia.org/wiki/Jacobi_eigenvalue_algorith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1595-314D-41A1-90B1-567A315D80C2}"/>
              </a:ext>
            </a:extLst>
          </p:cNvPr>
          <p:cNvSpPr>
            <a:spLocks noGrp="1"/>
          </p:cNvSpPr>
          <p:nvPr>
            <p:ph type="ctrTitle"/>
          </p:nvPr>
        </p:nvSpPr>
        <p:spPr/>
        <p:txBody>
          <a:bodyPr/>
          <a:lstStyle/>
          <a:p>
            <a:r>
              <a:rPr lang="en-US" dirty="0"/>
              <a:t>CuSVD</a:t>
            </a:r>
            <a:endParaRPr lang="en-IN" dirty="0"/>
          </a:p>
        </p:txBody>
      </p:sp>
      <p:sp>
        <p:nvSpPr>
          <p:cNvPr id="3" name="Subtitle 2">
            <a:extLst>
              <a:ext uri="{FF2B5EF4-FFF2-40B4-BE49-F238E27FC236}">
                <a16:creationId xmlns:a16="http://schemas.microsoft.com/office/drawing/2014/main" id="{C2A254FB-3B15-401D-995E-70C4467C1DC7}"/>
              </a:ext>
            </a:extLst>
          </p:cNvPr>
          <p:cNvSpPr>
            <a:spLocks noGrp="1"/>
          </p:cNvSpPr>
          <p:nvPr>
            <p:ph type="subTitle" idx="1"/>
          </p:nvPr>
        </p:nvSpPr>
        <p:spPr/>
        <p:txBody>
          <a:bodyPr>
            <a:normAutofit/>
          </a:bodyPr>
          <a:lstStyle/>
          <a:p>
            <a:r>
              <a:rPr lang="en-US" dirty="0">
                <a:solidFill>
                  <a:srgbClr val="FFC000"/>
                </a:solidFill>
              </a:rPr>
              <a:t>By</a:t>
            </a:r>
          </a:p>
          <a:p>
            <a:r>
              <a:rPr lang="en-US" dirty="0">
                <a:solidFill>
                  <a:srgbClr val="FFC000"/>
                </a:solidFill>
              </a:rPr>
              <a:t>Anurag Bansal</a:t>
            </a:r>
          </a:p>
          <a:p>
            <a:r>
              <a:rPr lang="en-US" dirty="0">
                <a:solidFill>
                  <a:srgbClr val="FFC000"/>
                </a:solidFill>
              </a:rPr>
              <a:t>(Enrollment No: 19114010)</a:t>
            </a:r>
            <a:endParaRPr lang="en-IN" dirty="0">
              <a:solidFill>
                <a:srgbClr val="FFC000"/>
              </a:solidFill>
            </a:endParaRPr>
          </a:p>
        </p:txBody>
      </p:sp>
    </p:spTree>
    <p:extLst>
      <p:ext uri="{BB962C8B-B14F-4D97-AF65-F5344CB8AC3E}">
        <p14:creationId xmlns:p14="http://schemas.microsoft.com/office/powerpoint/2010/main" val="2963874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34CD0-E5F1-4663-888D-91161FE1AEC1}"/>
              </a:ext>
            </a:extLst>
          </p:cNvPr>
          <p:cNvSpPr>
            <a:spLocks noGrp="1"/>
          </p:cNvSpPr>
          <p:nvPr>
            <p:ph type="ctrTitle"/>
          </p:nvPr>
        </p:nvSpPr>
        <p:spPr>
          <a:xfrm>
            <a:off x="1524000" y="359546"/>
            <a:ext cx="9144000" cy="949910"/>
          </a:xfrm>
        </p:spPr>
        <p:txBody>
          <a:bodyPr>
            <a:normAutofit/>
          </a:bodyPr>
          <a:lstStyle/>
          <a:p>
            <a:r>
              <a:rPr lang="en-US" sz="4000" dirty="0"/>
              <a:t>Introduction to SVD</a:t>
            </a:r>
            <a:endParaRPr lang="en-IN" sz="4000" dirty="0"/>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389E3591-1A75-4D87-B233-D21ADF2D900C}"/>
                  </a:ext>
                </a:extLst>
              </p:cNvPr>
              <p:cNvSpPr>
                <a:spLocks noGrp="1"/>
              </p:cNvSpPr>
              <p:nvPr>
                <p:ph type="subTitle" idx="1"/>
              </p:nvPr>
            </p:nvSpPr>
            <p:spPr>
              <a:xfrm>
                <a:off x="479393" y="1615736"/>
                <a:ext cx="11576481" cy="4882718"/>
              </a:xfrm>
            </p:spPr>
            <p:txBody>
              <a:bodyPr>
                <a:normAutofit/>
              </a:bodyPr>
              <a:lstStyle/>
              <a:p>
                <a:pPr marL="285750" indent="-285750" algn="just" rtl="0">
                  <a:spcBef>
                    <a:spcPts val="0"/>
                  </a:spcBef>
                  <a:spcAft>
                    <a:spcPts val="0"/>
                  </a:spcAft>
                  <a:buFont typeface="Arial" panose="020B0604020202020204" pitchFamily="34" charset="0"/>
                  <a:buChar char="•"/>
                </a:pPr>
                <a:r>
                  <a:rPr lang="en-US" sz="2000" b="0" i="0" u="none" strike="noStrike" dirty="0">
                    <a:solidFill>
                      <a:srgbClr val="FFC000"/>
                    </a:solidFill>
                    <a:effectLst/>
                  </a:rPr>
                  <a:t>The SVD(Singular Value Decomposition) Algorithm is a technique which enables decomposition of a matrix A into 3 matrices U,</a:t>
                </a:r>
                <a14:m>
                  <m:oMath xmlns:m="http://schemas.openxmlformats.org/officeDocument/2006/math">
                    <m:r>
                      <a:rPr lang="en-US" sz="2000" b="0" i="1" u="none" strike="noStrike" smtClean="0">
                        <a:solidFill>
                          <a:srgbClr val="FFC000"/>
                        </a:solidFill>
                        <a:effectLst/>
                        <a:latin typeface="Cambria Math" panose="02040503050406030204" pitchFamily="18" charset="0"/>
                      </a:rPr>
                      <m:t>∑</m:t>
                    </m:r>
                  </m:oMath>
                </a14:m>
                <a:r>
                  <a:rPr lang="en-US" sz="2000" b="0" i="0" u="none" strike="noStrike" dirty="0">
                    <a:solidFill>
                      <a:srgbClr val="FFC000"/>
                    </a:solidFill>
                    <a:effectLst/>
                  </a:rPr>
                  <a:t>, V</a:t>
                </a:r>
                <a:r>
                  <a:rPr lang="en-US" sz="2000" b="0" i="0" u="none" strike="noStrike" baseline="30000" dirty="0">
                    <a:solidFill>
                      <a:srgbClr val="FFC000"/>
                    </a:solidFill>
                    <a:effectLst/>
                  </a:rPr>
                  <a:t>T  </a:t>
                </a:r>
                <a:r>
                  <a:rPr lang="en-US" sz="2000" b="0" i="0" u="none" strike="noStrike" dirty="0">
                    <a:solidFill>
                      <a:srgbClr val="FFC000"/>
                    </a:solidFill>
                    <a:effectLst/>
                  </a:rPr>
                  <a:t>such that: </a:t>
                </a:r>
                <a:endParaRPr lang="en-US" sz="2000" b="0" dirty="0">
                  <a:solidFill>
                    <a:srgbClr val="FFC000"/>
                  </a:solidFill>
                  <a:effectLst/>
                </a:endParaRPr>
              </a:p>
              <a:p>
                <a:r>
                  <a:rPr lang="en-US" sz="2000" b="1" i="0" u="none" strike="noStrike" dirty="0">
                    <a:solidFill>
                      <a:schemeClr val="tx1"/>
                    </a:solidFill>
                    <a:effectLst/>
                  </a:rPr>
                  <a:t>A = U</a:t>
                </a:r>
                <a:r>
                  <a:rPr lang="en-US" sz="2000" b="0" u="none" strike="noStrike" dirty="0">
                    <a:solidFill>
                      <a:schemeClr val="tx1"/>
                    </a:solidFill>
                    <a:effectLst/>
                  </a:rPr>
                  <a:t> </a:t>
                </a:r>
                <a14:m>
                  <m:oMath xmlns:m="http://schemas.openxmlformats.org/officeDocument/2006/math">
                    <m:r>
                      <a:rPr lang="en-US" sz="2000" b="0" i="1" u="none" strike="noStrike" smtClean="0">
                        <a:solidFill>
                          <a:schemeClr val="tx1"/>
                        </a:solidFill>
                        <a:effectLst/>
                        <a:latin typeface="Cambria Math" panose="02040503050406030204" pitchFamily="18" charset="0"/>
                      </a:rPr>
                      <m:t>∑ </m:t>
                    </m:r>
                  </m:oMath>
                </a14:m>
                <a:r>
                  <a:rPr lang="en-US" sz="2000" b="1" i="0" u="none" strike="noStrike" dirty="0">
                    <a:solidFill>
                      <a:schemeClr val="tx1"/>
                    </a:solidFill>
                    <a:effectLst/>
                  </a:rPr>
                  <a:t>V</a:t>
                </a:r>
                <a:r>
                  <a:rPr lang="en-US" sz="2000" b="1" i="0" u="none" strike="noStrike" baseline="30000" dirty="0">
                    <a:solidFill>
                      <a:schemeClr val="tx1"/>
                    </a:solidFill>
                    <a:effectLst/>
                  </a:rPr>
                  <a:t>T</a:t>
                </a:r>
              </a:p>
              <a:p>
                <a:pPr algn="just"/>
                <a:endParaRPr lang="en-US" sz="2000" b="1" baseline="30000" dirty="0">
                  <a:solidFill>
                    <a:srgbClr val="FFC000"/>
                  </a:solidFill>
                </a:endParaRPr>
              </a:p>
              <a:p>
                <a:pPr marL="285750" indent="-285750" algn="just">
                  <a:buFont typeface="Arial" panose="020B0604020202020204" pitchFamily="34" charset="0"/>
                  <a:buChar char="•"/>
                </a:pPr>
                <a:r>
                  <a:rPr lang="en-US" sz="2000" b="0" i="0" u="none" strike="noStrike" dirty="0">
                    <a:solidFill>
                      <a:srgbClr val="FFC000"/>
                    </a:solidFill>
                    <a:effectLst/>
                  </a:rPr>
                  <a:t>Here U, V are orthogonal matrix and is</a:t>
                </a:r>
                <a:r>
                  <a:rPr lang="en-US" sz="2000" b="0" u="none" strike="noStrike" dirty="0">
                    <a:solidFill>
                      <a:schemeClr val="tx1"/>
                    </a:solidFill>
                    <a:effectLst/>
                  </a:rPr>
                  <a:t> </a:t>
                </a:r>
                <a14:m>
                  <m:oMath xmlns:m="http://schemas.openxmlformats.org/officeDocument/2006/math">
                    <m:r>
                      <a:rPr lang="en-US" sz="2000" b="0" i="1" u="none" strike="noStrike" smtClean="0">
                        <a:solidFill>
                          <a:srgbClr val="FFC000"/>
                        </a:solidFill>
                        <a:effectLst/>
                        <a:latin typeface="Cambria Math" panose="02040503050406030204" pitchFamily="18" charset="0"/>
                      </a:rPr>
                      <m:t>∑</m:t>
                    </m:r>
                  </m:oMath>
                </a14:m>
                <a:r>
                  <a:rPr lang="en-US" sz="2000" b="0" i="0" u="none" strike="noStrike" dirty="0">
                    <a:solidFill>
                      <a:srgbClr val="FFC000"/>
                    </a:solidFill>
                    <a:effectLst/>
                  </a:rPr>
                  <a:t> is a diagonal matrix such that the diagonal elements are in non increasing order i.e. </a:t>
                </a:r>
              </a:p>
              <a:p>
                <a:pPr marL="285750" indent="-285750" algn="just">
                  <a:buFont typeface="Arial" panose="020B0604020202020204" pitchFamily="34" charset="0"/>
                  <a:buChar char="•"/>
                </a:pPr>
                <a:endParaRPr lang="en-US" sz="2000" b="0" i="0" u="none" strike="noStrike" dirty="0">
                  <a:solidFill>
                    <a:srgbClr val="FFC000"/>
                  </a:solidFill>
                  <a:effectLst/>
                </a:endParaRPr>
              </a:p>
              <a:p>
                <a:pPr algn="just"/>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m:t>
                      </m:r>
                      <m:r>
                        <a:rPr lang="en-US" sz="2000" dirty="0">
                          <a:solidFill>
                            <a:schemeClr val="tx1"/>
                          </a:solidFill>
                          <a:latin typeface="Cambria Math" panose="02040503050406030204" pitchFamily="18" charset="0"/>
                        </a:rPr>
                        <m:t>[</m:t>
                      </m:r>
                      <m:r>
                        <m:rPr>
                          <m:sty m:val="p"/>
                        </m:rPr>
                        <a:rPr lang="en-US" sz="2000" dirty="0">
                          <a:solidFill>
                            <a:schemeClr val="tx1"/>
                          </a:solidFill>
                          <a:latin typeface="Cambria Math" panose="02040503050406030204" pitchFamily="18" charset="0"/>
                        </a:rPr>
                        <m:t>i</m:t>
                      </m:r>
                      <m:r>
                        <a:rPr lang="en-US" sz="2000" dirty="0">
                          <a:solidFill>
                            <a:schemeClr val="tx1"/>
                          </a:solidFill>
                          <a:latin typeface="Cambria Math" panose="02040503050406030204" pitchFamily="18" charset="0"/>
                        </a:rPr>
                        <m:t>][</m:t>
                      </m:r>
                      <m:r>
                        <m:rPr>
                          <m:sty m:val="p"/>
                        </m:rPr>
                        <a:rPr lang="en-US" sz="2000" dirty="0">
                          <a:solidFill>
                            <a:schemeClr val="tx1"/>
                          </a:solidFill>
                          <a:latin typeface="Cambria Math" panose="02040503050406030204" pitchFamily="18" charset="0"/>
                        </a:rPr>
                        <m:t>i</m:t>
                      </m:r>
                      <m:r>
                        <a:rPr lang="en-US" sz="2000" dirty="0">
                          <a:solidFill>
                            <a:schemeClr val="tx1"/>
                          </a:solidFill>
                          <a:latin typeface="Cambria Math" panose="02040503050406030204" pitchFamily="18" charset="0"/>
                        </a:rPr>
                        <m:t>] &gt;=</m:t>
                      </m:r>
                      <m:r>
                        <a:rPr lang="en-US" sz="2000" i="1" dirty="0" smtClean="0">
                          <a:solidFill>
                            <a:schemeClr val="tx1"/>
                          </a:solidFill>
                          <a:latin typeface="Cambria Math" panose="02040503050406030204" pitchFamily="18" charset="0"/>
                        </a:rPr>
                        <m:t>∑ </m:t>
                      </m:r>
                      <m:r>
                        <a:rPr lang="en-US" sz="2000" dirty="0">
                          <a:solidFill>
                            <a:schemeClr val="tx1"/>
                          </a:solidFill>
                          <a:latin typeface="Cambria Math" panose="02040503050406030204" pitchFamily="18" charset="0"/>
                        </a:rPr>
                        <m:t>[</m:t>
                      </m:r>
                      <m:r>
                        <m:rPr>
                          <m:sty m:val="p"/>
                        </m:rPr>
                        <a:rPr lang="en-US" sz="2000" dirty="0">
                          <a:solidFill>
                            <a:schemeClr val="tx1"/>
                          </a:solidFill>
                          <a:latin typeface="Cambria Math" panose="02040503050406030204" pitchFamily="18" charset="0"/>
                        </a:rPr>
                        <m:t>j</m:t>
                      </m:r>
                      <m:r>
                        <a:rPr lang="en-US" sz="2000" dirty="0">
                          <a:solidFill>
                            <a:schemeClr val="tx1"/>
                          </a:solidFill>
                          <a:latin typeface="Cambria Math" panose="02040503050406030204" pitchFamily="18" charset="0"/>
                        </a:rPr>
                        <m:t>][</m:t>
                      </m:r>
                      <m:r>
                        <m:rPr>
                          <m:sty m:val="p"/>
                        </m:rPr>
                        <a:rPr lang="en-US" sz="2000" dirty="0">
                          <a:solidFill>
                            <a:schemeClr val="tx1"/>
                          </a:solidFill>
                          <a:latin typeface="Cambria Math" panose="02040503050406030204" pitchFamily="18" charset="0"/>
                        </a:rPr>
                        <m:t>j</m:t>
                      </m:r>
                      <m:r>
                        <a:rPr lang="en-US" sz="2000" dirty="0">
                          <a:solidFill>
                            <a:schemeClr val="tx1"/>
                          </a:solidFill>
                          <a:latin typeface="Cambria Math" panose="02040503050406030204" pitchFamily="18" charset="0"/>
                        </a:rPr>
                        <m:t>] </m:t>
                      </m:r>
                      <m:r>
                        <m:rPr>
                          <m:sty m:val="p"/>
                        </m:rPr>
                        <a:rPr lang="en-US" sz="2000" dirty="0">
                          <a:solidFill>
                            <a:schemeClr val="tx1"/>
                          </a:solidFill>
                          <a:latin typeface="Cambria Math" panose="02040503050406030204" pitchFamily="18" charset="0"/>
                        </a:rPr>
                        <m:t>for</m:t>
                      </m:r>
                      <m:r>
                        <a:rPr lang="en-US" sz="2000" dirty="0">
                          <a:solidFill>
                            <a:schemeClr val="tx1"/>
                          </a:solidFill>
                          <a:latin typeface="Cambria Math" panose="02040503050406030204" pitchFamily="18" charset="0"/>
                        </a:rPr>
                        <m:t> </m:t>
                      </m:r>
                      <m:r>
                        <m:rPr>
                          <m:sty m:val="p"/>
                        </m:rPr>
                        <a:rPr lang="en-US" sz="2000" dirty="0">
                          <a:solidFill>
                            <a:schemeClr val="tx1"/>
                          </a:solidFill>
                          <a:latin typeface="Cambria Math" panose="02040503050406030204" pitchFamily="18" charset="0"/>
                        </a:rPr>
                        <m:t>i</m:t>
                      </m:r>
                      <m:r>
                        <a:rPr lang="en-US" sz="2000" dirty="0">
                          <a:solidFill>
                            <a:schemeClr val="tx1"/>
                          </a:solidFill>
                          <a:latin typeface="Cambria Math" panose="02040503050406030204" pitchFamily="18" charset="0"/>
                        </a:rPr>
                        <m:t>&gt;</m:t>
                      </m:r>
                      <m:r>
                        <m:rPr>
                          <m:sty m:val="p"/>
                        </m:rPr>
                        <a:rPr lang="en-US" sz="2000" dirty="0">
                          <a:solidFill>
                            <a:schemeClr val="tx1"/>
                          </a:solidFill>
                          <a:latin typeface="Cambria Math" panose="02040503050406030204" pitchFamily="18" charset="0"/>
                        </a:rPr>
                        <m:t>j</m:t>
                      </m:r>
                    </m:oMath>
                  </m:oMathPara>
                </a14:m>
                <a:endParaRPr lang="en-US" sz="2000" dirty="0">
                  <a:solidFill>
                    <a:schemeClr val="tx1"/>
                  </a:solidFill>
                </a:endParaRPr>
              </a:p>
              <a:p>
                <a:pPr algn="just"/>
                <a:endParaRPr lang="en-US" sz="2000" dirty="0">
                  <a:solidFill>
                    <a:srgbClr val="FFC000"/>
                  </a:solidFill>
                </a:endParaRPr>
              </a:p>
              <a:p>
                <a:pPr marL="342900" indent="-342900" algn="just">
                  <a:buFont typeface="Arial" panose="020B0604020202020204" pitchFamily="34" charset="0"/>
                  <a:buChar char="•"/>
                </a:pPr>
                <a:r>
                  <a:rPr lang="en-US" sz="2000" b="0" i="0" u="none" strike="noStrike" dirty="0">
                    <a:solidFill>
                      <a:srgbClr val="FFC000"/>
                    </a:solidFill>
                    <a:effectLst/>
                  </a:rPr>
                  <a:t>The advantage of this decomposition is that if we imagine the columns of a 2D matrix as features corresponding to certain data represented as rows, then this decomposition helps to prioritize features among them and help in data reduction by choosing only the most significant features.</a:t>
                </a:r>
              </a:p>
              <a:p>
                <a:pPr marL="342900" indent="-342900" algn="just">
                  <a:buFont typeface="Arial" panose="020B0604020202020204" pitchFamily="34" charset="0"/>
                  <a:buChar char="•"/>
                </a:pPr>
                <a:r>
                  <a:rPr lang="en-US" sz="2000" b="0" i="0" u="none" strike="noStrike" dirty="0">
                    <a:solidFill>
                      <a:srgbClr val="FFC000"/>
                    </a:solidFill>
                    <a:effectLst/>
                  </a:rPr>
                  <a:t>The data reduction is carried out with PCA (Principal Component Analysis) which based on certain retention percentage generates a matrix with reduced dimension.</a:t>
                </a:r>
                <a:endParaRPr lang="en-US" sz="2000" i="0" u="none" strike="noStrike" dirty="0">
                  <a:solidFill>
                    <a:srgbClr val="FFC000"/>
                  </a:solidFill>
                  <a:effectLst/>
                </a:endParaRPr>
              </a:p>
            </p:txBody>
          </p:sp>
        </mc:Choice>
        <mc:Fallback>
          <p:sp>
            <p:nvSpPr>
              <p:cNvPr id="3" name="Subtitle 2">
                <a:extLst>
                  <a:ext uri="{FF2B5EF4-FFF2-40B4-BE49-F238E27FC236}">
                    <a16:creationId xmlns:a16="http://schemas.microsoft.com/office/drawing/2014/main" id="{389E3591-1A75-4D87-B233-D21ADF2D900C}"/>
                  </a:ext>
                </a:extLst>
              </p:cNvPr>
              <p:cNvSpPr>
                <a:spLocks noGrp="1" noRot="1" noChangeAspect="1" noMove="1" noResize="1" noEditPoints="1" noAdjustHandles="1" noChangeArrowheads="1" noChangeShapeType="1" noTextEdit="1"/>
              </p:cNvSpPr>
              <p:nvPr>
                <p:ph type="subTitle" idx="1"/>
              </p:nvPr>
            </p:nvSpPr>
            <p:spPr>
              <a:xfrm>
                <a:off x="479393" y="1615736"/>
                <a:ext cx="11576481" cy="4882718"/>
              </a:xfrm>
              <a:blipFill>
                <a:blip r:embed="rId2"/>
                <a:stretch>
                  <a:fillRect l="-474" t="-1248" r="-527"/>
                </a:stretch>
              </a:blipFill>
            </p:spPr>
            <p:txBody>
              <a:bodyPr/>
              <a:lstStyle/>
              <a:p>
                <a:r>
                  <a:rPr lang="en-IN">
                    <a:noFill/>
                  </a:rPr>
                  <a:t> </a:t>
                </a:r>
              </a:p>
            </p:txBody>
          </p:sp>
        </mc:Fallback>
      </mc:AlternateContent>
    </p:spTree>
    <p:extLst>
      <p:ext uri="{BB962C8B-B14F-4D97-AF65-F5344CB8AC3E}">
        <p14:creationId xmlns:p14="http://schemas.microsoft.com/office/powerpoint/2010/main" val="3761992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2B92-2EB4-4365-977D-B2421CCE2365}"/>
              </a:ext>
            </a:extLst>
          </p:cNvPr>
          <p:cNvSpPr>
            <a:spLocks noGrp="1"/>
          </p:cNvSpPr>
          <p:nvPr>
            <p:ph type="ctrTitle"/>
          </p:nvPr>
        </p:nvSpPr>
        <p:spPr>
          <a:xfrm>
            <a:off x="1524000" y="137605"/>
            <a:ext cx="9144000" cy="688096"/>
          </a:xfrm>
        </p:spPr>
        <p:txBody>
          <a:bodyPr>
            <a:normAutofit/>
          </a:bodyPr>
          <a:lstStyle/>
          <a:p>
            <a:r>
              <a:rPr lang="en-US" sz="4000" dirty="0"/>
              <a:t>Theory</a:t>
            </a:r>
            <a:endParaRPr lang="en-IN" sz="4000"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5EFB7F0-73D2-4562-89BA-673294B3D2D2}"/>
                  </a:ext>
                </a:extLst>
              </p:cNvPr>
              <p:cNvSpPr>
                <a:spLocks noGrp="1"/>
              </p:cNvSpPr>
              <p:nvPr>
                <p:ph type="subTitle" idx="1"/>
              </p:nvPr>
            </p:nvSpPr>
            <p:spPr>
              <a:xfrm>
                <a:off x="600722" y="1091952"/>
                <a:ext cx="10990556" cy="5628443"/>
              </a:xfrm>
            </p:spPr>
            <p:txBody>
              <a:bodyPr>
                <a:noAutofit/>
              </a:bodyPr>
              <a:lstStyle/>
              <a:p>
                <a:pPr marL="285750" indent="-285750" algn="just">
                  <a:buFont typeface="Arial" panose="020B0604020202020204" pitchFamily="34" charset="0"/>
                  <a:buChar char="•"/>
                </a:pPr>
                <a:r>
                  <a:rPr lang="en-US" sz="1750" b="0" i="0" u="none" strike="noStrike" dirty="0">
                    <a:solidFill>
                      <a:srgbClr val="FFC000"/>
                    </a:solidFill>
                    <a:effectLst/>
                  </a:rPr>
                  <a:t>SVD calculation is carried with the help of Jacobi EigenValue Algorithm, which is a convenient way for obtaining the eigenvalues of symmetric matrices A.</a:t>
                </a:r>
              </a:p>
              <a:p>
                <a:r>
                  <a:rPr lang="en-IN" sz="1750" b="0" i="0" u="none" strike="noStrike" dirty="0">
                    <a:effectLst/>
                  </a:rPr>
                  <a:t>A = GDG</a:t>
                </a:r>
                <a:r>
                  <a:rPr lang="en-IN" sz="1750" b="0" i="0" u="none" strike="noStrike" baseline="30000" dirty="0">
                    <a:effectLst/>
                  </a:rPr>
                  <a:t>T</a:t>
                </a:r>
              </a:p>
              <a:p>
                <a:r>
                  <a:rPr lang="en-IN" sz="1750" b="0" i="0" u="none" strike="noStrike" dirty="0">
                    <a:effectLst/>
                  </a:rPr>
                  <a:t>GG</a:t>
                </a:r>
                <a:r>
                  <a:rPr lang="en-IN" sz="1750" b="0" i="0" u="none" strike="noStrike" baseline="30000" dirty="0">
                    <a:effectLst/>
                  </a:rPr>
                  <a:t>T</a:t>
                </a:r>
                <a:r>
                  <a:rPr lang="en-IN" sz="1750" b="0" i="0" u="none" strike="noStrike" dirty="0">
                    <a:effectLst/>
                  </a:rPr>
                  <a:t>= I</a:t>
                </a:r>
              </a:p>
              <a:p>
                <a:pPr marL="285750" indent="-285750" algn="just">
                  <a:buFont typeface="Arial" panose="020B0604020202020204" pitchFamily="34" charset="0"/>
                  <a:buChar char="•"/>
                </a:pPr>
                <a:r>
                  <a:rPr lang="en-IN" sz="1750" dirty="0">
                    <a:solidFill>
                      <a:srgbClr val="FFC000"/>
                    </a:solidFill>
                  </a:rPr>
                  <a:t>In the above equations D is a Diagonal Matrix which contains eigenvalues of A and G is orthogonal matrix which contains the eigenvectors of A as column.</a:t>
                </a:r>
              </a:p>
              <a:p>
                <a:pPr marL="285750" indent="-285750" algn="just">
                  <a:buFont typeface="Arial" panose="020B0604020202020204" pitchFamily="34" charset="0"/>
                  <a:buChar char="•"/>
                </a:pPr>
                <a:r>
                  <a:rPr lang="en-IN" sz="1750" b="0" i="0" u="none" strike="noStrike" dirty="0">
                    <a:solidFill>
                      <a:srgbClr val="FFC000"/>
                    </a:solidFill>
                    <a:effectLst/>
                  </a:rPr>
                  <a:t>By using the properties of </a:t>
                </a:r>
                <a:r>
                  <a:rPr lang="en-US" sz="1750" b="0" i="0" u="none" strike="noStrike" dirty="0">
                    <a:solidFill>
                      <a:schemeClr val="tx1"/>
                    </a:solidFill>
                    <a:effectLst/>
                  </a:rPr>
                  <a:t>U,</a:t>
                </a:r>
                <a14:m>
                  <m:oMath xmlns:m="http://schemas.openxmlformats.org/officeDocument/2006/math">
                    <m:r>
                      <a:rPr lang="en-US" sz="1750" b="0" i="1" u="none" strike="noStrike" smtClean="0">
                        <a:solidFill>
                          <a:schemeClr val="tx1"/>
                        </a:solidFill>
                        <a:effectLst/>
                        <a:latin typeface="Cambria Math" panose="02040503050406030204" pitchFamily="18" charset="0"/>
                      </a:rPr>
                      <m:t>∑</m:t>
                    </m:r>
                  </m:oMath>
                </a14:m>
                <a:r>
                  <a:rPr lang="en-US" sz="1750" b="0" i="0" u="none" strike="noStrike" dirty="0">
                    <a:solidFill>
                      <a:schemeClr val="tx1"/>
                    </a:solidFill>
                    <a:effectLst/>
                  </a:rPr>
                  <a:t>, V</a:t>
                </a:r>
                <a:r>
                  <a:rPr lang="en-US" sz="1750" b="0" i="0" u="none" strike="noStrike" baseline="30000" dirty="0">
                    <a:solidFill>
                      <a:schemeClr val="tx1"/>
                    </a:solidFill>
                    <a:effectLst/>
                  </a:rPr>
                  <a:t>T</a:t>
                </a:r>
                <a:r>
                  <a:rPr lang="en-US" sz="1750" b="0" i="0" u="none" strike="noStrike" dirty="0">
                    <a:solidFill>
                      <a:schemeClr val="tx1"/>
                    </a:solidFill>
                    <a:effectLst/>
                  </a:rPr>
                  <a:t> </a:t>
                </a:r>
                <a:r>
                  <a:rPr lang="en-US" sz="1750" b="0" i="0" u="none" strike="noStrike" dirty="0">
                    <a:solidFill>
                      <a:srgbClr val="FFC000"/>
                    </a:solidFill>
                    <a:effectLst/>
                  </a:rPr>
                  <a:t>(Matrices involved in SVD),</a:t>
                </a:r>
                <a:r>
                  <a:rPr lang="en-US" sz="1750" b="0" i="0" u="none" strike="noStrike" baseline="30000" dirty="0">
                    <a:solidFill>
                      <a:srgbClr val="FFC000"/>
                    </a:solidFill>
                    <a:effectLst/>
                  </a:rPr>
                  <a:t>  </a:t>
                </a:r>
                <a:r>
                  <a:rPr lang="en-US" sz="1750" b="0" i="0" u="none" strike="noStrike" dirty="0">
                    <a:solidFill>
                      <a:srgbClr val="FFC000"/>
                    </a:solidFill>
                    <a:effectLst/>
                  </a:rPr>
                  <a:t> we arrive at an expression similar to involved in Jacobi EigenValue Problem.</a:t>
                </a:r>
              </a:p>
              <a:p>
                <a:r>
                  <a:rPr lang="en-IN" sz="1750" dirty="0"/>
                  <a:t> A</a:t>
                </a:r>
                <a:r>
                  <a:rPr lang="en-IN" sz="1750" baseline="30000" dirty="0"/>
                  <a:t>T</a:t>
                </a:r>
                <a:r>
                  <a:rPr lang="en-IN" sz="1750" dirty="0"/>
                  <a:t> A = V</a:t>
                </a:r>
                <a14:m>
                  <m:oMath xmlns:m="http://schemas.openxmlformats.org/officeDocument/2006/math">
                    <m:r>
                      <a:rPr lang="en-US" sz="1750" b="0" i="0" smtClean="0">
                        <a:latin typeface="Cambria Math" panose="02040503050406030204" pitchFamily="18" charset="0"/>
                      </a:rPr>
                      <m:t> </m:t>
                    </m:r>
                    <m:r>
                      <a:rPr lang="en-IN" sz="1750" i="1" smtClean="0">
                        <a:latin typeface="Cambria Math" panose="02040503050406030204" pitchFamily="18" charset="0"/>
                      </a:rPr>
                      <m:t>∑</m:t>
                    </m:r>
                  </m:oMath>
                </a14:m>
                <a:r>
                  <a:rPr lang="en-IN" sz="1750" baseline="30000" dirty="0"/>
                  <a:t>2 </a:t>
                </a:r>
                <a:r>
                  <a:rPr lang="en-IN" sz="1750" dirty="0"/>
                  <a:t>V</a:t>
                </a:r>
                <a:r>
                  <a:rPr lang="en-IN" sz="1750" baseline="30000" dirty="0"/>
                  <a:t>T</a:t>
                </a:r>
              </a:p>
              <a:p>
                <a:pPr marL="285750" indent="-285750" algn="just">
                  <a:buFont typeface="Arial" panose="020B0604020202020204" pitchFamily="34" charset="0"/>
                  <a:buChar char="•"/>
                </a:pPr>
                <a:r>
                  <a:rPr lang="en-IN" sz="1750" b="0" i="0" u="none" strike="noStrike" dirty="0">
                    <a:solidFill>
                      <a:srgbClr val="FFC000"/>
                    </a:solidFill>
                    <a:effectLst/>
                  </a:rPr>
                  <a:t>Now by </a:t>
                </a:r>
                <a:r>
                  <a:rPr lang="en-US" sz="1750" b="0" i="0" u="none" strike="noStrike" dirty="0">
                    <a:solidFill>
                      <a:srgbClr val="FFC000"/>
                    </a:solidFill>
                    <a:effectLst/>
                  </a:rPr>
                  <a:t>incorporating the Jacobi Eigenvalue Algorithm we can obtain the SVD of a Matrix A.</a:t>
                </a:r>
              </a:p>
              <a:p>
                <a:pPr marL="285750" indent="-285750" algn="just">
                  <a:buFont typeface="Arial" panose="020B0604020202020204" pitchFamily="34" charset="0"/>
                  <a:buChar char="•"/>
                </a:pPr>
                <a:r>
                  <a:rPr lang="en-US" sz="1750" dirty="0">
                    <a:solidFill>
                      <a:srgbClr val="FFC000"/>
                    </a:solidFill>
                  </a:rPr>
                  <a:t>In this way the SVD of a matrix is calculated.</a:t>
                </a:r>
              </a:p>
              <a:p>
                <a:pPr marL="285750" indent="-285750" algn="just">
                  <a:buFont typeface="Arial" panose="020B0604020202020204" pitchFamily="34" charset="0"/>
                  <a:buChar char="•"/>
                </a:pPr>
                <a:r>
                  <a:rPr lang="en-US" sz="1750" b="0" i="0" u="none" strike="noStrike" dirty="0">
                    <a:solidFill>
                      <a:srgbClr val="FFC000"/>
                    </a:solidFill>
                    <a:effectLst/>
                  </a:rPr>
                  <a:t>PCA is calculated by computing W by selecting first k columns of matrix U where k is calculated based on retention_percentage.</a:t>
                </a:r>
                <a:endParaRPr lang="en-US" sz="1750" dirty="0">
                  <a:solidFill>
                    <a:srgbClr val="FFC000"/>
                  </a:solidFill>
                </a:endParaRPr>
              </a:p>
              <a:p>
                <a:pPr marL="285750" indent="-285750" algn="just">
                  <a:buFont typeface="Arial" panose="020B0604020202020204" pitchFamily="34" charset="0"/>
                  <a:buChar char="•"/>
                </a:pPr>
                <a:endParaRPr lang="en-US" sz="1750" b="0" dirty="0">
                  <a:solidFill>
                    <a:srgbClr val="FFC000"/>
                  </a:solidFill>
                  <a:effectLst/>
                </a:endParaRPr>
              </a:p>
              <a:p>
                <a:pPr rtl="0">
                  <a:spcBef>
                    <a:spcPts val="0"/>
                  </a:spcBef>
                  <a:spcAft>
                    <a:spcPts val="0"/>
                  </a:spcAft>
                </a:pPr>
                <a:r>
                  <a:rPr lang="en-US" sz="1750" b="0" i="0" u="none" strike="noStrike" dirty="0">
                    <a:effectLst/>
                  </a:rPr>
                  <a:t>W = U[:,0:k] # Syntax in Python</a:t>
                </a:r>
              </a:p>
              <a:p>
                <a:pPr algn="just" rtl="0">
                  <a:spcBef>
                    <a:spcPts val="0"/>
                  </a:spcBef>
                  <a:spcAft>
                    <a:spcPts val="0"/>
                  </a:spcAft>
                </a:pPr>
                <a:endParaRPr lang="en-US" sz="1750" b="0" dirty="0">
                  <a:effectLst/>
                </a:endParaRPr>
              </a:p>
              <a:p>
                <a:pPr marL="285750" indent="-285750" algn="just" rtl="0">
                  <a:spcBef>
                    <a:spcPts val="0"/>
                  </a:spcBef>
                  <a:spcAft>
                    <a:spcPts val="0"/>
                  </a:spcAft>
                  <a:buFont typeface="Arial" panose="020B0604020202020204" pitchFamily="34" charset="0"/>
                  <a:buChar char="•"/>
                </a:pPr>
                <a:r>
                  <a:rPr lang="en-US" sz="1750" b="0" i="0" u="none" strike="noStrike" dirty="0">
                    <a:solidFill>
                      <a:srgbClr val="FFC000"/>
                    </a:solidFill>
                    <a:effectLst/>
                  </a:rPr>
                  <a:t>Then the matrix A</a:t>
                </a:r>
                <a:r>
                  <a:rPr lang="en-US" sz="1750" b="0" i="0" u="none" strike="noStrike" baseline="30000" dirty="0">
                    <a:solidFill>
                      <a:srgbClr val="FFC000"/>
                    </a:solidFill>
                    <a:effectLst/>
                  </a:rPr>
                  <a:t>hat  </a:t>
                </a:r>
                <a:r>
                  <a:rPr lang="en-US" sz="1750" b="0" i="0" u="none" strike="noStrike" dirty="0">
                    <a:solidFill>
                      <a:srgbClr val="FFC000"/>
                    </a:solidFill>
                    <a:effectLst/>
                  </a:rPr>
                  <a:t> (Matrix after PCA) is calculated by:</a:t>
                </a:r>
                <a:endParaRPr lang="en-US" sz="1750" b="0" dirty="0">
                  <a:solidFill>
                    <a:srgbClr val="FFC000"/>
                  </a:solidFill>
                  <a:effectLst/>
                </a:endParaRPr>
              </a:p>
              <a:p>
                <a:r>
                  <a:rPr lang="en-US" sz="1750" b="0" i="0" u="none" strike="noStrike" dirty="0">
                    <a:effectLst/>
                  </a:rPr>
                  <a:t>A</a:t>
                </a:r>
                <a:r>
                  <a:rPr lang="en-US" sz="1750" b="0" i="0" u="none" strike="noStrike" baseline="30000" dirty="0">
                    <a:effectLst/>
                  </a:rPr>
                  <a:t>hat</a:t>
                </a:r>
                <a:r>
                  <a:rPr lang="en-US" sz="1750" b="0" i="0" u="none" strike="noStrike" dirty="0">
                    <a:effectLst/>
                  </a:rPr>
                  <a:t> = AW</a:t>
                </a:r>
              </a:p>
            </p:txBody>
          </p:sp>
        </mc:Choice>
        <mc:Fallback xmlns="">
          <p:sp>
            <p:nvSpPr>
              <p:cNvPr id="3" name="Subtitle 2">
                <a:extLst>
                  <a:ext uri="{FF2B5EF4-FFF2-40B4-BE49-F238E27FC236}">
                    <a16:creationId xmlns:a16="http://schemas.microsoft.com/office/drawing/2014/main" id="{E5EFB7F0-73D2-4562-89BA-673294B3D2D2}"/>
                  </a:ext>
                </a:extLst>
              </p:cNvPr>
              <p:cNvSpPr>
                <a:spLocks noGrp="1" noRot="1" noChangeAspect="1" noMove="1" noResize="1" noEditPoints="1" noAdjustHandles="1" noChangeArrowheads="1" noChangeShapeType="1" noTextEdit="1"/>
              </p:cNvSpPr>
              <p:nvPr>
                <p:ph type="subTitle" idx="1"/>
              </p:nvPr>
            </p:nvSpPr>
            <p:spPr>
              <a:xfrm>
                <a:off x="600722" y="1091952"/>
                <a:ext cx="10990556" cy="5628443"/>
              </a:xfrm>
              <a:blipFill>
                <a:blip r:embed="rId2"/>
                <a:stretch>
                  <a:fillRect l="-333" t="-758" r="-444" b="-2600"/>
                </a:stretch>
              </a:blipFill>
            </p:spPr>
            <p:txBody>
              <a:bodyPr/>
              <a:lstStyle/>
              <a:p>
                <a:r>
                  <a:rPr lang="en-IN">
                    <a:noFill/>
                  </a:rPr>
                  <a:t> </a:t>
                </a:r>
              </a:p>
            </p:txBody>
          </p:sp>
        </mc:Fallback>
      </mc:AlternateContent>
    </p:spTree>
    <p:extLst>
      <p:ext uri="{BB962C8B-B14F-4D97-AF65-F5344CB8AC3E}">
        <p14:creationId xmlns:p14="http://schemas.microsoft.com/office/powerpoint/2010/main" val="2057338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75E6-E121-44CA-999A-5E5134B6FB02}"/>
              </a:ext>
            </a:extLst>
          </p:cNvPr>
          <p:cNvSpPr>
            <a:spLocks noGrp="1"/>
          </p:cNvSpPr>
          <p:nvPr>
            <p:ph type="title"/>
          </p:nvPr>
        </p:nvSpPr>
        <p:spPr/>
        <p:txBody>
          <a:bodyPr/>
          <a:lstStyle/>
          <a:p>
            <a:pPr algn="ctr"/>
            <a:r>
              <a:rPr lang="en-US" dirty="0"/>
              <a:t>Example of SVD </a:t>
            </a:r>
            <a:endParaRPr lang="en-IN" dirty="0"/>
          </a:p>
        </p:txBody>
      </p:sp>
      <p:pic>
        <p:nvPicPr>
          <p:cNvPr id="5" name="Content Placeholder 4">
            <a:extLst>
              <a:ext uri="{FF2B5EF4-FFF2-40B4-BE49-F238E27FC236}">
                <a16:creationId xmlns:a16="http://schemas.microsoft.com/office/drawing/2014/main" id="{0C7BFB85-B7D3-4B9F-9060-87FF28B806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4917" y="2228295"/>
            <a:ext cx="9845335" cy="3719744"/>
          </a:xfrm>
        </p:spPr>
      </p:pic>
    </p:spTree>
    <p:extLst>
      <p:ext uri="{BB962C8B-B14F-4D97-AF65-F5344CB8AC3E}">
        <p14:creationId xmlns:p14="http://schemas.microsoft.com/office/powerpoint/2010/main" val="2655706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B81B-EAE4-47B3-A949-927FA8AD733C}"/>
              </a:ext>
            </a:extLst>
          </p:cNvPr>
          <p:cNvSpPr>
            <a:spLocks noGrp="1"/>
          </p:cNvSpPr>
          <p:nvPr>
            <p:ph type="title"/>
          </p:nvPr>
        </p:nvSpPr>
        <p:spPr>
          <a:xfrm>
            <a:off x="839788" y="457200"/>
            <a:ext cx="10834348" cy="892205"/>
          </a:xfrm>
        </p:spPr>
        <p:txBody>
          <a:bodyPr>
            <a:normAutofit/>
          </a:bodyPr>
          <a:lstStyle/>
          <a:p>
            <a:pPr algn="ctr"/>
            <a:r>
              <a:rPr lang="en-US" sz="4000" dirty="0">
                <a:latin typeface="+mn-lt"/>
              </a:rPr>
              <a:t>Results</a:t>
            </a:r>
            <a:endParaRPr lang="en-IN" sz="4000" dirty="0">
              <a:latin typeface="+mn-lt"/>
            </a:endParaRPr>
          </a:p>
        </p:txBody>
      </p:sp>
      <p:pic>
        <p:nvPicPr>
          <p:cNvPr id="6" name="Content Placeholder 5">
            <a:extLst>
              <a:ext uri="{FF2B5EF4-FFF2-40B4-BE49-F238E27FC236}">
                <a16:creationId xmlns:a16="http://schemas.microsoft.com/office/drawing/2014/main" id="{A7A9D945-2286-456D-AB54-8837741F25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3806" y="2057400"/>
            <a:ext cx="6172200" cy="3930822"/>
          </a:xfrm>
        </p:spPr>
      </p:pic>
      <p:sp>
        <p:nvSpPr>
          <p:cNvPr id="4" name="Text Placeholder 3">
            <a:extLst>
              <a:ext uri="{FF2B5EF4-FFF2-40B4-BE49-F238E27FC236}">
                <a16:creationId xmlns:a16="http://schemas.microsoft.com/office/drawing/2014/main" id="{E95DD679-77B2-46A6-9EFB-BF081C745999}"/>
              </a:ext>
            </a:extLst>
          </p:cNvPr>
          <p:cNvSpPr>
            <a:spLocks noGrp="1"/>
          </p:cNvSpPr>
          <p:nvPr>
            <p:ph type="body" sz="half" idx="2"/>
          </p:nvPr>
        </p:nvSpPr>
        <p:spPr>
          <a:xfrm>
            <a:off x="839788" y="2057400"/>
            <a:ext cx="4424670" cy="3811588"/>
          </a:xfrm>
        </p:spPr>
        <p:txBody>
          <a:bodyPr>
            <a:normAutofit/>
          </a:bodyPr>
          <a:lstStyle/>
          <a:p>
            <a:pPr marL="457200" algn="ctr" rtl="0">
              <a:spcBef>
                <a:spcPts val="0"/>
              </a:spcBef>
              <a:spcAft>
                <a:spcPts val="0"/>
              </a:spcAft>
            </a:pPr>
            <a:endParaRPr lang="en-US" sz="2000" b="1" i="0" u="none" strike="noStrike" dirty="0">
              <a:solidFill>
                <a:srgbClr val="FFC000"/>
              </a:solidFill>
              <a:effectLst/>
            </a:endParaRPr>
          </a:p>
          <a:p>
            <a:pPr marL="457200" algn="ctr" rtl="0">
              <a:spcBef>
                <a:spcPts val="0"/>
              </a:spcBef>
              <a:spcAft>
                <a:spcPts val="0"/>
              </a:spcAft>
            </a:pPr>
            <a:endParaRPr lang="en-US" sz="2000" b="1" dirty="0">
              <a:solidFill>
                <a:srgbClr val="FFC000"/>
              </a:solidFill>
            </a:endParaRPr>
          </a:p>
          <a:p>
            <a:pPr marL="457200" algn="ctr" rtl="0">
              <a:spcBef>
                <a:spcPts val="0"/>
              </a:spcBef>
              <a:spcAft>
                <a:spcPts val="0"/>
              </a:spcAft>
            </a:pPr>
            <a:endParaRPr lang="en-US" sz="2000" b="1" i="0" u="none" strike="noStrike" dirty="0">
              <a:solidFill>
                <a:srgbClr val="FFC000"/>
              </a:solidFill>
              <a:effectLst/>
            </a:endParaRPr>
          </a:p>
          <a:p>
            <a:pPr marL="457200" algn="ctr" rtl="0">
              <a:spcBef>
                <a:spcPts val="0"/>
              </a:spcBef>
              <a:spcAft>
                <a:spcPts val="0"/>
              </a:spcAft>
            </a:pPr>
            <a:r>
              <a:rPr lang="en-US" sz="2800" b="1" i="0" u="none" strike="noStrike" dirty="0">
                <a:solidFill>
                  <a:srgbClr val="FFC000"/>
                </a:solidFill>
                <a:effectLst/>
              </a:rPr>
              <a:t>Input:</a:t>
            </a:r>
            <a:endParaRPr lang="en-US" sz="2800" b="0" dirty="0">
              <a:solidFill>
                <a:srgbClr val="FFC000"/>
              </a:solidFill>
              <a:effectLst/>
            </a:endParaRPr>
          </a:p>
          <a:p>
            <a:pPr marL="457200" algn="ctr" rtl="0">
              <a:spcBef>
                <a:spcPts val="0"/>
              </a:spcBef>
              <a:spcAft>
                <a:spcPts val="0"/>
              </a:spcAft>
            </a:pPr>
            <a:r>
              <a:rPr lang="en-US" sz="2800" b="1" i="0" u="none" strike="noStrike" dirty="0">
                <a:effectLst/>
              </a:rPr>
              <a:t>4 4</a:t>
            </a:r>
            <a:endParaRPr lang="en-US" sz="2800" b="0" dirty="0">
              <a:effectLst/>
            </a:endParaRPr>
          </a:p>
          <a:p>
            <a:pPr marL="457200" algn="ctr" rtl="0">
              <a:spcBef>
                <a:spcPts val="0"/>
              </a:spcBef>
              <a:spcAft>
                <a:spcPts val="0"/>
              </a:spcAft>
            </a:pPr>
            <a:r>
              <a:rPr lang="en-US" sz="2800" b="1" i="0" u="none" strike="noStrike" dirty="0">
                <a:effectLst/>
              </a:rPr>
              <a:t>2 -3 1 -3 1 2 4 9 6 8 4 -3 -8 12 -3 2</a:t>
            </a:r>
            <a:br>
              <a:rPr lang="en-US" sz="2000" b="0" dirty="0">
                <a:solidFill>
                  <a:srgbClr val="FFC000"/>
                </a:solidFill>
                <a:effectLst/>
              </a:rPr>
            </a:br>
            <a:endParaRPr lang="en-IN" sz="2000" dirty="0">
              <a:solidFill>
                <a:srgbClr val="FFC000"/>
              </a:solidFill>
            </a:endParaRPr>
          </a:p>
        </p:txBody>
      </p:sp>
    </p:spTree>
    <p:extLst>
      <p:ext uri="{BB962C8B-B14F-4D97-AF65-F5344CB8AC3E}">
        <p14:creationId xmlns:p14="http://schemas.microsoft.com/office/powerpoint/2010/main" val="4265756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A74E-16C7-4840-9A7E-45645C9B9ACF}"/>
              </a:ext>
            </a:extLst>
          </p:cNvPr>
          <p:cNvSpPr>
            <a:spLocks noGrp="1"/>
          </p:cNvSpPr>
          <p:nvPr>
            <p:ph type="ctrTitle"/>
          </p:nvPr>
        </p:nvSpPr>
        <p:spPr>
          <a:xfrm>
            <a:off x="1524000" y="461639"/>
            <a:ext cx="9144000" cy="914400"/>
          </a:xfrm>
        </p:spPr>
        <p:txBody>
          <a:bodyPr>
            <a:normAutofit/>
          </a:bodyPr>
          <a:lstStyle/>
          <a:p>
            <a:r>
              <a:rPr lang="en-US" sz="4000" dirty="0"/>
              <a:t>References</a:t>
            </a:r>
            <a:endParaRPr lang="en-IN" sz="4000" dirty="0"/>
          </a:p>
        </p:txBody>
      </p:sp>
      <p:sp>
        <p:nvSpPr>
          <p:cNvPr id="3" name="Subtitle 2">
            <a:extLst>
              <a:ext uri="{FF2B5EF4-FFF2-40B4-BE49-F238E27FC236}">
                <a16:creationId xmlns:a16="http://schemas.microsoft.com/office/drawing/2014/main" id="{D4A8A37E-D16C-4E86-AA5D-46C70941DA22}"/>
              </a:ext>
            </a:extLst>
          </p:cNvPr>
          <p:cNvSpPr>
            <a:spLocks noGrp="1"/>
          </p:cNvSpPr>
          <p:nvPr>
            <p:ph type="subTitle" idx="1"/>
          </p:nvPr>
        </p:nvSpPr>
        <p:spPr>
          <a:xfrm>
            <a:off x="692458" y="1775534"/>
            <a:ext cx="10839635" cy="4252404"/>
          </a:xfrm>
        </p:spPr>
        <p:txBody>
          <a:bodyPr/>
          <a:lstStyle/>
          <a:p>
            <a:pPr marL="342900" indent="-342900" algn="l" rtl="0">
              <a:spcBef>
                <a:spcPts val="0"/>
              </a:spcBef>
              <a:spcAft>
                <a:spcPts val="0"/>
              </a:spcAft>
              <a:buFont typeface="Arial" panose="020B0604020202020204" pitchFamily="34" charset="0"/>
              <a:buChar char="•"/>
            </a:pPr>
            <a:r>
              <a:rPr lang="en-IN" b="0" i="0" u="sng" strike="noStrike" dirty="0">
                <a:solidFill>
                  <a:srgbClr val="FFC000"/>
                </a:solidFill>
                <a:effectLst/>
                <a:hlinkClick r:id="rId2">
                  <a:extLst>
                    <a:ext uri="{A12FA001-AC4F-418D-AE19-62706E023703}">
                      <ahyp:hlinkClr xmlns:ahyp="http://schemas.microsoft.com/office/drawing/2018/hyperlinkcolor" val="tx"/>
                    </a:ext>
                  </a:extLst>
                </a:hlinkClick>
              </a:rPr>
              <a:t>https://en.wikipedia.org/wiki/Jacobi_eigenvalue_algorithm</a:t>
            </a:r>
            <a:r>
              <a:rPr lang="en-IN" b="0" i="0" u="none" strike="noStrike" dirty="0">
                <a:solidFill>
                  <a:srgbClr val="FFC000"/>
                </a:solidFill>
                <a:effectLst/>
              </a:rPr>
              <a:t> </a:t>
            </a:r>
          </a:p>
          <a:p>
            <a:pPr algn="l" rtl="0">
              <a:spcBef>
                <a:spcPts val="0"/>
              </a:spcBef>
              <a:spcAft>
                <a:spcPts val="0"/>
              </a:spcAft>
            </a:pPr>
            <a:endParaRPr lang="en-IN" b="0" dirty="0">
              <a:solidFill>
                <a:srgbClr val="FFC000"/>
              </a:solidFill>
              <a:effectLst/>
            </a:endParaRPr>
          </a:p>
          <a:p>
            <a:pPr marL="342900" indent="-342900" algn="l" rtl="0">
              <a:spcBef>
                <a:spcPts val="0"/>
              </a:spcBef>
              <a:spcAft>
                <a:spcPts val="0"/>
              </a:spcAft>
              <a:buFont typeface="Arial" panose="020B0604020202020204" pitchFamily="34" charset="0"/>
              <a:buChar char="•"/>
            </a:pPr>
            <a:r>
              <a:rPr lang="en-IN" b="0" i="0" u="sng" strike="noStrike" dirty="0">
                <a:solidFill>
                  <a:srgbClr val="FFC000"/>
                </a:solidFill>
                <a:effectLst/>
                <a:hlinkClick r:id="rId3">
                  <a:extLst>
                    <a:ext uri="{A12FA001-AC4F-418D-AE19-62706E023703}">
                      <ahyp:hlinkClr xmlns:ahyp="http://schemas.microsoft.com/office/drawing/2018/hyperlinkcolor" val="tx"/>
                    </a:ext>
                  </a:extLst>
                </a:hlinkClick>
              </a:rPr>
              <a:t>https://en.wikipedia.org/wiki/Singular_value_decomposition</a:t>
            </a:r>
            <a:r>
              <a:rPr lang="en-IN" b="0" i="0" u="none" strike="noStrike" dirty="0">
                <a:solidFill>
                  <a:srgbClr val="FFC000"/>
                </a:solidFill>
                <a:effectLst/>
              </a:rPr>
              <a:t> </a:t>
            </a:r>
          </a:p>
          <a:p>
            <a:pPr algn="l" rtl="0">
              <a:spcBef>
                <a:spcPts val="0"/>
              </a:spcBef>
              <a:spcAft>
                <a:spcPts val="0"/>
              </a:spcAft>
            </a:pPr>
            <a:endParaRPr lang="en-IN" b="0" i="0" u="none" strike="noStrike" dirty="0">
              <a:solidFill>
                <a:srgbClr val="FFC000"/>
              </a:solidFill>
              <a:effectLst/>
            </a:endParaRPr>
          </a:p>
          <a:p>
            <a:pPr marL="342900" indent="-342900" algn="l" rtl="0">
              <a:spcBef>
                <a:spcPts val="0"/>
              </a:spcBef>
              <a:spcAft>
                <a:spcPts val="0"/>
              </a:spcAft>
              <a:buFont typeface="Arial" panose="020B0604020202020204" pitchFamily="34" charset="0"/>
              <a:buChar char="•"/>
            </a:pPr>
            <a:r>
              <a:rPr lang="en-IN" u="sng" dirty="0">
                <a:solidFill>
                  <a:srgbClr val="FFC000"/>
                </a:solidFill>
              </a:rPr>
              <a:t>CS334 on Udacity</a:t>
            </a:r>
            <a:endParaRPr lang="en-IN" b="0" dirty="0">
              <a:solidFill>
                <a:srgbClr val="FFC000"/>
              </a:solidFill>
              <a:effectLst/>
            </a:endParaRPr>
          </a:p>
          <a:p>
            <a:br>
              <a:rPr lang="en-IN" dirty="0"/>
            </a:br>
            <a:endParaRPr lang="en-IN" dirty="0"/>
          </a:p>
        </p:txBody>
      </p:sp>
    </p:spTree>
    <p:extLst>
      <p:ext uri="{BB962C8B-B14F-4D97-AF65-F5344CB8AC3E}">
        <p14:creationId xmlns:p14="http://schemas.microsoft.com/office/powerpoint/2010/main" val="37497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124</TotalTime>
  <Words>409</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CuSVD</vt:lpstr>
      <vt:lpstr>Introduction to SVD</vt:lpstr>
      <vt:lpstr>Theory</vt:lpstr>
      <vt:lpstr>Example of SVD </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CuSVD</dc:title>
  <dc:creator>mintoobansal@yahoo.com</dc:creator>
  <cp:lastModifiedBy>mintoobansal@yahoo.com</cp:lastModifiedBy>
  <cp:revision>12</cp:revision>
  <dcterms:created xsi:type="dcterms:W3CDTF">2020-12-24T15:24:31Z</dcterms:created>
  <dcterms:modified xsi:type="dcterms:W3CDTF">2020-12-24T18:13:16Z</dcterms:modified>
</cp:coreProperties>
</file>