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b29556d440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b29556d44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b29556d44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b29556d44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b29556d44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b29556d44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b29556d440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b29556d440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b29556d440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b29556d440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nvidia.com/content/cudazone/download/Getting_Started_w_CUDA_Training_NVISION08.pdf" TargetMode="External"/><Relationship Id="rId4" Type="http://schemas.openxmlformats.org/officeDocument/2006/relationships/hyperlink" Target="https://developer.nvidia.com/about-cuda" TargetMode="External"/><Relationship Id="rId5" Type="http://schemas.openxmlformats.org/officeDocument/2006/relationships/hyperlink" Target="https://www.researchgate.net/publication/220773622_Parallel_Implementation_of_Decision_Tree_Learning_Algorithms#:~:text=The%20approach%2C%20called%20Parallel%20Decision,machine%20learning%20and%20data%20mining." TargetMode="External"/><Relationship Id="rId6" Type="http://schemas.openxmlformats.org/officeDocument/2006/relationships/hyperlink" Target="https://colab.research.google.com/notebooks/intro.ipynb" TargetMode="External"/><Relationship Id="rId7" Type="http://schemas.openxmlformats.org/officeDocument/2006/relationships/hyperlink" Target="http://neuralnetworksanddeeplearning.com/" TargetMode="External"/><Relationship Id="rId8" Type="http://schemas.openxmlformats.org/officeDocument/2006/relationships/hyperlink" Target="https://www.hindawi.com/journals/tswj/2014/745640/"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Parallel decision Tree using CUDA</a:t>
            </a:r>
            <a:endParaRPr/>
          </a:p>
        </p:txBody>
      </p:sp>
      <p:sp>
        <p:nvSpPr>
          <p:cNvPr id="55" name="Google Shape;55;p13"/>
          <p:cNvSpPr txBox="1"/>
          <p:nvPr>
            <p:ph idx="1" type="subTitle"/>
          </p:nvPr>
        </p:nvSpPr>
        <p:spPr>
          <a:xfrm>
            <a:off x="4323000" y="4024050"/>
            <a:ext cx="4821000" cy="95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00"/>
                </a:solidFill>
              </a:rPr>
              <a:t>ANSHIKA MITTAL</a:t>
            </a:r>
            <a:endParaRPr sz="2400">
              <a:solidFill>
                <a:srgbClr val="FFFF00"/>
              </a:solidFill>
            </a:endParaRPr>
          </a:p>
          <a:p>
            <a:pPr indent="0" lvl="0" marL="0" rtl="0" algn="ctr">
              <a:spcBef>
                <a:spcPts val="0"/>
              </a:spcBef>
              <a:spcAft>
                <a:spcPts val="0"/>
              </a:spcAft>
              <a:buNone/>
            </a:pPr>
            <a:r>
              <a:rPr lang="en" sz="2400">
                <a:solidFill>
                  <a:srgbClr val="FFFF00"/>
                </a:solidFill>
              </a:rPr>
              <a:t>19114009</a:t>
            </a:r>
            <a:endParaRPr sz="2400">
              <a:solidFill>
                <a:srgbClr val="FFFF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250450" y="101650"/>
            <a:ext cx="8520600" cy="745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solidFill>
                  <a:srgbClr val="FFFF00"/>
                </a:solidFill>
                <a:latin typeface="Times New Roman"/>
                <a:ea typeface="Times New Roman"/>
                <a:cs typeface="Times New Roman"/>
                <a:sym typeface="Times New Roman"/>
              </a:rPr>
              <a:t>INTRODUCTION</a:t>
            </a:r>
            <a:endParaRPr sz="3600">
              <a:solidFill>
                <a:srgbClr val="FFFF00"/>
              </a:solidFill>
              <a:latin typeface="Times New Roman"/>
              <a:ea typeface="Times New Roman"/>
              <a:cs typeface="Times New Roman"/>
              <a:sym typeface="Times New Roman"/>
            </a:endParaRPr>
          </a:p>
        </p:txBody>
      </p:sp>
      <p:sp>
        <p:nvSpPr>
          <p:cNvPr id="61" name="Google Shape;61;p14"/>
          <p:cNvSpPr txBox="1"/>
          <p:nvPr>
            <p:ph idx="1" type="subTitle"/>
          </p:nvPr>
        </p:nvSpPr>
        <p:spPr>
          <a:xfrm>
            <a:off x="250450" y="1061350"/>
            <a:ext cx="5025600" cy="3582000"/>
          </a:xfrm>
          <a:prstGeom prst="rect">
            <a:avLst/>
          </a:prstGeom>
          <a:noFill/>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Clr>
                <a:srgbClr val="FFFFFF"/>
              </a:buClr>
              <a:buSzPts val="1300"/>
              <a:buChar char="●"/>
            </a:pPr>
            <a:r>
              <a:rPr lang="en" sz="1300">
                <a:solidFill>
                  <a:srgbClr val="FFFFFF"/>
                </a:solidFill>
              </a:rPr>
              <a:t>Decision Tree  is commonly used in machine learning or data mining and shows the one-way path for specific decision algorithms. </a:t>
            </a:r>
            <a:endParaRPr sz="1300">
              <a:solidFill>
                <a:srgbClr val="FFFFFF"/>
              </a:solidFill>
            </a:endParaRPr>
          </a:p>
          <a:p>
            <a:pPr indent="-311150" lvl="0" marL="457200" rtl="0" algn="l">
              <a:lnSpc>
                <a:spcPct val="150000"/>
              </a:lnSpc>
              <a:spcBef>
                <a:spcPts val="0"/>
              </a:spcBef>
              <a:spcAft>
                <a:spcPts val="0"/>
              </a:spcAft>
              <a:buClr>
                <a:srgbClr val="FFFFFF"/>
              </a:buClr>
              <a:buSzPts val="1300"/>
              <a:buChar char="●"/>
            </a:pPr>
            <a:r>
              <a:rPr lang="en" sz="1300">
                <a:solidFill>
                  <a:srgbClr val="FFFFFF"/>
                </a:solidFill>
              </a:rPr>
              <a:t>It </a:t>
            </a:r>
            <a:r>
              <a:rPr lang="en" sz="1300">
                <a:solidFill>
                  <a:srgbClr val="FFFFFF"/>
                </a:solidFill>
              </a:rPr>
              <a:t>is a decision support tool that uses a tree-like graph and </a:t>
            </a:r>
            <a:r>
              <a:rPr lang="en" sz="1300">
                <a:solidFill>
                  <a:srgbClr val="FFFFFF"/>
                </a:solidFill>
              </a:rPr>
              <a:t> consists of 2 kinds of nodes - </a:t>
            </a:r>
            <a:endParaRPr sz="1300">
              <a:solidFill>
                <a:srgbClr val="FFFFFF"/>
              </a:solidFill>
            </a:endParaRPr>
          </a:p>
          <a:p>
            <a:pPr indent="-311150" lvl="1" marL="914400" rtl="0" algn="l">
              <a:lnSpc>
                <a:spcPct val="150000"/>
              </a:lnSpc>
              <a:spcBef>
                <a:spcPts val="0"/>
              </a:spcBef>
              <a:spcAft>
                <a:spcPts val="0"/>
              </a:spcAft>
              <a:buClr>
                <a:srgbClr val="FFFFFF"/>
              </a:buClr>
              <a:buSzPts val="1300"/>
              <a:buChar char="○"/>
            </a:pPr>
            <a:r>
              <a:rPr lang="en" sz="1300">
                <a:solidFill>
                  <a:srgbClr val="FFFFFF"/>
                </a:solidFill>
              </a:rPr>
              <a:t>an internal node representing a decision rule, and </a:t>
            </a:r>
            <a:endParaRPr sz="1300">
              <a:solidFill>
                <a:srgbClr val="FFFFFF"/>
              </a:solidFill>
            </a:endParaRPr>
          </a:p>
          <a:p>
            <a:pPr indent="-311150" lvl="1" marL="914400" rtl="0" algn="l">
              <a:lnSpc>
                <a:spcPct val="150000"/>
              </a:lnSpc>
              <a:spcBef>
                <a:spcPts val="0"/>
              </a:spcBef>
              <a:spcAft>
                <a:spcPts val="0"/>
              </a:spcAft>
              <a:buClr>
                <a:srgbClr val="FFFFFF"/>
              </a:buClr>
              <a:buSzPts val="1300"/>
              <a:buChar char="○"/>
            </a:pPr>
            <a:r>
              <a:rPr lang="en" sz="1300">
                <a:solidFill>
                  <a:srgbClr val="FFFFFF"/>
                </a:solidFill>
              </a:rPr>
              <a:t>a leaf node shows the result of a decision. </a:t>
            </a:r>
            <a:endParaRPr sz="1300">
              <a:solidFill>
                <a:srgbClr val="FFFFFF"/>
              </a:solidFill>
            </a:endParaRPr>
          </a:p>
          <a:p>
            <a:pPr indent="-311150" lvl="0" marL="457200" rtl="0" algn="l">
              <a:lnSpc>
                <a:spcPct val="150000"/>
              </a:lnSpc>
              <a:spcBef>
                <a:spcPts val="0"/>
              </a:spcBef>
              <a:spcAft>
                <a:spcPts val="0"/>
              </a:spcAft>
              <a:buClr>
                <a:srgbClr val="FFFFFF"/>
              </a:buClr>
              <a:buSzPts val="1300"/>
              <a:buChar char="●"/>
            </a:pPr>
            <a:r>
              <a:rPr b="1" lang="en" sz="1300">
                <a:solidFill>
                  <a:srgbClr val="00FFFF"/>
                </a:solidFill>
              </a:rPr>
              <a:t>Parallel Decision Trees</a:t>
            </a:r>
            <a:r>
              <a:rPr lang="en" sz="1300">
                <a:solidFill>
                  <a:srgbClr val="FFFFFF"/>
                </a:solidFill>
              </a:rPr>
              <a:t> overcomes limitations of equivalent serial algorithms and enables the use of the very-large-scale training sets that are increasingly of interest in real-world applications of machine learning and data mining.</a:t>
            </a:r>
            <a:endParaRPr sz="2900">
              <a:solidFill>
                <a:srgbClr val="FFFFFF"/>
              </a:solidFill>
            </a:endParaRPr>
          </a:p>
        </p:txBody>
      </p:sp>
      <p:pic>
        <p:nvPicPr>
          <p:cNvPr id="62" name="Google Shape;62;p14"/>
          <p:cNvPicPr preferRelativeResize="0"/>
          <p:nvPr/>
        </p:nvPicPr>
        <p:blipFill>
          <a:blip r:embed="rId3">
            <a:alphaModFix/>
          </a:blip>
          <a:stretch>
            <a:fillRect/>
          </a:stretch>
        </p:blipFill>
        <p:spPr>
          <a:xfrm>
            <a:off x="5276050" y="1387027"/>
            <a:ext cx="3804075" cy="217464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186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00"/>
                </a:solidFill>
              </a:rPr>
              <a:t>Methodology</a:t>
            </a:r>
            <a:endParaRPr>
              <a:solidFill>
                <a:srgbClr val="FFFF00"/>
              </a:solidFill>
            </a:endParaRPr>
          </a:p>
        </p:txBody>
      </p:sp>
      <p:sp>
        <p:nvSpPr>
          <p:cNvPr id="68" name="Google Shape;68;p15"/>
          <p:cNvSpPr txBox="1"/>
          <p:nvPr>
            <p:ph idx="1" type="body"/>
          </p:nvPr>
        </p:nvSpPr>
        <p:spPr>
          <a:xfrm>
            <a:off x="270875" y="758875"/>
            <a:ext cx="5091600" cy="4007100"/>
          </a:xfrm>
          <a:prstGeom prst="rect">
            <a:avLst/>
          </a:prstGeom>
        </p:spPr>
        <p:txBody>
          <a:bodyPr anchorCtr="0" anchor="t" bIns="91425" lIns="91425" spcFirstLastPara="1" rIns="91425" wrap="square" tIns="91425">
            <a:noAutofit/>
          </a:bodyPr>
          <a:lstStyle/>
          <a:p>
            <a:pPr indent="0" lvl="0" marL="0" rtl="0" algn="l">
              <a:lnSpc>
                <a:spcPct val="150000"/>
              </a:lnSpc>
              <a:spcBef>
                <a:spcPts val="300"/>
              </a:spcBef>
              <a:spcAft>
                <a:spcPts val="0"/>
              </a:spcAft>
              <a:buNone/>
            </a:pPr>
            <a:r>
              <a:rPr lang="en" sz="1400">
                <a:solidFill>
                  <a:srgbClr val="FFFFFF"/>
                </a:solidFill>
                <a:latin typeface="Times New Roman"/>
                <a:ea typeface="Times New Roman"/>
                <a:cs typeface="Times New Roman"/>
                <a:sym typeface="Times New Roman"/>
              </a:rPr>
              <a:t>The principle of CuDecisionTree includes dispatching flow control,  handling, and communication tasks to CPU and simultaneously assigning computing intensive jobs to GPU.</a:t>
            </a:r>
            <a:endParaRPr sz="1400">
              <a:solidFill>
                <a:srgbClr val="FFFFFF"/>
              </a:solidFill>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rPr lang="en" sz="1400">
                <a:solidFill>
                  <a:srgbClr val="FFFFFF"/>
                </a:solidFill>
                <a:latin typeface="Times New Roman"/>
                <a:ea typeface="Times New Roman"/>
                <a:cs typeface="Times New Roman"/>
                <a:sym typeface="Times New Roman"/>
              </a:rPr>
              <a:t>Major steps in the CuDecisionTree system:</a:t>
            </a:r>
            <a:endParaRPr sz="1400">
              <a:solidFill>
                <a:srgbClr val="FFFFFF"/>
              </a:solidFill>
              <a:latin typeface="Times New Roman"/>
              <a:ea typeface="Times New Roman"/>
              <a:cs typeface="Times New Roman"/>
              <a:sym typeface="Times New Roman"/>
            </a:endParaRPr>
          </a:p>
          <a:p>
            <a:pPr indent="-317500" lvl="0" marL="457200" rtl="0" algn="just">
              <a:lnSpc>
                <a:spcPct val="150000"/>
              </a:lnSpc>
              <a:spcBef>
                <a:spcPts val="1200"/>
              </a:spcBef>
              <a:spcAft>
                <a:spcPts val="0"/>
              </a:spcAft>
              <a:buClr>
                <a:srgbClr val="FFFFFF"/>
              </a:buClr>
              <a:buSzPts val="1400"/>
              <a:buFont typeface="Times New Roman"/>
              <a:buAutoNum type="arabicParenBoth"/>
            </a:pPr>
            <a:r>
              <a:rPr lang="en" sz="1400">
                <a:solidFill>
                  <a:srgbClr val="FFFFFF"/>
                </a:solidFill>
                <a:latin typeface="Times New Roman"/>
                <a:ea typeface="Times New Roman"/>
                <a:cs typeface="Times New Roman"/>
                <a:sym typeface="Times New Roman"/>
              </a:rPr>
              <a:t>Load training and testing data to host memory from disks.</a:t>
            </a:r>
            <a:endParaRPr sz="1400">
              <a:solidFill>
                <a:srgbClr val="FFFFFF"/>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rgbClr val="FFFFFF"/>
              </a:buClr>
              <a:buSzPts val="1400"/>
              <a:buFont typeface="Times New Roman"/>
              <a:buAutoNum type="arabicParenBoth"/>
            </a:pPr>
            <a:r>
              <a:rPr lang="en" sz="1400">
                <a:solidFill>
                  <a:srgbClr val="FFFFFF"/>
                </a:solidFill>
                <a:latin typeface="Times New Roman"/>
                <a:ea typeface="Times New Roman"/>
                <a:cs typeface="Times New Roman"/>
                <a:sym typeface="Times New Roman"/>
              </a:rPr>
              <a:t>Initialization of the device which includes query device information, allocation memory space, and copy of training data into the device.</a:t>
            </a:r>
            <a:endParaRPr sz="1400">
              <a:solidFill>
                <a:srgbClr val="FFFFFF"/>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rgbClr val="FFFFFF"/>
              </a:buClr>
              <a:buSzPts val="1400"/>
              <a:buFont typeface="Times New Roman"/>
              <a:buAutoNum type="arabicParenBoth"/>
            </a:pPr>
            <a:r>
              <a:rPr lang="en" sz="1400">
                <a:solidFill>
                  <a:srgbClr val="FFFFFF"/>
                </a:solidFill>
                <a:latin typeface="Times New Roman"/>
                <a:ea typeface="Times New Roman"/>
                <a:cs typeface="Times New Roman"/>
                <a:sym typeface="Times New Roman"/>
              </a:rPr>
              <a:t>The system sets up some parameters for the user. For instance, the minimum numbers of data of a leaf, the maximum depth of the classifier etc.</a:t>
            </a:r>
            <a:endParaRPr sz="1400">
              <a:solidFill>
                <a:srgbClr val="FFFFFF"/>
              </a:solidFill>
              <a:latin typeface="Times New Roman"/>
              <a:ea typeface="Times New Roman"/>
              <a:cs typeface="Times New Roman"/>
              <a:sym typeface="Times New Roman"/>
            </a:endParaRPr>
          </a:p>
          <a:p>
            <a:pPr indent="0" lvl="0" marL="0" rtl="0" algn="l">
              <a:lnSpc>
                <a:spcPct val="150000"/>
              </a:lnSpc>
              <a:spcBef>
                <a:spcPts val="900"/>
              </a:spcBef>
              <a:spcAft>
                <a:spcPts val="1200"/>
              </a:spcAft>
              <a:buNone/>
            </a:pPr>
            <a:r>
              <a:t/>
            </a:r>
            <a:endParaRPr sz="1400">
              <a:solidFill>
                <a:srgbClr val="FFFFFF"/>
              </a:solidFill>
              <a:latin typeface="Times New Roman"/>
              <a:ea typeface="Times New Roman"/>
              <a:cs typeface="Times New Roman"/>
              <a:sym typeface="Times New Roman"/>
            </a:endParaRPr>
          </a:p>
        </p:txBody>
      </p:sp>
      <p:pic>
        <p:nvPicPr>
          <p:cNvPr id="69" name="Google Shape;69;p15"/>
          <p:cNvPicPr preferRelativeResize="0"/>
          <p:nvPr/>
        </p:nvPicPr>
        <p:blipFill>
          <a:blip r:embed="rId3">
            <a:alphaModFix/>
          </a:blip>
          <a:stretch>
            <a:fillRect/>
          </a:stretch>
        </p:blipFill>
        <p:spPr>
          <a:xfrm>
            <a:off x="5362475" y="1146700"/>
            <a:ext cx="3695700" cy="2638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idx="1" type="body"/>
          </p:nvPr>
        </p:nvSpPr>
        <p:spPr>
          <a:xfrm>
            <a:off x="209625" y="652400"/>
            <a:ext cx="4504500" cy="3416400"/>
          </a:xfrm>
          <a:prstGeom prst="rect">
            <a:avLst/>
          </a:prstGeom>
        </p:spPr>
        <p:txBody>
          <a:bodyPr anchorCtr="0" anchor="t" bIns="91425" lIns="91425" spcFirstLastPara="1" rIns="91425" wrap="square" tIns="91425">
            <a:noAutofit/>
          </a:bodyPr>
          <a:lstStyle/>
          <a:p>
            <a:pPr indent="0" lvl="0" marL="0" rtl="0" algn="just">
              <a:lnSpc>
                <a:spcPct val="150000"/>
              </a:lnSpc>
              <a:spcBef>
                <a:spcPts val="900"/>
              </a:spcBef>
              <a:spcAft>
                <a:spcPts val="0"/>
              </a:spcAft>
              <a:buNone/>
            </a:pPr>
            <a:r>
              <a:rPr lang="en" sz="1400">
                <a:solidFill>
                  <a:srgbClr val="FFFFFF"/>
                </a:solidFill>
                <a:latin typeface="Times New Roman"/>
                <a:ea typeface="Times New Roman"/>
                <a:cs typeface="Times New Roman"/>
                <a:sym typeface="Times New Roman"/>
              </a:rPr>
              <a:t>(4) Creating attribute lists in device by moving each attribute to corresponding position and then sorting all attribute lists in devices.</a:t>
            </a:r>
            <a:endParaRPr sz="1400">
              <a:solidFill>
                <a:srgbClr val="FFFFFF"/>
              </a:solidFill>
              <a:latin typeface="Times New Roman"/>
              <a:ea typeface="Times New Roman"/>
              <a:cs typeface="Times New Roman"/>
              <a:sym typeface="Times New Roman"/>
            </a:endParaRPr>
          </a:p>
          <a:p>
            <a:pPr indent="0" lvl="0" marL="0" rtl="0" algn="just">
              <a:lnSpc>
                <a:spcPct val="150000"/>
              </a:lnSpc>
              <a:spcBef>
                <a:spcPts val="900"/>
              </a:spcBef>
              <a:spcAft>
                <a:spcPts val="0"/>
              </a:spcAft>
              <a:buNone/>
            </a:pPr>
            <a:r>
              <a:rPr lang="en" sz="1400">
                <a:solidFill>
                  <a:srgbClr val="FFFFFF"/>
                </a:solidFill>
                <a:latin typeface="Times New Roman"/>
                <a:ea typeface="Times New Roman"/>
                <a:cs typeface="Times New Roman"/>
                <a:sym typeface="Times New Roman"/>
              </a:rPr>
              <a:t>(5) This is the most important step of the system where an iterative breadth first scheme is used instead of the recursive model of decision tree building algorithm. Host is in charge of the working flow of the whole system. </a:t>
            </a:r>
            <a:endParaRPr sz="1400">
              <a:solidFill>
                <a:srgbClr val="FFFFFF"/>
              </a:solidFill>
              <a:latin typeface="Times New Roman"/>
              <a:ea typeface="Times New Roman"/>
              <a:cs typeface="Times New Roman"/>
              <a:sym typeface="Times New Roman"/>
            </a:endParaRPr>
          </a:p>
          <a:p>
            <a:pPr indent="0" lvl="0" marL="0" rtl="0" algn="just">
              <a:lnSpc>
                <a:spcPct val="150000"/>
              </a:lnSpc>
              <a:spcBef>
                <a:spcPts val="900"/>
              </a:spcBef>
              <a:spcAft>
                <a:spcPts val="0"/>
              </a:spcAft>
              <a:buNone/>
            </a:pPr>
            <a:r>
              <a:rPr lang="en" sz="1400">
                <a:solidFill>
                  <a:srgbClr val="FFFFFF"/>
                </a:solidFill>
                <a:latin typeface="Times New Roman"/>
                <a:ea typeface="Times New Roman"/>
                <a:cs typeface="Times New Roman"/>
                <a:sym typeface="Times New Roman"/>
              </a:rPr>
              <a:t>(6) </a:t>
            </a:r>
            <a:r>
              <a:rPr lang="en" sz="1400">
                <a:solidFill>
                  <a:srgbClr val="FFFFFF"/>
                </a:solidFill>
                <a:latin typeface="Times New Roman"/>
                <a:ea typeface="Times New Roman"/>
                <a:cs typeface="Times New Roman"/>
                <a:sym typeface="Times New Roman"/>
              </a:rPr>
              <a:t>Now the classification is performed on the host sequentially.</a:t>
            </a:r>
            <a:endParaRPr sz="1400">
              <a:solidFill>
                <a:srgbClr val="FFFFFF"/>
              </a:solidFill>
              <a:latin typeface="Times New Roman"/>
              <a:ea typeface="Times New Roman"/>
              <a:cs typeface="Times New Roman"/>
              <a:sym typeface="Times New Roman"/>
            </a:endParaRPr>
          </a:p>
          <a:p>
            <a:pPr indent="0" lvl="0" marL="0" rtl="0" algn="just">
              <a:lnSpc>
                <a:spcPct val="150000"/>
              </a:lnSpc>
              <a:spcBef>
                <a:spcPts val="900"/>
              </a:spcBef>
              <a:spcAft>
                <a:spcPts val="0"/>
              </a:spcAft>
              <a:buNone/>
            </a:pPr>
            <a:r>
              <a:rPr lang="en" sz="1400">
                <a:solidFill>
                  <a:srgbClr val="FFFFFF"/>
                </a:solidFill>
                <a:latin typeface="Times New Roman"/>
                <a:ea typeface="Times New Roman"/>
                <a:cs typeface="Times New Roman"/>
                <a:sym typeface="Times New Roman"/>
              </a:rPr>
              <a:t>(7) </a:t>
            </a:r>
            <a:r>
              <a:rPr lang="en" sz="1400">
                <a:solidFill>
                  <a:srgbClr val="FFFFFF"/>
                </a:solidFill>
                <a:latin typeface="Times New Roman"/>
                <a:ea typeface="Times New Roman"/>
                <a:cs typeface="Times New Roman"/>
                <a:sym typeface="Times New Roman"/>
              </a:rPr>
              <a:t>The results are presented on hosts.</a:t>
            </a:r>
            <a:endParaRPr sz="1400">
              <a:solidFill>
                <a:srgbClr val="FFFFFF"/>
              </a:solidFill>
              <a:latin typeface="Times New Roman"/>
              <a:ea typeface="Times New Roman"/>
              <a:cs typeface="Times New Roman"/>
              <a:sym typeface="Times New Roman"/>
            </a:endParaRPr>
          </a:p>
          <a:p>
            <a:pPr indent="0" lvl="0" marL="0" rtl="0" algn="l">
              <a:lnSpc>
                <a:spcPct val="150000"/>
              </a:lnSpc>
              <a:spcBef>
                <a:spcPts val="900"/>
              </a:spcBef>
              <a:spcAft>
                <a:spcPts val="0"/>
              </a:spcAft>
              <a:buNone/>
            </a:pPr>
            <a:r>
              <a:t/>
            </a:r>
            <a:endParaRPr sz="1400">
              <a:solidFill>
                <a:srgbClr val="FFFFFF"/>
              </a:solidFill>
              <a:latin typeface="Times New Roman"/>
              <a:ea typeface="Times New Roman"/>
              <a:cs typeface="Times New Roman"/>
              <a:sym typeface="Times New Roman"/>
            </a:endParaRPr>
          </a:p>
          <a:p>
            <a:pPr indent="0" lvl="0" marL="0" rtl="0" algn="l">
              <a:spcBef>
                <a:spcPts val="1200"/>
              </a:spcBef>
              <a:spcAft>
                <a:spcPts val="1600"/>
              </a:spcAft>
              <a:buNone/>
            </a:pPr>
            <a:r>
              <a:t/>
            </a:r>
            <a:endParaRPr sz="1400">
              <a:solidFill>
                <a:srgbClr val="FFFFFF"/>
              </a:solidFill>
            </a:endParaRPr>
          </a:p>
        </p:txBody>
      </p:sp>
      <p:pic>
        <p:nvPicPr>
          <p:cNvPr id="75" name="Google Shape;75;p16"/>
          <p:cNvPicPr preferRelativeResize="0"/>
          <p:nvPr/>
        </p:nvPicPr>
        <p:blipFill>
          <a:blip r:embed="rId3">
            <a:alphaModFix/>
          </a:blip>
          <a:stretch>
            <a:fillRect/>
          </a:stretch>
        </p:blipFill>
        <p:spPr>
          <a:xfrm>
            <a:off x="4714125" y="1448500"/>
            <a:ext cx="4324350" cy="2667000"/>
          </a:xfrm>
          <a:prstGeom prst="rect">
            <a:avLst/>
          </a:prstGeom>
          <a:noFill/>
          <a:ln>
            <a:noFill/>
          </a:ln>
        </p:spPr>
      </p:pic>
      <p:sp>
        <p:nvSpPr>
          <p:cNvPr id="76" name="Google Shape;76;p16"/>
          <p:cNvSpPr txBox="1"/>
          <p:nvPr/>
        </p:nvSpPr>
        <p:spPr>
          <a:xfrm>
            <a:off x="190075" y="153075"/>
            <a:ext cx="5290200" cy="62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rgbClr val="FFFF00"/>
                </a:solidFill>
              </a:rPr>
              <a:t>Contd..</a:t>
            </a:r>
            <a:endParaRPr sz="2300">
              <a:solidFill>
                <a:srgbClr val="FFFF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00"/>
                </a:solidFill>
              </a:rPr>
              <a:t>RESULTS</a:t>
            </a:r>
            <a:endParaRPr>
              <a:solidFill>
                <a:srgbClr val="FFFF00"/>
              </a:solidFill>
            </a:endParaRPr>
          </a:p>
        </p:txBody>
      </p:sp>
      <p:pic>
        <p:nvPicPr>
          <p:cNvPr id="82" name="Google Shape;82;p17"/>
          <p:cNvPicPr preferRelativeResize="0"/>
          <p:nvPr/>
        </p:nvPicPr>
        <p:blipFill>
          <a:blip r:embed="rId3">
            <a:alphaModFix/>
          </a:blip>
          <a:stretch>
            <a:fillRect/>
          </a:stretch>
        </p:blipFill>
        <p:spPr>
          <a:xfrm>
            <a:off x="1060675" y="1642375"/>
            <a:ext cx="5943600" cy="1628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00"/>
                </a:solidFill>
              </a:rPr>
              <a:t>REFERENCES</a:t>
            </a:r>
            <a:endParaRPr>
              <a:solidFill>
                <a:srgbClr val="FFFF00"/>
              </a:solidFill>
            </a:endParaRPr>
          </a:p>
        </p:txBody>
      </p:sp>
      <p:sp>
        <p:nvSpPr>
          <p:cNvPr id="88" name="Google Shape;88;p18"/>
          <p:cNvSpPr txBox="1"/>
          <p:nvPr>
            <p:ph idx="1" type="body"/>
          </p:nvPr>
        </p:nvSpPr>
        <p:spPr>
          <a:xfrm>
            <a:off x="311700" y="1305900"/>
            <a:ext cx="8520600" cy="25317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9FC5E8"/>
              </a:buClr>
              <a:buSzPts val="1600"/>
              <a:buFont typeface="Times New Roman"/>
              <a:buAutoNum type="arabicPeriod"/>
            </a:pPr>
            <a:r>
              <a:rPr lang="en" sz="1600" u="sng">
                <a:solidFill>
                  <a:srgbClr val="9FC5E8"/>
                </a:solidFill>
                <a:latin typeface="Times New Roman"/>
                <a:ea typeface="Times New Roman"/>
                <a:cs typeface="Times New Roman"/>
                <a:sym typeface="Times New Roman"/>
                <a:hlinkClick r:id="rId3">
                  <a:extLst>
                    <a:ext uri="{A12FA001-AC4F-418D-AE19-62706E023703}">
                      <ahyp:hlinkClr val="tx"/>
                    </a:ext>
                  </a:extLst>
                </a:hlinkClick>
              </a:rPr>
              <a:t>Getting Started with CUDA</a:t>
            </a:r>
            <a:endParaRPr sz="1600">
              <a:solidFill>
                <a:srgbClr val="9FC5E8"/>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rgbClr val="9FC5E8"/>
              </a:buClr>
              <a:buSzPts val="1600"/>
              <a:buFont typeface="Times New Roman"/>
              <a:buAutoNum type="arabicPeriod"/>
            </a:pPr>
            <a:r>
              <a:rPr lang="en" sz="1600" u="sng">
                <a:solidFill>
                  <a:srgbClr val="9FC5E8"/>
                </a:solidFill>
                <a:latin typeface="Times New Roman"/>
                <a:ea typeface="Times New Roman"/>
                <a:cs typeface="Times New Roman"/>
                <a:sym typeface="Times New Roman"/>
                <a:hlinkClick r:id="rId4">
                  <a:extLst>
                    <a:ext uri="{A12FA001-AC4F-418D-AE19-62706E023703}">
                      <ahyp:hlinkClr val="tx"/>
                    </a:ext>
                  </a:extLst>
                </a:hlinkClick>
              </a:rPr>
              <a:t>About CUDA</a:t>
            </a:r>
            <a:endParaRPr sz="1600">
              <a:solidFill>
                <a:srgbClr val="9FC5E8"/>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rgbClr val="9FC5E8"/>
              </a:buClr>
              <a:buSzPts val="1600"/>
              <a:buFont typeface="Times New Roman"/>
              <a:buAutoNum type="arabicPeriod"/>
            </a:pPr>
            <a:r>
              <a:rPr lang="en" sz="1600" u="sng">
                <a:solidFill>
                  <a:srgbClr val="9FC5E8"/>
                </a:solidFill>
                <a:latin typeface="Times New Roman"/>
                <a:ea typeface="Times New Roman"/>
                <a:cs typeface="Times New Roman"/>
                <a:sym typeface="Times New Roman"/>
                <a:hlinkClick r:id="rId5">
                  <a:extLst>
                    <a:ext uri="{A12FA001-AC4F-418D-AE19-62706E023703}">
                      <ahyp:hlinkClr val="tx"/>
                    </a:ext>
                  </a:extLst>
                </a:hlinkClick>
              </a:rPr>
              <a:t>Parallel Implementation of Decision Tree Research paper</a:t>
            </a:r>
            <a:endParaRPr sz="1600">
              <a:solidFill>
                <a:srgbClr val="9FC5E8"/>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rgbClr val="9FC5E8"/>
              </a:buClr>
              <a:buSzPts val="1500"/>
              <a:buFont typeface="Times New Roman"/>
              <a:buAutoNum type="arabicPeriod"/>
            </a:pPr>
            <a:r>
              <a:rPr lang="en" sz="1500" u="sng">
                <a:solidFill>
                  <a:srgbClr val="9FC5E8"/>
                </a:solidFill>
                <a:latin typeface="Times New Roman"/>
                <a:ea typeface="Times New Roman"/>
                <a:cs typeface="Times New Roman"/>
                <a:sym typeface="Times New Roman"/>
                <a:hlinkClick r:id="rId6">
                  <a:extLst>
                    <a:ext uri="{A12FA001-AC4F-418D-AE19-62706E023703}">
                      <ahyp:hlinkClr val="tx"/>
                    </a:ext>
                  </a:extLst>
                </a:hlinkClick>
              </a:rPr>
              <a:t>Google Colab Introduction</a:t>
            </a:r>
            <a:endParaRPr sz="1500">
              <a:solidFill>
                <a:srgbClr val="9FC5E8"/>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rgbClr val="9FC5E8"/>
              </a:buClr>
              <a:buSzPts val="1500"/>
              <a:buFont typeface="Times New Roman"/>
              <a:buAutoNum type="arabicPeriod"/>
            </a:pPr>
            <a:r>
              <a:rPr lang="en" sz="1500" u="sng">
                <a:solidFill>
                  <a:srgbClr val="9FC5E8"/>
                </a:solidFill>
                <a:latin typeface="Times New Roman"/>
                <a:ea typeface="Times New Roman"/>
                <a:cs typeface="Times New Roman"/>
                <a:sym typeface="Times New Roman"/>
                <a:hlinkClick r:id="rId7">
                  <a:extLst>
                    <a:ext uri="{A12FA001-AC4F-418D-AE19-62706E023703}">
                      <ahyp:hlinkClr val="tx"/>
                    </a:ext>
                  </a:extLst>
                </a:hlinkClick>
              </a:rPr>
              <a:t>Neural networks and deep learning</a:t>
            </a:r>
            <a:endParaRPr sz="1100">
              <a:solidFill>
                <a:srgbClr val="9FC5E8"/>
              </a:solidFill>
            </a:endParaRPr>
          </a:p>
          <a:p>
            <a:pPr indent="-323850" lvl="0" marL="457200" rtl="0" algn="l">
              <a:lnSpc>
                <a:spcPct val="150000"/>
              </a:lnSpc>
              <a:spcBef>
                <a:spcPts val="0"/>
              </a:spcBef>
              <a:spcAft>
                <a:spcPts val="0"/>
              </a:spcAft>
              <a:buClr>
                <a:srgbClr val="9FC5E8"/>
              </a:buClr>
              <a:buSzPts val="1500"/>
              <a:buFont typeface="Times New Roman"/>
              <a:buAutoNum type="arabicPeriod"/>
            </a:pPr>
            <a:r>
              <a:rPr lang="en" sz="1500" u="sng">
                <a:solidFill>
                  <a:srgbClr val="9FC5E8"/>
                </a:solidFill>
                <a:latin typeface="Times New Roman"/>
                <a:ea typeface="Times New Roman"/>
                <a:cs typeface="Times New Roman"/>
                <a:sym typeface="Times New Roman"/>
                <a:hlinkClick r:id="rId8">
                  <a:extLst>
                    <a:ext uri="{A12FA001-AC4F-418D-AE19-62706E023703}">
                      <ahyp:hlinkClr val="tx"/>
                    </a:ext>
                  </a:extLst>
                </a:hlinkClick>
              </a:rPr>
              <a:t>CUDT: A CUDA Based Decision Tree Algorithm</a:t>
            </a:r>
            <a:endParaRPr>
              <a:solidFill>
                <a:srgbClr val="9FC5E8"/>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