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143000" y="1219200"/>
            <a:ext cx="7162800" cy="7391400"/>
          </a:xfrm>
          <a:prstGeom prst="roundRect">
            <a:avLst>
              <a:gd name="adj" fmla="val 10800"/>
            </a:avLst>
          </a:prstGeom>
          <a:solidFill>
            <a:srgbClr val="CCEC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63500" dist="35921" dir="27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63500" dist="85194" dir="12393903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 descr="fdsdfdsg"/>
          <p:cNvSpPr/>
          <p:nvPr/>
        </p:nvSpPr>
        <p:spPr>
          <a:xfrm>
            <a:off x="762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 descr="fdsdfdsg"/>
          <p:cNvSpPr/>
          <p:nvPr/>
        </p:nvSpPr>
        <p:spPr>
          <a:xfrm>
            <a:off x="6096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 descr="fdsdfdsg"/>
          <p:cNvSpPr/>
          <p:nvPr/>
        </p:nvSpPr>
        <p:spPr>
          <a:xfrm>
            <a:off x="86106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 descr="fdsdfdsg"/>
          <p:cNvSpPr/>
          <p:nvPr/>
        </p:nvSpPr>
        <p:spPr>
          <a:xfrm>
            <a:off x="80772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-22225" y="2895600"/>
            <a:ext cx="9166225" cy="1066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63500" dist="35921" dir="27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/>
        </p:nvSpPr>
        <p:spPr>
          <a:xfrm>
            <a:off x="4038600" y="176212"/>
            <a:ext cx="50847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ПРЕДУПРЕЖДЕНИЕ О ВОЗДУШНОМ ДВИЖЕНИИ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701675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69" name="Google Shape;69;p5"/>
          <p:cNvSpPr txBox="1"/>
          <p:nvPr/>
        </p:nvSpPr>
        <p:spPr>
          <a:xfrm>
            <a:off x="3810000" y="3200400"/>
            <a:ext cx="3128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TRAFFIC – TRAFFIC</a:t>
            </a:r>
            <a:endParaRPr/>
          </a:p>
        </p:txBody>
      </p:sp>
      <p:sp>
        <p:nvSpPr>
          <p:cNvPr id="70" name="Google Shape;70;p5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3581400" y="4495800"/>
            <a:ext cx="5497512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Визуальный поиск конфликтующего самолета.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конфликтующий самолет найден, необходимо следить за его движением для обеспечения безопасного разделения.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" y="2781300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3671887" y="3016250"/>
            <a:ext cx="3556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INCREASE DESCENT –</a:t>
            </a:r>
            <a:endParaRPr sz="2400" b="1" i="1" u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INCREASE DESCENT </a:t>
            </a: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28194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61" name="Google Shape;161;p14"/>
          <p:cNvSpPr txBox="1"/>
          <p:nvPr/>
        </p:nvSpPr>
        <p:spPr>
          <a:xfrm>
            <a:off x="3494087" y="4419600"/>
            <a:ext cx="5497512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увеличить скорость снижения до вертикальной скорости от 12,5 до 15 метров в секунду (от 2500 до 3000 футов в минуту).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1712912" y="176212"/>
            <a:ext cx="73961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6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УВЕЛИЧЕНИЮ ВЕРТИКАЛЬНОЙ СКОРОСТИ СНИЖЕНИЯ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3657600" y="3016250"/>
            <a:ext cx="34671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CLIMB, CLIMB NOW!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CLIMB, CLIMB NOW! </a:t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575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2682875" y="152400"/>
            <a:ext cx="642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8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НЕМЕДЛЕННОМУ НАБОРУ ВЫСОТЫ</a:t>
            </a:r>
            <a:endParaRPr/>
          </a:p>
        </p:txBody>
      </p:sp>
      <p:sp>
        <p:nvSpPr>
          <p:cNvPr id="170" name="Google Shape;170;p15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5">
            <a:alphaModFix/>
          </a:blip>
          <a:srcRect t="1248"/>
          <a:stretch/>
        </p:blipFill>
        <p:spPr>
          <a:xfrm>
            <a:off x="1143000" y="685800"/>
            <a:ext cx="7086600" cy="1884362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72" name="Google Shape;172;p15"/>
          <p:cNvSpPr txBox="1"/>
          <p:nvPr/>
        </p:nvSpPr>
        <p:spPr>
          <a:xfrm>
            <a:off x="3505200" y="4056062"/>
            <a:ext cx="5562600" cy="219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ответ на команду необходимо незамедлительно и решительно приступить к выполнению маневра с увеличением вертикальной перегрузки на 0,35 g до достижения вертикальной скорости набора высоты, равной от 7,5 до 10 метров в секунду (1500 до 2000 футов в минуту). Ожидается, что скорость изменения угла тангажа составит от 2 до 3,5 градусов в секунду, а ответное действие начнется с задержкой не более 2,5 секунд после выдачи рекомендации.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3673475" y="3017837"/>
            <a:ext cx="4451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DESCENT, DESCENT NOW! –</a:t>
            </a:r>
            <a:endParaRPr sz="2400" b="1" i="1" u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DESCENT, DESCENT NOW! 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575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3311525" y="152400"/>
            <a:ext cx="579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8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НЕМЕДЛЕННОМУ СНИЖЕНИЮ</a:t>
            </a:r>
            <a:endParaRPr/>
          </a:p>
        </p:txBody>
      </p:sp>
      <p:sp>
        <p:nvSpPr>
          <p:cNvPr id="180" name="Google Shape;180;p16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5">
            <a:alphaModFix/>
          </a:blip>
          <a:srcRect b="2855"/>
          <a:stretch/>
        </p:blipFill>
        <p:spPr>
          <a:xfrm>
            <a:off x="1143000" y="685800"/>
            <a:ext cx="7086600" cy="1879600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82" name="Google Shape;182;p16"/>
          <p:cNvSpPr txBox="1"/>
          <p:nvPr/>
        </p:nvSpPr>
        <p:spPr>
          <a:xfrm>
            <a:off x="3505200" y="4038600"/>
            <a:ext cx="5562600" cy="219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ответ на команду необходимо незамедлительно и решительно приступить к выполнению маневра с уменьшением вертикальной перегрузки на 0,35g до достижения вертикальной скорости снижения, равной от 7,5 до 10 метров в секунду (1500 до 2000 футов в минуту). Ожидается, что скорость изменения угла тангажа составит от 2 до 3,5 градусов в секунду, а ответное действие начнется с задержкой не более 2,5 секунд после выдачи рекомендации.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3686175" y="3230562"/>
            <a:ext cx="34496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CLEAR OF CONFLICT </a:t>
            </a:r>
            <a:endParaRPr/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575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4389437" y="176212"/>
            <a:ext cx="47196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СООБЩЕНИЕ ОБ УСТРАНЕНИИ КОНФЛИКТА</a:t>
            </a:r>
            <a:endParaRPr/>
          </a:p>
        </p:txBody>
      </p:sp>
      <p:sp>
        <p:nvSpPr>
          <p:cNvPr id="220" name="Google Shape;220;p20" descr="fdsdfdsg"/>
          <p:cNvSpPr/>
          <p:nvPr/>
        </p:nvSpPr>
        <p:spPr>
          <a:xfrm>
            <a:off x="86106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0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223" name="Google Shape;223;p20"/>
          <p:cNvSpPr txBox="1"/>
          <p:nvPr/>
        </p:nvSpPr>
        <p:spPr>
          <a:xfrm>
            <a:off x="3886200" y="4384675"/>
            <a:ext cx="5029200" cy="15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нет иных указаний, то необходимо немедленно и плавно возвратиться и/или выдерживать траекторию полета, соответствующую последнему разрешенному службой УВД профилю полета. Необходимо известить службу УВД о событии.</a:t>
            </a: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3687762" y="3017837"/>
            <a:ext cx="46021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MONITOR VERTICAL SPEED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MONITOR VERTICAL SPEED</a:t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333333"/>
            </a:outerShdw>
          </a:effectLst>
        </p:spPr>
      </p:pic>
      <p:sp>
        <p:nvSpPr>
          <p:cNvPr id="79" name="Google Shape;79;p6"/>
          <p:cNvSpPr txBox="1"/>
          <p:nvPr/>
        </p:nvSpPr>
        <p:spPr>
          <a:xfrm>
            <a:off x="4648200" y="152400"/>
            <a:ext cx="4489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ОГРАНИЧИВАЮЩИЕ РЕКОМЕНДАЦИИ </a:t>
            </a:r>
            <a:r>
              <a:rPr lang="en-US" sz="18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/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" y="27813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3657600" y="4473575"/>
            <a:ext cx="5497512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Пилот должен уменьшить отклонение от траектории полета, разрешенной службой УВД, стараясь одновременно удерживать вертикальную скорость вне </a:t>
            </a:r>
            <a:r>
              <a:rPr lang="en-US" sz="1600" b="0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красной</a:t>
            </a:r>
            <a:r>
              <a:rPr lang="en-US" sz="1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дуги на дисплее VSI.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88" name="Google Shape;88;p7"/>
          <p:cNvSpPr txBox="1"/>
          <p:nvPr/>
        </p:nvSpPr>
        <p:spPr>
          <a:xfrm>
            <a:off x="3810000" y="3200400"/>
            <a:ext cx="2452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CLIMB – CLIMB</a:t>
            </a:r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4495800" y="152400"/>
            <a:ext cx="46132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8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НАБОРУ ВЫСОТЫ</a:t>
            </a:r>
            <a:endParaRPr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8194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3581400" y="4572000"/>
            <a:ext cx="5486400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перевести самолет в набор высоты с вертикальной скоростью от 7,5 до 10 метров в секунду (от 1500 до 2000 футов в минуту).</a:t>
            </a: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3733800" y="3200400"/>
            <a:ext cx="34369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DESCENT – DESCENT</a:t>
            </a:r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99" name="Google Shape;99;p8"/>
          <p:cNvSpPr txBox="1"/>
          <p:nvPr/>
        </p:nvSpPr>
        <p:spPr>
          <a:xfrm>
            <a:off x="5124450" y="152400"/>
            <a:ext cx="3984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8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СНИЖЕНИЮ</a:t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8194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3581400" y="4572000"/>
            <a:ext cx="5486400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перевести самолет в снижение с вертикальной скоростью от 7,5 до 10 метров в секунду (от 1500 до 2000 футов в минуту).</a:t>
            </a: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3983038" y="3041650"/>
            <a:ext cx="42465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CLIMB, CROSSING CLIMB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CLIMB, CROSSING CLIMB</a:t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09" name="Google Shape;109;p9"/>
          <p:cNvSpPr txBox="1"/>
          <p:nvPr/>
        </p:nvSpPr>
        <p:spPr>
          <a:xfrm>
            <a:off x="517525" y="179387"/>
            <a:ext cx="86026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4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НАБОРУ ВЫСОТЫ С ПЕРЕСЕЧЕНИЕМ ТРАЕКТОРИИ КОНФЛИКТУЮЩЕГО САМОЛЕТА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8194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3581400" y="4549775"/>
            <a:ext cx="5486400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перевести самолет в набор высоты с вертикальной скоростью от 7,5 до 10 метров в секунду (от 1500 до 2000 футов в минуту).</a:t>
            </a: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/>
        </p:nvSpPr>
        <p:spPr>
          <a:xfrm>
            <a:off x="3638550" y="3017837"/>
            <a:ext cx="5230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DESCENT, CROSSING DESCENT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DESCENT, CROSSING DESCENT </a:t>
            </a:r>
            <a:r>
              <a:rPr lang="en-US" sz="2400" b="1" i="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19" name="Google Shape;119;p10"/>
          <p:cNvSpPr txBox="1"/>
          <p:nvPr/>
        </p:nvSpPr>
        <p:spPr>
          <a:xfrm>
            <a:off x="517525" y="179387"/>
            <a:ext cx="86026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4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СНИЖЕНИЮ С ПЕРЕСЕЧЕНИЕМ ТРАЕКТОРИИ КОНФЛИКТУЮЩЕГО САМОЛЕТА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" y="27813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3581400" y="4572000"/>
            <a:ext cx="5497512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Необходимо немедленно и плавно перевести самолет в снижение с вертикальной скоростью от 7,5 до 10 метров в секунду (от 1500 до 2000 футов в минуту).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1014412" y="176212"/>
            <a:ext cx="80946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6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 УМЕНЬШЕНИЮ ВЕРТИКАЛЬНОЙ СКОРОСТИ НАБОРА ВЫСОТЫ</a:t>
            </a:r>
            <a:endParaRPr/>
          </a:p>
        </p:txBody>
      </p:sp>
      <p:sp>
        <p:nvSpPr>
          <p:cNvPr id="128" name="Google Shape;128;p11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3657600" y="3017837"/>
            <a:ext cx="421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ADJUST VERTICAL SPEED,</a:t>
            </a:r>
            <a:endParaRPr sz="2400" b="1" i="1" u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ADJUST 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3646487" y="4572000"/>
            <a:ext cx="5497512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уменьшить вертикальную скорость до значений, обозначенных на дисплее VSI </a:t>
            </a:r>
            <a:r>
              <a:rPr lang="en-US" sz="1600" b="0" i="1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зеленой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дугой.</a:t>
            </a:r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" y="2781300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/>
        </p:nvSpPr>
        <p:spPr>
          <a:xfrm>
            <a:off x="1636712" y="176212"/>
            <a:ext cx="74723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6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 УМЕНЬШЕНИЮ ВЕРТИКАЛЬНОЙ СКОРОСТИ СНИЖЕНИЯ</a:t>
            </a:r>
            <a:endParaRPr/>
          </a:p>
        </p:txBody>
      </p:sp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7162800" cy="1909762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  <p:sp>
        <p:nvSpPr>
          <p:cNvPr id="139" name="Google Shape;139;p12"/>
          <p:cNvSpPr txBox="1"/>
          <p:nvPr/>
        </p:nvSpPr>
        <p:spPr>
          <a:xfrm>
            <a:off x="3646487" y="4572000"/>
            <a:ext cx="5497512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уменьшить вертикальную скорость до значений, обозначенных на дисплее VSI </a:t>
            </a:r>
            <a:r>
              <a:rPr lang="en-US" sz="1600" b="0" i="1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зеленой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дугой.</a:t>
            </a:r>
            <a:endParaRPr/>
          </a:p>
        </p:txBody>
      </p:sp>
      <p:sp>
        <p:nvSpPr>
          <p:cNvPr id="140" name="Google Shape;140;p12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3657600" y="3017837"/>
            <a:ext cx="421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ADJUST VERTICAL SPEED,</a:t>
            </a:r>
            <a:endParaRPr sz="2400" b="1" i="1" u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ADJUST 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" y="2819400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3687762" y="3016250"/>
            <a:ext cx="306387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INCREASE CLIMB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INCREASE CLIMB </a:t>
            </a:r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2895600"/>
            <a:ext cx="30861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1090612" y="176212"/>
            <a:ext cx="80184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en-US" sz="16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УВЕЛИЧЕНИЮ ВЕРТИКАЛЬНОЙ СКОРОСТИ НАБОРА ВЫСОТЫ</a:t>
            </a:r>
            <a:endParaRPr/>
          </a:p>
        </p:txBody>
      </p:sp>
      <p:sp>
        <p:nvSpPr>
          <p:cNvPr id="150" name="Google Shape;150;p13" descr="fdsdfdsg"/>
          <p:cNvSpPr/>
          <p:nvPr/>
        </p:nvSpPr>
        <p:spPr>
          <a:xfrm>
            <a:off x="7391400" y="640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3494087" y="4419600"/>
            <a:ext cx="5497512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немедленно и плавно увеличить скорость набора высоты до вертикальной скорости от 12,5 до 15 метров в секунду (от 2500 до 3000 футов в минуту).</a:t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0" y="685800"/>
            <a:ext cx="7086600" cy="1889125"/>
          </a:xfrm>
          <a:prstGeom prst="rect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574</Words>
  <Application>Microsoft Office PowerPoint</Application>
  <PresentationFormat>Экран (4:3)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Tima</cp:lastModifiedBy>
  <cp:revision>4</cp:revision>
  <dcterms:modified xsi:type="dcterms:W3CDTF">2024-11-09T12:05:49Z</dcterms:modified>
</cp:coreProperties>
</file>