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6" r:id="rId6"/>
    <p:sldId id="267" r:id="rId7"/>
    <p:sldId id="260" r:id="rId8"/>
    <p:sldId id="268" r:id="rId9"/>
    <p:sldId id="269" r:id="rId10"/>
    <p:sldId id="261" r:id="rId11"/>
    <p:sldId id="270" r:id="rId12"/>
    <p:sldId id="271" r:id="rId13"/>
    <p:sldId id="262" r:id="rId14"/>
    <p:sldId id="272" r:id="rId15"/>
    <p:sldId id="273" r:id="rId16"/>
    <p:sldId id="263" r:id="rId17"/>
    <p:sldId id="264" r:id="rId18"/>
    <p:sldId id="265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55F11A-9FCE-44D5-889F-450EE19F11AC}" type="datetimeFigureOut">
              <a:rPr lang="th-TH" smtClean="0"/>
              <a:t>24/03/63</a:t>
            </a:fld>
            <a:endParaRPr lang="th-T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h-T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5C06C2-1C49-4CB8-9D87-68C57364F27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04514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03E7C-D0D7-4C0E-9039-6A997EAE03EC}" type="datetimeFigureOut">
              <a:rPr lang="th-TH" smtClean="0"/>
              <a:t>24/03/63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00BD7-1365-4EA2-ADF2-CD79E6FD8F8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483319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03E7C-D0D7-4C0E-9039-6A997EAE03EC}" type="datetimeFigureOut">
              <a:rPr lang="th-TH" smtClean="0"/>
              <a:t>24/03/63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00BD7-1365-4EA2-ADF2-CD79E6FD8F8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490118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03E7C-D0D7-4C0E-9039-6A997EAE03EC}" type="datetimeFigureOut">
              <a:rPr lang="th-TH" smtClean="0"/>
              <a:t>24/03/63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00BD7-1365-4EA2-ADF2-CD79E6FD8F8E}" type="slidenum">
              <a:rPr lang="th-TH" smtClean="0"/>
              <a:t>‹#›</a:t>
            </a:fld>
            <a:endParaRPr lang="th-TH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43761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03E7C-D0D7-4C0E-9039-6A997EAE03EC}" type="datetimeFigureOut">
              <a:rPr lang="th-TH" smtClean="0"/>
              <a:t>24/03/63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00BD7-1365-4EA2-ADF2-CD79E6FD8F8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7915443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03E7C-D0D7-4C0E-9039-6A997EAE03EC}" type="datetimeFigureOut">
              <a:rPr lang="th-TH" smtClean="0"/>
              <a:t>24/03/63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00BD7-1365-4EA2-ADF2-CD79E6FD8F8E}" type="slidenum">
              <a:rPr lang="th-TH" smtClean="0"/>
              <a:t>‹#›</a:t>
            </a:fld>
            <a:endParaRPr lang="th-TH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510009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03E7C-D0D7-4C0E-9039-6A997EAE03EC}" type="datetimeFigureOut">
              <a:rPr lang="th-TH" smtClean="0"/>
              <a:t>24/03/63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00BD7-1365-4EA2-ADF2-CD79E6FD8F8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003283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03E7C-D0D7-4C0E-9039-6A997EAE03EC}" type="datetimeFigureOut">
              <a:rPr lang="th-TH" smtClean="0"/>
              <a:t>24/03/63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00BD7-1365-4EA2-ADF2-CD79E6FD8F8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504821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03E7C-D0D7-4C0E-9039-6A997EAE03EC}" type="datetimeFigureOut">
              <a:rPr lang="th-TH" smtClean="0"/>
              <a:t>24/03/63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00BD7-1365-4EA2-ADF2-CD79E6FD8F8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071767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03E7C-D0D7-4C0E-9039-6A997EAE03EC}" type="datetimeFigureOut">
              <a:rPr lang="th-TH" smtClean="0"/>
              <a:t>24/03/63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00BD7-1365-4EA2-ADF2-CD79E6FD8F8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330822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03E7C-D0D7-4C0E-9039-6A997EAE03EC}" type="datetimeFigureOut">
              <a:rPr lang="th-TH" smtClean="0"/>
              <a:t>24/03/63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00BD7-1365-4EA2-ADF2-CD79E6FD8F8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26518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03E7C-D0D7-4C0E-9039-6A997EAE03EC}" type="datetimeFigureOut">
              <a:rPr lang="th-TH" smtClean="0"/>
              <a:t>24/03/63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00BD7-1365-4EA2-ADF2-CD79E6FD8F8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615537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03E7C-D0D7-4C0E-9039-6A997EAE03EC}" type="datetimeFigureOut">
              <a:rPr lang="th-TH" smtClean="0"/>
              <a:t>24/03/63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00BD7-1365-4EA2-ADF2-CD79E6FD8F8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910566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03E7C-D0D7-4C0E-9039-6A997EAE03EC}" type="datetimeFigureOut">
              <a:rPr lang="th-TH" smtClean="0"/>
              <a:t>24/03/63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00BD7-1365-4EA2-ADF2-CD79E6FD8F8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136195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03E7C-D0D7-4C0E-9039-6A997EAE03EC}" type="datetimeFigureOut">
              <a:rPr lang="th-TH" smtClean="0"/>
              <a:t>24/03/63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00BD7-1365-4EA2-ADF2-CD79E6FD8F8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73625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03E7C-D0D7-4C0E-9039-6A997EAE03EC}" type="datetimeFigureOut">
              <a:rPr lang="th-TH" smtClean="0"/>
              <a:t>24/03/63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00BD7-1365-4EA2-ADF2-CD79E6FD8F8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395801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03E7C-D0D7-4C0E-9039-6A997EAE03EC}" type="datetimeFigureOut">
              <a:rPr lang="th-TH" smtClean="0"/>
              <a:t>24/03/63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00BD7-1365-4EA2-ADF2-CD79E6FD8F8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993733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03E7C-D0D7-4C0E-9039-6A997EAE03EC}" type="datetimeFigureOut">
              <a:rPr lang="th-TH" smtClean="0"/>
              <a:t>24/03/63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C100BD7-1365-4EA2-ADF2-CD79E6FD8F8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923350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63575" y="2967335"/>
            <a:ext cx="6264857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h-TH" sz="6000" b="1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กิจกรรมในระยะการออกแบบ</a:t>
            </a:r>
            <a:endParaRPr lang="en-US" sz="6000" b="1" cap="none" spc="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8520712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55371" y="875211"/>
            <a:ext cx="74197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b="1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การใช้ซอฟต์แวร์ระบบ </a:t>
            </a:r>
            <a:r>
              <a:rPr lang="en-US" sz="3600" b="1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ERP</a:t>
            </a:r>
            <a:endParaRPr lang="th-TH" sz="3600" b="1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40971" y="1776549"/>
            <a:ext cx="984939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2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ระบบ </a:t>
            </a:r>
            <a:r>
              <a:rPr lang="en-US" sz="32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ERP </a:t>
            </a:r>
            <a:r>
              <a:rPr lang="th-TH" sz="32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เป็นการบูรณาการชุดซอฟต์แวร์ที่นำมาใช้เพื่อสนับสนุนกระบวนการทางธุรกิจขององค์กร ด้วยการรวมงานหลักต่างๆ ที่เกี่ยวข้องกับการปฏิบัติงานทางธุรกิจในทุกส่วนขององค์กรเข้าด้วยกันเป็นหนึ่งเดียว เช่น ระบบการผลิต ระบบการขาย ระบบขนส่ง ระบบบัญชี ระบบการเงิน ระบบการตลาด และระบบงานด้านทรัพยากรมนุษย์ ส่งผลให้ระบบงานเหล่านี้ได้รับการเชื่อมโยงถึงกันแบบทั่วทั้งองค์กร นอกจากนี้ ระบบ </a:t>
            </a:r>
            <a:r>
              <a:rPr lang="en-US" sz="32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ERP </a:t>
            </a:r>
            <a:r>
              <a:rPr lang="th-TH" sz="32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ยังสามารถเพิ่มขีดความสามารถในการเชื่อมโยงระหว่างองค์กร ไม่ว่าจะเป็นลูกค้า คู่ค้าทางธุรกิจ และผู้ขายปัจจัยการผลิต</a:t>
            </a:r>
            <a:endParaRPr lang="th-TH" sz="32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8954771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24297" y="1031966"/>
            <a:ext cx="8138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b="1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ข้อดีและข้อเสียของการใช้ซอฟต์แวร์ระบบ </a:t>
            </a:r>
            <a:r>
              <a:rPr lang="en-US" sz="3600" b="1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ERP</a:t>
            </a:r>
            <a:endParaRPr lang="th-TH" sz="3600" b="1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58537" y="1841863"/>
            <a:ext cx="923544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2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ข้อดี</a:t>
            </a:r>
          </a:p>
          <a:p>
            <a:pPr marL="514350" indent="-514350">
              <a:buAutoNum type="arabicPeriod"/>
            </a:pPr>
            <a:r>
              <a:rPr lang="th-TH" sz="32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มีคุณภาพและประสิทธิภาพสูง</a:t>
            </a:r>
          </a:p>
          <a:p>
            <a:pPr marL="514350" indent="-514350">
              <a:buAutoNum type="arabicPeriod"/>
            </a:pPr>
            <a:r>
              <a:rPr lang="th-TH" sz="32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ช่วยลดต้นทุน โดยเฉพาะองค์กรขนาดใหญ่</a:t>
            </a:r>
          </a:p>
          <a:p>
            <a:pPr marL="514350" indent="-514350">
              <a:buAutoNum type="arabicPeriod"/>
            </a:pPr>
            <a:r>
              <a:rPr lang="th-TH" sz="32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ช่วยสนับสนุนการตัดสินใจ โดยการผู้บริหารสามารถดำเนินการตัดสินใจภายใต้ข่าวสารที่มีการเชื่อมโยงถึงกันแบบทั่วองค์กรได้อย่างทันเวลา</a:t>
            </a:r>
          </a:p>
          <a:p>
            <a:pPr marL="514350" indent="-514350">
              <a:buAutoNum type="arabicPeriod"/>
            </a:pPr>
            <a:r>
              <a:rPr lang="th-TH" sz="32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เพิ่มความคล่องตัวให้กับองค์กร ระบบ </a:t>
            </a:r>
            <a:r>
              <a:rPr lang="en-US" sz="32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ERP </a:t>
            </a:r>
            <a:r>
              <a:rPr lang="th-TH" sz="32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ช่วยทลายกำแพงกระบวนการธุรกิจแบบเดิมๆ ด้วยการมุ่งเน้นสารสนเทศเพื่อการแก้ไขปัญหา</a:t>
            </a:r>
            <a:endParaRPr lang="th-TH" sz="32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1053274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45029" y="613953"/>
            <a:ext cx="8817428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2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ข้อเสีย</a:t>
            </a:r>
          </a:p>
          <a:p>
            <a:pPr marL="514350" indent="-514350">
              <a:buAutoNum type="arabicPeriod"/>
            </a:pPr>
            <a:r>
              <a:rPr lang="th-TH" sz="32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มีความสับซ้อนสูงกว่าระบบจะติดตั้งเสร็จสมบูรณ์พร้อมใช้งาน อาจต้องใช้เวลากว่า </a:t>
            </a:r>
            <a:r>
              <a:rPr lang="en-US" sz="32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6-12 </a:t>
            </a:r>
            <a:r>
              <a:rPr lang="th-TH" sz="32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เดือน</a:t>
            </a:r>
          </a:p>
          <a:p>
            <a:pPr marL="514350" indent="-514350">
              <a:buAutoNum type="arabicPeriod"/>
            </a:pPr>
            <a:r>
              <a:rPr lang="th-TH" sz="32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ต้องปรับให้เข้ากับการใช้งานซึ่งปกติทางผู้ผลิตจะแบบแผนให้ดำเนินรอยตาม</a:t>
            </a:r>
          </a:p>
          <a:p>
            <a:pPr marL="514350" indent="-514350">
              <a:buAutoNum type="arabicPeriod"/>
            </a:pPr>
            <a:r>
              <a:rPr lang="th-TH" sz="32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มีราคาสูงมาก โมดูล อาจมีราคานับสิบล้านบาท และยังรวมถึงค่าใช้จ่ายอื่นอีกในการติดตั้ง</a:t>
            </a:r>
          </a:p>
          <a:p>
            <a:pPr marL="514350" indent="-514350">
              <a:buAutoNum type="arabicPeriod"/>
            </a:pPr>
            <a:r>
              <a:rPr lang="th-TH" sz="32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ภาพรวมจะเสียหายหากมีบางกระบวนการด้อยประสิทธิภาพ</a:t>
            </a:r>
          </a:p>
          <a:p>
            <a:pPr marL="514350" indent="-514350">
              <a:buAutoNum type="arabicPeriod"/>
            </a:pPr>
            <a:r>
              <a:rPr lang="th-TH" sz="32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ต้องพึ่งพาผู้เชี่ยวชาญ</a:t>
            </a:r>
          </a:p>
          <a:p>
            <a:pPr marL="514350" indent="-514350">
              <a:buAutoNum type="arabicPeriod"/>
            </a:pPr>
            <a:r>
              <a:rPr lang="th-TH" sz="32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ยากต่อการบูรณาการเข้ากับระบบอื่น</a:t>
            </a:r>
          </a:p>
          <a:p>
            <a:pPr marL="514350" indent="-514350">
              <a:buAutoNum type="arabicPeriod"/>
            </a:pPr>
            <a:r>
              <a:rPr lang="th-TH" sz="32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ความเสี่ยงจากการใช้งานที่ล้มเหลว</a:t>
            </a:r>
            <a:endParaRPr lang="th-TH" sz="32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8891232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12126" y="653143"/>
            <a:ext cx="67273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b="1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การว่าจ้างหน่วยงานภายนอก </a:t>
            </a:r>
            <a:r>
              <a:rPr lang="en-US" sz="3600" b="1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(</a:t>
            </a:r>
            <a:r>
              <a:rPr lang="en-US" sz="3600" b="1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Outsourcing</a:t>
            </a:r>
            <a:r>
              <a:rPr lang="en-US" sz="3600" b="1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)</a:t>
            </a:r>
            <a:endParaRPr lang="th-TH" sz="3600" b="1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23405" y="1789611"/>
            <a:ext cx="877824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2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การเอาต์ซอร์ส เป็นการว่าจ้างหน่วยงานภายนอกมาพัณนาระบบและดูแลระบบให้ แทนที่องค์กรจะใช้บุคคลากรภายในองค์กรของตน เป้าหมายของการ</a:t>
            </a:r>
            <a:r>
              <a:rPr lang="th-TH" sz="3200" dirty="0">
                <a:latin typeface="Angsana New" panose="02020603050405020304" pitchFamily="18" charset="-34"/>
                <a:cs typeface="Angsana New" panose="02020603050405020304" pitchFamily="18" charset="-34"/>
              </a:rPr>
              <a:t>เอาต์ซอร์</a:t>
            </a:r>
            <a:r>
              <a:rPr lang="th-TH" sz="32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สก็คือ ต้องการให้องค์กรมุ่งทำธุรกิจหลักตามที่ตนถนัด ส่วนงานอื่นๆที่ตนไม่ถนัด เช่น ระบบสารสนเทศ ก็ว่าจ้างหน่วยงานภายนอกมาทำแทน</a:t>
            </a:r>
            <a:endParaRPr lang="th-TH" sz="32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9901339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89611" y="862149"/>
            <a:ext cx="7981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b="1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ข้อดีและข้อเสียของการ</a:t>
            </a:r>
            <a:r>
              <a:rPr lang="th-TH" sz="36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เอาต์ซอร์ส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01783" y="1815737"/>
            <a:ext cx="9366068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2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ข้อดี</a:t>
            </a:r>
          </a:p>
          <a:p>
            <a:pPr marL="514350" indent="-514350">
              <a:buAutoNum type="arabicPeriod"/>
            </a:pPr>
            <a:r>
              <a:rPr lang="th-TH" sz="32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เหมาะสำหรับองค์กรที่ไม่มีความพร้อมด้านงานพัฒนาระบบ</a:t>
            </a:r>
          </a:p>
          <a:p>
            <a:pPr marL="514350" indent="-514350">
              <a:buAutoNum type="arabicPeriod"/>
            </a:pPr>
            <a:r>
              <a:rPr lang="th-TH" sz="32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หน่วยงานได้ใช้ระบบงานที่ทันสมัย มีเทคโนโลยีใหม่ๆ</a:t>
            </a:r>
          </a:p>
          <a:p>
            <a:pPr marL="514350" indent="-514350">
              <a:buAutoNum type="arabicPeriod"/>
            </a:pPr>
            <a:r>
              <a:rPr lang="th-TH" sz="32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มั่นใจได้ว่าจะได้ระบบตามความต้องการ และส่งมอบระบบตรงเวลา</a:t>
            </a:r>
          </a:p>
          <a:p>
            <a:pPr marL="514350" indent="-514350">
              <a:buAutoNum type="arabicPeriod"/>
            </a:pPr>
            <a:r>
              <a:rPr lang="th-TH" sz="32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สามารถควบคุมค่าใช้จ่ายได้ เช่น ชำระเป็นรายเดือน</a:t>
            </a:r>
          </a:p>
          <a:p>
            <a:pPr marL="514350" indent="-514350">
              <a:buAutoNum type="arabicPeriod"/>
            </a:pPr>
            <a:r>
              <a:rPr lang="th-TH" sz="32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การปรับปรุงระบบให้ทันสมัย สามารถทำได้ง่าย</a:t>
            </a:r>
          </a:p>
          <a:p>
            <a:pPr marL="514350" indent="-514350">
              <a:buAutoNum type="arabicPeriod"/>
            </a:pPr>
            <a:r>
              <a:rPr lang="th-TH" sz="32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เอกสารเกี่ยวกับระบบงาน มีครบถ้วน เป็นระบบ และมีมาตรฐาน</a:t>
            </a:r>
          </a:p>
          <a:p>
            <a:pPr marL="514350" indent="-514350">
              <a:buAutoNum type="arabicPeriod"/>
            </a:pPr>
            <a:endParaRPr lang="th-TH" sz="32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7517995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23406" y="1031965"/>
            <a:ext cx="953588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2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ข้อเสีย</a:t>
            </a:r>
          </a:p>
          <a:p>
            <a:pPr marL="514350" indent="-514350">
              <a:buAutoNum type="arabicPeriod"/>
            </a:pPr>
            <a:r>
              <a:rPr lang="th-TH" sz="32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บริษัท</a:t>
            </a:r>
            <a:r>
              <a:rPr lang="th-TH" sz="3200" dirty="0">
                <a:latin typeface="Angsana New" panose="02020603050405020304" pitchFamily="18" charset="-34"/>
                <a:cs typeface="Angsana New" panose="02020603050405020304" pitchFamily="18" charset="-34"/>
              </a:rPr>
              <a:t>เอาต์ซอร์</a:t>
            </a:r>
            <a:r>
              <a:rPr lang="th-TH" sz="32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สที่มีศักยภาพสูงในประเทศไทยยังมีน้อย</a:t>
            </a:r>
          </a:p>
          <a:p>
            <a:pPr marL="514350" indent="-514350">
              <a:buAutoNum type="arabicPeriod"/>
            </a:pPr>
            <a:r>
              <a:rPr lang="th-TH" sz="32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องค์กรสูญเสียความลับ</a:t>
            </a:r>
          </a:p>
          <a:p>
            <a:pPr marL="514350" indent="-514350">
              <a:buAutoNum type="arabicPeriod"/>
            </a:pPr>
            <a:r>
              <a:rPr lang="th-TH" sz="32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องค์กรจำเป็นต้องพึ่งพาบริษัทเอาต์ซอร์สเพื่อดูแลระบบให้</a:t>
            </a:r>
          </a:p>
          <a:p>
            <a:pPr marL="514350" indent="-514350">
              <a:buAutoNum type="arabicPeriod"/>
            </a:pPr>
            <a:r>
              <a:rPr lang="th-TH" sz="32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อาจได้รับแรงต่อต้านจากพนักงานภายในองค์กร</a:t>
            </a:r>
          </a:p>
          <a:p>
            <a:pPr marL="514350" indent="-514350">
              <a:buAutoNum type="arabicPeriod"/>
            </a:pPr>
            <a:r>
              <a:rPr lang="th-TH" sz="32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ค่าใช้จ่ายสูง</a:t>
            </a:r>
            <a:endParaRPr lang="th-TH" sz="32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endParaRPr lang="th-TH" sz="32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4003001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09897" y="679269"/>
            <a:ext cx="7916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b="1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การใช้เทคโนโลยีคลาวด์คอมพิวติ้ง </a:t>
            </a:r>
            <a:r>
              <a:rPr lang="en-US" sz="3600" b="1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(Cloud Computing)</a:t>
            </a:r>
            <a:endParaRPr lang="th-TH" sz="3600" b="1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27017" y="1619796"/>
            <a:ext cx="927462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ngsana New" panose="02020603050405020304" pitchFamily="18" charset="-34"/>
                <a:cs typeface="Angsana New" panose="02020603050405020304" pitchFamily="18" charset="-34"/>
              </a:rPr>
              <a:t> Cloud Computing </a:t>
            </a:r>
            <a:r>
              <a:rPr lang="th-TH" sz="3200" dirty="0">
                <a:latin typeface="Angsana New" panose="02020603050405020304" pitchFamily="18" charset="-34"/>
                <a:cs typeface="Angsana New" panose="02020603050405020304" pitchFamily="18" charset="-34"/>
              </a:rPr>
              <a:t>เป็นระบบคอมพิวเตอร์ที่พร้อมรองรับการทำงานของผู้ใช้งานในทุกๆ ด้านไม่ว่าจะเป็นระบบเครือข่าย การจัดเก็บข้อมูล การทดสอบระบบหรือติดตั้งฐานข้อมูล หรือการใช้งานซอฟต์เฉพาะด้านในธุรกิจต่างๆ โดยที่ผู้ใช้งานไม่ต้องติดตั้งระบบทั้งฮาร์ดแวร์และซอฟต์แวร์ไว้ที่สำนักงานให้ยุ่งยาก แต่สามารถใช้งานในสิ่งที่ต้องการได้ด้วยการเชื่อมต่อกับระบบ </a:t>
            </a:r>
            <a:r>
              <a:rPr lang="en-US" sz="3200" dirty="0">
                <a:latin typeface="Angsana New" panose="02020603050405020304" pitchFamily="18" charset="-34"/>
                <a:cs typeface="Angsana New" panose="02020603050405020304" pitchFamily="18" charset="-34"/>
              </a:rPr>
              <a:t>Cloud Computing </a:t>
            </a:r>
            <a:r>
              <a:rPr lang="th-TH" sz="3200" dirty="0">
                <a:latin typeface="Angsana New" panose="02020603050405020304" pitchFamily="18" charset="-34"/>
                <a:cs typeface="Angsana New" panose="02020603050405020304" pitchFamily="18" charset="-34"/>
              </a:rPr>
              <a:t>ผ่าน</a:t>
            </a:r>
            <a:r>
              <a:rPr lang="th-TH" sz="32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อินเทอร์เน็ต โดยองค์กรจะเช่าหรือได้รับลิขสิทธิ์จากผู้ให้บริการ ในการรันโปรแกรมประยุกต์เพื่อใช้งานแบบระยะไกลผ่านเครือข่ายอินเทอร์เน็ต ซึ่งปกติจะชำระเป็นรายเดือน โดยผู้ให้บริการจะเตรียมโปรแกรมแอปพลิเคชันต่างๆ ไว้แล้ว ผู้ใช้เพียงชำระเงินเพื่อได้สิทธิการใช้ซอฟต์แวร์ต่อบุคคล</a:t>
            </a:r>
          </a:p>
        </p:txBody>
      </p:sp>
    </p:spTree>
    <p:extLst>
      <p:ext uri="{BB962C8B-B14F-4D97-AF65-F5344CB8AC3E}">
        <p14:creationId xmlns:p14="http://schemas.microsoft.com/office/powerpoint/2010/main" val="772524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71154" y="744583"/>
            <a:ext cx="69233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b="1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ข้อดีและข้อเสียของการ</a:t>
            </a:r>
            <a:r>
              <a:rPr lang="th-TH" sz="36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ใช้เทคโนโลยีคลาวด์คอมพิวติ้ง</a:t>
            </a:r>
            <a:endParaRPr lang="th-TH" sz="36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71153" y="1685109"/>
            <a:ext cx="8974183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2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ข้อดี</a:t>
            </a:r>
          </a:p>
          <a:p>
            <a:pPr marL="514350" indent="-514350">
              <a:buAutoNum type="arabicPeriod"/>
            </a:pPr>
            <a:r>
              <a:rPr lang="th-TH" sz="32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องค์กรไม่ต้องลงทุนด้านไอทีเอง ไม่ต้องกังวลกับการอัปเกรด และการบำรุงรักษาระบบ</a:t>
            </a:r>
          </a:p>
          <a:p>
            <a:pPr marL="514350" indent="-514350">
              <a:buAutoNum type="arabicPeriod"/>
            </a:pPr>
            <a:r>
              <a:rPr lang="th-TH" sz="32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สามารถเชื่อมต่อเข้าถึงระบบได้ตลอดเวลา</a:t>
            </a:r>
          </a:p>
          <a:p>
            <a:pPr marL="514350" indent="-514350">
              <a:buAutoNum type="arabicPeriod"/>
            </a:pPr>
            <a:r>
              <a:rPr lang="th-TH" sz="32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วัดปริมาณการใช้งานได้ ใครใช้มากก็จ่ายมาก ใครใช้น้อยก็จ่ายน้อย</a:t>
            </a:r>
          </a:p>
          <a:p>
            <a:pPr marL="514350" indent="-514350">
              <a:buAutoNum type="arabicPeriod"/>
            </a:pPr>
            <a:r>
              <a:rPr lang="th-TH" sz="32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เนื่องจากเป็นระบบเปิด จึงสามารถเข้าใช้งานได้หลายแพลตฟอร์ม เช่น โน๊ตบุ๊ก แท็บเล็ต หรือสมาร์ทโฟน</a:t>
            </a:r>
          </a:p>
          <a:p>
            <a:pPr marL="514350" indent="-514350">
              <a:buAutoNum type="arabicPeriod"/>
            </a:pPr>
            <a:r>
              <a:rPr lang="th-TH" sz="32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เริ่มมีคู่ค้ารายใหญ่เข้ามาจับงานบริการนี้ เช่น </a:t>
            </a:r>
            <a:r>
              <a:rPr lang="en-US" sz="32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Cisco</a:t>
            </a:r>
            <a:endParaRPr lang="th-TH" sz="3200" dirty="0" smtClean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marL="514350" indent="-514350">
              <a:buAutoNum type="arabicPeriod"/>
            </a:pPr>
            <a:endParaRPr lang="th-TH" sz="3200" dirty="0" smtClean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marL="514350" indent="-514350">
              <a:buAutoNum type="arabicPeriod"/>
            </a:pPr>
            <a:endParaRPr lang="th-TH" sz="32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9156614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15292" y="953589"/>
            <a:ext cx="800753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2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ข้อเสีย</a:t>
            </a:r>
          </a:p>
          <a:p>
            <a:pPr marL="514350" indent="-514350">
              <a:buAutoNum type="arabicPeriod"/>
            </a:pPr>
            <a:r>
              <a:rPr lang="th-TH" sz="32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โดยพื้นฐานของเทคโนโลยีคลาวด์ เราจะไม่รู้เลยว่าข้อมูลขององค์กรถูกจัดเก็บไว้ที่โฮสต์ใด</a:t>
            </a:r>
          </a:p>
          <a:p>
            <a:pPr marL="514350" indent="-514350">
              <a:buAutoNum type="arabicPeriod"/>
            </a:pPr>
            <a:r>
              <a:rPr lang="th-TH" sz="32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ความไม่ชัดเจนในเรื่องของความปลอดภัยของข้อมูล</a:t>
            </a:r>
          </a:p>
          <a:p>
            <a:pPr marL="514350" indent="-514350">
              <a:buAutoNum type="arabicPeriod"/>
            </a:pPr>
            <a:r>
              <a:rPr lang="th-TH" sz="32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หากอินเทอร์เน็ตล่ม จะไม่สามารถเข้าถึงระบบได้</a:t>
            </a:r>
          </a:p>
          <a:p>
            <a:pPr marL="514350" indent="-514350">
              <a:buAutoNum type="arabicPeriod"/>
            </a:pPr>
            <a:r>
              <a:rPr lang="th-TH" sz="32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ระบบงานที่เปิดให้บริการยังคงมีให้เลือกน้อย</a:t>
            </a:r>
          </a:p>
          <a:p>
            <a:pPr marL="514350" indent="-514350">
              <a:buAutoNum type="arabicPeriod"/>
            </a:pPr>
            <a:r>
              <a:rPr lang="th-TH" sz="32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หลายๆองค์กรยังมองเทคโนโลยีนี้เป็นเรื่องใหม่ </a:t>
            </a:r>
            <a:endParaRPr lang="th-TH" sz="32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652284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24297" y="1018903"/>
            <a:ext cx="81120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b="1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กิจกรรมสำคัญของระยะการออกแบบ ประกอบด้วย</a:t>
            </a:r>
            <a:endParaRPr lang="th-TH" sz="3600" b="1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32411" y="2076994"/>
            <a:ext cx="807284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th-TH" sz="32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การจัดหาระบบ</a:t>
            </a:r>
          </a:p>
          <a:p>
            <a:pPr marL="514350" indent="-514350">
              <a:buAutoNum type="arabicPeriod"/>
            </a:pPr>
            <a:r>
              <a:rPr lang="th-TH" sz="32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การออกแบบสถาปัตยกรรม</a:t>
            </a:r>
          </a:p>
          <a:p>
            <a:pPr marL="514350" indent="-514350">
              <a:buAutoNum type="arabicPeriod"/>
            </a:pPr>
            <a:r>
              <a:rPr lang="th-TH" sz="32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การออกแบบเอาต์พุต อินพุต และยูสเซอร์อินเตอร์เฟช</a:t>
            </a:r>
          </a:p>
          <a:p>
            <a:pPr marL="514350" indent="-514350">
              <a:buAutoNum type="arabicPeriod"/>
            </a:pPr>
            <a:r>
              <a:rPr lang="th-TH" sz="32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การออกแบบฐานข้อมูล</a:t>
            </a:r>
          </a:p>
          <a:p>
            <a:pPr marL="514350" indent="-514350">
              <a:buAutoNum type="arabicPeriod"/>
            </a:pPr>
            <a:r>
              <a:rPr lang="th-TH" sz="32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การสร้างต้นแบบ</a:t>
            </a:r>
          </a:p>
          <a:p>
            <a:pPr marL="514350" indent="-514350">
              <a:buAutoNum type="arabicPeriod"/>
            </a:pPr>
            <a:r>
              <a:rPr lang="th-TH" sz="32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การออกแบบโปรแกรม</a:t>
            </a:r>
            <a:endParaRPr lang="th-TH" sz="32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307383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67098" y="1005840"/>
            <a:ext cx="8686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b="1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กลยุทธ์การจัดหาระบบ </a:t>
            </a:r>
            <a:r>
              <a:rPr lang="en-US" sz="3600" b="1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(Systems </a:t>
            </a:r>
            <a:r>
              <a:rPr lang="en-US" sz="3600" b="1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Acquisition </a:t>
            </a:r>
            <a:r>
              <a:rPr lang="en-US" sz="3600" b="1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Strategies)</a:t>
            </a:r>
            <a:endParaRPr lang="th-TH" sz="3600" b="1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67098" y="2103120"/>
            <a:ext cx="868679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2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การจัดการระบบ สามารถดำเนินการได้ใน </a:t>
            </a:r>
            <a:r>
              <a:rPr lang="en-US" sz="32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5 </a:t>
            </a:r>
            <a:r>
              <a:rPr lang="th-TH" sz="32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วิธีด้วยกัน คือ</a:t>
            </a:r>
          </a:p>
          <a:p>
            <a:pPr marL="514350" indent="-514350">
              <a:buAutoNum type="arabicPeriod"/>
            </a:pPr>
            <a:r>
              <a:rPr lang="th-TH" sz="32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การพัฒนาโปรแกรมขึ้นเอง</a:t>
            </a:r>
          </a:p>
          <a:p>
            <a:pPr marL="514350" indent="-514350">
              <a:buAutoNum type="arabicPeriod"/>
            </a:pPr>
            <a:r>
              <a:rPr lang="th-TH" sz="32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การใช้ซอฟต์แวร์สำเร็จรูปทั่วไป</a:t>
            </a:r>
          </a:p>
          <a:p>
            <a:pPr marL="514350" indent="-514350">
              <a:buAutoNum type="arabicPeriod"/>
            </a:pPr>
            <a:r>
              <a:rPr lang="th-TH" sz="32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การใช้ซอฟต์แวร์ระบบ </a:t>
            </a:r>
            <a:r>
              <a:rPr lang="en-US" sz="32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ERP</a:t>
            </a:r>
          </a:p>
          <a:p>
            <a:pPr marL="514350" indent="-514350">
              <a:buAutoNum type="arabicPeriod"/>
            </a:pPr>
            <a:r>
              <a:rPr lang="th-TH" sz="32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การว่าจ้างหน่วยงานภายนอก</a:t>
            </a:r>
          </a:p>
          <a:p>
            <a:pPr marL="514350" indent="-514350">
              <a:buAutoNum type="arabicPeriod"/>
            </a:pPr>
            <a:r>
              <a:rPr lang="th-TH" sz="32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การใช้เทคโนโลยีคลาวด์คอมพิวติ้ง</a:t>
            </a:r>
          </a:p>
          <a:p>
            <a:pPr marL="514350" indent="-514350">
              <a:buAutoNum type="arabicPeriod"/>
            </a:pPr>
            <a:endParaRPr lang="th-TH" sz="32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26765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36914" y="1005840"/>
            <a:ext cx="81773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b="1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การพัฒนา</a:t>
            </a:r>
            <a:r>
              <a:rPr lang="th-TH" sz="3600" b="1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โปรแกรมขึ้นเอง </a:t>
            </a:r>
            <a:r>
              <a:rPr lang="en-US" sz="3600" b="1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( Custom Development)</a:t>
            </a:r>
            <a:endParaRPr lang="th-TH" sz="3600" b="1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92778" y="2560320"/>
            <a:ext cx="879130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2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เป็นวิธีที่ดีที่สุดของการสร้างระบบ เนื่องจากทีมงานสามารถควบคุมการดำเนินงานของโครงการและฟังก์ชันการทำงานทางธุรกิจต่างๆ ได้ตามต้องการ และยังช่วยให้ทีมพัฒนามีความคิดสร้างสรรค์ต่อการค้นหาแนวทางในการแก้ไขปัญหาทางธุรกิจให้กับองค์กร</a:t>
            </a:r>
          </a:p>
          <a:p>
            <a:endParaRPr lang="th-TH" sz="32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720901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49532" y="744583"/>
            <a:ext cx="71061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b="1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ข้อดีและข้อเสียของการพัฒนาโปรแกรมขึ้นเอง</a:t>
            </a:r>
            <a:endParaRPr lang="th-TH" sz="3600" b="1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45029" y="1685109"/>
            <a:ext cx="896111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2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ข้อดี</a:t>
            </a:r>
          </a:p>
          <a:p>
            <a:pPr marL="514350" indent="-514350">
              <a:buAutoNum type="arabicPeriod"/>
            </a:pPr>
            <a:r>
              <a:rPr lang="th-TH" sz="32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โปรแกรมที่พัฒนา ตอบสนองความต้องการแก่ผู้ใช้มากที่สุด เนื่องจากเจ้าของระบบกับทีมพัฒนาเป็นบุคลากรภายในองค์กรเดียวกัน</a:t>
            </a:r>
          </a:p>
          <a:p>
            <a:pPr marL="514350" indent="-514350">
              <a:buAutoNum type="arabicPeriod"/>
            </a:pPr>
            <a:r>
              <a:rPr lang="th-TH" sz="32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ลดค่าใช้จ่ายด้านอุปกรณ์ฮาร์ดแวร์ เนื่องจากหน่อยงานสามารถจัดหาอุปกรณ์ที่เหมาะสม และจำเป็นต่อการใช้งานเท่านั้น</a:t>
            </a:r>
          </a:p>
          <a:p>
            <a:pPr marL="514350" indent="-514350">
              <a:buAutoNum type="arabicPeriod"/>
            </a:pPr>
            <a:r>
              <a:rPr lang="th-TH" sz="32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เนื่องจากทีมงานพัฒนาระบบเป็นบุคคลภายใน จึงล่วงรู้วัฒนธรรมองค์กรเป็นอย่างดี ทำให้ผู้ใช้ระบบกับทีมงานมความคุ้นเคย</a:t>
            </a:r>
          </a:p>
          <a:p>
            <a:pPr marL="514350" indent="-514350">
              <a:buAutoNum type="arabicPeriod"/>
            </a:pPr>
            <a:r>
              <a:rPr lang="th-TH" sz="32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หากระบบเกิดการขัดข้อง ผู้ใช้สามารถเรียกใช้บริการจากแผนกพัฒนาได้ทันที</a:t>
            </a:r>
            <a:endParaRPr lang="th-TH" sz="32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883246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67097" y="966651"/>
            <a:ext cx="888274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2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ข้อเสีย</a:t>
            </a:r>
          </a:p>
          <a:p>
            <a:pPr marL="514350" indent="-514350">
              <a:buAutoNum type="arabicPeriod"/>
            </a:pPr>
            <a:r>
              <a:rPr lang="th-TH" sz="32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แผนกพัฒนาระบบ ต้องมีความพร้อมทั้งทางด้านบุคลาการและเวลา</a:t>
            </a:r>
          </a:p>
          <a:p>
            <a:pPr marL="514350" indent="-514350">
              <a:buAutoNum type="arabicPeriod"/>
            </a:pPr>
            <a:r>
              <a:rPr lang="th-TH" sz="32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เอกสารประกอบโปรแกรม และไดอะแกรมต่างๆ อาจไม่ได้รับการจัดทำขึ้น หรือจัดทำขึ้นบ้างแต่มักไม่เป็นไปตามมาตรฐาน</a:t>
            </a:r>
          </a:p>
          <a:p>
            <a:pPr marL="514350" indent="-514350">
              <a:buAutoNum type="arabicPeriod"/>
            </a:pPr>
            <a:r>
              <a:rPr lang="th-TH" sz="32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ไม่เหมาะกับระบบงานที่มีความซับซ้อนสูง เนื่องจากทีมงานมีประสบการณ์และความเชี่ยวชาญค่อนข้างจำกัด ส่งผลต่อระบบที่พัฒนา อาจไม่สำเร็จตามที่คาดหวัง</a:t>
            </a:r>
            <a:endParaRPr lang="th-TH" sz="32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296969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72491" y="966651"/>
            <a:ext cx="74458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b="1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การใช้ซอฟต์แวร์สำเร็จรูปทั่วไป </a:t>
            </a:r>
            <a:r>
              <a:rPr lang="en-US" sz="3600" b="1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(Packaged </a:t>
            </a:r>
            <a:r>
              <a:rPr lang="en-US" sz="3600" b="1" dirty="0" err="1" smtClean="0">
                <a:latin typeface="Angsana New" panose="02020603050405020304" pitchFamily="18" charset="-34"/>
                <a:cs typeface="Angsana New" panose="02020603050405020304" pitchFamily="18" charset="-34"/>
              </a:rPr>
              <a:t>Softwere</a:t>
            </a:r>
            <a:r>
              <a:rPr lang="en-US" sz="3600" b="1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)</a:t>
            </a:r>
            <a:endParaRPr lang="th-TH" sz="3600" b="1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22962" y="1907176"/>
            <a:ext cx="944444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2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ซอฟต์แวร์สำเร็จรูป สามารถหาซื้อได้ตามร้านค้าไอทีหรือบริษัทตัวแทนจำหน่าย </a:t>
            </a:r>
            <a:r>
              <a:rPr lang="th-TH" sz="32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      ซึ่ง</a:t>
            </a:r>
            <a:r>
              <a:rPr lang="th-TH" sz="32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โดยมักเป็นซอฟต์แวร์ที่สนับสนุนฟังก์ชันการทำงานทางธุรกิจด้านใดด้านหนึ่งโดยเฉพาะ เช่น ระบบบัญชี ระบบ </a:t>
            </a:r>
            <a:r>
              <a:rPr lang="en-US" sz="32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POS </a:t>
            </a:r>
            <a:r>
              <a:rPr lang="th-TH" sz="32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ระบบเงินเดือน เป็นต้น ซึ่งผู้ใช้สามารถซื้อได้ในราคาไม่แพง และนำมาติดตั้งใช้งานบนเครื่องคอมพิวเตอร์ตามคู่มือปฏิบัติได้ด้วยตนเอง</a:t>
            </a:r>
            <a:r>
              <a:rPr lang="en-US" sz="32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th-TH" sz="32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เนื่องจากเป็นระบบที่ถูกออกแบบมาสำเร็จรูปมาแล้ว ไม่ซับซ้อน เพียงปฏิบัติตามขั้นตอน ก็สามารถออกรายงานได้ตามที่ต้องการได้</a:t>
            </a:r>
            <a:endParaRPr lang="th-TH" sz="32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106608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1154" y="705394"/>
            <a:ext cx="7328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b="1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ข้อดีและข้อเสียของการซื้อซอฟต์แวร์สำเร็จรูป</a:t>
            </a:r>
            <a:endParaRPr lang="th-TH" sz="3600" b="1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32411" y="1724297"/>
            <a:ext cx="924850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2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ข้อดี</a:t>
            </a:r>
          </a:p>
          <a:p>
            <a:pPr marL="514350" indent="-514350">
              <a:buAutoNum type="arabicPeriod"/>
            </a:pPr>
            <a:r>
              <a:rPr lang="th-TH" sz="32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สามารถนำมาใช้งานได้ทันที รวดเร็ว</a:t>
            </a:r>
          </a:p>
          <a:p>
            <a:pPr marL="514350" indent="-514350">
              <a:buAutoNum type="arabicPeriod"/>
            </a:pPr>
            <a:r>
              <a:rPr lang="th-TH" sz="32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คุณภาพโปรแกรมค่อนข้างดี มีเอกสารประกอบการใช้งาน และมีมาตรฐาน</a:t>
            </a:r>
          </a:p>
          <a:p>
            <a:pPr marL="514350" indent="-514350">
              <a:buAutoNum type="arabicPeriod"/>
            </a:pPr>
            <a:r>
              <a:rPr lang="th-TH" sz="32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หากโปรแกรมมีการปรับปรุงเวอร์ชั่น สามารถติดต่อกับตัวแทนจำหน่ายเพื่อทำการปรับได้ฟรี หรือาจเสียค่าใช้จ่ายเพียงเล็อกน้อย</a:t>
            </a:r>
          </a:p>
          <a:p>
            <a:pPr marL="514350" indent="-514350">
              <a:buAutoNum type="arabicPeriod"/>
            </a:pPr>
            <a:r>
              <a:rPr lang="th-TH" sz="32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ได้รับการบริการและคำปรึกษาจากบริษัท หรือจากบริษัทตัวแทนที่ได้รับการแต่งตั้ง</a:t>
            </a:r>
            <a:endParaRPr lang="th-TH" sz="32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4213082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27909" y="1123406"/>
            <a:ext cx="922237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2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ข้อเสีย</a:t>
            </a:r>
          </a:p>
          <a:p>
            <a:pPr marL="514350" indent="-514350">
              <a:buAutoNum type="arabicPeriod"/>
            </a:pPr>
            <a:r>
              <a:rPr lang="th-TH" sz="32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เนื่องจากซอฟต์แวร์สำเร็จรูปส่วนใหญ่มักถูกออกแบบให้ครอบคลุมการใช้งานแบบกว้างๆดังนั้น ผู้ใช้งานจำเป็นต้องปรับกระบวนการธุรกิจให้เข้ากับตัวโปรแกรม</a:t>
            </a:r>
          </a:p>
          <a:p>
            <a:pPr marL="514350" indent="-514350">
              <a:buAutoNum type="arabicPeriod"/>
            </a:pPr>
            <a:r>
              <a:rPr lang="th-TH" sz="32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ต้องเลือกซื้อซอฟต์แวร์สำเร็จรูปจากบริษัทหรือตัวแทนจำหน่ายที่มีความน่าเชื่อถือ</a:t>
            </a:r>
          </a:p>
          <a:p>
            <a:pPr marL="514350" indent="-514350">
              <a:buAutoNum type="arabicPeriod"/>
            </a:pPr>
            <a:r>
              <a:rPr lang="th-TH" sz="32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ผู้ใช้ต้องศึกษาขั้นตอนการใช้งานด้วยตนเองจากคู่มือการใช้งาน แต่ถ้าเกิดความไม่เข้าใจ ก็สมารถติดต่อกับบริษัทผู้ขายเพื่อขอคำแนะนำ</a:t>
            </a:r>
          </a:p>
          <a:p>
            <a:pPr marL="514350" indent="-514350">
              <a:buAutoNum type="arabicPeriod"/>
            </a:pPr>
            <a:r>
              <a:rPr lang="th-TH" sz="32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หากระบบขัดข้อง จำเป็นต้องปรึกษาจากบริษัทตัวแทนจำหน่ายเท่านั้น</a:t>
            </a:r>
            <a:endParaRPr lang="th-TH" sz="32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06351276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1187</TotalTime>
  <Words>1252</Words>
  <Application>Microsoft Office PowerPoint</Application>
  <PresentationFormat>Widescreen</PresentationFormat>
  <Paragraphs>87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Angsana New</vt:lpstr>
      <vt:lpstr>Arial</vt:lpstr>
      <vt:lpstr>Calibri</vt:lpstr>
      <vt:lpstr>Cordia New</vt:lpstr>
      <vt:lpstr>IrisUPC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Praew06</dc:creator>
  <cp:lastModifiedBy>Praew06</cp:lastModifiedBy>
  <cp:revision>40</cp:revision>
  <dcterms:created xsi:type="dcterms:W3CDTF">2020-03-21T12:45:02Z</dcterms:created>
  <dcterms:modified xsi:type="dcterms:W3CDTF">2020-03-24T05:49:58Z</dcterms:modified>
</cp:coreProperties>
</file>