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717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52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133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329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638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343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235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043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462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540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A28-1BD0-4983-8E54-E4BC8AF6EDC9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18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07A28-1BD0-4983-8E54-E4BC8AF6EDC9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2758-522E-4080-BEC5-74A6E50831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823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567543" y="992778"/>
            <a:ext cx="905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 smtClean="0">
                <a:cs typeface="+mj-cs"/>
              </a:rPr>
              <a:t>การโต้ตอบด้วยคำถามและคำตอบ</a:t>
            </a:r>
            <a:endParaRPr lang="th-TH" sz="4800" b="1" dirty="0"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67543" y="2142309"/>
            <a:ext cx="8477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cs typeface="+mj-cs"/>
              </a:rPr>
              <a:t>เป็นส่วนเสริมที่สามารถนำไปใช้ผนวกเพิ่มเติมร่วมกับอินเตอร์เฟชในรูปแบบอื่นๆได้ โดยระบบจะแสดงคำถามบนจอภาพ ให้ผู้ใช้โต้ตอบด้วยการตอบคำถามตามลำดับ เช่น การจองรถผ่านระบบเว็บ</a:t>
            </a:r>
            <a:endParaRPr lang="th-TH" sz="3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608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7359" y="561703"/>
            <a:ext cx="7720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smtClean="0">
                <a:cs typeface="+mj-cs"/>
              </a:rPr>
              <a:t>กฎทอง </a:t>
            </a:r>
            <a:r>
              <a:rPr lang="en-US" sz="4400" b="1" dirty="0" smtClean="0">
                <a:cs typeface="+mj-cs"/>
              </a:rPr>
              <a:t>8 </a:t>
            </a:r>
            <a:r>
              <a:rPr lang="th-TH" sz="4400" b="1" dirty="0" smtClean="0">
                <a:cs typeface="+mj-cs"/>
              </a:rPr>
              <a:t>ข้อสำหรับการออกแบบอินเตอร์เฟช</a:t>
            </a:r>
            <a:endParaRPr lang="th-TH" sz="4400" b="1" dirty="0"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9348" y="1487898"/>
            <a:ext cx="92354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th-TH" sz="3200" dirty="0" smtClean="0">
                <a:cs typeface="+mj-cs"/>
              </a:rPr>
              <a:t>มุ่งเน้นความ</a:t>
            </a:r>
            <a:r>
              <a:rPr lang="th-TH" sz="3200" dirty="0" smtClean="0">
                <a:cs typeface="+mj-cs"/>
              </a:rPr>
              <a:t>สอดคล้อง รูปแบบอินเตอร์เฟชของระบบ เช่น รูปแบบเมนู ไอคอน และการใช้เฉดสี</a:t>
            </a:r>
            <a:endParaRPr lang="th-TH" sz="3200" dirty="0" smtClean="0">
              <a:cs typeface="+mj-cs"/>
            </a:endParaRPr>
          </a:p>
          <a:p>
            <a:pPr marL="514350" indent="-514350">
              <a:buAutoNum type="arabicPeriod"/>
            </a:pPr>
            <a:r>
              <a:rPr lang="th-TH" sz="3200" dirty="0" smtClean="0">
                <a:cs typeface="+mj-cs"/>
              </a:rPr>
              <a:t>สร้างทางลัดการใช้งานให้กับ</a:t>
            </a:r>
            <a:r>
              <a:rPr lang="th-TH" sz="3200" dirty="0" smtClean="0">
                <a:cs typeface="+mj-cs"/>
              </a:rPr>
              <a:t>ผู้ใช้ ช่วยลดขั้นตอนการใช้งาน</a:t>
            </a:r>
            <a:endParaRPr lang="th-TH" sz="3200" dirty="0" smtClean="0">
              <a:cs typeface="+mj-cs"/>
            </a:endParaRPr>
          </a:p>
          <a:p>
            <a:pPr marL="514350" indent="-514350">
              <a:buAutoNum type="arabicPeriod"/>
            </a:pPr>
            <a:r>
              <a:rPr lang="th-TH" sz="3200" dirty="0" smtClean="0">
                <a:cs typeface="+mj-cs"/>
              </a:rPr>
              <a:t>ในระหว่างการ</a:t>
            </a:r>
            <a:r>
              <a:rPr lang="th-TH" sz="3200" dirty="0" smtClean="0">
                <a:cs typeface="+mj-cs"/>
              </a:rPr>
              <a:t>โต้ตอบ จะต้องมีผลป้อนกลับทุกๆกิจกรรม</a:t>
            </a:r>
            <a:endParaRPr lang="th-TH" sz="3200" dirty="0" smtClean="0">
              <a:cs typeface="+mj-cs"/>
            </a:endParaRPr>
          </a:p>
          <a:p>
            <a:pPr marL="514350" indent="-514350">
              <a:buAutoNum type="arabicPeriod"/>
            </a:pPr>
            <a:r>
              <a:rPr lang="th-TH" sz="3200" dirty="0" smtClean="0">
                <a:cs typeface="+mj-cs"/>
              </a:rPr>
              <a:t>ออกแบบการโต้ตอบให้จบเป็น</a:t>
            </a:r>
            <a:r>
              <a:rPr lang="th-TH" sz="3200" dirty="0" smtClean="0">
                <a:cs typeface="+mj-cs"/>
              </a:rPr>
              <a:t>เรื่องๆ ต้องจัดลำดับไว้อย่างชัดเจน</a:t>
            </a:r>
            <a:endParaRPr lang="th-TH" sz="3200" dirty="0" smtClean="0">
              <a:cs typeface="+mj-cs"/>
            </a:endParaRPr>
          </a:p>
          <a:p>
            <a:pPr marL="514350" indent="-514350">
              <a:buAutoNum type="arabicPeriod"/>
            </a:pPr>
            <a:r>
              <a:rPr lang="th-TH" sz="3200" dirty="0" smtClean="0">
                <a:cs typeface="+mj-cs"/>
              </a:rPr>
              <a:t>ป้องกัน</a:t>
            </a:r>
            <a:r>
              <a:rPr lang="th-TH" sz="3200" dirty="0" smtClean="0">
                <a:cs typeface="+mj-cs"/>
              </a:rPr>
              <a:t>ข้อผิดพลาด ระบบจะต้องให้คำแนะนำ</a:t>
            </a:r>
            <a:endParaRPr lang="th-TH" sz="3200" dirty="0" smtClean="0">
              <a:cs typeface="+mj-cs"/>
            </a:endParaRPr>
          </a:p>
          <a:p>
            <a:pPr marL="514350" indent="-514350">
              <a:buAutoNum type="arabicPeriod"/>
            </a:pPr>
            <a:r>
              <a:rPr lang="th-TH" sz="3200" dirty="0" smtClean="0">
                <a:cs typeface="+mj-cs"/>
              </a:rPr>
              <a:t>อนุญาตให้ย้อนการกระทำในสิ่งที่เคยทำลง</a:t>
            </a:r>
            <a:r>
              <a:rPr lang="th-TH" sz="3200" dirty="0" smtClean="0">
                <a:cs typeface="+mj-cs"/>
              </a:rPr>
              <a:t>ไป เมื่อเกิดความผิดพลาดก็สามารถ</a:t>
            </a:r>
            <a:r>
              <a:rPr lang="en-US" sz="3200" dirty="0" smtClean="0">
                <a:cs typeface="+mj-cs"/>
              </a:rPr>
              <a:t> Undo </a:t>
            </a:r>
            <a:r>
              <a:rPr lang="th-TH" sz="3200" dirty="0" smtClean="0">
                <a:cs typeface="+mj-cs"/>
              </a:rPr>
              <a:t>ได้</a:t>
            </a:r>
            <a:endParaRPr lang="th-TH" sz="3200" dirty="0" smtClean="0">
              <a:cs typeface="+mj-cs"/>
            </a:endParaRPr>
          </a:p>
          <a:p>
            <a:pPr marL="514350" indent="-514350">
              <a:buAutoNum type="arabicPeriod"/>
            </a:pPr>
            <a:r>
              <a:rPr lang="th-TH" sz="3200" dirty="0" smtClean="0">
                <a:cs typeface="+mj-cs"/>
              </a:rPr>
              <a:t>สนับสนุนให้ผู้ใช้เป็นผู้ควบคุมการทำงาน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cs typeface="+mj-cs"/>
              </a:rPr>
              <a:t>ลดภาระในการจดจำ</a:t>
            </a:r>
            <a:endParaRPr lang="th-TH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779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954" y="1442308"/>
            <a:ext cx="10515600" cy="1325563"/>
          </a:xfrm>
        </p:spPr>
        <p:txBody>
          <a:bodyPr>
            <a:normAutofit/>
          </a:bodyPr>
          <a:lstStyle/>
          <a:p>
            <a:r>
              <a:rPr lang="th-TH" sz="3600" dirty="0" smtClean="0"/>
              <a:t>โครงการพัฒนาระบบสารสนเทศไม่จำเป็นต้องจัดทำต้นแบบ ดังนั้นหากนักวิเคราะห์ระบบจัดทำต้นแบบ ก็เพราะว่า</a:t>
            </a:r>
            <a:endParaRPr lang="th-TH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94954" y="587829"/>
            <a:ext cx="6061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smtClean="0">
                <a:cs typeface="+mj-cs"/>
              </a:rPr>
              <a:t>การจัดทำต้นแบบ</a:t>
            </a:r>
            <a:r>
              <a:rPr lang="en-US" sz="4400" b="1" dirty="0" smtClean="0">
                <a:cs typeface="+mj-cs"/>
              </a:rPr>
              <a:t>(Prototyping)</a:t>
            </a:r>
            <a:endParaRPr lang="th-TH" sz="4400" b="1" dirty="0"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1348" y="3207434"/>
            <a:ext cx="9917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cs typeface="+mj-cs"/>
              </a:rPr>
              <a:t>1.</a:t>
            </a:r>
            <a:r>
              <a:rPr lang="th-TH" sz="3200" dirty="0" smtClean="0">
                <a:cs typeface="+mj-cs"/>
              </a:rPr>
              <a:t>ระบบงานจะได้รับการปรับปรุง เปลี่ยนแปลง ก่อนที่จะดำเนินการพัฒนาระบบจริง</a:t>
            </a:r>
          </a:p>
          <a:p>
            <a:r>
              <a:rPr lang="en-US" sz="3200" dirty="0" smtClean="0">
                <a:cs typeface="+mj-cs"/>
              </a:rPr>
              <a:t>2.</a:t>
            </a:r>
            <a:r>
              <a:rPr lang="th-TH" sz="3200" dirty="0" smtClean="0">
                <a:cs typeface="+mj-cs"/>
              </a:rPr>
              <a:t>สามารถกำจัดความต้องการบางส่วนที่ไม่ต้องการออกไป คงเหลือแต่ส่วนที่จำเป็นเท่านั้น</a:t>
            </a:r>
          </a:p>
          <a:p>
            <a:r>
              <a:rPr lang="en-US" sz="3200" dirty="0" smtClean="0">
                <a:cs typeface="+mj-cs"/>
              </a:rPr>
              <a:t>3.</a:t>
            </a:r>
            <a:r>
              <a:rPr lang="th-TH" sz="3200" dirty="0" smtClean="0">
                <a:cs typeface="+mj-cs"/>
              </a:rPr>
              <a:t>เพื่อให้ระบบที่ออกแบบมา ตรงตามความต้องการของผู้ใช้มากที่สุด</a:t>
            </a:r>
            <a:endParaRPr lang="th-TH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0699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6547" y="679269"/>
            <a:ext cx="9139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smtClean="0">
                <a:cs typeface="+mj-cs"/>
              </a:rPr>
              <a:t>การจัดทำต้นแบบ</a:t>
            </a:r>
            <a:r>
              <a:rPr lang="en-US" sz="4400" b="1" dirty="0" smtClean="0">
                <a:cs typeface="+mj-cs"/>
              </a:rPr>
              <a:t>(Prototyping</a:t>
            </a:r>
            <a:r>
              <a:rPr lang="en-US" sz="4400" b="1" dirty="0" smtClean="0">
                <a:cs typeface="+mj-cs"/>
              </a:rPr>
              <a:t>) </a:t>
            </a:r>
            <a:r>
              <a:rPr lang="th-TH" sz="4400" b="1" dirty="0" smtClean="0">
                <a:cs typeface="+mj-cs"/>
              </a:rPr>
              <a:t>มี </a:t>
            </a:r>
            <a:r>
              <a:rPr lang="en-US" sz="4400" b="1" dirty="0" smtClean="0">
                <a:cs typeface="+mj-cs"/>
              </a:rPr>
              <a:t>2 </a:t>
            </a:r>
            <a:r>
              <a:rPr lang="th-TH" sz="4400" b="1" dirty="0" smtClean="0">
                <a:cs typeface="+mj-cs"/>
              </a:rPr>
              <a:t>ประเภท คือ </a:t>
            </a:r>
            <a:endParaRPr lang="th-TH" sz="4400" b="1" dirty="0"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5533" y="2030771"/>
            <a:ext cx="89852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cs typeface="+mj-cs"/>
              </a:rPr>
              <a:t>1.</a:t>
            </a:r>
            <a:r>
              <a:rPr lang="th-TH" sz="3200" dirty="0" smtClean="0">
                <a:cs typeface="+mj-cs"/>
              </a:rPr>
              <a:t>ต้นแบบที่ทำแล้วโยนทิ้ง เป็นเทคนิคการสร้างผลิตภัณฑ์ต้นแบบ เหมาะกับระบบงานที่ไม่มีความ</a:t>
            </a:r>
            <a:r>
              <a:rPr lang="th-TH" sz="3200" dirty="0" smtClean="0">
                <a:cs typeface="+mj-cs"/>
              </a:rPr>
              <a:t>แน่นอน หรือเปลี่ยนแปลงบ่อย การจัดทำต้นแบบวิธีนี้ ช่วยลดความเสี่ยงลงได้บ้างเพื่อเตรียมดำเนินงานในขั้นตอนต่อไป</a:t>
            </a:r>
            <a:endParaRPr lang="th-TH" sz="3200" dirty="0" smtClean="0">
              <a:cs typeface="+mj-cs"/>
            </a:endParaRPr>
          </a:p>
          <a:p>
            <a:endParaRPr lang="th-TH" sz="3200" dirty="0" smtClean="0">
              <a:cs typeface="+mj-cs"/>
            </a:endParaRPr>
          </a:p>
          <a:p>
            <a:r>
              <a:rPr lang="en-US" sz="3200" dirty="0" smtClean="0">
                <a:cs typeface="+mj-cs"/>
              </a:rPr>
              <a:t>2.</a:t>
            </a:r>
            <a:r>
              <a:rPr lang="th-TH" sz="3200" dirty="0" smtClean="0">
                <a:cs typeface="+mj-cs"/>
              </a:rPr>
              <a:t>ต้นแบบที่พัฒนาการ </a:t>
            </a:r>
            <a:r>
              <a:rPr lang="th-TH" sz="3200" dirty="0" smtClean="0">
                <a:cs typeface="+mj-cs"/>
              </a:rPr>
              <a:t>จะมีลักษณะตรงข้ามกับแบบแรก เป็น</a:t>
            </a:r>
            <a:r>
              <a:rPr lang="th-TH" sz="3200" dirty="0" smtClean="0">
                <a:cs typeface="+mj-cs"/>
              </a:rPr>
              <a:t>การสร้างผลิตภัณฑ์ที่ตั้งอยู่บนรากฐานที่มีความมั่นคงขึ้นเรื่อยๆ ตรงความต้องการของผู้ใช้ จนกระทั่งท้ายที่สุดก็จะกลายเป็นระบบงานจริงขึ้นมา</a:t>
            </a:r>
          </a:p>
        </p:txBody>
      </p:sp>
    </p:spTree>
    <p:extLst>
      <p:ext uri="{BB962C8B-B14F-4D97-AF65-F5344CB8AC3E}">
        <p14:creationId xmlns:p14="http://schemas.microsoft.com/office/powerpoint/2010/main" val="176393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6241" y="945550"/>
            <a:ext cx="6281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 smtClean="0">
                <a:cs typeface="+mj-cs"/>
              </a:rPr>
              <a:t>กลยุทธ์การจัดทำต้นแบบ</a:t>
            </a:r>
            <a:endParaRPr lang="th-TH" sz="4400" b="1" dirty="0"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0267" y="1978520"/>
            <a:ext cx="99267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cs typeface="+mj-cs"/>
              </a:rPr>
              <a:t>1.</a:t>
            </a:r>
            <a:r>
              <a:rPr lang="th-TH" sz="3200" dirty="0" smtClean="0">
                <a:cs typeface="+mj-cs"/>
              </a:rPr>
              <a:t>สร้างต้นแบบเฉพาะหน้าจอเท่านั้น คือ ข้อมูลที่แลกเปลี่ยนกันบนจอภาพ ควรมีส่วนเฉพาะที่จำเป็นเท่า</a:t>
            </a:r>
            <a:r>
              <a:rPr lang="th-TH" sz="3200" dirty="0" smtClean="0">
                <a:cs typeface="+mj-cs"/>
              </a:rPr>
              <a:t>นั่น และควรออกแบบหน้าจอให้เป็นไปตามหลักการออกแบบหน้าจอที่ดี</a:t>
            </a:r>
            <a:endParaRPr lang="th-TH" sz="3200" dirty="0" smtClean="0">
              <a:cs typeface="+mj-cs"/>
            </a:endParaRPr>
          </a:p>
          <a:p>
            <a:r>
              <a:rPr lang="en-US" sz="3200" dirty="0" smtClean="0">
                <a:cs typeface="+mj-cs"/>
              </a:rPr>
              <a:t>2.</a:t>
            </a:r>
            <a:r>
              <a:rPr lang="th-TH" sz="3200" dirty="0" smtClean="0">
                <a:cs typeface="+mj-cs"/>
              </a:rPr>
              <a:t>สร้างต้นแบบเฉพาะส่วนประมวลผลเท่านั้น หน้าที่การมวลผลประกอบด้วย การนำข้อมูลเข้าการคำนวณ การเรียกดู และการ</a:t>
            </a:r>
            <a:r>
              <a:rPr lang="th-TH" sz="3200" dirty="0" smtClean="0">
                <a:cs typeface="+mj-cs"/>
              </a:rPr>
              <a:t>แสดงผล โดยต้นแบบนี้จะมุ่งประเด็นในเรื่องกิจกรรมที่กำลังดำเนินการอยู่นั้น ว่าจะมีผลลัพธ์ออกมาอย่างไร</a:t>
            </a:r>
          </a:p>
          <a:p>
            <a:r>
              <a:rPr lang="en-US" sz="3200" dirty="0" smtClean="0">
                <a:cs typeface="+mj-cs"/>
              </a:rPr>
              <a:t>3. </a:t>
            </a:r>
            <a:r>
              <a:rPr lang="th-TH" sz="3200" dirty="0" smtClean="0">
                <a:cs typeface="+mj-cs"/>
              </a:rPr>
              <a:t>สร้างต้นแบบเฉพาะส่วนงานที่เป็นสายหลักเท่านั้น ควรเลือกฟังก์ชันที่เป็นสายงานหลักจริงๆ เท่านั้น ส่วนงานรูทีนในอันดับรองลงมา ก็ไม่จำเป็นต้องจัดทำ เพื่อลดค่าใช้จ่ายและแรงงานคน</a:t>
            </a:r>
            <a:endParaRPr lang="th-TH" sz="3200" dirty="0" smtClean="0">
              <a:cs typeface="+mj-cs"/>
            </a:endParaRPr>
          </a:p>
          <a:p>
            <a:endParaRPr lang="th-TH" sz="3200" dirty="0">
              <a:cs typeface="+mj-cs"/>
            </a:endParaRPr>
          </a:p>
          <a:p>
            <a:endParaRPr lang="th-TH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702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0971" y="1058092"/>
            <a:ext cx="92354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smtClean="0">
                <a:cs typeface="+mj-cs"/>
              </a:rPr>
              <a:t>การออกแบบโปรแกรม</a:t>
            </a:r>
            <a:r>
              <a:rPr lang="en-US" sz="4400" b="1" dirty="0" smtClean="0">
                <a:cs typeface="+mj-cs"/>
              </a:rPr>
              <a:t>(Program Design)</a:t>
            </a:r>
          </a:p>
          <a:p>
            <a:endParaRPr lang="en-US" sz="3200" dirty="0" smtClean="0">
              <a:cs typeface="+mj-cs"/>
            </a:endParaRPr>
          </a:p>
          <a:p>
            <a:endParaRPr lang="en-US" sz="3200" dirty="0">
              <a:cs typeface="+mj-cs"/>
            </a:endParaRPr>
          </a:p>
          <a:p>
            <a:r>
              <a:rPr lang="th-TH" sz="3200" dirty="0" smtClean="0">
                <a:cs typeface="+mj-cs"/>
              </a:rPr>
              <a:t>การโปรแกรมเชิงโครงสร้าง จะเกี่ยวข้องกับวิธีการพัฒนาโปรแกรมแบบบนลงล่าง ด้วยการออกแบบในภาพรวมก่อน แล้วจึงออกแบบในระดับ</a:t>
            </a:r>
            <a:r>
              <a:rPr lang="th-TH" sz="3200" dirty="0" smtClean="0">
                <a:cs typeface="+mj-cs"/>
              </a:rPr>
              <a:t>รายละเอียด มีข้อดีคือ ช่วยลดความซับซ้อนและทำให้การบำรุงรักษาโปรแกรมง่ายขึ้น</a:t>
            </a:r>
            <a:endParaRPr lang="th-TH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176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2229" y="1123406"/>
            <a:ext cx="8608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 smtClean="0">
                <a:cs typeface="+mj-cs"/>
              </a:rPr>
              <a:t>ผังโครงสร้าง </a:t>
            </a:r>
            <a:r>
              <a:rPr lang="en-US" sz="4400" b="1" dirty="0" smtClean="0">
                <a:cs typeface="+mj-cs"/>
              </a:rPr>
              <a:t>(Structure Charts)</a:t>
            </a:r>
            <a:endParaRPr lang="th-TH" sz="4400" b="1" dirty="0"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599" y="2390504"/>
            <a:ext cx="9157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cs typeface="+mj-cs"/>
              </a:rPr>
              <a:t>เป็นแบบจำลองที่แสดงให้เห็นถึงโมดูลภายในโปรแกรม รวมถึงความสัมพันธ์ของแต่ละโมดูล สำหรับโมดูลระดับบนสุดจะเรียกว่า โมดูลควบคุม ทำหน้าที่สั่งการโมดูลที่อยู่ในระดับต่ำลงมา หรือที่เรียกว่า โมดูลใต้บังคับบัญชา</a:t>
            </a:r>
            <a:endParaRPr lang="th-TH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321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0343" y="940527"/>
            <a:ext cx="9705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cs typeface="+mj-cs"/>
              </a:rPr>
              <a:t>แนวคิดของ </a:t>
            </a:r>
            <a:r>
              <a:rPr lang="en-US" sz="4000" b="1" dirty="0" smtClean="0">
                <a:cs typeface="+mj-cs"/>
              </a:rPr>
              <a:t>Cohesion </a:t>
            </a:r>
            <a:r>
              <a:rPr lang="th-TH" sz="4000" b="1" dirty="0" smtClean="0">
                <a:cs typeface="+mj-cs"/>
              </a:rPr>
              <a:t>และ </a:t>
            </a:r>
            <a:r>
              <a:rPr lang="en-US" sz="4000" b="1" dirty="0" smtClean="0">
                <a:cs typeface="+mj-cs"/>
              </a:rPr>
              <a:t>Coupling</a:t>
            </a:r>
            <a:endParaRPr lang="th-TH" sz="4000" b="1" dirty="0"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0343" y="1998618"/>
            <a:ext cx="85431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cs typeface="+mj-cs"/>
              </a:rPr>
              <a:t>1.</a:t>
            </a:r>
            <a:r>
              <a:rPr lang="th-TH" sz="3200" dirty="0" smtClean="0">
                <a:cs typeface="+mj-cs"/>
              </a:rPr>
              <a:t>ควรออกแบบแต่ละโมดูลให้มีความเป็นหนึ่งเดียวสูง </a:t>
            </a:r>
            <a:r>
              <a:rPr lang="en-US" sz="3200" dirty="0" smtClean="0">
                <a:cs typeface="+mj-cs"/>
              </a:rPr>
              <a:t>(High Cohesion) </a:t>
            </a:r>
            <a:r>
              <a:rPr lang="th-TH" sz="3200" dirty="0" smtClean="0">
                <a:cs typeface="+mj-cs"/>
              </a:rPr>
              <a:t>มุ่งเน้นการออกแบบในลักษณะบนลงล่าง มีการออกแบบให้ง่ายต่อการเข้าใจ และบำรุงรักษาง่าย จะมีการแตกความซับซ้อนออกเป็นโมดูลย่อยๆ หรือแบบลำดับชั้น</a:t>
            </a:r>
          </a:p>
          <a:p>
            <a:endParaRPr lang="th-TH" sz="3200" dirty="0" smtClean="0">
              <a:cs typeface="+mj-cs"/>
            </a:endParaRPr>
          </a:p>
          <a:p>
            <a:r>
              <a:rPr lang="en-US" sz="3200" dirty="0" smtClean="0">
                <a:cs typeface="+mj-cs"/>
              </a:rPr>
              <a:t>2.</a:t>
            </a:r>
            <a:r>
              <a:rPr lang="th-TH" sz="3200" dirty="0" smtClean="0">
                <a:cs typeface="+mj-cs"/>
              </a:rPr>
              <a:t>ควรออกแบบแต่ละโมดูลให้มีความสัมพันธ์กันแบบหลวมๆ</a:t>
            </a:r>
            <a:r>
              <a:rPr lang="en-US" sz="3200" dirty="0" smtClean="0">
                <a:cs typeface="+mj-cs"/>
              </a:rPr>
              <a:t>(Loosely Coupled)</a:t>
            </a:r>
            <a:r>
              <a:rPr lang="th-TH" sz="3200" dirty="0" smtClean="0">
                <a:cs typeface="+mj-cs"/>
              </a:rPr>
              <a:t> คือการออกแบบให้โมดูลหนึ่งๆมีความขึ้นต่อกันกับโมดูลอื่นๆ ที่เกี่ยวข้องให้น้อยที่สุด เพราะจะช่วยลดการพึ่งพาอาศัยกันระหว่างโมดูลได้</a:t>
            </a:r>
            <a:endParaRPr lang="th-TH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344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608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โครงการพัฒนาระบบสารสนเทศไม่จำเป็นต้องจัดทำต้นแบบ ดังนั้นหากนักวิเคราะห์ระบบจัดทำต้นแบบ ก็เพราะว่า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Praew06</dc:creator>
  <cp:lastModifiedBy>Praew06</cp:lastModifiedBy>
  <cp:revision>16</cp:revision>
  <dcterms:created xsi:type="dcterms:W3CDTF">2020-04-23T18:42:54Z</dcterms:created>
  <dcterms:modified xsi:type="dcterms:W3CDTF">2020-04-27T08:12:47Z</dcterms:modified>
</cp:coreProperties>
</file>