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536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7238A-E752-4296-97EB-A5ED11731F2D}" type="datetimeFigureOut">
              <a:rPr lang="en-IN" smtClean="0"/>
              <a:t>28-05-2025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4178F-9193-4D62-A1FA-312BF933B6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4996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7238A-E752-4296-97EB-A5ED11731F2D}" type="datetimeFigureOut">
              <a:rPr lang="en-IN" smtClean="0"/>
              <a:t>28-05-2025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4178F-9193-4D62-A1FA-312BF933B6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855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7238A-E752-4296-97EB-A5ED11731F2D}" type="datetimeFigureOut">
              <a:rPr lang="en-IN" smtClean="0"/>
              <a:t>28-05-2025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4178F-9193-4D62-A1FA-312BF933B6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7278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7238A-E752-4296-97EB-A5ED11731F2D}" type="datetimeFigureOut">
              <a:rPr lang="en-IN" smtClean="0"/>
              <a:t>28-05-2025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4178F-9193-4D62-A1FA-312BF933B6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7014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7238A-E752-4296-97EB-A5ED11731F2D}" type="datetimeFigureOut">
              <a:rPr lang="en-IN" smtClean="0"/>
              <a:t>28-05-2025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4178F-9193-4D62-A1FA-312BF933B6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9430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7238A-E752-4296-97EB-A5ED11731F2D}" type="datetimeFigureOut">
              <a:rPr lang="en-IN" smtClean="0"/>
              <a:t>28-05-2025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4178F-9193-4D62-A1FA-312BF933B6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1249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7238A-E752-4296-97EB-A5ED11731F2D}" type="datetimeFigureOut">
              <a:rPr lang="en-IN" smtClean="0"/>
              <a:t>28-05-2025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4178F-9193-4D62-A1FA-312BF933B6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0371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7238A-E752-4296-97EB-A5ED11731F2D}" type="datetimeFigureOut">
              <a:rPr lang="en-IN" smtClean="0"/>
              <a:t>28-05-2025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4178F-9193-4D62-A1FA-312BF933B6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8722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7238A-E752-4296-97EB-A5ED11731F2D}" type="datetimeFigureOut">
              <a:rPr lang="en-IN" smtClean="0"/>
              <a:t>28-05-2025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4178F-9193-4D62-A1FA-312BF933B6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8914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7238A-E752-4296-97EB-A5ED11731F2D}" type="datetimeFigureOut">
              <a:rPr lang="en-IN" smtClean="0"/>
              <a:t>28-05-2025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4178F-9193-4D62-A1FA-312BF933B6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0105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7238A-E752-4296-97EB-A5ED11731F2D}" type="datetimeFigureOut">
              <a:rPr lang="en-IN" smtClean="0"/>
              <a:t>28-05-2025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4178F-9193-4D62-A1FA-312BF933B6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6892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7238A-E752-4296-97EB-A5ED11731F2D}" type="datetimeFigureOut">
              <a:rPr lang="en-IN" smtClean="0"/>
              <a:t>28-05-2025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74178F-9193-4D62-A1FA-312BF933B6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7244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exception-handling-c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encapsulation-in-c/" TargetMode="External"/><Relationship Id="rId2" Type="http://schemas.openxmlformats.org/officeDocument/2006/relationships/hyperlink" Target="https://www.geeksforgeeks.org/polymorphism-in-c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geeksforgeeks.org/inheritance-in-c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cpp-keywords/" TargetMode="External"/><Relationship Id="rId2" Type="http://schemas.openxmlformats.org/officeDocument/2006/relationships/hyperlink" Target="https://www.geeksforgeeks.org/keywords-in-c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geeksforgeeks.org/introduction-of-programming-paradigms/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eeksforgeeks.org/cout-in-c/" TargetMode="External"/><Relationship Id="rId3" Type="http://schemas.openxmlformats.org/officeDocument/2006/relationships/hyperlink" Target="https://www.geeksforgeeks.org/whats-difference-between-and/" TargetMode="External"/><Relationship Id="rId7" Type="http://schemas.openxmlformats.org/officeDocument/2006/relationships/hyperlink" Target="https://www.geeksforgeeks.org/cin-in-c/" TargetMode="External"/><Relationship Id="rId2" Type="http://schemas.openxmlformats.org/officeDocument/2006/relationships/hyperlink" Target="https://www.geeksforgeeks.org/namespace-in-c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eeksforgeeks.org/basic-input-output-c/" TargetMode="External"/><Relationship Id="rId5" Type="http://schemas.openxmlformats.org/officeDocument/2006/relationships/hyperlink" Target="https://www.geeksforgeeks.org/printf-in-c/" TargetMode="External"/><Relationship Id="rId4" Type="http://schemas.openxmlformats.org/officeDocument/2006/relationships/hyperlink" Target="https://www.geeksforgeeks.org/scanf-and-fscanf-in-c-simple-yet-poweful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7584" y="692696"/>
            <a:ext cx="7772400" cy="1470025"/>
          </a:xfrm>
        </p:spPr>
        <p:txBody>
          <a:bodyPr>
            <a:normAutofit/>
          </a:bodyPr>
          <a:lstStyle/>
          <a:p>
            <a:r>
              <a:rPr lang="en-IN" sz="3600" dirty="0"/>
              <a:t>Object Oriented Programming Language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1640" y="2492896"/>
            <a:ext cx="6400800" cy="1752600"/>
          </a:xfrm>
        </p:spPr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C++</a:t>
            </a:r>
          </a:p>
          <a:p>
            <a:endParaRPr lang="en-IN" dirty="0">
              <a:solidFill>
                <a:schemeClr val="tx1"/>
              </a:solidFill>
            </a:endParaRPr>
          </a:p>
          <a:p>
            <a:r>
              <a:rPr lang="en-IN" dirty="0">
                <a:solidFill>
                  <a:schemeClr val="tx1"/>
                </a:solidFill>
              </a:rPr>
              <a:t>C-OOP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B91D5A-BFC3-4858-4FC5-A21FBBE967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1387" y="4755604"/>
            <a:ext cx="2181225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1073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969A190-D9C3-DB28-8E80-491689C3A8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4957780"/>
              </p:ext>
            </p:extLst>
          </p:nvPr>
        </p:nvGraphicFramePr>
        <p:xfrm>
          <a:off x="161763" y="188640"/>
          <a:ext cx="8820473" cy="615008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91761">
                  <a:extLst>
                    <a:ext uri="{9D8B030D-6E8A-4147-A177-3AD203B41FA5}">
                      <a16:colId xmlns:a16="http://schemas.microsoft.com/office/drawing/2014/main" val="115814641"/>
                    </a:ext>
                  </a:extLst>
                </a:gridCol>
                <a:gridCol w="3264356">
                  <a:extLst>
                    <a:ext uri="{9D8B030D-6E8A-4147-A177-3AD203B41FA5}">
                      <a16:colId xmlns:a16="http://schemas.microsoft.com/office/drawing/2014/main" val="1593175014"/>
                    </a:ext>
                  </a:extLst>
                </a:gridCol>
                <a:gridCol w="3264356">
                  <a:extLst>
                    <a:ext uri="{9D8B030D-6E8A-4147-A177-3AD203B41FA5}">
                      <a16:colId xmlns:a16="http://schemas.microsoft.com/office/drawing/2014/main" val="2296503395"/>
                    </a:ext>
                  </a:extLst>
                </a:gridCol>
              </a:tblGrid>
              <a:tr h="743429"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350" spc="10">
                          <a:effectLst/>
                        </a:rPr>
                        <a:t>Exception Handling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38100" marR="38100" marT="84455" marB="84455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250" spc="10">
                          <a:effectLst/>
                        </a:rPr>
                        <a:t>Direct support for exception handling is not supported by C.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250" u="sng" spc="10">
                          <a:effectLst/>
                          <a:hlinkClick r:id="rId2"/>
                        </a:rPr>
                        <a:t>Exception handling</a:t>
                      </a:r>
                      <a:r>
                        <a:rPr lang="en-IN" sz="1250" spc="10">
                          <a:effectLst/>
                        </a:rPr>
                        <a:t> is supported by C++.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95250" marR="95250" marT="133350" marB="133350" anchor="ctr"/>
                </a:tc>
                <a:extLst>
                  <a:ext uri="{0D108BD9-81ED-4DB2-BD59-A6C34878D82A}">
                    <a16:rowId xmlns:a16="http://schemas.microsoft.com/office/drawing/2014/main" val="2615756231"/>
                  </a:ext>
                </a:extLst>
              </a:tr>
              <a:tr h="743429"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350" spc="10">
                          <a:effectLst/>
                        </a:rPr>
                        <a:t>Access Modifiers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38100" marR="38100" marT="84455" marB="84455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250" spc="10">
                          <a:effectLst/>
                        </a:rPr>
                        <a:t>C structures don't have access modifiers.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250" spc="10">
                          <a:effectLst/>
                        </a:rPr>
                        <a:t>C ++ structures have access modifiers.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95250" marR="95250" marT="133350" marB="133350" anchor="ctr"/>
                </a:tc>
                <a:extLst>
                  <a:ext uri="{0D108BD9-81ED-4DB2-BD59-A6C34878D82A}">
                    <a16:rowId xmlns:a16="http://schemas.microsoft.com/office/drawing/2014/main" val="3190127297"/>
                  </a:ext>
                </a:extLst>
              </a:tr>
              <a:tr h="1249446"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350" spc="10">
                          <a:effectLst/>
                        </a:rPr>
                        <a:t>Type Checking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38100" marR="38100" marT="84455" marB="84455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250" spc="10">
                          <a:effectLst/>
                        </a:rPr>
                        <a:t>There is no strict type checking in C programming language.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250" spc="10">
                          <a:effectLst/>
                        </a:rPr>
                        <a:t>Strict type checking in done in C++.  So many programs that run well in C compiler will result in many warnings and errors under C++ compiler.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95250" marR="95250" marT="133350" marB="133350" anchor="ctr"/>
                </a:tc>
                <a:extLst>
                  <a:ext uri="{0D108BD9-81ED-4DB2-BD59-A6C34878D82A}">
                    <a16:rowId xmlns:a16="http://schemas.microsoft.com/office/drawing/2014/main" val="2573780549"/>
                  </a:ext>
                </a:extLst>
              </a:tr>
              <a:tr h="978778"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350" spc="10">
                          <a:effectLst/>
                        </a:rPr>
                        <a:t>Type Punning with Unions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38100" marR="38100" marT="84455" marB="84455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250" spc="10">
                          <a:effectLst/>
                        </a:rPr>
                        <a:t>Type punning with unions is allows (C99 and later)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250" spc="10" dirty="0">
                          <a:effectLst/>
                        </a:rPr>
                        <a:t>Type punning with unions is undefined </a:t>
                      </a:r>
                      <a:r>
                        <a:rPr lang="en-IN" sz="1250" spc="10" dirty="0" err="1">
                          <a:effectLst/>
                        </a:rPr>
                        <a:t>behavior</a:t>
                      </a:r>
                      <a:r>
                        <a:rPr lang="en-IN" sz="1250" spc="10" dirty="0">
                          <a:effectLst/>
                        </a:rPr>
                        <a:t> (except in very specific circumstances)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95250" marR="95250" marT="133350" marB="133350" anchor="ctr"/>
                </a:tc>
                <a:extLst>
                  <a:ext uri="{0D108BD9-81ED-4DB2-BD59-A6C34878D82A}">
                    <a16:rowId xmlns:a16="http://schemas.microsoft.com/office/drawing/2014/main" val="2783536982"/>
                  </a:ext>
                </a:extLst>
              </a:tr>
              <a:tr h="765410"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350" b="1" spc="10" dirty="0">
                          <a:solidFill>
                            <a:srgbClr val="273239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Named Initializers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38100" marR="38100" marT="84455" marB="84455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250" spc="10">
                          <a:solidFill>
                            <a:srgbClr val="273239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Named initializers may appear out of order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250" spc="10">
                          <a:solidFill>
                            <a:srgbClr val="273239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Named initializers must match the data layout of the struct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95250" marR="95250" marT="133350" marB="133350" anchor="ctr"/>
                </a:tc>
                <a:extLst>
                  <a:ext uri="{0D108BD9-81ED-4DB2-BD59-A6C34878D82A}">
                    <a16:rowId xmlns:a16="http://schemas.microsoft.com/office/drawing/2014/main" val="4200642441"/>
                  </a:ext>
                </a:extLst>
              </a:tr>
              <a:tr h="650728"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350" b="1" spc="10">
                          <a:solidFill>
                            <a:srgbClr val="273239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Extension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38100" marR="38100" marT="84455" marB="84455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250" spc="10" dirty="0">
                          <a:solidFill>
                            <a:srgbClr val="273239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File extension is ".c"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250" spc="10">
                          <a:solidFill>
                            <a:srgbClr val="273239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File extension is ".cpp" or ".c++" or ".cc" or ".cxx"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95250" marR="95250" marT="133350" marB="133350" anchor="ctr"/>
                </a:tc>
                <a:extLst>
                  <a:ext uri="{0D108BD9-81ED-4DB2-BD59-A6C34878D82A}">
                    <a16:rowId xmlns:a16="http://schemas.microsoft.com/office/drawing/2014/main" val="1942814199"/>
                  </a:ext>
                </a:extLst>
              </a:tr>
              <a:tr h="978778"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350" b="1" spc="10">
                          <a:solidFill>
                            <a:srgbClr val="273239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Generic Programming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38100" marR="38100" marT="84455" marB="84455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250" spc="10">
                          <a:solidFill>
                            <a:srgbClr val="273239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Meta-programming using macros and _Generic()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250" spc="10" dirty="0">
                          <a:solidFill>
                            <a:srgbClr val="273239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Meta-programming using templates (macros are still supported but discouraged)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95250" marR="95250" marT="133350" marB="133350" anchor="ctr"/>
                </a:tc>
                <a:extLst>
                  <a:ext uri="{0D108BD9-81ED-4DB2-BD59-A6C34878D82A}">
                    <a16:rowId xmlns:a16="http://schemas.microsoft.com/office/drawing/2014/main" val="11953128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55402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E3780E53-AB5C-1F18-929B-19C6B55211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3220906"/>
              </p:ext>
            </p:extLst>
          </p:nvPr>
        </p:nvGraphicFramePr>
        <p:xfrm>
          <a:off x="215515" y="611155"/>
          <a:ext cx="8892989" cy="634950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04323">
                  <a:extLst>
                    <a:ext uri="{9D8B030D-6E8A-4147-A177-3AD203B41FA5}">
                      <a16:colId xmlns:a16="http://schemas.microsoft.com/office/drawing/2014/main" val="3082630555"/>
                    </a:ext>
                  </a:extLst>
                </a:gridCol>
                <a:gridCol w="2532282">
                  <a:extLst>
                    <a:ext uri="{9D8B030D-6E8A-4147-A177-3AD203B41FA5}">
                      <a16:colId xmlns:a16="http://schemas.microsoft.com/office/drawing/2014/main" val="1496751809"/>
                    </a:ext>
                  </a:extLst>
                </a:gridCol>
                <a:gridCol w="3456384">
                  <a:extLst>
                    <a:ext uri="{9D8B030D-6E8A-4147-A177-3AD203B41FA5}">
                      <a16:colId xmlns:a16="http://schemas.microsoft.com/office/drawing/2014/main" val="2567087256"/>
                    </a:ext>
                  </a:extLst>
                </a:gridCol>
              </a:tblGrid>
              <a:tr h="669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2800" dirty="0">
                          <a:effectLst/>
                        </a:rPr>
                        <a:t>Feature</a:t>
                      </a:r>
                      <a:endParaRPr lang="en-US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9525" marR="95250" marT="0" marB="1143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2800" dirty="0">
                          <a:effectLst/>
                        </a:rPr>
                        <a:t>C</a:t>
                      </a:r>
                      <a:endParaRPr lang="en-US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95250" marR="95250" marT="0" marB="1143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2800" dirty="0">
                          <a:effectLst/>
                        </a:rPr>
                        <a:t>C++</a:t>
                      </a:r>
                      <a:endParaRPr lang="en-US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95250" marR="9525" marT="0" marB="114300"/>
                </a:tc>
                <a:extLst>
                  <a:ext uri="{0D108BD9-81ED-4DB2-BD59-A6C34878D82A}">
                    <a16:rowId xmlns:a16="http://schemas.microsoft.com/office/drawing/2014/main" val="1690589532"/>
                  </a:ext>
                </a:extLst>
              </a:tr>
              <a:tr h="1066503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2000" dirty="0">
                          <a:effectLst/>
                        </a:rPr>
                        <a:t>Paradigm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9525" marR="95250" marT="114300" marB="1143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2000" dirty="0">
                          <a:effectLst/>
                        </a:rPr>
                        <a:t>Procedural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95250" marR="95250" marT="114300" marB="1143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2000" dirty="0">
                          <a:effectLst/>
                        </a:rPr>
                        <a:t>Object-oriented (supports procedural too)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95250" marR="9525" marT="114300" marB="114300"/>
                </a:tc>
                <a:extLst>
                  <a:ext uri="{0D108BD9-81ED-4DB2-BD59-A6C34878D82A}">
                    <a16:rowId xmlns:a16="http://schemas.microsoft.com/office/drawing/2014/main" val="969970799"/>
                  </a:ext>
                </a:extLst>
              </a:tr>
              <a:tr h="1066503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2000">
                          <a:effectLst/>
                        </a:rPr>
                        <a:t>Data Types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9525" marR="95250" marT="114300" marB="1143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2000" dirty="0">
                          <a:effectLst/>
                        </a:rPr>
                        <a:t>Built-in data types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95250" marR="95250" marT="114300" marB="1143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2000" dirty="0">
                          <a:effectLst/>
                        </a:rPr>
                        <a:t>Built-in and user-defined data types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95250" marR="9525" marT="114300" marB="114300"/>
                </a:tc>
                <a:extLst>
                  <a:ext uri="{0D108BD9-81ED-4DB2-BD59-A6C34878D82A}">
                    <a16:rowId xmlns:a16="http://schemas.microsoft.com/office/drawing/2014/main" val="2352653681"/>
                  </a:ext>
                </a:extLst>
              </a:tr>
              <a:tr h="574000">
                <a:tc>
                  <a:txBody>
                    <a:bodyPr/>
                    <a:lstStyle/>
                    <a:p>
                      <a:pPr marL="0" marR="0">
                        <a:lnSpc>
                          <a:spcPts val="15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2000">
                          <a:effectLst/>
                        </a:rPr>
                        <a:t>Pointers &amp; References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9525" marR="95250" marT="114300" marB="1143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5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2000">
                          <a:effectLst/>
                        </a:rPr>
                        <a:t>Pointers only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95250" marR="95250" marT="114300" marB="1143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5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2000" dirty="0">
                          <a:effectLst/>
                        </a:rPr>
                        <a:t>Pointers and references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95250" marR="9525" marT="114300" marB="114300"/>
                </a:tc>
                <a:extLst>
                  <a:ext uri="{0D108BD9-81ED-4DB2-BD59-A6C34878D82A}">
                    <a16:rowId xmlns:a16="http://schemas.microsoft.com/office/drawing/2014/main" val="1717786930"/>
                  </a:ext>
                </a:extLst>
              </a:tr>
              <a:tr h="574000">
                <a:tc>
                  <a:txBody>
                    <a:bodyPr/>
                    <a:lstStyle/>
                    <a:p>
                      <a:pPr marL="0" marR="0">
                        <a:lnSpc>
                          <a:spcPts val="15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2000">
                          <a:effectLst/>
                        </a:rPr>
                        <a:t>Function Overloading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9525" marR="95250" marT="114300" marB="1143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5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2000" dirty="0">
                          <a:effectLst/>
                        </a:rPr>
                        <a:t>Not supported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95250" marR="95250" marT="114300" marB="1143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5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2000" dirty="0">
                          <a:effectLst/>
                        </a:rPr>
                        <a:t>Supported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95250" marR="9525" marT="114300" marB="114300"/>
                </a:tc>
                <a:extLst>
                  <a:ext uri="{0D108BD9-81ED-4DB2-BD59-A6C34878D82A}">
                    <a16:rowId xmlns:a16="http://schemas.microsoft.com/office/drawing/2014/main" val="4186370187"/>
                  </a:ext>
                </a:extLst>
              </a:tr>
              <a:tr h="574000">
                <a:tc>
                  <a:txBody>
                    <a:bodyPr/>
                    <a:lstStyle/>
                    <a:p>
                      <a:pPr marL="0" marR="0">
                        <a:lnSpc>
                          <a:spcPts val="15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2000">
                          <a:effectLst/>
                        </a:rPr>
                        <a:t>Input/Output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9525" marR="95250" marT="114300" marB="1143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5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2000">
                          <a:effectLst/>
                        </a:rPr>
                        <a:t>scanf(), printf()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95250" marR="95250" marT="114300" marB="1143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5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2000" dirty="0" err="1">
                          <a:effectLst/>
                        </a:rPr>
                        <a:t>cin</a:t>
                      </a:r>
                      <a:r>
                        <a:rPr lang="en-IN" sz="2000" dirty="0">
                          <a:effectLst/>
                        </a:rPr>
                        <a:t>, </a:t>
                      </a:r>
                      <a:r>
                        <a:rPr lang="en-IN" sz="2000" dirty="0" err="1">
                          <a:effectLst/>
                        </a:rPr>
                        <a:t>cout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95250" marR="9525" marT="114300" marB="114300"/>
                </a:tc>
                <a:extLst>
                  <a:ext uri="{0D108BD9-81ED-4DB2-BD59-A6C34878D82A}">
                    <a16:rowId xmlns:a16="http://schemas.microsoft.com/office/drawing/2014/main" val="4272167944"/>
                  </a:ext>
                </a:extLst>
              </a:tr>
              <a:tr h="574000">
                <a:tc>
                  <a:txBody>
                    <a:bodyPr/>
                    <a:lstStyle/>
                    <a:p>
                      <a:pPr marL="0" marR="0">
                        <a:lnSpc>
                          <a:spcPts val="15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2000">
                          <a:effectLst/>
                        </a:rPr>
                        <a:t>Memory Management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9525" marR="95250" marT="114300" marB="1143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5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2000">
                          <a:effectLst/>
                        </a:rPr>
                        <a:t>malloc(), calloc(), free()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95250" marR="95250" marT="114300" marB="1143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5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2000" dirty="0">
                          <a:effectLst/>
                        </a:rPr>
                        <a:t>new, delete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95250" marR="9525" marT="114300" marB="114300"/>
                </a:tc>
                <a:extLst>
                  <a:ext uri="{0D108BD9-81ED-4DB2-BD59-A6C34878D82A}">
                    <a16:rowId xmlns:a16="http://schemas.microsoft.com/office/drawing/2014/main" val="821969840"/>
                  </a:ext>
                </a:extLst>
              </a:tr>
              <a:tr h="574000">
                <a:tc>
                  <a:txBody>
                    <a:bodyPr/>
                    <a:lstStyle/>
                    <a:p>
                      <a:pPr marL="0" marR="0">
                        <a:lnSpc>
                          <a:spcPts val="15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2000">
                          <a:effectLst/>
                        </a:rPr>
                        <a:t>Exception Handling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9525" marR="95250" marT="114300" marB="1143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5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2000">
                          <a:effectLst/>
                        </a:rPr>
                        <a:t>No built-in support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95250" marR="95250" marT="114300" marB="1143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5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2000" dirty="0">
                          <a:effectLst/>
                        </a:rPr>
                        <a:t>try, throw, catch blocks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95250" marR="9525" marT="114300" marB="114300"/>
                </a:tc>
                <a:extLst>
                  <a:ext uri="{0D108BD9-81ED-4DB2-BD59-A6C34878D82A}">
                    <a16:rowId xmlns:a16="http://schemas.microsoft.com/office/drawing/2014/main" val="283973146"/>
                  </a:ext>
                </a:extLst>
              </a:tr>
              <a:tr h="574000">
                <a:tc>
                  <a:txBody>
                    <a:bodyPr/>
                    <a:lstStyle/>
                    <a:p>
                      <a:pPr marL="0" marR="0">
                        <a:lnSpc>
                          <a:spcPts val="15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2000">
                          <a:effectLst/>
                        </a:rPr>
                        <a:t>File Extension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9525" marR="95250" marT="114300" marB="1143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5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2000">
                          <a:effectLst/>
                        </a:rPr>
                        <a:t>.c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95250" marR="95250" marT="114300" marB="1143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5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2000" dirty="0">
                          <a:effectLst/>
                        </a:rPr>
                        <a:t>.</a:t>
                      </a:r>
                      <a:r>
                        <a:rPr lang="en-IN" sz="2000" dirty="0" err="1">
                          <a:effectLst/>
                        </a:rPr>
                        <a:t>cpp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95250" marR="9525" marT="114300" marB="114300"/>
                </a:tc>
                <a:extLst>
                  <a:ext uri="{0D108BD9-81ED-4DB2-BD59-A6C34878D82A}">
                    <a16:rowId xmlns:a16="http://schemas.microsoft.com/office/drawing/2014/main" val="1314916538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5ECBD0FF-C990-EB63-457D-AAFA2F339E71}"/>
              </a:ext>
            </a:extLst>
          </p:cNvPr>
          <p:cNvSpPr txBox="1"/>
          <p:nvPr/>
        </p:nvSpPr>
        <p:spPr>
          <a:xfrm>
            <a:off x="1979712" y="0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/>
              <a:t>Key Differences</a:t>
            </a:r>
          </a:p>
        </p:txBody>
      </p:sp>
    </p:spTree>
    <p:extLst>
      <p:ext uri="{BB962C8B-B14F-4D97-AF65-F5344CB8AC3E}">
        <p14:creationId xmlns:p14="http://schemas.microsoft.com/office/powerpoint/2010/main" val="41448181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2C03A0-25E7-F0B8-A654-DB4D03773D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4525963"/>
          </a:xfrm>
        </p:spPr>
        <p:txBody>
          <a:bodyPr/>
          <a:lstStyle/>
          <a:p>
            <a:pPr algn="just"/>
            <a:r>
              <a:rPr lang="en-US" dirty="0"/>
              <a:t>The primary difference between C and C++ lies in their programming paradigms. </a:t>
            </a:r>
          </a:p>
          <a:p>
            <a:pPr marL="0" indent="0" algn="just">
              <a:buNone/>
            </a:pPr>
            <a:endParaRPr lang="en-US" dirty="0"/>
          </a:p>
          <a:p>
            <a:pPr algn="just"/>
            <a:r>
              <a:rPr lang="en-US" dirty="0"/>
              <a:t>C is a procedural programming language, focusing on functions and sequential execution, while C++ is an object-oriented programming language (OOP), emphasizing objects, classes, and their interactions.</a:t>
            </a:r>
          </a:p>
        </p:txBody>
      </p:sp>
    </p:spTree>
    <p:extLst>
      <p:ext uri="{BB962C8B-B14F-4D97-AF65-F5344CB8AC3E}">
        <p14:creationId xmlns:p14="http://schemas.microsoft.com/office/powerpoint/2010/main" val="29961046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70E9D5-5E80-DEF2-DC07-25C1411FDD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356" y="476672"/>
            <a:ext cx="8507288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2600" dirty="0"/>
              <a:t> C program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2600" dirty="0"/>
              <a:t>    #include &lt;stdio.h&gt;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2600" dirty="0"/>
              <a:t>    int main() {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2600" dirty="0"/>
              <a:t>    int num1 = 10, num2 = 20;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2600" dirty="0"/>
              <a:t>    int sum = num1 + num2;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2600" dirty="0"/>
              <a:t>    printf("Sum of %d and %d is %d\n", num1, num2, sum);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2600" dirty="0"/>
              <a:t>    return 0;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2600" dirty="0"/>
              <a:t>    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6656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3267F-84E5-B183-A599-D6974DD85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130"/>
          </a:xfrm>
        </p:spPr>
        <p:txBody>
          <a:bodyPr>
            <a:normAutofit/>
          </a:bodyPr>
          <a:lstStyle/>
          <a:p>
            <a:r>
              <a:rPr lang="en-US" dirty="0"/>
              <a:t>C++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D1F97-4445-F248-FBB6-7A5A27CF37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530" y="836712"/>
            <a:ext cx="8229600" cy="4525963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#include &lt;iostream&gt;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int main() {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int num1 = 10, num2 = 20;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int sum = num1 + num2;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std::</a:t>
            </a:r>
            <a:r>
              <a:rPr lang="en-US" dirty="0" err="1"/>
              <a:t>cout</a:t>
            </a:r>
            <a:r>
              <a:rPr lang="en-US" dirty="0"/>
              <a:t> &lt;&lt; "Sum of " &lt;&lt; num1 &lt;&lt; " and " &lt;&lt; num2 &lt;&lt; " is " &lt;&lt; sum &lt;&lt; std::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return 0;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3CC1FB-92A5-644A-1EB3-F77F7387F6D2}"/>
              </a:ext>
            </a:extLst>
          </p:cNvPr>
          <p:cNvSpPr txBox="1"/>
          <p:nvPr/>
        </p:nvSpPr>
        <p:spPr>
          <a:xfrm>
            <a:off x="386029" y="5362675"/>
            <a:ext cx="837194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b="1" dirty="0"/>
              <a:t>In the C++ example, std::</a:t>
            </a:r>
            <a:r>
              <a:rPr lang="en-US" sz="2000" b="1" dirty="0" err="1"/>
              <a:t>cout</a:t>
            </a:r>
            <a:r>
              <a:rPr lang="en-US" sz="2000" b="1" dirty="0"/>
              <a:t> is used for output, whereas C uses </a:t>
            </a:r>
            <a:r>
              <a:rPr lang="en-US" sz="2000" b="1" dirty="0" err="1"/>
              <a:t>printf</a:t>
            </a:r>
            <a:r>
              <a:rPr lang="en-US" sz="2000" b="1" dirty="0"/>
              <a:t>(). While this simple example doesn't showcase OOP features, it highlights the different approaches to I/O operations. C++ can incorporate classes, inheritance, and other OOP concepts, which are absent in C</a:t>
            </a:r>
          </a:p>
        </p:txBody>
      </p:sp>
    </p:spTree>
    <p:extLst>
      <p:ext uri="{BB962C8B-B14F-4D97-AF65-F5344CB8AC3E}">
        <p14:creationId xmlns:p14="http://schemas.microsoft.com/office/powerpoint/2010/main" val="16237338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99B3884-6F22-E7BF-A050-422C7018A8B5}"/>
              </a:ext>
            </a:extLst>
          </p:cNvPr>
          <p:cNvSpPr txBox="1"/>
          <p:nvPr/>
        </p:nvSpPr>
        <p:spPr>
          <a:xfrm>
            <a:off x="143508" y="980728"/>
            <a:ext cx="8856984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#include &lt;iostream&gt;  // For input and output using namespace std;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// A function to display a welcome message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void greet() {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    </a:t>
            </a:r>
            <a:r>
              <a:rPr lang="en-US" dirty="0" err="1"/>
              <a:t>cout</a:t>
            </a:r>
            <a:r>
              <a:rPr lang="en-US" dirty="0"/>
              <a:t> &lt;&lt; "Welcome to the Student Info Program!\n";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}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int main() {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    // Variables to store student data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    string name;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    int age;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    float marks;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    // Call the greeting function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    greet();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    // Taking input from the user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    </a:t>
            </a:r>
            <a:r>
              <a:rPr lang="en-US" dirty="0" err="1"/>
              <a:t>cout</a:t>
            </a:r>
            <a:r>
              <a:rPr lang="en-US" dirty="0"/>
              <a:t> &lt;&lt; "Enter your name: ";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    </a:t>
            </a:r>
            <a:r>
              <a:rPr lang="en-US" dirty="0" err="1"/>
              <a:t>cin</a:t>
            </a:r>
            <a:r>
              <a:rPr lang="en-US" dirty="0"/>
              <a:t> &gt;&gt; name;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    </a:t>
            </a:r>
            <a:r>
              <a:rPr lang="en-US" dirty="0" err="1"/>
              <a:t>cout</a:t>
            </a:r>
            <a:r>
              <a:rPr lang="en-US" dirty="0"/>
              <a:t> &lt;&lt; "Enter your age: ";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    </a:t>
            </a:r>
            <a:r>
              <a:rPr lang="en-US" dirty="0" err="1"/>
              <a:t>cin</a:t>
            </a:r>
            <a:r>
              <a:rPr lang="en-US" dirty="0"/>
              <a:t> &gt;&gt; age;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    </a:t>
            </a:r>
            <a:r>
              <a:rPr lang="en-US" dirty="0" err="1"/>
              <a:t>cout</a:t>
            </a:r>
            <a:r>
              <a:rPr lang="en-US" dirty="0"/>
              <a:t> &lt;&lt; "Enter your marks (out of 100): ";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    </a:t>
            </a:r>
            <a:r>
              <a:rPr lang="en-US" dirty="0" err="1"/>
              <a:t>cin</a:t>
            </a:r>
            <a:r>
              <a:rPr lang="en-US" dirty="0"/>
              <a:t> &gt;&gt; marks;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0C59C3-2D27-D271-E81B-322CC6AD6EBE}"/>
              </a:ext>
            </a:extLst>
          </p:cNvPr>
          <p:cNvSpPr txBox="1"/>
          <p:nvPr/>
        </p:nvSpPr>
        <p:spPr>
          <a:xfrm>
            <a:off x="-12975" y="476672"/>
            <a:ext cx="90004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 </a:t>
            </a:r>
            <a:r>
              <a:rPr lang="en-US" sz="2400" b="1" dirty="0"/>
              <a:t>Basic C++ Code Example – Student Info Program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207680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758C7-0483-630E-B316-9CC8EFE8A4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260648"/>
            <a:ext cx="8712968" cy="6192688"/>
          </a:xfrm>
        </p:spPr>
        <p:txBody>
          <a:bodyPr>
            <a:normAutofit lnSpcReduction="10000"/>
          </a:bodyPr>
          <a:lstStyle/>
          <a:p>
            <a:endParaRPr lang="en-US" sz="1200" dirty="0"/>
          </a:p>
          <a:p>
            <a:pPr>
              <a:buFont typeface="+mj-lt"/>
              <a:buAutoNum type="arabicPeriod" startAt="21"/>
            </a:pPr>
            <a:r>
              <a:rPr lang="en-US" sz="1600" b="1" dirty="0"/>
              <a:t>    // Showing the output</a:t>
            </a:r>
          </a:p>
          <a:p>
            <a:pPr>
              <a:buFont typeface="+mj-lt"/>
              <a:buAutoNum type="arabicPeriod" startAt="21"/>
            </a:pPr>
            <a:r>
              <a:rPr lang="en-US" sz="1600" dirty="0"/>
              <a:t>    </a:t>
            </a:r>
            <a:r>
              <a:rPr lang="en-US" sz="1600" dirty="0" err="1"/>
              <a:t>cout</a:t>
            </a:r>
            <a:r>
              <a:rPr lang="en-US" sz="1600" dirty="0"/>
              <a:t> &lt;&lt; "\n--- Student Details ---\n";</a:t>
            </a:r>
          </a:p>
          <a:p>
            <a:pPr>
              <a:buFont typeface="+mj-lt"/>
              <a:buAutoNum type="arabicPeriod" startAt="21"/>
            </a:pPr>
            <a:r>
              <a:rPr lang="en-US" sz="1600" dirty="0"/>
              <a:t>    </a:t>
            </a:r>
            <a:r>
              <a:rPr lang="en-US" sz="1600" dirty="0" err="1"/>
              <a:t>cout</a:t>
            </a:r>
            <a:r>
              <a:rPr lang="en-US" sz="1600" dirty="0"/>
              <a:t> &lt;&lt; "Name: " &lt;&lt; name &lt;&lt; </a:t>
            </a:r>
            <a:r>
              <a:rPr lang="en-US" sz="1600" dirty="0" err="1"/>
              <a:t>endl</a:t>
            </a:r>
            <a:r>
              <a:rPr lang="en-US" sz="1600" dirty="0"/>
              <a:t>;</a:t>
            </a:r>
          </a:p>
          <a:p>
            <a:pPr>
              <a:buFont typeface="+mj-lt"/>
              <a:buAutoNum type="arabicPeriod" startAt="21"/>
            </a:pPr>
            <a:r>
              <a:rPr lang="en-US" sz="1600" dirty="0"/>
              <a:t>    </a:t>
            </a:r>
            <a:r>
              <a:rPr lang="en-US" sz="1600" dirty="0" err="1"/>
              <a:t>cout</a:t>
            </a:r>
            <a:r>
              <a:rPr lang="en-US" sz="1600" dirty="0"/>
              <a:t> &lt;&lt; "Age: " &lt;&lt; age &lt;&lt; </a:t>
            </a:r>
            <a:r>
              <a:rPr lang="en-US" sz="1600" dirty="0" err="1"/>
              <a:t>endl</a:t>
            </a:r>
            <a:r>
              <a:rPr lang="en-US" sz="1600" dirty="0"/>
              <a:t>;</a:t>
            </a:r>
          </a:p>
          <a:p>
            <a:pPr>
              <a:buFont typeface="+mj-lt"/>
              <a:buAutoNum type="arabicPeriod" startAt="21"/>
            </a:pPr>
            <a:r>
              <a:rPr lang="en-US" sz="1600" dirty="0"/>
              <a:t>    </a:t>
            </a:r>
            <a:r>
              <a:rPr lang="en-US" sz="1600" dirty="0" err="1"/>
              <a:t>cout</a:t>
            </a:r>
            <a:r>
              <a:rPr lang="en-US" sz="1600" dirty="0"/>
              <a:t> &lt;&lt; "Marks: " &lt;&lt; marks &lt;&lt; </a:t>
            </a:r>
            <a:r>
              <a:rPr lang="en-US" sz="1600" dirty="0" err="1"/>
              <a:t>endl</a:t>
            </a:r>
            <a:r>
              <a:rPr lang="en-US" sz="1600" dirty="0"/>
              <a:t>;</a:t>
            </a:r>
          </a:p>
          <a:p>
            <a:pPr>
              <a:buFont typeface="+mj-lt"/>
              <a:buAutoNum type="arabicPeriod" startAt="21"/>
            </a:pPr>
            <a:endParaRPr lang="en-US" sz="1600" dirty="0"/>
          </a:p>
          <a:p>
            <a:pPr>
              <a:buFont typeface="+mj-lt"/>
              <a:buAutoNum type="arabicPeriod" startAt="21"/>
            </a:pPr>
            <a:r>
              <a:rPr lang="en-US" sz="1600" b="1" dirty="0"/>
              <a:t>    // Simple condition</a:t>
            </a:r>
          </a:p>
          <a:p>
            <a:pPr>
              <a:buFont typeface="+mj-lt"/>
              <a:buAutoNum type="arabicPeriod" startAt="21"/>
            </a:pPr>
            <a:r>
              <a:rPr lang="en-US" sz="1600" dirty="0"/>
              <a:t>    if (marks &gt;= 50) {</a:t>
            </a:r>
          </a:p>
          <a:p>
            <a:pPr>
              <a:buFont typeface="+mj-lt"/>
              <a:buAutoNum type="arabicPeriod" startAt="21"/>
            </a:pPr>
            <a:r>
              <a:rPr lang="en-US" sz="1600" dirty="0"/>
              <a:t>        </a:t>
            </a:r>
            <a:r>
              <a:rPr lang="en-US" sz="1600" dirty="0" err="1"/>
              <a:t>cout</a:t>
            </a:r>
            <a:r>
              <a:rPr lang="en-US" sz="1600" dirty="0"/>
              <a:t> &lt;&lt; "Result: Pass\n";</a:t>
            </a:r>
          </a:p>
          <a:p>
            <a:pPr>
              <a:buFont typeface="+mj-lt"/>
              <a:buAutoNum type="arabicPeriod" startAt="21"/>
            </a:pPr>
            <a:r>
              <a:rPr lang="en-US" sz="1600" dirty="0"/>
              <a:t>    } else {</a:t>
            </a:r>
          </a:p>
          <a:p>
            <a:pPr>
              <a:buFont typeface="+mj-lt"/>
              <a:buAutoNum type="arabicPeriod" startAt="21"/>
            </a:pPr>
            <a:r>
              <a:rPr lang="en-US" sz="1600" dirty="0"/>
              <a:t>        </a:t>
            </a:r>
            <a:r>
              <a:rPr lang="en-US" sz="1600" dirty="0" err="1"/>
              <a:t>cout</a:t>
            </a:r>
            <a:r>
              <a:rPr lang="en-US" sz="1600" dirty="0"/>
              <a:t> &lt;&lt; "Result: Fail\n";</a:t>
            </a:r>
          </a:p>
          <a:p>
            <a:pPr>
              <a:buFont typeface="+mj-lt"/>
              <a:buAutoNum type="arabicPeriod" startAt="21"/>
            </a:pPr>
            <a:r>
              <a:rPr lang="en-US" sz="1600" dirty="0"/>
              <a:t>    }</a:t>
            </a:r>
          </a:p>
          <a:p>
            <a:pPr>
              <a:buFont typeface="+mj-lt"/>
              <a:buAutoNum type="arabicPeriod" startAt="21"/>
            </a:pPr>
            <a:endParaRPr lang="en-US" sz="1600" dirty="0"/>
          </a:p>
          <a:p>
            <a:pPr>
              <a:buFont typeface="+mj-lt"/>
              <a:buAutoNum type="arabicPeriod" startAt="21"/>
            </a:pPr>
            <a:r>
              <a:rPr lang="en-US" sz="1600" b="1" dirty="0"/>
              <a:t>    // Loop example (counting from 1 to 5)</a:t>
            </a:r>
          </a:p>
          <a:p>
            <a:pPr>
              <a:buFont typeface="+mj-lt"/>
              <a:buAutoNum type="arabicPeriod" startAt="21"/>
            </a:pPr>
            <a:r>
              <a:rPr lang="en-US" sz="1600" dirty="0"/>
              <a:t>    </a:t>
            </a:r>
            <a:r>
              <a:rPr lang="en-US" sz="1600" dirty="0" err="1"/>
              <a:t>cout</a:t>
            </a:r>
            <a:r>
              <a:rPr lang="en-US" sz="1600" dirty="0"/>
              <a:t> &lt;&lt; "\</a:t>
            </a:r>
            <a:r>
              <a:rPr lang="en-US" sz="1600" dirty="0" err="1"/>
              <a:t>nCounting</a:t>
            </a:r>
            <a:r>
              <a:rPr lang="en-US" sz="1600" dirty="0"/>
              <a:t> from 1 to 5:\n";</a:t>
            </a:r>
          </a:p>
          <a:p>
            <a:pPr>
              <a:buFont typeface="+mj-lt"/>
              <a:buAutoNum type="arabicPeriod" startAt="21"/>
            </a:pPr>
            <a:r>
              <a:rPr lang="en-US" sz="1600" dirty="0"/>
              <a:t>    for (int </a:t>
            </a:r>
            <a:r>
              <a:rPr lang="en-US" sz="1600" dirty="0" err="1"/>
              <a:t>i</a:t>
            </a:r>
            <a:r>
              <a:rPr lang="en-US" sz="1600" dirty="0"/>
              <a:t> = 1; </a:t>
            </a:r>
            <a:r>
              <a:rPr lang="en-US" sz="1600" dirty="0" err="1"/>
              <a:t>i</a:t>
            </a:r>
            <a:r>
              <a:rPr lang="en-US" sz="1600" dirty="0"/>
              <a:t> &lt;= 5; </a:t>
            </a:r>
            <a:r>
              <a:rPr lang="en-US" sz="1600" dirty="0" err="1"/>
              <a:t>i</a:t>
            </a:r>
            <a:r>
              <a:rPr lang="en-US" sz="1600" dirty="0"/>
              <a:t>++) {</a:t>
            </a:r>
          </a:p>
          <a:p>
            <a:pPr>
              <a:buFont typeface="+mj-lt"/>
              <a:buAutoNum type="arabicPeriod" startAt="21"/>
            </a:pPr>
            <a:r>
              <a:rPr lang="en-US" sz="1600" dirty="0"/>
              <a:t>        </a:t>
            </a:r>
            <a:r>
              <a:rPr lang="en-US" sz="1600" dirty="0" err="1"/>
              <a:t>cout</a:t>
            </a:r>
            <a:r>
              <a:rPr lang="en-US" sz="1600" dirty="0"/>
              <a:t> &lt;&lt; </a:t>
            </a:r>
            <a:r>
              <a:rPr lang="en-US" sz="1600" dirty="0" err="1"/>
              <a:t>i</a:t>
            </a:r>
            <a:r>
              <a:rPr lang="en-US" sz="1600" dirty="0"/>
              <a:t> &lt;&lt; " ";</a:t>
            </a:r>
          </a:p>
          <a:p>
            <a:pPr>
              <a:buFont typeface="+mj-lt"/>
              <a:buAutoNum type="arabicPeriod" startAt="21"/>
            </a:pPr>
            <a:r>
              <a:rPr lang="en-US" sz="1600" dirty="0"/>
              <a:t>    }</a:t>
            </a:r>
          </a:p>
          <a:p>
            <a:pPr>
              <a:buFont typeface="+mj-lt"/>
              <a:buAutoNum type="arabicPeriod" startAt="21"/>
            </a:pPr>
            <a:endParaRPr lang="en-US" sz="1600" dirty="0"/>
          </a:p>
          <a:p>
            <a:pPr>
              <a:buFont typeface="+mj-lt"/>
              <a:buAutoNum type="arabicPeriod" startAt="21"/>
            </a:pPr>
            <a:r>
              <a:rPr lang="en-US" sz="1600" dirty="0"/>
              <a:t>    </a:t>
            </a:r>
            <a:r>
              <a:rPr lang="en-US" sz="1600" dirty="0" err="1"/>
              <a:t>cout</a:t>
            </a:r>
            <a:r>
              <a:rPr lang="en-US" sz="1600" dirty="0"/>
              <a:t> &lt;&lt; "\</a:t>
            </a:r>
            <a:r>
              <a:rPr lang="en-US" sz="1600" dirty="0" err="1"/>
              <a:t>nThank</a:t>
            </a:r>
            <a:r>
              <a:rPr lang="en-US" sz="1600" dirty="0"/>
              <a:t> you!\n";</a:t>
            </a:r>
          </a:p>
          <a:p>
            <a:pPr>
              <a:buFont typeface="+mj-lt"/>
              <a:buAutoNum type="arabicPeriod" startAt="21"/>
            </a:pPr>
            <a:r>
              <a:rPr lang="en-US" sz="1600" dirty="0"/>
              <a:t>    return 0;</a:t>
            </a:r>
          </a:p>
          <a:p>
            <a:pPr>
              <a:buFont typeface="+mj-lt"/>
              <a:buAutoNum type="arabicPeriod" startAt="21"/>
            </a:pPr>
            <a:r>
              <a:rPr lang="en-US" sz="1600" dirty="0"/>
              <a:t>}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1260512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A5D53-AA22-2A29-C74D-1DFC49B0E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 Key Concepts Covered: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9776E1-2CF6-F443-6D37-7566DEEF33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#include, main(), and using namespace </a:t>
            </a:r>
            <a:r>
              <a:rPr lang="en-US" dirty="0" err="1"/>
              <a:t>stdInput</a:t>
            </a:r>
            <a:r>
              <a:rPr lang="en-US" dirty="0"/>
              <a:t>/output (</a:t>
            </a:r>
            <a:r>
              <a:rPr lang="en-US" dirty="0" err="1"/>
              <a:t>cin</a:t>
            </a:r>
            <a:r>
              <a:rPr lang="en-US" dirty="0"/>
              <a:t>/</a:t>
            </a:r>
            <a:r>
              <a:rPr lang="en-US" dirty="0" err="1"/>
              <a:t>cout</a:t>
            </a:r>
            <a:r>
              <a:rPr lang="en-US" dirty="0"/>
              <a:t>)</a:t>
            </a:r>
          </a:p>
          <a:p>
            <a:r>
              <a:rPr lang="en-US" dirty="0"/>
              <a:t>Variables (string, int, float)</a:t>
            </a:r>
          </a:p>
          <a:p>
            <a:r>
              <a:rPr lang="en-US" dirty="0"/>
              <a:t>Functions (greet())</a:t>
            </a:r>
          </a:p>
          <a:p>
            <a:r>
              <a:rPr lang="en-US" dirty="0"/>
              <a:t>Condition (if-else)</a:t>
            </a:r>
          </a:p>
          <a:p>
            <a:r>
              <a:rPr lang="en-US" dirty="0"/>
              <a:t>Loop (for loop)</a:t>
            </a:r>
          </a:p>
        </p:txBody>
      </p:sp>
    </p:spTree>
    <p:extLst>
      <p:ext uri="{BB962C8B-B14F-4D97-AF65-F5344CB8AC3E}">
        <p14:creationId xmlns:p14="http://schemas.microsoft.com/office/powerpoint/2010/main" val="3017576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76038-D1E9-5C91-5CAB-97AA448D2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of C-language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BF16B9-5D4A-3A68-167E-DEE1C5F76A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600200"/>
            <a:ext cx="8784976" cy="452596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C is a high-level.</a:t>
            </a:r>
          </a:p>
          <a:p>
            <a:r>
              <a:rPr lang="en-US" dirty="0"/>
              <a:t>General-purpose programming language.</a:t>
            </a:r>
          </a:p>
          <a:p>
            <a:r>
              <a:rPr lang="en-US" dirty="0"/>
              <a:t>Developed by </a:t>
            </a:r>
            <a:r>
              <a:rPr lang="en-US" dirty="0">
                <a:highlight>
                  <a:srgbClr val="FFFF00"/>
                </a:highlight>
              </a:rPr>
              <a:t>Dennis Ritchie </a:t>
            </a:r>
            <a:r>
              <a:rPr lang="en-US" dirty="0"/>
              <a:t>at </a:t>
            </a:r>
            <a:r>
              <a:rPr lang="en-US" dirty="0">
                <a:highlight>
                  <a:srgbClr val="FFFF00"/>
                </a:highlight>
              </a:rPr>
              <a:t>Bell Labs </a:t>
            </a:r>
            <a:r>
              <a:rPr lang="en-US" dirty="0"/>
              <a:t>in the early </a:t>
            </a:r>
            <a:r>
              <a:rPr lang="en-US" dirty="0">
                <a:highlight>
                  <a:srgbClr val="FFFF00"/>
                </a:highlight>
              </a:rPr>
              <a:t>1970</a:t>
            </a:r>
            <a:r>
              <a:rPr lang="en-US" dirty="0"/>
              <a:t>s.</a:t>
            </a:r>
          </a:p>
          <a:p>
            <a:r>
              <a:rPr lang="en-US" dirty="0"/>
              <a:t>It is often used to make things like operating systems and programs that need to run very quickly. </a:t>
            </a:r>
          </a:p>
          <a:p>
            <a:r>
              <a:rPr lang="en-US" dirty="0"/>
              <a:t>With C, programmers can control how the computer uses memory, which helps them make their programs work better and faster.</a:t>
            </a:r>
          </a:p>
          <a:p>
            <a:r>
              <a:rPr lang="en-US" dirty="0"/>
              <a:t>C is a foundational language, heavily used in system programming, operating systems, making the program better by using faster methods, removing repeated parts, or using </a:t>
            </a:r>
            <a:r>
              <a:rPr lang="en-US" dirty="0">
                <a:highlight>
                  <a:srgbClr val="FFFF00"/>
                </a:highlight>
              </a:rPr>
              <a:t>less memory and power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4540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9782A-F612-9A8E-FA5C-8060294E4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C76AF-AE39-0437-8DFC-97D223C278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>
                <a:highlight>
                  <a:srgbClr val="FFFF00"/>
                </a:highlight>
              </a:rPr>
              <a:t>High-Level: </a:t>
            </a:r>
            <a:r>
              <a:rPr lang="en-US" dirty="0"/>
              <a:t>Easy for people to understand and write.</a:t>
            </a:r>
          </a:p>
          <a:p>
            <a:r>
              <a:rPr lang="en-US" dirty="0"/>
              <a:t>-----------------------------------------------------------------------------------------</a:t>
            </a:r>
          </a:p>
          <a:p>
            <a:r>
              <a:rPr lang="en-US" dirty="0">
                <a:highlight>
                  <a:srgbClr val="FFFF00"/>
                </a:highlight>
              </a:rPr>
              <a:t>General-Purpose:</a:t>
            </a:r>
            <a:r>
              <a:rPr lang="en-US" dirty="0"/>
              <a:t> Can be used to make all kinds of programs.</a:t>
            </a:r>
          </a:p>
          <a:p>
            <a:r>
              <a:rPr lang="en-US" dirty="0"/>
              <a:t>-----------------------------------------------------------------------------------------</a:t>
            </a:r>
          </a:p>
          <a:p>
            <a:r>
              <a:rPr lang="en-US" dirty="0">
                <a:highlight>
                  <a:srgbClr val="FFFF00"/>
                </a:highlight>
              </a:rPr>
              <a:t>Procedural: </a:t>
            </a:r>
            <a:r>
              <a:rPr lang="en-US" dirty="0"/>
              <a:t>Follows steps or instructions to do a task.</a:t>
            </a:r>
          </a:p>
          <a:p>
            <a:r>
              <a:rPr lang="en-US" dirty="0"/>
              <a:t>-----------------------------------------------------------------------------------------</a:t>
            </a:r>
          </a:p>
          <a:p>
            <a:r>
              <a:rPr lang="en-US" dirty="0">
                <a:highlight>
                  <a:srgbClr val="FFFF00"/>
                </a:highlight>
              </a:rPr>
              <a:t>Efficient: </a:t>
            </a:r>
            <a:r>
              <a:rPr lang="en-US" dirty="0"/>
              <a:t>Works fast and doesn’t waste memory or power.</a:t>
            </a:r>
          </a:p>
          <a:p>
            <a:r>
              <a:rPr lang="en-US" dirty="0"/>
              <a:t>-----------------------------------------------------------------------------------------</a:t>
            </a:r>
          </a:p>
          <a:p>
            <a:r>
              <a:rPr lang="en-US" dirty="0">
                <a:highlight>
                  <a:srgbClr val="FFFF00"/>
                </a:highlight>
              </a:rPr>
              <a:t>Flexible:</a:t>
            </a:r>
            <a:r>
              <a:rPr lang="en-US" dirty="0"/>
              <a:t> Can be used in many different ways.</a:t>
            </a:r>
          </a:p>
          <a:p>
            <a:r>
              <a:rPr lang="en-US" dirty="0"/>
              <a:t>-----------------------------------------------------------------------------------------</a:t>
            </a:r>
          </a:p>
          <a:p>
            <a:r>
              <a:rPr lang="en-US" dirty="0">
                <a:highlight>
                  <a:srgbClr val="FFFF00"/>
                </a:highlight>
              </a:rPr>
              <a:t>Portability:</a:t>
            </a:r>
            <a:r>
              <a:rPr lang="en-US" dirty="0"/>
              <a:t> Can work on different computers without big changes.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028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22794-265B-88FD-778E-5426F5FF2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E63A5-BA09-091F-0D3B-AD36E1574F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System Programming:</a:t>
            </a:r>
          </a:p>
          <a:p>
            <a:r>
              <a:rPr lang="en-US" dirty="0"/>
              <a:t>C is widely used to write operating systems (like Linux), device drivers, and other low-level software. </a:t>
            </a:r>
          </a:p>
          <a:p>
            <a:pPr marL="0" indent="0">
              <a:buNone/>
            </a:pPr>
            <a:r>
              <a:rPr lang="en-US" dirty="0"/>
              <a:t>------------------------------------------------------------------------------------------------------------------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Embedded Systems:</a:t>
            </a:r>
          </a:p>
          <a:p>
            <a:r>
              <a:rPr lang="en-US" dirty="0"/>
              <a:t>C is a common choice for programming devices like microcontrollers and embedded systems. </a:t>
            </a:r>
          </a:p>
          <a:p>
            <a:pPr marL="0" indent="0">
              <a:buNone/>
            </a:pPr>
            <a:r>
              <a:rPr lang="en-US" dirty="0"/>
              <a:t>------------------------------------------------------------------------------------------------------------------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Game Development:</a:t>
            </a:r>
          </a:p>
          <a:p>
            <a:r>
              <a:rPr lang="en-US" dirty="0"/>
              <a:t>Many popular video games are written in C or C++. </a:t>
            </a:r>
          </a:p>
          <a:p>
            <a:pPr marL="0" indent="0">
              <a:buNone/>
            </a:pPr>
            <a:r>
              <a:rPr lang="en-US" dirty="0"/>
              <a:t>-------------------------------------------------------------------------------------------------------------------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Compilers and Interpreters:</a:t>
            </a:r>
          </a:p>
          <a:p>
            <a:r>
              <a:rPr lang="en-US" dirty="0"/>
              <a:t>C is used to write the code for compilers and interpreters of other programming languages. </a:t>
            </a:r>
          </a:p>
          <a:p>
            <a:pPr marL="0" indent="0">
              <a:buNone/>
            </a:pPr>
            <a:r>
              <a:rPr lang="en-US" dirty="0"/>
              <a:t>-------------------------------------------------------------------------------------------------------------------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Applications:</a:t>
            </a:r>
          </a:p>
          <a:p>
            <a:r>
              <a:rPr lang="en-US" dirty="0"/>
              <a:t>C can also be used to create a wide range of applications, including web browsers, word processors, and other software tools.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557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E956C-C3D1-EB30-8F39-3BBD0D5CE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AE7CDC-010F-7E5D-A2F6-3A108AC789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C++ is a multi-paradigm</a:t>
            </a:r>
            <a:r>
              <a:rPr lang="en-US" sz="2600" dirty="0"/>
              <a:t>,(</a:t>
            </a:r>
            <a:r>
              <a:rPr lang="en-US" sz="2600" b="0" i="0" dirty="0">
                <a:solidFill>
                  <a:srgbClr val="001D35"/>
                </a:solidFill>
                <a:effectLst/>
                <a:highlight>
                  <a:srgbClr val="FFFF00"/>
                </a:highlight>
                <a:latin typeface="Google Sans"/>
              </a:rPr>
              <a:t>a programming language that supports multiple programming styles or paradigms, such as object-oriented, functional, imperative, or declarative. </a:t>
            </a:r>
            <a:r>
              <a:rPr lang="en-US" sz="2600" b="0" i="0" dirty="0">
                <a:solidFill>
                  <a:srgbClr val="001D35"/>
                </a:solidFill>
                <a:effectLst/>
                <a:latin typeface="Google Sans"/>
              </a:rPr>
              <a:t>) </a:t>
            </a:r>
          </a:p>
          <a:p>
            <a:r>
              <a:rPr lang="en-US" dirty="0"/>
              <a:t> General-purpose programming language created as an </a:t>
            </a:r>
            <a:r>
              <a:rPr lang="en-US" dirty="0">
                <a:highlight>
                  <a:srgbClr val="FFFF00"/>
                </a:highlight>
              </a:rPr>
              <a:t>extension of the C language</a:t>
            </a:r>
            <a:r>
              <a:rPr lang="en-US" dirty="0"/>
              <a:t>. </a:t>
            </a:r>
          </a:p>
          <a:p>
            <a:r>
              <a:rPr lang="en-US" dirty="0"/>
              <a:t>It's known for its speed, efficiency, and </a:t>
            </a:r>
            <a:r>
              <a:rPr lang="en-US" dirty="0">
                <a:highlight>
                  <a:srgbClr val="FFFF00"/>
                </a:highlight>
              </a:rPr>
              <a:t>low-level memory management, </a:t>
            </a:r>
            <a:r>
              <a:rPr lang="en-US" sz="2400" dirty="0"/>
              <a:t>(</a:t>
            </a:r>
            <a:r>
              <a:rPr lang="en-US" sz="2400" u="sng" dirty="0"/>
              <a:t>In C++, you can create memory using new and free it using delete. This gives you more power, but also more responsibility — if you forget to free memory, it can cause problems.)</a:t>
            </a:r>
            <a:endParaRPr lang="en-US" u="sng" dirty="0"/>
          </a:p>
          <a:p>
            <a:r>
              <a:rPr lang="en-US" dirty="0"/>
              <a:t>making it suitable for applications requiring high performance, such as game development, operating systems, and embedded systems</a:t>
            </a:r>
          </a:p>
        </p:txBody>
      </p:sp>
    </p:spTree>
    <p:extLst>
      <p:ext uri="{BB962C8B-B14F-4D97-AF65-F5344CB8AC3E}">
        <p14:creationId xmlns:p14="http://schemas.microsoft.com/office/powerpoint/2010/main" val="2105171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4A249-C441-3202-F549-1F8EAA393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7F23EC-7C88-CC60-9200-85929EC384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C++ is a mix of styles. </a:t>
            </a:r>
          </a:p>
          <a:p>
            <a:r>
              <a:rPr lang="en-US" dirty="0"/>
              <a:t>It lets you write programs using steps (procedural) or by organizing things into objects (object-oriented).</a:t>
            </a:r>
          </a:p>
        </p:txBody>
      </p:sp>
    </p:spTree>
    <p:extLst>
      <p:ext uri="{BB962C8B-B14F-4D97-AF65-F5344CB8AC3E}">
        <p14:creationId xmlns:p14="http://schemas.microsoft.com/office/powerpoint/2010/main" val="3321747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93600-2679-6DCD-D4E5-28990051F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Between C &amp; C++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7FE17AA-27DB-D84E-24C1-6FC64C2A11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2606927"/>
              </p:ext>
            </p:extLst>
          </p:nvPr>
        </p:nvGraphicFramePr>
        <p:xfrm>
          <a:off x="354359" y="1417638"/>
          <a:ext cx="8435281" cy="467151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91679">
                  <a:extLst>
                    <a:ext uri="{9D8B030D-6E8A-4147-A177-3AD203B41FA5}">
                      <a16:colId xmlns:a16="http://schemas.microsoft.com/office/drawing/2014/main" val="1424688750"/>
                    </a:ext>
                  </a:extLst>
                </a:gridCol>
                <a:gridCol w="3121801">
                  <a:extLst>
                    <a:ext uri="{9D8B030D-6E8A-4147-A177-3AD203B41FA5}">
                      <a16:colId xmlns:a16="http://schemas.microsoft.com/office/drawing/2014/main" val="3787479334"/>
                    </a:ext>
                  </a:extLst>
                </a:gridCol>
                <a:gridCol w="3121801">
                  <a:extLst>
                    <a:ext uri="{9D8B030D-6E8A-4147-A177-3AD203B41FA5}">
                      <a16:colId xmlns:a16="http://schemas.microsoft.com/office/drawing/2014/main" val="968318894"/>
                    </a:ext>
                  </a:extLst>
                </a:gridCol>
              </a:tblGrid>
              <a:tr h="590695"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800" spc="10" dirty="0">
                          <a:effectLst/>
                        </a:rPr>
                        <a:t>Aspect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38100" marR="38100" marT="95250" marB="9525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800" spc="10">
                          <a:effectLst/>
                        </a:rPr>
                        <a:t>C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95250" marR="95250" marT="95250" marB="9525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800" spc="10">
                          <a:effectLst/>
                        </a:rPr>
                        <a:t>C++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95250" marR="95250" marT="95250" marB="95250" anchor="b"/>
                </a:tc>
                <a:extLst>
                  <a:ext uri="{0D108BD9-81ED-4DB2-BD59-A6C34878D82A}">
                    <a16:rowId xmlns:a16="http://schemas.microsoft.com/office/drawing/2014/main" val="1935863993"/>
                  </a:ext>
                </a:extLst>
              </a:tr>
              <a:tr h="1276976"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800" spc="10">
                          <a:effectLst/>
                        </a:rPr>
                        <a:t>Developer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38100" marR="38100" marT="84455" marB="84455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800" spc="10" dirty="0">
                          <a:effectLst/>
                        </a:rPr>
                        <a:t>C was developed by Dennis Ritchie between the year 1969 and 1973 at AT&amp;T Bell Labs.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800" spc="10" dirty="0">
                          <a:effectLst/>
                        </a:rPr>
                        <a:t>C++ was developed by Bjarne Stroustrup in 1979.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95250" marR="95250" marT="133350" marB="133350" anchor="ctr"/>
                </a:tc>
                <a:extLst>
                  <a:ext uri="{0D108BD9-81ED-4DB2-BD59-A6C34878D82A}">
                    <a16:rowId xmlns:a16="http://schemas.microsoft.com/office/drawing/2014/main" val="153597842"/>
                  </a:ext>
                </a:extLst>
              </a:tr>
              <a:tr h="1891078"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800" spc="10">
                          <a:effectLst/>
                        </a:rPr>
                        <a:t>OOPs Support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38100" marR="38100" marT="84455" marB="84455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800" spc="10">
                          <a:effectLst/>
                        </a:rPr>
                        <a:t>C does not support polymorphism, encapsulation, and inheritance which means that C does not support object-oriented programming.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800" spc="10" dirty="0">
                          <a:effectLst/>
                        </a:rPr>
                        <a:t>C++ supports </a:t>
                      </a:r>
                      <a:r>
                        <a:rPr lang="en-IN" sz="1800" u="sng" spc="10" dirty="0">
                          <a:effectLst/>
                          <a:hlinkClick r:id="rId2"/>
                        </a:rPr>
                        <a:t>polymorphism</a:t>
                      </a:r>
                      <a:r>
                        <a:rPr lang="en-IN" sz="1800" spc="10" dirty="0">
                          <a:effectLst/>
                        </a:rPr>
                        <a:t>, </a:t>
                      </a:r>
                      <a:r>
                        <a:rPr lang="en-IN" sz="1800" u="sng" spc="10" dirty="0">
                          <a:effectLst/>
                          <a:hlinkClick r:id="rId3"/>
                        </a:rPr>
                        <a:t>encapsulation</a:t>
                      </a:r>
                      <a:r>
                        <a:rPr lang="en-IN" sz="1800" spc="10" dirty="0">
                          <a:effectLst/>
                        </a:rPr>
                        <a:t>, and </a:t>
                      </a:r>
                      <a:r>
                        <a:rPr lang="en-IN" sz="1800" u="sng" spc="10" dirty="0">
                          <a:effectLst/>
                          <a:hlinkClick r:id="rId4"/>
                        </a:rPr>
                        <a:t>inheritance</a:t>
                      </a:r>
                      <a:r>
                        <a:rPr lang="en-IN" sz="1800" spc="10" dirty="0">
                          <a:effectLst/>
                        </a:rPr>
                        <a:t> because it is an object-oriented programming language.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95250" marR="95250" marT="133350" marB="133350" anchor="ctr"/>
                </a:tc>
                <a:extLst>
                  <a:ext uri="{0D108BD9-81ED-4DB2-BD59-A6C34878D82A}">
                    <a16:rowId xmlns:a16="http://schemas.microsoft.com/office/drawing/2014/main" val="3141839863"/>
                  </a:ext>
                </a:extLst>
              </a:tr>
              <a:tr h="662875"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800" spc="10">
                          <a:effectLst/>
                        </a:rPr>
                        <a:t>Subset/Superset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38100" marR="38100" marT="84455" marB="84455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800" spc="10">
                          <a:effectLst/>
                        </a:rPr>
                        <a:t>C is (mostly) a subset of C++.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800" spc="10" dirty="0">
                          <a:effectLst/>
                        </a:rPr>
                        <a:t>C++ is (mostly) a superset of C.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95250" marR="95250" marT="133350" marB="133350" anchor="ctr"/>
                </a:tc>
                <a:extLst>
                  <a:ext uri="{0D108BD9-81ED-4DB2-BD59-A6C34878D82A}">
                    <a16:rowId xmlns:a16="http://schemas.microsoft.com/office/drawing/2014/main" val="8054714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7304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2A88821-DE9E-419C-719F-CDF31297F20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1598625"/>
              </p:ext>
            </p:extLst>
          </p:nvPr>
        </p:nvGraphicFramePr>
        <p:xfrm>
          <a:off x="251520" y="279120"/>
          <a:ext cx="8784976" cy="646801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82538">
                  <a:extLst>
                    <a:ext uri="{9D8B030D-6E8A-4147-A177-3AD203B41FA5}">
                      <a16:colId xmlns:a16="http://schemas.microsoft.com/office/drawing/2014/main" val="3923829310"/>
                    </a:ext>
                  </a:extLst>
                </a:gridCol>
                <a:gridCol w="3251219">
                  <a:extLst>
                    <a:ext uri="{9D8B030D-6E8A-4147-A177-3AD203B41FA5}">
                      <a16:colId xmlns:a16="http://schemas.microsoft.com/office/drawing/2014/main" val="1061532922"/>
                    </a:ext>
                  </a:extLst>
                </a:gridCol>
                <a:gridCol w="3251219">
                  <a:extLst>
                    <a:ext uri="{9D8B030D-6E8A-4147-A177-3AD203B41FA5}">
                      <a16:colId xmlns:a16="http://schemas.microsoft.com/office/drawing/2014/main" val="2499007996"/>
                    </a:ext>
                  </a:extLst>
                </a:gridCol>
              </a:tblGrid>
              <a:tr h="1691586"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800" spc="10" dirty="0">
                          <a:effectLst/>
                        </a:rPr>
                        <a:t>Keywords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34808" marR="34808" marT="77158" marB="77158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800" spc="10">
                          <a:effectLst/>
                        </a:rPr>
                        <a:t>Number of </a:t>
                      </a:r>
                      <a:r>
                        <a:rPr lang="en-IN" sz="1800" u="sng" spc="10">
                          <a:effectLst/>
                          <a:hlinkClick r:id="rId2"/>
                        </a:rPr>
                        <a:t>keywords</a:t>
                      </a:r>
                      <a:r>
                        <a:rPr lang="en-IN" sz="1800" spc="10">
                          <a:effectLst/>
                        </a:rPr>
                        <a:t> in C:</a:t>
                      </a:r>
                      <a:br>
                        <a:rPr lang="en-IN" sz="1800" spc="10">
                          <a:effectLst/>
                        </a:rPr>
                      </a:br>
                      <a:r>
                        <a:rPr lang="en-IN" sz="1800" spc="10">
                          <a:effectLst/>
                        </a:rPr>
                        <a:t>- C90: 32</a:t>
                      </a:r>
                      <a:br>
                        <a:rPr lang="en-IN" sz="1800" spc="10">
                          <a:effectLst/>
                        </a:rPr>
                      </a:br>
                      <a:r>
                        <a:rPr lang="en-IN" sz="1800" spc="10">
                          <a:effectLst/>
                        </a:rPr>
                        <a:t>- C99: 37</a:t>
                      </a:r>
                      <a:br>
                        <a:rPr lang="en-IN" sz="1800" spc="10">
                          <a:effectLst/>
                        </a:rPr>
                      </a:br>
                      <a:r>
                        <a:rPr lang="en-IN" sz="1800" spc="10">
                          <a:effectLst/>
                        </a:rPr>
                        <a:t>- C11: 44</a:t>
                      </a:r>
                      <a:br>
                        <a:rPr lang="en-IN" sz="1800" spc="10">
                          <a:effectLst/>
                        </a:rPr>
                      </a:br>
                      <a:r>
                        <a:rPr lang="en-IN" sz="1800" spc="10">
                          <a:effectLst/>
                        </a:rPr>
                        <a:t>- C23: 59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87020" marR="87020" marT="121828" marB="121828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800" spc="10">
                          <a:effectLst/>
                        </a:rPr>
                        <a:t>Number of </a:t>
                      </a:r>
                      <a:r>
                        <a:rPr lang="en-IN" sz="1800" u="sng" spc="10">
                          <a:effectLst/>
                          <a:hlinkClick r:id="rId3"/>
                        </a:rPr>
                        <a:t>keywords</a:t>
                      </a:r>
                      <a:r>
                        <a:rPr lang="en-IN" sz="1800" spc="10">
                          <a:effectLst/>
                        </a:rPr>
                        <a:t> in C++:</a:t>
                      </a:r>
                      <a:br>
                        <a:rPr lang="en-IN" sz="1800" spc="10">
                          <a:effectLst/>
                        </a:rPr>
                      </a:br>
                      <a:r>
                        <a:rPr lang="en-IN" sz="1800" spc="10">
                          <a:effectLst/>
                        </a:rPr>
                        <a:t>- C++98: 63</a:t>
                      </a:r>
                      <a:br>
                        <a:rPr lang="en-IN" sz="1800" spc="10">
                          <a:effectLst/>
                        </a:rPr>
                      </a:br>
                      <a:r>
                        <a:rPr lang="en-IN" sz="1800" spc="10">
                          <a:effectLst/>
                        </a:rPr>
                        <a:t>- C++11: 73</a:t>
                      </a:r>
                      <a:br>
                        <a:rPr lang="en-IN" sz="1800" spc="10">
                          <a:effectLst/>
                        </a:rPr>
                      </a:br>
                      <a:r>
                        <a:rPr lang="en-IN" sz="1800" spc="10">
                          <a:effectLst/>
                        </a:rPr>
                        <a:t>- C++17: 73</a:t>
                      </a:r>
                      <a:br>
                        <a:rPr lang="en-IN" sz="1800" spc="10">
                          <a:effectLst/>
                        </a:rPr>
                      </a:br>
                      <a:r>
                        <a:rPr lang="en-IN" sz="1800" spc="10">
                          <a:effectLst/>
                        </a:rPr>
                        <a:t>- C++20: 81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87020" marR="87020" marT="121828" marB="121828" anchor="ctr"/>
                </a:tc>
                <a:extLst>
                  <a:ext uri="{0D108BD9-81ED-4DB2-BD59-A6C34878D82A}">
                    <a16:rowId xmlns:a16="http://schemas.microsoft.com/office/drawing/2014/main" val="3447286739"/>
                  </a:ext>
                </a:extLst>
              </a:tr>
              <a:tr h="1691586"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800" spc="10">
                          <a:effectLst/>
                        </a:rPr>
                        <a:t>Programming Paradigm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34808" marR="34808" marT="77158" marB="77158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800" spc="10" dirty="0">
                          <a:effectLst/>
                        </a:rPr>
                        <a:t>For the development of code, C supports </a:t>
                      </a:r>
                      <a:r>
                        <a:rPr lang="en-IN" sz="1800" u="sng" spc="10" dirty="0">
                          <a:effectLst/>
                          <a:hlinkClick r:id="rId4"/>
                        </a:rPr>
                        <a:t>procedural programming</a:t>
                      </a:r>
                      <a:r>
                        <a:rPr lang="en-IN" sz="1800" spc="10" dirty="0">
                          <a:effectLst/>
                        </a:rPr>
                        <a:t>.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87020" marR="87020" marT="121828" marB="121828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800" spc="10">
                          <a:effectLst/>
                        </a:rPr>
                        <a:t>C++ is known as hybrid language because C++ supports both procedural and </a:t>
                      </a:r>
                      <a:r>
                        <a:rPr lang="en-IN" sz="1800" u="sng" spc="10">
                          <a:effectLst/>
                          <a:hlinkClick r:id="rId4"/>
                        </a:rPr>
                        <a:t>object-oriented programming paradigms</a:t>
                      </a:r>
                      <a:r>
                        <a:rPr lang="en-IN" sz="1800" spc="10">
                          <a:effectLst/>
                        </a:rPr>
                        <a:t>.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87020" marR="87020" marT="121828" marB="121828" anchor="ctr"/>
                </a:tc>
                <a:extLst>
                  <a:ext uri="{0D108BD9-81ED-4DB2-BD59-A6C34878D82A}">
                    <a16:rowId xmlns:a16="http://schemas.microsoft.com/office/drawing/2014/main" val="675120366"/>
                  </a:ext>
                </a:extLst>
              </a:tr>
              <a:tr h="1395522"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800" spc="10">
                          <a:effectLst/>
                        </a:rPr>
                        <a:t>Encapsulation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34808" marR="34808" marT="77158" marB="77158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800" spc="10" dirty="0">
                          <a:effectLst/>
                        </a:rPr>
                        <a:t>Data and functions are separated in C because it is a procedural programming language.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87020" marR="87020" marT="121828" marB="121828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800" spc="10" dirty="0">
                          <a:effectLst/>
                        </a:rPr>
                        <a:t>Data and functions are encapsulated together in form of an object in C++.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87020" marR="87020" marT="121828" marB="121828" anchor="ctr"/>
                </a:tc>
                <a:extLst>
                  <a:ext uri="{0D108BD9-81ED-4DB2-BD59-A6C34878D82A}">
                    <a16:rowId xmlns:a16="http://schemas.microsoft.com/office/drawing/2014/main" val="2505632954"/>
                  </a:ext>
                </a:extLst>
              </a:tr>
              <a:tr h="1395522"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800" spc="10">
                          <a:effectLst/>
                        </a:rPr>
                        <a:t>Data Hiding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34808" marR="34808" marT="77158" marB="77158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800" spc="10">
                          <a:effectLst/>
                        </a:rPr>
                        <a:t>C does not support data hiding.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87020" marR="87020" marT="121828" marB="121828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800" spc="10" dirty="0">
                          <a:effectLst/>
                        </a:rPr>
                        <a:t>Data is hidden by the Encapsulation to ensure that data structures and operators are used as intended.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87020" marR="87020" marT="121828" marB="121828" anchor="ctr"/>
                </a:tc>
                <a:extLst>
                  <a:ext uri="{0D108BD9-81ED-4DB2-BD59-A6C34878D82A}">
                    <a16:rowId xmlns:a16="http://schemas.microsoft.com/office/drawing/2014/main" val="6371856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37694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EFFF3B7-E3A8-5430-DAD9-E7B60DE359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7155486"/>
              </p:ext>
            </p:extLst>
          </p:nvPr>
        </p:nvGraphicFramePr>
        <p:xfrm>
          <a:off x="0" y="260648"/>
          <a:ext cx="9144001" cy="612068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75821">
                  <a:extLst>
                    <a:ext uri="{9D8B030D-6E8A-4147-A177-3AD203B41FA5}">
                      <a16:colId xmlns:a16="http://schemas.microsoft.com/office/drawing/2014/main" val="1262520003"/>
                    </a:ext>
                  </a:extLst>
                </a:gridCol>
                <a:gridCol w="3384090">
                  <a:extLst>
                    <a:ext uri="{9D8B030D-6E8A-4147-A177-3AD203B41FA5}">
                      <a16:colId xmlns:a16="http://schemas.microsoft.com/office/drawing/2014/main" val="1239809324"/>
                    </a:ext>
                  </a:extLst>
                </a:gridCol>
                <a:gridCol w="3384090">
                  <a:extLst>
                    <a:ext uri="{9D8B030D-6E8A-4147-A177-3AD203B41FA5}">
                      <a16:colId xmlns:a16="http://schemas.microsoft.com/office/drawing/2014/main" val="3561144316"/>
                    </a:ext>
                  </a:extLst>
                </a:gridCol>
              </a:tblGrid>
              <a:tr h="970058"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350" spc="10" dirty="0">
                          <a:effectLst/>
                        </a:rPr>
                        <a:t>Focus of Language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38100" marR="38100" marT="84455" marB="84455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250" spc="10">
                          <a:effectLst/>
                        </a:rPr>
                        <a:t>C is a function driven language because C is a procedural programming language.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250" spc="10" dirty="0">
                          <a:effectLst/>
                        </a:rPr>
                        <a:t>C++ is an object driven language because it is an object-oriented programming.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95250" marR="95250" marT="133350" marB="133350" anchor="ctr"/>
                </a:tc>
                <a:extLst>
                  <a:ext uri="{0D108BD9-81ED-4DB2-BD59-A6C34878D82A}">
                    <a16:rowId xmlns:a16="http://schemas.microsoft.com/office/drawing/2014/main" val="787343907"/>
                  </a:ext>
                </a:extLst>
              </a:tr>
              <a:tr h="970058"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350" spc="10">
                          <a:effectLst/>
                        </a:rPr>
                        <a:t>Overloading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38100" marR="38100" marT="84455" marB="84455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250" spc="10" dirty="0">
                          <a:effectLst/>
                        </a:rPr>
                        <a:t>Function and operator overloading is not supported in C.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250" spc="10" dirty="0">
                          <a:effectLst/>
                        </a:rPr>
                        <a:t>Function and operator overloading is supported by C++.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95250" marR="95250" marT="133350" marB="133350" anchor="ctr"/>
                </a:tc>
                <a:extLst>
                  <a:ext uri="{0D108BD9-81ED-4DB2-BD59-A6C34878D82A}">
                    <a16:rowId xmlns:a16="http://schemas.microsoft.com/office/drawing/2014/main" val="3510945372"/>
                  </a:ext>
                </a:extLst>
              </a:tr>
              <a:tr h="968368"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350" b="1" spc="10" dirty="0">
                          <a:solidFill>
                            <a:srgbClr val="273239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Function Inside Structures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38100" marR="38100" marT="84455" marB="84455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250" spc="10">
                          <a:solidFill>
                            <a:srgbClr val="273239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Functions in C are not defined inside structures.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250" spc="10" dirty="0">
                          <a:solidFill>
                            <a:srgbClr val="273239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Functions can be used inside a structure in C++.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95250" marR="95250" marT="133350" marB="133350" anchor="ctr"/>
                </a:tc>
                <a:extLst>
                  <a:ext uri="{0D108BD9-81ED-4DB2-BD59-A6C34878D82A}">
                    <a16:rowId xmlns:a16="http://schemas.microsoft.com/office/drawing/2014/main" val="2521318239"/>
                  </a:ext>
                </a:extLst>
              </a:tr>
              <a:tr h="968368"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350" b="1" spc="10">
                          <a:solidFill>
                            <a:srgbClr val="273239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Namespaces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38100" marR="38100" marT="84455" marB="84455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250" spc="10" dirty="0">
                          <a:solidFill>
                            <a:srgbClr val="273239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Namespace features are not present inside the C.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250" u="sng" spc="10" dirty="0">
                          <a:solidFill>
                            <a:srgbClr val="35796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  <a:hlinkClick r:id="rId2"/>
                        </a:rPr>
                        <a:t>Namespace</a:t>
                      </a:r>
                      <a:r>
                        <a:rPr lang="en-IN" sz="1250" spc="10" dirty="0">
                          <a:solidFill>
                            <a:srgbClr val="273239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 is used by C++, which avoid name collisions.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95250" marR="95250" marT="133350" marB="133350" anchor="ctr"/>
                </a:tc>
                <a:extLst>
                  <a:ext uri="{0D108BD9-81ED-4DB2-BD59-A6C34878D82A}">
                    <a16:rowId xmlns:a16="http://schemas.microsoft.com/office/drawing/2014/main" val="888003247"/>
                  </a:ext>
                </a:extLst>
              </a:tr>
              <a:tr h="1275461"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350" b="1" spc="10" dirty="0">
                          <a:solidFill>
                            <a:srgbClr val="273239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Standard I/O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38100" marR="38100" marT="84455" marB="84455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250" spc="10">
                          <a:solidFill>
                            <a:srgbClr val="273239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Standard IO header is </a:t>
                      </a:r>
                      <a:r>
                        <a:rPr lang="en-IN" sz="1250" u="sng" spc="10">
                          <a:solidFill>
                            <a:srgbClr val="35796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  <a:hlinkClick r:id="rId3"/>
                        </a:rPr>
                        <a:t>stdio.h</a:t>
                      </a:r>
                      <a:r>
                        <a:rPr lang="en-IN" sz="1250" spc="10">
                          <a:solidFill>
                            <a:srgbClr val="273239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 and uses </a:t>
                      </a:r>
                      <a:r>
                        <a:rPr lang="en-IN" sz="1250" u="sng" spc="10">
                          <a:solidFill>
                            <a:srgbClr val="35796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  <a:hlinkClick r:id="rId4"/>
                        </a:rPr>
                        <a:t>scanf()</a:t>
                      </a:r>
                      <a:r>
                        <a:rPr lang="en-IN" sz="1250" spc="10">
                          <a:solidFill>
                            <a:srgbClr val="273239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 and </a:t>
                      </a:r>
                      <a:r>
                        <a:rPr lang="en-IN" sz="1250" u="sng" spc="10">
                          <a:solidFill>
                            <a:srgbClr val="35796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  <a:hlinkClick r:id="rId5"/>
                        </a:rPr>
                        <a:t>printf()</a:t>
                      </a:r>
                      <a:r>
                        <a:rPr lang="en-IN" sz="1250" spc="10">
                          <a:solidFill>
                            <a:srgbClr val="273239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 functions are used for input/output in C.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250" spc="10" dirty="0">
                          <a:solidFill>
                            <a:srgbClr val="273239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Standard IO header is </a:t>
                      </a:r>
                      <a:r>
                        <a:rPr lang="en-IN" sz="1250" u="sng" spc="10" dirty="0" err="1">
                          <a:solidFill>
                            <a:srgbClr val="35796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  <a:hlinkClick r:id="rId6"/>
                        </a:rPr>
                        <a:t>iostream.h</a:t>
                      </a:r>
                      <a:r>
                        <a:rPr lang="en-IN" sz="1250" spc="10" dirty="0">
                          <a:solidFill>
                            <a:srgbClr val="273239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 and uses </a:t>
                      </a:r>
                      <a:r>
                        <a:rPr lang="en-IN" sz="1250" u="sng" spc="10" dirty="0" err="1">
                          <a:solidFill>
                            <a:srgbClr val="35796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  <a:hlinkClick r:id="rId7"/>
                        </a:rPr>
                        <a:t>cin</a:t>
                      </a:r>
                      <a:r>
                        <a:rPr lang="en-IN" sz="1250" spc="10" dirty="0">
                          <a:solidFill>
                            <a:srgbClr val="273239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 and </a:t>
                      </a:r>
                      <a:r>
                        <a:rPr lang="en-IN" sz="1250" u="sng" spc="10" dirty="0" err="1">
                          <a:solidFill>
                            <a:srgbClr val="35796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  <a:hlinkClick r:id="rId8"/>
                        </a:rPr>
                        <a:t>cout</a:t>
                      </a:r>
                      <a:r>
                        <a:rPr lang="en-IN" sz="1250" spc="10" dirty="0">
                          <a:solidFill>
                            <a:srgbClr val="273239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 are used for input/output in C++.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95250" marR="95250" marT="133350" marB="133350" anchor="ctr"/>
                </a:tc>
                <a:extLst>
                  <a:ext uri="{0D108BD9-81ED-4DB2-BD59-A6C34878D82A}">
                    <a16:rowId xmlns:a16="http://schemas.microsoft.com/office/drawing/2014/main" val="404426450"/>
                  </a:ext>
                </a:extLst>
              </a:tr>
              <a:tr h="968368"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350" b="1" spc="10">
                          <a:solidFill>
                            <a:srgbClr val="273239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References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38100" marR="38100" marT="84455" marB="84455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250" spc="10">
                          <a:solidFill>
                            <a:srgbClr val="273239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Reference variables are not supported by C.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250" spc="10" dirty="0">
                          <a:solidFill>
                            <a:srgbClr val="273239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Reference variables are supported by C++.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95250" marR="95250" marT="133350" marB="133350" anchor="ctr"/>
                </a:tc>
                <a:extLst>
                  <a:ext uri="{0D108BD9-81ED-4DB2-BD59-A6C34878D82A}">
                    <a16:rowId xmlns:a16="http://schemas.microsoft.com/office/drawing/2014/main" val="24491473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12538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1640</Words>
  <Application>Microsoft Office PowerPoint</Application>
  <PresentationFormat>On-screen Show (4:3)</PresentationFormat>
  <Paragraphs>204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Google Sans</vt:lpstr>
      <vt:lpstr>Office Theme</vt:lpstr>
      <vt:lpstr>Object Oriented Programming Language</vt:lpstr>
      <vt:lpstr>Features of C-language</vt:lpstr>
      <vt:lpstr>PowerPoint Presentation</vt:lpstr>
      <vt:lpstr>PowerPoint Presentation</vt:lpstr>
      <vt:lpstr>PowerPoint Presentation</vt:lpstr>
      <vt:lpstr>PowerPoint Presentation</vt:lpstr>
      <vt:lpstr>Comparison Between C &amp; C++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C++ program</vt:lpstr>
      <vt:lpstr>PowerPoint Presentation</vt:lpstr>
      <vt:lpstr>PowerPoint Presentation</vt:lpstr>
      <vt:lpstr> Key Concepts Covered: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Oriented Programming Language</dc:title>
  <dc:creator>win10</dc:creator>
  <cp:lastModifiedBy>jagdish patil</cp:lastModifiedBy>
  <cp:revision>16</cp:revision>
  <dcterms:created xsi:type="dcterms:W3CDTF">2025-05-28T11:04:21Z</dcterms:created>
  <dcterms:modified xsi:type="dcterms:W3CDTF">2025-05-28T15:32:33Z</dcterms:modified>
</cp:coreProperties>
</file>