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7F30-35ED-4504-B9B7-541E72EF085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30A3E-3D76-43E6-86E5-DA8710F5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30A3E-3D76-43E6-86E5-DA8710F5B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;p15">
            <a:extLst>
              <a:ext uri="{FF2B5EF4-FFF2-40B4-BE49-F238E27FC236}">
                <a16:creationId xmlns:a16="http://schemas.microsoft.com/office/drawing/2014/main" id="{715FD4A7-1796-46AF-906B-BAC7B2DFDBF9}"/>
              </a:ext>
            </a:extLst>
          </p:cNvPr>
          <p:cNvSpPr txBox="1">
            <a:spLocks noGrp="1"/>
          </p:cNvSpPr>
          <p:nvPr/>
        </p:nvSpPr>
        <p:spPr>
          <a:xfrm>
            <a:off x="8936368" y="4964741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</a:pPr>
            <a:fld id="{00000000-1234-1234-1234-123412341234}" type="slidenum">
              <a:rPr lang="en" sz="600">
                <a:solidFill>
                  <a:schemeClr val="accent2"/>
                </a:solidFill>
              </a:rPr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81BD3441-1DAC-40E1-B608-6AD89724E936}"/>
              </a:ext>
            </a:extLst>
          </p:cNvPr>
          <p:cNvSpPr txBox="1">
            <a:spLocks noGrp="1"/>
          </p:cNvSpPr>
          <p:nvPr/>
        </p:nvSpPr>
        <p:spPr>
          <a:xfrm>
            <a:off x="225134" y="165255"/>
            <a:ext cx="1597282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8000"/>
              </a:lnSpc>
              <a:buSzPct val="55000"/>
            </a:pPr>
            <a:r>
              <a:rPr lang="en-US" sz="18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</a:rPr>
              <a:t>Praful </a:t>
            </a:r>
            <a:r>
              <a:rPr lang="en-US" sz="1800" dirty="0" err="1">
                <a:solidFill>
                  <a:schemeClr val="accent1"/>
                </a:solidFill>
                <a:latin typeface="Google Sans"/>
                <a:ea typeface="Google Sans"/>
                <a:cs typeface="Google Sans"/>
              </a:rPr>
              <a:t>Turanur</a:t>
            </a:r>
            <a:endParaRPr lang="en-US" sz="1800" b="0" u="none" dirty="0">
              <a:solidFill>
                <a:schemeClr val="accent1"/>
              </a:solidFill>
              <a:latin typeface="Google Sans"/>
              <a:ea typeface="Google Sans"/>
              <a:cs typeface="Google San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b="0" u="none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000" b="0" u="none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3C42F7A2-1E0D-4BD2-BD9B-B9F8871205D2}"/>
              </a:ext>
            </a:extLst>
          </p:cNvPr>
          <p:cNvSpPr txBox="1"/>
          <p:nvPr/>
        </p:nvSpPr>
        <p:spPr>
          <a:xfrm>
            <a:off x="2038192" y="497655"/>
            <a:ext cx="3447601" cy="189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/>
              <a:t>Tech Domain: </a:t>
            </a:r>
            <a:r>
              <a:rPr lang="en-US" sz="1200" dirty="0"/>
              <a:t>Cloud(GCP), Data Engineering, Machine learning(ML), </a:t>
            </a:r>
            <a:r>
              <a:rPr lang="en-US" sz="1200" dirty="0" err="1"/>
              <a:t>DataScience</a:t>
            </a:r>
            <a:r>
              <a:rPr lang="en-US" sz="1200" dirty="0"/>
              <a:t>(DS)</a:t>
            </a:r>
          </a:p>
          <a:p>
            <a:r>
              <a:rPr lang="en-US" sz="1200" b="1" dirty="0"/>
              <a:t>Libraries: </a:t>
            </a:r>
            <a:r>
              <a:rPr lang="en-US" sz="1200" dirty="0" err="1"/>
              <a:t>Tensorflow</a:t>
            </a:r>
            <a:r>
              <a:rPr lang="en-US" sz="1200" dirty="0"/>
              <a:t>, </a:t>
            </a:r>
            <a:r>
              <a:rPr lang="en-US" sz="1200" dirty="0" err="1"/>
              <a:t>Keras</a:t>
            </a:r>
            <a:r>
              <a:rPr lang="en-US" sz="1200" dirty="0"/>
              <a:t>, Scikit-learn, Pandas</a:t>
            </a:r>
            <a:r>
              <a:rPr lang="en-US" sz="1200" b="1" dirty="0"/>
              <a:t> ,</a:t>
            </a:r>
            <a:r>
              <a:rPr lang="en-US" sz="1200" dirty="0"/>
              <a:t> NumPy</a:t>
            </a:r>
          </a:p>
          <a:p>
            <a:r>
              <a:rPr lang="en-US" sz="1200" dirty="0"/>
              <a:t> </a:t>
            </a:r>
            <a:r>
              <a:rPr lang="en-US" sz="1200" b="1" dirty="0"/>
              <a:t>Cloud Platforms: </a:t>
            </a:r>
            <a:r>
              <a:rPr lang="en-US" sz="1200" dirty="0"/>
              <a:t>AI Platform, Dataflow, Airflow, </a:t>
            </a:r>
            <a:r>
              <a:rPr lang="en-US" sz="1200" dirty="0" err="1"/>
              <a:t>BigQuery</a:t>
            </a:r>
            <a:r>
              <a:rPr lang="en-US" sz="1200" dirty="0"/>
              <a:t>, Cloud Run, Pub-Sub, </a:t>
            </a:r>
            <a:r>
              <a:rPr lang="en-US" sz="1200" dirty="0" err="1"/>
              <a:t>AutoML</a:t>
            </a:r>
            <a:r>
              <a:rPr lang="en-US" sz="1200" dirty="0"/>
              <a:t>, Vertex AI, Vision API</a:t>
            </a:r>
          </a:p>
          <a:p>
            <a:pPr marL="12065" marR="53975" algn="just">
              <a:spcBef>
                <a:spcPts val="105"/>
              </a:spcBef>
              <a:buSzPts val="900"/>
            </a:pPr>
            <a:r>
              <a:rPr lang="en-US" sz="1200" b="1" dirty="0"/>
              <a:t>Databases</a:t>
            </a:r>
            <a:r>
              <a:rPr lang="en-US" sz="1200" dirty="0"/>
              <a:t>: </a:t>
            </a:r>
            <a:r>
              <a:rPr lang="en-US" sz="1200" dirty="0" err="1"/>
              <a:t>BigQuery</a:t>
            </a:r>
            <a:endParaRPr lang="en-US" sz="1200" dirty="0"/>
          </a:p>
          <a:p>
            <a:pPr marL="12065" marR="53975" algn="just">
              <a:spcBef>
                <a:spcPts val="105"/>
              </a:spcBef>
              <a:buSzPts val="900"/>
            </a:pPr>
            <a:r>
              <a:rPr lang="en-US" sz="1200" b="1" dirty="0"/>
              <a:t>Languages/</a:t>
            </a:r>
            <a:r>
              <a:rPr lang="en-US" sz="1200" b="1" dirty="0" err="1"/>
              <a:t>Scripting</a:t>
            </a:r>
            <a:r>
              <a:rPr lang="en-US" sz="1200" dirty="0" err="1"/>
              <a:t>:Python,SQL</a:t>
            </a:r>
            <a:r>
              <a:rPr lang="en-US" sz="1200" dirty="0"/>
              <a:t>(Data Transformation)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US" sz="1200" dirty="0"/>
              <a:t>Google-</a:t>
            </a:r>
            <a:r>
              <a:rPr lang="en-US" sz="1200" dirty="0" err="1"/>
              <a:t>Colab</a:t>
            </a:r>
            <a:r>
              <a:rPr lang="en-US" sz="1200" dirty="0"/>
              <a:t>, </a:t>
            </a:r>
            <a:r>
              <a:rPr lang="en-US" sz="1200" dirty="0" err="1"/>
              <a:t>Jupyter</a:t>
            </a:r>
            <a:r>
              <a:rPr lang="en-US" sz="1200" dirty="0"/>
              <a:t>, Anaconda.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58585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585858"/>
              </a:solidFill>
            </a:endParaRPr>
          </a:p>
          <a:p>
            <a:r>
              <a:rPr lang="en-US" sz="1200" b="1" dirty="0">
                <a:solidFill>
                  <a:srgbClr val="585858"/>
                </a:solidFill>
              </a:rPr>
              <a:t>.</a:t>
            </a:r>
          </a:p>
          <a:p>
            <a:pPr marR="100965" algn="just">
              <a:spcBef>
                <a:spcPts val="620"/>
              </a:spcBef>
              <a:buSzPts val="825"/>
            </a:pPr>
            <a:endParaRPr lang="en-US" sz="800" dirty="0">
              <a:solidFill>
                <a:srgbClr val="585858"/>
              </a:solidFill>
            </a:endParaRPr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E38B3A5C-5A16-48BF-81A9-B32050C448A9}"/>
              </a:ext>
            </a:extLst>
          </p:cNvPr>
          <p:cNvSpPr txBox="1"/>
          <p:nvPr/>
        </p:nvSpPr>
        <p:spPr>
          <a:xfrm>
            <a:off x="1935714" y="176482"/>
            <a:ext cx="2912700" cy="202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Areas of Expertise</a:t>
            </a:r>
            <a:endParaRPr sz="10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8" name="Google Shape;68;p15">
            <a:extLst>
              <a:ext uri="{FF2B5EF4-FFF2-40B4-BE49-F238E27FC236}">
                <a16:creationId xmlns:a16="http://schemas.microsoft.com/office/drawing/2014/main" id="{ECB8D202-61C8-44D1-8B1C-5DAF404AEAFB}"/>
              </a:ext>
            </a:extLst>
          </p:cNvPr>
          <p:cNvGrpSpPr/>
          <p:nvPr/>
        </p:nvGrpSpPr>
        <p:grpSpPr>
          <a:xfrm>
            <a:off x="6326601" y="174905"/>
            <a:ext cx="1664814" cy="228600"/>
            <a:chOff x="5248299" y="146150"/>
            <a:chExt cx="1239900" cy="228600"/>
          </a:xfrm>
        </p:grpSpPr>
        <p:sp>
          <p:nvSpPr>
            <p:cNvPr id="24" name="Google Shape;69;p15">
              <a:extLst>
                <a:ext uri="{FF2B5EF4-FFF2-40B4-BE49-F238E27FC236}">
                  <a16:creationId xmlns:a16="http://schemas.microsoft.com/office/drawing/2014/main" id="{50B9B3C0-3931-4F66-8A7D-508A9B200435}"/>
                </a:ext>
              </a:extLst>
            </p:cNvPr>
            <p:cNvSpPr/>
            <p:nvPr/>
          </p:nvSpPr>
          <p:spPr>
            <a:xfrm>
              <a:off x="5248299" y="146150"/>
              <a:ext cx="1239900" cy="2286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0;p15">
              <a:extLst>
                <a:ext uri="{FF2B5EF4-FFF2-40B4-BE49-F238E27FC236}">
                  <a16:creationId xmlns:a16="http://schemas.microsoft.com/office/drawing/2014/main" id="{F364963B-C62D-4A75-B361-EE5A9E94A403}"/>
                </a:ext>
              </a:extLst>
            </p:cNvPr>
            <p:cNvSpPr txBox="1"/>
            <p:nvPr/>
          </p:nvSpPr>
          <p:spPr>
            <a:xfrm>
              <a:off x="5327500" y="159261"/>
              <a:ext cx="1081500" cy="202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45675" tIns="45675" rIns="45675" bIns="456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800"/>
                <a:buFont typeface="Arial"/>
                <a:buNone/>
              </a:pPr>
              <a:r>
                <a:rPr lang="en" sz="1050" b="1" i="0" u="none" strike="noStrike" cap="none" dirty="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Industry Sectors</a:t>
              </a:r>
              <a:endParaRPr sz="1050" dirty="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9" name="Google Shape;71;p15">
            <a:extLst>
              <a:ext uri="{FF2B5EF4-FFF2-40B4-BE49-F238E27FC236}">
                <a16:creationId xmlns:a16="http://schemas.microsoft.com/office/drawing/2014/main" id="{2ED4B506-C820-417D-8129-75727EB84461}"/>
              </a:ext>
            </a:extLst>
          </p:cNvPr>
          <p:cNvGrpSpPr/>
          <p:nvPr/>
        </p:nvGrpSpPr>
        <p:grpSpPr>
          <a:xfrm>
            <a:off x="8931955" y="149057"/>
            <a:ext cx="1559100" cy="228600"/>
            <a:chOff x="7221049" y="163434"/>
            <a:chExt cx="1559100" cy="228600"/>
          </a:xfrm>
        </p:grpSpPr>
        <p:sp>
          <p:nvSpPr>
            <p:cNvPr id="22" name="Google Shape;72;p15">
              <a:extLst>
                <a:ext uri="{FF2B5EF4-FFF2-40B4-BE49-F238E27FC236}">
                  <a16:creationId xmlns:a16="http://schemas.microsoft.com/office/drawing/2014/main" id="{03EF9A80-785F-409B-BB00-5A687872137A}"/>
                </a:ext>
              </a:extLst>
            </p:cNvPr>
            <p:cNvSpPr/>
            <p:nvPr/>
          </p:nvSpPr>
          <p:spPr>
            <a:xfrm>
              <a:off x="7221049" y="163434"/>
              <a:ext cx="1559100" cy="228600"/>
            </a:xfrm>
            <a:prstGeom prst="roundRect">
              <a:avLst>
                <a:gd name="adj" fmla="val 50000"/>
              </a:avLst>
            </a:prstGeom>
            <a:solidFill>
              <a:srgbClr val="EE2D3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3;p15">
              <a:extLst>
                <a:ext uri="{FF2B5EF4-FFF2-40B4-BE49-F238E27FC236}">
                  <a16:creationId xmlns:a16="http://schemas.microsoft.com/office/drawing/2014/main" id="{52AF5FA4-603F-4F98-ADC7-80739CFA2221}"/>
                </a:ext>
              </a:extLst>
            </p:cNvPr>
            <p:cNvSpPr txBox="1"/>
            <p:nvPr/>
          </p:nvSpPr>
          <p:spPr>
            <a:xfrm>
              <a:off x="7300250" y="176545"/>
              <a:ext cx="1400700" cy="202500"/>
            </a:xfrm>
            <a:prstGeom prst="rect">
              <a:avLst/>
            </a:prstGeom>
            <a:solidFill>
              <a:srgbClr val="EE2D30"/>
            </a:solidFill>
            <a:ln>
              <a:noFill/>
            </a:ln>
          </p:spPr>
          <p:txBody>
            <a:bodyPr spcFirstLastPara="1" wrap="square" lIns="45675" tIns="45675" rIns="45675" bIns="456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Arial"/>
                <a:buNone/>
              </a:pPr>
              <a:r>
                <a:rPr lang="en" sz="1050" b="1" i="0" u="none" strike="noStrike" cap="none" dirty="0">
                  <a:solidFill>
                    <a:srgbClr val="FFFF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Certifications</a:t>
              </a:r>
              <a:endParaRPr sz="1050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0" name="Google Shape;74;p15">
            <a:extLst>
              <a:ext uri="{FF2B5EF4-FFF2-40B4-BE49-F238E27FC236}">
                <a16:creationId xmlns:a16="http://schemas.microsoft.com/office/drawing/2014/main" id="{2C73503C-25AA-48D5-9F67-D9ED15684D1F}"/>
              </a:ext>
            </a:extLst>
          </p:cNvPr>
          <p:cNvGrpSpPr/>
          <p:nvPr/>
        </p:nvGrpSpPr>
        <p:grpSpPr>
          <a:xfrm>
            <a:off x="91483" y="2416177"/>
            <a:ext cx="10521195" cy="227873"/>
            <a:chOff x="91483" y="2416177"/>
            <a:chExt cx="10521195" cy="227873"/>
          </a:xfrm>
        </p:grpSpPr>
        <p:sp>
          <p:nvSpPr>
            <p:cNvPr id="20" name="Google Shape;75;p15">
              <a:extLst>
                <a:ext uri="{FF2B5EF4-FFF2-40B4-BE49-F238E27FC236}">
                  <a16:creationId xmlns:a16="http://schemas.microsoft.com/office/drawing/2014/main" id="{D5A816F8-472D-4F8C-8496-79E3FA1A4BB5}"/>
                </a:ext>
              </a:extLst>
            </p:cNvPr>
            <p:cNvSpPr/>
            <p:nvPr/>
          </p:nvSpPr>
          <p:spPr>
            <a:xfrm>
              <a:off x="91483" y="2419350"/>
              <a:ext cx="8601600" cy="224700"/>
            </a:xfrm>
            <a:prstGeom prst="roundRect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559FAA61-F4A0-4638-BF48-39EE72AEF849}"/>
                </a:ext>
              </a:extLst>
            </p:cNvPr>
            <p:cNvSpPr txBox="1"/>
            <p:nvPr/>
          </p:nvSpPr>
          <p:spPr>
            <a:xfrm>
              <a:off x="184503" y="2416177"/>
              <a:ext cx="10428175" cy="188123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45675" tIns="45675" rIns="45675" bIns="456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rgbClr val="FFFFFF"/>
                </a:buClr>
                <a:buSzPts val="800"/>
              </a:pPr>
              <a:r>
                <a:rPr lang="en" sz="105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Experience and Accomplishments of Key Projects</a:t>
              </a:r>
              <a:r>
                <a:rPr lang="en" sz="1050" b="1" dirty="0">
                  <a:solidFill>
                    <a:srgbClr val="FFFFFF"/>
                  </a:solidFill>
                </a:rPr>
                <a:t> </a:t>
              </a:r>
              <a:endParaRPr dirty="0"/>
            </a:p>
          </p:txBody>
        </p:sp>
      </p:grpSp>
      <p:cxnSp>
        <p:nvCxnSpPr>
          <p:cNvPr id="11" name="Google Shape;77;p15">
            <a:extLst>
              <a:ext uri="{FF2B5EF4-FFF2-40B4-BE49-F238E27FC236}">
                <a16:creationId xmlns:a16="http://schemas.microsoft.com/office/drawing/2014/main" id="{B4F6FC1A-6671-4004-8014-65E6A9A4F6A9}"/>
              </a:ext>
            </a:extLst>
          </p:cNvPr>
          <p:cNvCxnSpPr/>
          <p:nvPr/>
        </p:nvCxnSpPr>
        <p:spPr>
          <a:xfrm>
            <a:off x="5563841" y="181955"/>
            <a:ext cx="0" cy="2046300"/>
          </a:xfrm>
          <a:prstGeom prst="straightConnector1">
            <a:avLst/>
          </a:prstGeom>
          <a:noFill/>
          <a:ln w="9525" cap="flat" cmpd="sng">
            <a:solidFill>
              <a:srgbClr val="A2A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78;p15">
            <a:extLst>
              <a:ext uri="{FF2B5EF4-FFF2-40B4-BE49-F238E27FC236}">
                <a16:creationId xmlns:a16="http://schemas.microsoft.com/office/drawing/2014/main" id="{51403817-3CDE-4558-8A34-D9835B71C7BA}"/>
              </a:ext>
            </a:extLst>
          </p:cNvPr>
          <p:cNvCxnSpPr/>
          <p:nvPr/>
        </p:nvCxnSpPr>
        <p:spPr>
          <a:xfrm>
            <a:off x="8181669" y="181955"/>
            <a:ext cx="0" cy="2046300"/>
          </a:xfrm>
          <a:prstGeom prst="straightConnector1">
            <a:avLst/>
          </a:prstGeom>
          <a:noFill/>
          <a:ln w="9525" cap="flat" cmpd="sng">
            <a:solidFill>
              <a:srgbClr val="A2A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" name="Google Shape;79;p15">
            <a:extLst>
              <a:ext uri="{FF2B5EF4-FFF2-40B4-BE49-F238E27FC236}">
                <a16:creationId xmlns:a16="http://schemas.microsoft.com/office/drawing/2014/main" id="{3E04FE77-7084-4E4D-8CA5-DF2F3F416693}"/>
              </a:ext>
            </a:extLst>
          </p:cNvPr>
          <p:cNvCxnSpPr/>
          <p:nvPr/>
        </p:nvCxnSpPr>
        <p:spPr>
          <a:xfrm>
            <a:off x="5564038" y="2761554"/>
            <a:ext cx="0" cy="1723500"/>
          </a:xfrm>
          <a:prstGeom prst="straightConnector1">
            <a:avLst/>
          </a:prstGeom>
          <a:noFill/>
          <a:ln w="9525" cap="flat" cmpd="sng">
            <a:solidFill>
              <a:srgbClr val="A2A0A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" name="Google Shape;81;p15">
            <a:extLst>
              <a:ext uri="{FF2B5EF4-FFF2-40B4-BE49-F238E27FC236}">
                <a16:creationId xmlns:a16="http://schemas.microsoft.com/office/drawing/2014/main" id="{EA1C87E1-D656-40E6-A8E0-D75BA6B753F5}"/>
              </a:ext>
            </a:extLst>
          </p:cNvPr>
          <p:cNvSpPr txBox="1"/>
          <p:nvPr/>
        </p:nvSpPr>
        <p:spPr>
          <a:xfrm>
            <a:off x="5940641" y="525732"/>
            <a:ext cx="1864229" cy="170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marR="0" lvl="0" indent="-107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Google Sans"/>
              <a:buChar char="∙"/>
            </a:pPr>
            <a:r>
              <a:rPr lang="en" sz="1200" dirty="0">
                <a:ea typeface="+mn-ea"/>
                <a:sym typeface="Google Sans"/>
              </a:rPr>
              <a:t>Insurance</a:t>
            </a:r>
            <a:endParaRPr lang="en-US" sz="1200" dirty="0">
              <a:ea typeface="+mn-ea"/>
            </a:endParaRPr>
          </a:p>
          <a:p>
            <a:pPr marL="171450" marR="0" lvl="0" indent="-107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Google Sans"/>
              <a:buChar char="∙"/>
            </a:pPr>
            <a:r>
              <a:rPr lang="en" sz="1200" dirty="0">
                <a:ea typeface="+mn-ea"/>
              </a:rPr>
              <a:t>HealthCare</a:t>
            </a:r>
          </a:p>
          <a:p>
            <a:pPr marL="171450" marR="0" lvl="0" indent="-107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Google Sans"/>
              <a:buChar char="∙"/>
            </a:pPr>
            <a:r>
              <a:rPr lang="en" sz="1200" dirty="0">
                <a:ea typeface="+mn-ea"/>
              </a:rPr>
              <a:t>Data Analytics</a:t>
            </a:r>
          </a:p>
          <a:p>
            <a:pPr marL="63500">
              <a:lnSpc>
                <a:spcPct val="120000"/>
              </a:lnSpc>
              <a:buClr>
                <a:srgbClr val="595959"/>
              </a:buClr>
              <a:buSzPts val="800"/>
            </a:pPr>
            <a:endParaRPr lang="en" sz="900" dirty="0">
              <a:solidFill>
                <a:srgbClr val="595959"/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5" name="Google Shape;82;p15">
            <a:extLst>
              <a:ext uri="{FF2B5EF4-FFF2-40B4-BE49-F238E27FC236}">
                <a16:creationId xmlns:a16="http://schemas.microsoft.com/office/drawing/2014/main" id="{69FDCEF6-1E59-48FF-BC16-17CEFC27059B}"/>
              </a:ext>
            </a:extLst>
          </p:cNvPr>
          <p:cNvSpPr txBox="1"/>
          <p:nvPr/>
        </p:nvSpPr>
        <p:spPr>
          <a:xfrm>
            <a:off x="184243" y="2855343"/>
            <a:ext cx="5301550" cy="369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Hands on experience with Google Cloud Platform’s Data and AI/ML driven tools: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​AI Platform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AutoML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Vision API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Vertex 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PubSub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Studio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I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I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Understands Customers business requirement and to build the solution that addresses customer  needs.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I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US" sz="1200" dirty="0"/>
              <a:t>Performed various Machine Learning projects and POCs involving </a:t>
            </a:r>
            <a:r>
              <a:rPr lang="en-US" sz="1200" b="1" dirty="0"/>
              <a:t>Classification</a:t>
            </a:r>
            <a:r>
              <a:rPr lang="en-US" sz="1200" dirty="0"/>
              <a:t>,  </a:t>
            </a:r>
            <a:r>
              <a:rPr lang="en-US" sz="1200" b="1" dirty="0"/>
              <a:t>Clustering</a:t>
            </a:r>
            <a:r>
              <a:rPr lang="en-US" sz="1200" dirty="0"/>
              <a:t>, </a:t>
            </a:r>
            <a:r>
              <a:rPr lang="en-US" sz="1200" b="1" dirty="0"/>
              <a:t>Regression</a:t>
            </a:r>
            <a:r>
              <a:rPr lang="en-US" sz="1200" dirty="0"/>
              <a:t> and explored extensively state of the art techniques such as and </a:t>
            </a:r>
            <a:r>
              <a:rPr lang="en-US" sz="1200" b="1" dirty="0"/>
              <a:t>Ensemble Machine Learning</a:t>
            </a:r>
            <a:r>
              <a:rPr lang="en-US" sz="1200" dirty="0"/>
              <a:t> techniques, </a:t>
            </a:r>
            <a:r>
              <a:rPr lang="en-US" sz="1200" b="1" dirty="0"/>
              <a:t>Transfer learning</a:t>
            </a:r>
            <a:r>
              <a:rPr lang="en-US" sz="1200" dirty="0"/>
              <a:t>, </a:t>
            </a:r>
            <a:r>
              <a:rPr lang="en-US" sz="1200" b="1" dirty="0" err="1"/>
              <a:t>TensorFLow</a:t>
            </a:r>
            <a:r>
              <a:rPr lang="en-US" sz="1200" dirty="0"/>
              <a:t>, </a:t>
            </a:r>
            <a:r>
              <a:rPr lang="en-US" sz="1200" b="1" dirty="0" err="1"/>
              <a:t>Keras</a:t>
            </a:r>
            <a:r>
              <a:rPr lang="en-US" sz="1200" dirty="0"/>
              <a:t> and worked on GCP  tools like </a:t>
            </a:r>
            <a:r>
              <a:rPr lang="en-US" sz="1200" b="1" dirty="0"/>
              <a:t>AUTOML</a:t>
            </a:r>
            <a:r>
              <a:rPr lang="en-US" sz="1200" dirty="0"/>
              <a:t>, </a:t>
            </a:r>
            <a:r>
              <a:rPr lang="en-US" sz="1200" b="1" dirty="0"/>
              <a:t>Vision API</a:t>
            </a:r>
            <a:r>
              <a:rPr lang="en-US" sz="1200" dirty="0"/>
              <a:t>, </a:t>
            </a:r>
            <a:r>
              <a:rPr lang="en-US" sz="1200" b="1" dirty="0"/>
              <a:t>Vertex AI</a:t>
            </a:r>
            <a:r>
              <a:rPr lang="en-US" sz="1200" dirty="0"/>
              <a:t> , </a:t>
            </a:r>
            <a:r>
              <a:rPr lang="en-US" sz="1200" b="1" dirty="0" err="1"/>
              <a:t>DataStudio</a:t>
            </a:r>
            <a:endParaRPr lang="en-US" sz="1200" b="1" dirty="0"/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US" sz="1200" dirty="0"/>
              <a:t>Performed POCs related to the data Engineering, Which involved Schema Validation of input files and Ingestion of the data into </a:t>
            </a:r>
            <a:r>
              <a:rPr lang="en-US" sz="1200" b="1" dirty="0" err="1"/>
              <a:t>BigQuery</a:t>
            </a:r>
            <a:r>
              <a:rPr lang="en-US" sz="1200" dirty="0"/>
              <a:t> through </a:t>
            </a:r>
            <a:r>
              <a:rPr lang="en-US" sz="1200" b="1" dirty="0"/>
              <a:t>Dataflow, Airflow, Pub-Sub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/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-US" sz="1200" dirty="0"/>
              <a:t>Basic Knowledge on </a:t>
            </a:r>
            <a:r>
              <a:rPr lang="en-US" sz="1200" b="1" dirty="0"/>
              <a:t>Kubeflow, CI/ CD Pipelines</a:t>
            </a:r>
            <a:r>
              <a:rPr lang="en-US" sz="1200" dirty="0"/>
              <a:t>, </a:t>
            </a:r>
            <a:r>
              <a:rPr lang="en-US" sz="1200" b="1" dirty="0"/>
              <a:t>Deep Learning techniques, NLP(Sentiment Analysis)</a:t>
            </a:r>
            <a:r>
              <a:rPr lang="en-US" sz="1200" dirty="0"/>
              <a:t> and Visualization tools. </a:t>
            </a:r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/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/>
          </a:p>
          <a:p>
            <a:pPr marL="12065" marR="53975" algn="just">
              <a:spcBef>
                <a:spcPts val="105"/>
              </a:spcBef>
              <a:buSzPts val="900"/>
            </a:pPr>
            <a:endParaRPr lang="en-US" sz="1200" dirty="0"/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/>
          </a:p>
          <a:p>
            <a:pPr marL="184150" marR="53975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endParaRPr lang="en-US" sz="1200" dirty="0">
              <a:solidFill>
                <a:srgbClr val="585858"/>
              </a:solidFill>
            </a:endParaRPr>
          </a:p>
        </p:txBody>
      </p:sp>
      <p:sp>
        <p:nvSpPr>
          <p:cNvPr id="17" name="Google Shape;85;p15">
            <a:extLst>
              <a:ext uri="{FF2B5EF4-FFF2-40B4-BE49-F238E27FC236}">
                <a16:creationId xmlns:a16="http://schemas.microsoft.com/office/drawing/2014/main" id="{1501508E-2293-4B6C-AAE4-9FDE26DAF42F}"/>
              </a:ext>
            </a:extLst>
          </p:cNvPr>
          <p:cNvSpPr txBox="1"/>
          <p:nvPr/>
        </p:nvSpPr>
        <p:spPr>
          <a:xfrm>
            <a:off x="328204" y="1753425"/>
            <a:ext cx="12129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11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Partner</a:t>
            </a:r>
            <a:r>
              <a:rPr lang="en" sz="1100" dirty="0">
                <a:latin typeface="Google Sans"/>
                <a:ea typeface="Google Sans"/>
                <a:cs typeface="Google Sans"/>
                <a:sym typeface="Google Sans"/>
              </a:rPr>
              <a:t>: HCL</a:t>
            </a:r>
            <a:endParaRPr lang="en-US" sz="1100" dirty="0">
              <a:latin typeface="Google Sans"/>
              <a:ea typeface="Google Sans"/>
              <a:cs typeface="Google Sans"/>
            </a:endParaRPr>
          </a:p>
          <a:p>
            <a:pPr algn="ctr"/>
            <a:r>
              <a:rPr lang="en" sz="1100" b="1" dirty="0">
                <a:latin typeface="Google Sans"/>
                <a:ea typeface="Google Sans"/>
                <a:cs typeface="Google Sans"/>
                <a:sym typeface="Google Sans"/>
              </a:rPr>
              <a:t>Experience</a:t>
            </a:r>
            <a:r>
              <a:rPr lang="en" sz="1100" dirty="0">
                <a:latin typeface="Google Sans"/>
                <a:ea typeface="Google Sans"/>
                <a:cs typeface="Google Sans"/>
                <a:sym typeface="Google Sans"/>
              </a:rPr>
              <a:t>: 6+ 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377;p56">
            <a:extLst>
              <a:ext uri="{FF2B5EF4-FFF2-40B4-BE49-F238E27FC236}">
                <a16:creationId xmlns:a16="http://schemas.microsoft.com/office/drawing/2014/main" id="{03D186D1-1610-4341-9C39-EA9050FD1A78}"/>
              </a:ext>
            </a:extLst>
          </p:cNvPr>
          <p:cNvSpPr txBox="1"/>
          <p:nvPr/>
        </p:nvSpPr>
        <p:spPr>
          <a:xfrm>
            <a:off x="8371812" y="552590"/>
            <a:ext cx="3257778" cy="108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4150" marR="53975" lvl="1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" sz="1200" dirty="0">
                <a:ea typeface="+mn-ea"/>
              </a:rPr>
              <a:t>PGD in DS and ML</a:t>
            </a:r>
          </a:p>
          <a:p>
            <a:pPr marL="184150" marR="53975" lvl="1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" sz="1200" dirty="0">
                <a:ea typeface="+mn-ea"/>
              </a:rPr>
              <a:t>Masters in DS and ML</a:t>
            </a:r>
          </a:p>
          <a:p>
            <a:pPr marL="184150" marR="53975" lvl="1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" sz="1200" dirty="0">
                <a:ea typeface="+mn-ea"/>
              </a:rPr>
              <a:t>Associate Cloud Engineer</a:t>
            </a:r>
          </a:p>
          <a:p>
            <a:pPr marL="184150" marR="53975" lvl="1" indent="-172085" algn="just">
              <a:spcBef>
                <a:spcPts val="105"/>
              </a:spcBef>
              <a:buSzPts val="900"/>
              <a:buFont typeface="Noto Sans Symbols"/>
              <a:buChar char="▪"/>
            </a:pPr>
            <a:r>
              <a:rPr lang="en" sz="1200" dirty="0">
                <a:ea typeface="+mn-ea"/>
              </a:rPr>
              <a:t>Persuing Professional ML Certification</a:t>
            </a:r>
          </a:p>
          <a:p>
            <a:pPr marL="183515" indent="-170815">
              <a:buSzPts val="788"/>
              <a:buFont typeface="Noto Sans Symbols"/>
              <a:buChar char="▪"/>
            </a:pPr>
            <a:endParaRPr lang="en" sz="1200" dirty="0">
              <a:solidFill>
                <a:srgbClr val="595959"/>
              </a:solidFill>
              <a:latin typeface="Google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0C91D1-E27E-4CF6-BCF4-59BEEE5D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2" y="508687"/>
            <a:ext cx="1478892" cy="13512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AFD2FA-0C6E-448E-876E-77274327CB2B}"/>
              </a:ext>
            </a:extLst>
          </p:cNvPr>
          <p:cNvSpPr txBox="1"/>
          <p:nvPr/>
        </p:nvSpPr>
        <p:spPr>
          <a:xfrm>
            <a:off x="5612032" y="2855343"/>
            <a:ext cx="5730948" cy="3224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53975" lvl="1" indent="0" algn="just">
              <a:lnSpc>
                <a:spcPct val="12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1200" b="1" u="sng" dirty="0">
                <a:solidFill>
                  <a:srgbClr val="000000"/>
                </a:solidFill>
                <a:latin typeface="Arial"/>
                <a:cs typeface="Arial"/>
                <a:sym typeface="Google Sans"/>
              </a:rPr>
              <a:t>Accomplishments/ Key Projects:</a:t>
            </a:r>
          </a:p>
          <a:p>
            <a:pPr marL="12065" marR="53975" lvl="1" algn="just">
              <a:spcBef>
                <a:spcPts val="105"/>
              </a:spcBef>
              <a:buClr>
                <a:srgbClr val="000000"/>
              </a:buClr>
              <a:buSzPts val="900"/>
            </a:pPr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Prediction of the hospital readmission cases for the Diabetes patients using </a:t>
            </a:r>
          </a:p>
          <a:p>
            <a:pPr marL="12065" marR="53975" lvl="1" algn="just">
              <a:spcBef>
                <a:spcPts val="105"/>
              </a:spcBef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Logistic Regression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and using  feature engineering techniques like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MRMR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           </a:t>
            </a:r>
          </a:p>
          <a:p>
            <a:pPr marL="12065" marR="53975" lvl="1" algn="just">
              <a:spcBef>
                <a:spcPts val="105"/>
              </a:spcBef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Boruta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12065" marR="53975" lvl="1" algn="just">
              <a:spcBef>
                <a:spcPts val="105"/>
              </a:spcBef>
              <a:buClr>
                <a:srgbClr val="000000"/>
              </a:buClr>
              <a:buSzPts val="900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  </a:t>
            </a: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Prediction of the Customer Churning from an Insurance organization using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XGBOOST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-US" sz="12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RandomFores</a:t>
            </a: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Automation of the Data Validation and Ingestion to </a:t>
            </a:r>
            <a:r>
              <a:rPr lang="en-US" sz="12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Bigquery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in Google Cloud Platform  for various formats like CSV,JSON,AVRO,.txt using </a:t>
            </a:r>
            <a:r>
              <a:rPr lang="en-US" sz="120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DataFlow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Pub/Sub, Airflow.</a:t>
            </a: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Image Classification of the handwritten images using the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AUTOML(Vision API) ,</a:t>
            </a:r>
            <a:r>
              <a:rPr lang="en-US" sz="1200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Cloud Run and </a:t>
            </a: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Vertex AI.</a:t>
            </a:r>
          </a:p>
          <a:p>
            <a:pPr marL="184150" marR="53975" lvl="1" indent="-172085" algn="just">
              <a:spcBef>
                <a:spcPts val="105"/>
              </a:spcBef>
              <a:buClr>
                <a:srgbClr val="000000"/>
              </a:buClr>
              <a:buSzPts val="900"/>
              <a:buFont typeface="Noto Sans Symbols"/>
              <a:buChar char="▪"/>
            </a:pPr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8AD8655A5724BB2C87E9387B3EAB4" ma:contentTypeVersion="12" ma:contentTypeDescription="Create a new document." ma:contentTypeScope="" ma:versionID="a84c0e19a01c3f2735f09f455a060fa3">
  <xsd:schema xmlns:xsd="http://www.w3.org/2001/XMLSchema" xmlns:xs="http://www.w3.org/2001/XMLSchema" xmlns:p="http://schemas.microsoft.com/office/2006/metadata/properties" xmlns:ns2="b41feedb-5450-4d3e-ac80-8bdf39b58656" xmlns:ns3="a4562b33-3813-4285-bf8b-8a714cc4fe47" targetNamespace="http://schemas.microsoft.com/office/2006/metadata/properties" ma:root="true" ma:fieldsID="510e5e2081faa6d16e07f19d93251ce0" ns2:_="" ns3:_="">
    <xsd:import namespace="b41feedb-5450-4d3e-ac80-8bdf39b58656"/>
    <xsd:import namespace="a4562b33-3813-4285-bf8b-8a714cc4fe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feedb-5450-4d3e-ac80-8bdf39b58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62b33-3813-4285-bf8b-8a714cc4fe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EBCDC-6622-4A89-A2E3-5E5328031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46D4C-574B-4328-8EF1-415E4374E9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514443-A2E6-4A15-BFDB-B289618E4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feedb-5450-4d3e-ac80-8bdf39b58656"/>
    <ds:schemaRef ds:uri="a4562b33-3813-4285-bf8b-8a714cc4f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372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Noto Sans Symbols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 Turanur</dc:creator>
  <cp:lastModifiedBy>Praful Turanur</cp:lastModifiedBy>
  <cp:revision>124</cp:revision>
  <dcterms:created xsi:type="dcterms:W3CDTF">2021-05-31T05:05:41Z</dcterms:created>
  <dcterms:modified xsi:type="dcterms:W3CDTF">2022-01-04T11:15:52Z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0x01010070B8AD8655A5724BB2C87E9387B3EAB4</vt:lpwstr>
  </property>
  <property fmtid="{D5CDD505-2E9C-101B-9397-08002B2CF9AE}" pid="3" name="HCLClassification">
    <vt:lpwstr>HCL_Cla5s_C0nf1dent1al</vt:lpwstr>
  </property>
  <property fmtid="{D5CDD505-2E9C-101B-9397-08002B2CF9AE}" pid="4" name="TitusGUID">
    <vt:lpwstr>2b1da6a9-3e8a-4e56-bc94-960f7e22c44b</vt:lpwstr>
  </property>
  <property fmtid="{D5CDD505-2E9C-101B-9397-08002B2CF9AE}" pid="5" name="HCLClassD6">
    <vt:lpwstr>False</vt:lpwstr>
  </property>
</Properties>
</file>