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9" r:id="rId1"/>
  </p:sldMasterIdLst>
  <p:notesMasterIdLst>
    <p:notesMasterId r:id="rId83"/>
  </p:notesMasterIdLst>
  <p:handoutMasterIdLst>
    <p:handoutMasterId r:id="rId84"/>
  </p:handoutMasterIdLst>
  <p:sldIdLst>
    <p:sldId id="256" r:id="rId2"/>
    <p:sldId id="257" r:id="rId3"/>
    <p:sldId id="258" r:id="rId4"/>
    <p:sldId id="259" r:id="rId5"/>
    <p:sldId id="260" r:id="rId6"/>
    <p:sldId id="262" r:id="rId7"/>
    <p:sldId id="261" r:id="rId8"/>
    <p:sldId id="263" r:id="rId9"/>
    <p:sldId id="264" r:id="rId10"/>
    <p:sldId id="265" r:id="rId11"/>
    <p:sldId id="266" r:id="rId12"/>
    <p:sldId id="267" r:id="rId13"/>
    <p:sldId id="268" r:id="rId14"/>
    <p:sldId id="269" r:id="rId15"/>
    <p:sldId id="336"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337" r:id="rId34"/>
    <p:sldId id="287" r:id="rId35"/>
    <p:sldId id="288" r:id="rId36"/>
    <p:sldId id="289" r:id="rId37"/>
    <p:sldId id="290" r:id="rId38"/>
    <p:sldId id="291" r:id="rId39"/>
    <p:sldId id="292" r:id="rId40"/>
    <p:sldId id="293" r:id="rId41"/>
    <p:sldId id="294" r:id="rId42"/>
    <p:sldId id="295" r:id="rId43"/>
    <p:sldId id="296" r:id="rId44"/>
    <p:sldId id="334" r:id="rId45"/>
    <p:sldId id="297" r:id="rId46"/>
    <p:sldId id="298" r:id="rId47"/>
    <p:sldId id="299" r:id="rId48"/>
    <p:sldId id="300" r:id="rId49"/>
    <p:sldId id="301" r:id="rId50"/>
    <p:sldId id="341" r:id="rId51"/>
    <p:sldId id="302" r:id="rId52"/>
    <p:sldId id="303" r:id="rId53"/>
    <p:sldId id="332" r:id="rId54"/>
    <p:sldId id="304" r:id="rId55"/>
    <p:sldId id="328" r:id="rId56"/>
    <p:sldId id="329" r:id="rId57"/>
    <p:sldId id="330" r:id="rId58"/>
    <p:sldId id="331" r:id="rId59"/>
    <p:sldId id="305" r:id="rId60"/>
    <p:sldId id="306" r:id="rId61"/>
    <p:sldId id="307" r:id="rId62"/>
    <p:sldId id="333" r:id="rId63"/>
    <p:sldId id="313" r:id="rId64"/>
    <p:sldId id="316" r:id="rId65"/>
    <p:sldId id="335" r:id="rId66"/>
    <p:sldId id="320" r:id="rId67"/>
    <p:sldId id="315" r:id="rId68"/>
    <p:sldId id="314" r:id="rId69"/>
    <p:sldId id="338" r:id="rId70"/>
    <p:sldId id="317" r:id="rId71"/>
    <p:sldId id="318" r:id="rId72"/>
    <p:sldId id="319" r:id="rId73"/>
    <p:sldId id="339" r:id="rId74"/>
    <p:sldId id="321" r:id="rId75"/>
    <p:sldId id="322" r:id="rId76"/>
    <p:sldId id="323" r:id="rId77"/>
    <p:sldId id="324" r:id="rId78"/>
    <p:sldId id="325" r:id="rId79"/>
    <p:sldId id="326" r:id="rId80"/>
    <p:sldId id="340" r:id="rId81"/>
    <p:sldId id="327" r:id="rId82"/>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38EC4CF-C4EE-4173-ACEC-98AC079C230A}">
  <a:tblStyle styleId="{538EC4CF-C4EE-4173-ACEC-98AC079C230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0" d="100"/>
          <a:sy n="90" d="100"/>
        </p:scale>
        <p:origin x="816" y="84"/>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notesMaster" Target="notesMasters/notesMaster1.xml"/><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9CB0D32-5C9E-504C-AFF6-AE8AF855E20A}" type="datetimeFigureOut">
              <a:rPr lang="en-US" smtClean="0"/>
              <a:t>5/16/2019</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7EAF34C-E299-994A-B630-DC1069000BDF}" type="slidenum">
              <a:rPr lang="en-US" smtClean="0"/>
              <a:t>‹#›</a:t>
            </a:fld>
            <a:endParaRPr lang="en-US" dirty="0"/>
          </a:p>
        </p:txBody>
      </p:sp>
    </p:spTree>
    <p:extLst>
      <p:ext uri="{BB962C8B-B14F-4D97-AF65-F5344CB8AC3E}">
        <p14:creationId xmlns:p14="http://schemas.microsoft.com/office/powerpoint/2010/main" val="64809338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538918027"/>
      </p:ext>
    </p:extLst>
  </p:cSld>
  <p:clrMap bg1="lt1" tx1="dk1" bg2="dk2" tx2="lt2" accent1="accent1" accent2="accent2" accent3="accent3" accent4="accent4" accent5="accent5" accent6="accent6" hlink="hlink" folHlink="folHlink"/>
  <p:hf hdr="0" ftr="0" dt="0"/>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56bb14af3b_1_1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56bb14af3b_1_1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56bb14af3b_1_2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56bb14af3b_1_2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56bb14af3b_1_2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56bb14af3b_1_2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bc73f8642a7fdbb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bc73f8642a7fdbb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512ad45061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512ad45061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bc73f8642a7fdbb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bc73f8642a7fdbb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Don</a:t>
            </a:r>
            <a:r>
              <a:rPr lang="mr-IN" dirty="0"/>
              <a:t>’</a:t>
            </a:r>
            <a:r>
              <a:rPr lang="en-US" dirty="0"/>
              <a:t>t mix up survey with your work</a:t>
            </a:r>
            <a:endParaRPr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bc73f8642a7fdbb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bc73f8642a7fdbb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512ad45061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512ad45061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512ad457a2_1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512ad457a2_1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512ad457a2_1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512ad457a2_1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Proposed</a:t>
            </a:r>
            <a:r>
              <a:rPr lang="en-US" baseline="0" dirty="0"/>
              <a:t> means it is proposed by you</a:t>
            </a: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57d47cbc57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57d47cbc57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590ca7ea3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590ca7ea3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Check the formula </a:t>
            </a:r>
          </a:p>
          <a:p>
            <a:pPr marL="0" lvl="0" indent="0" algn="l" rtl="0">
              <a:spcBef>
                <a:spcPts val="0"/>
              </a:spcBef>
              <a:spcAft>
                <a:spcPts val="0"/>
              </a:spcAft>
              <a:buNone/>
            </a:pPr>
            <a:r>
              <a:rPr lang="en-US" dirty="0"/>
              <a:t>Included bullets instead of long paras</a:t>
            </a:r>
            <a:endParaRPr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56bb14af3b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56bb14af3b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56bb14af3b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56bb14af3b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57466ce6ca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57466ce6ca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57466ce6ca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 name="Google Shape;230;g57466ce6ca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58d7922905_2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58d7922905_2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57466ce6ca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g57466ce6ca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Please check the formula.</a:t>
            </a:r>
            <a:endParaRPr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57466ce6ca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57466ce6ca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g56bb14af3b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1" name="Google Shape;251;g56bb14af3b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g57466ce6ca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 name="Google Shape;258;g57466ce6ca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57d47cbc57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57d47cbc57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g56bb14af3b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 name="Google Shape;264;g56bb14af3b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g512ad457a2_1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 name="Google Shape;270;g512ad457a2_1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g512ad457a2_1_1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7" name="Google Shape;277;g512ad457a2_1_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g512ad457a2_1_1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4" name="Google Shape;284;g512ad457a2_1_1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g512ad457a2_1_2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2" name="Google Shape;292;g512ad457a2_1_2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g512ad457a2_1_2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 name="Google Shape;298;g512ad457a2_1_2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Type the</a:t>
            </a:r>
            <a:r>
              <a:rPr lang="en-US" baseline="0" dirty="0"/>
              <a:t> equations using equation editor instead of copying from pdf</a:t>
            </a:r>
            <a:endParaRPr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512ad457a2_1_3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1" name="Google Shape;311;g512ad457a2_1_3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g512ad457a2_1_3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7" name="Google Shape;317;g512ad457a2_1_3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g512ad457a2_1_4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5" name="Google Shape;325;g512ad457a2_1_4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512ad457a2_1_4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512ad457a2_1_4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57d47cbc57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57d47cbc57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56ba6f556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56ba6f556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g56ba6f5567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8" name="Google Shape;348;g56ba6f5567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56ba6f5567_0_1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56ba6f5567_0_1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g56ba6f5567_0_1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6" name="Google Shape;366;g56ba6f5567_0_1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Google Shape;372;g56ba6f5567_0_1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3" name="Google Shape;373;g56ba6f5567_0_1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Google Shape;383;g56ba6f5567_0_1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4" name="Google Shape;384;g56ba6f5567_0_1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
        <p:cNvGrpSpPr/>
        <p:nvPr/>
      </p:nvGrpSpPr>
      <p:grpSpPr>
        <a:xfrm>
          <a:off x="0" y="0"/>
          <a:ext cx="0" cy="0"/>
          <a:chOff x="0" y="0"/>
          <a:chExt cx="0" cy="0"/>
        </a:xfrm>
      </p:grpSpPr>
      <p:sp>
        <p:nvSpPr>
          <p:cNvPr id="392" name="Google Shape;392;g56bb14af3b_1_2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3" name="Google Shape;393;g56bb14af3b_1_2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8"/>
        <p:cNvGrpSpPr/>
        <p:nvPr/>
      </p:nvGrpSpPr>
      <p:grpSpPr>
        <a:xfrm>
          <a:off x="0" y="0"/>
          <a:ext cx="0" cy="0"/>
          <a:chOff x="0" y="0"/>
          <a:chExt cx="0" cy="0"/>
        </a:xfrm>
      </p:grpSpPr>
      <p:sp>
        <p:nvSpPr>
          <p:cNvPr id="399" name="Google Shape;399;g56bb14af3b_1_2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0" name="Google Shape;400;g56bb14af3b_1_2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g56bb14af3b_1_2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8" name="Google Shape;408;g56bb14af3b_1_2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56ba6f5567_0_3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8" name="Google Shape;478;g56ba6f5567_0_3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bc73f8642a7fdbb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bc73f8642a7fdbb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g56ba6f5567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5" name="Google Shape;415;g56ba6f5567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
        <p:cNvGrpSpPr/>
        <p:nvPr/>
      </p:nvGrpSpPr>
      <p:grpSpPr>
        <a:xfrm>
          <a:off x="0" y="0"/>
          <a:ext cx="0" cy="0"/>
          <a:chOff x="0" y="0"/>
          <a:chExt cx="0" cy="0"/>
        </a:xfrm>
      </p:grpSpPr>
      <p:sp>
        <p:nvSpPr>
          <p:cNvPr id="442" name="Google Shape;442;g56ba6f5567_0_3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3" name="Google Shape;443;g56ba6f5567_0_3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8"/>
        <p:cNvGrpSpPr/>
        <p:nvPr/>
      </p:nvGrpSpPr>
      <p:grpSpPr>
        <a:xfrm>
          <a:off x="0" y="0"/>
          <a:ext cx="0" cy="0"/>
          <a:chOff x="0" y="0"/>
          <a:chExt cx="0" cy="0"/>
        </a:xfrm>
      </p:grpSpPr>
      <p:sp>
        <p:nvSpPr>
          <p:cNvPr id="449" name="Google Shape;449;g56ba6f5567_0_3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0" name="Google Shape;450;g56ba6f5567_0_3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7"/>
        <p:cNvGrpSpPr/>
        <p:nvPr/>
      </p:nvGrpSpPr>
      <p:grpSpPr>
        <a:xfrm>
          <a:off x="0" y="0"/>
          <a:ext cx="0" cy="0"/>
          <a:chOff x="0" y="0"/>
          <a:chExt cx="0" cy="0"/>
        </a:xfrm>
      </p:grpSpPr>
      <p:sp>
        <p:nvSpPr>
          <p:cNvPr id="458" name="Google Shape;458;g56ba6f5567_0_3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9" name="Google Shape;459;g56ba6f5567_0_3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6"/>
        <p:cNvGrpSpPr/>
        <p:nvPr/>
      </p:nvGrpSpPr>
      <p:grpSpPr>
        <a:xfrm>
          <a:off x="0" y="0"/>
          <a:ext cx="0" cy="0"/>
          <a:chOff x="0" y="0"/>
          <a:chExt cx="0" cy="0"/>
        </a:xfrm>
      </p:grpSpPr>
      <p:sp>
        <p:nvSpPr>
          <p:cNvPr id="467" name="Google Shape;467;g56ba6f5567_0_3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8" name="Google Shape;468;g56ba6f5567_0_3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g56ba6f5567_0_1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2" name="Google Shape;422;g56ba6f5567_0_1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g56ba6f5567_0_2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9" name="Google Shape;429;g56ba6f5567_0_2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4"/>
        <p:cNvGrpSpPr/>
        <p:nvPr/>
      </p:nvGrpSpPr>
      <p:grpSpPr>
        <a:xfrm>
          <a:off x="0" y="0"/>
          <a:ext cx="0" cy="0"/>
          <a:chOff x="0" y="0"/>
          <a:chExt cx="0" cy="0"/>
        </a:xfrm>
      </p:grpSpPr>
      <p:sp>
        <p:nvSpPr>
          <p:cNvPr id="435" name="Google Shape;435;g56ba6f5567_0_3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6" name="Google Shape;436;g56ba6f5567_0_3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
        <p:cNvGrpSpPr/>
        <p:nvPr/>
      </p:nvGrpSpPr>
      <p:grpSpPr>
        <a:xfrm>
          <a:off x="0" y="0"/>
          <a:ext cx="0" cy="0"/>
          <a:chOff x="0" y="0"/>
          <a:chExt cx="0" cy="0"/>
        </a:xfrm>
      </p:grpSpPr>
      <p:sp>
        <p:nvSpPr>
          <p:cNvPr id="442" name="Google Shape;442;g56ba6f5567_0_3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3" name="Google Shape;443;g56ba6f5567_0_3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3"/>
        <p:cNvGrpSpPr/>
        <p:nvPr/>
      </p:nvGrpSpPr>
      <p:grpSpPr>
        <a:xfrm>
          <a:off x="0" y="0"/>
          <a:ext cx="0" cy="0"/>
          <a:chOff x="0" y="0"/>
          <a:chExt cx="0" cy="0"/>
        </a:xfrm>
      </p:grpSpPr>
      <p:sp>
        <p:nvSpPr>
          <p:cNvPr id="484" name="Google Shape;484;g56ba6f5567_0_4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5" name="Google Shape;485;g56ba6f5567_0_4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56bb14af3b_1_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56bb14af3b_1_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Swapped Slide 5 and 6</a:t>
            </a:r>
            <a:endParaRPr dirty="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Google Shape;509;g56ba6f5567_0_4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0" name="Google Shape;510;g56ba6f5567_0_4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6"/>
        <p:cNvGrpSpPr/>
        <p:nvPr/>
      </p:nvGrpSpPr>
      <p:grpSpPr>
        <a:xfrm>
          <a:off x="0" y="0"/>
          <a:ext cx="0" cy="0"/>
          <a:chOff x="0" y="0"/>
          <a:chExt cx="0" cy="0"/>
        </a:xfrm>
      </p:grpSpPr>
      <p:sp>
        <p:nvSpPr>
          <p:cNvPr id="537" name="Google Shape;537;g56ba6f5567_0_4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8" name="Google Shape;538;g56ba6f5567_0_4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0"/>
        <p:cNvGrpSpPr/>
        <p:nvPr/>
      </p:nvGrpSpPr>
      <p:grpSpPr>
        <a:xfrm>
          <a:off x="0" y="0"/>
          <a:ext cx="0" cy="0"/>
          <a:chOff x="0" y="0"/>
          <a:chExt cx="0" cy="0"/>
        </a:xfrm>
      </p:grpSpPr>
      <p:sp>
        <p:nvSpPr>
          <p:cNvPr id="501" name="Google Shape;501;g56bb14af3b_1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2" name="Google Shape;502;g56bb14af3b_1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1"/>
        <p:cNvGrpSpPr/>
        <p:nvPr/>
      </p:nvGrpSpPr>
      <p:grpSpPr>
        <a:xfrm>
          <a:off x="0" y="0"/>
          <a:ext cx="0" cy="0"/>
          <a:chOff x="0" y="0"/>
          <a:chExt cx="0" cy="0"/>
        </a:xfrm>
      </p:grpSpPr>
      <p:sp>
        <p:nvSpPr>
          <p:cNvPr id="492" name="Google Shape;492;g56bb14af3b_1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3" name="Google Shape;493;g56bb14af3b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7"/>
        <p:cNvGrpSpPr/>
        <p:nvPr/>
      </p:nvGrpSpPr>
      <p:grpSpPr>
        <a:xfrm>
          <a:off x="0" y="0"/>
          <a:ext cx="0" cy="0"/>
          <a:chOff x="0" y="0"/>
          <a:chExt cx="0" cy="0"/>
        </a:xfrm>
      </p:grpSpPr>
      <p:sp>
        <p:nvSpPr>
          <p:cNvPr id="518" name="Google Shape;518;g56c995c94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9" name="Google Shape;519;g56c995c94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4"/>
        <p:cNvGrpSpPr/>
        <p:nvPr/>
      </p:nvGrpSpPr>
      <p:grpSpPr>
        <a:xfrm>
          <a:off x="0" y="0"/>
          <a:ext cx="0" cy="0"/>
          <a:chOff x="0" y="0"/>
          <a:chExt cx="0" cy="0"/>
        </a:xfrm>
      </p:grpSpPr>
      <p:sp>
        <p:nvSpPr>
          <p:cNvPr id="525" name="Google Shape;525;g56c995c94d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6" name="Google Shape;526;g56c995c94d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0"/>
        <p:cNvGrpSpPr/>
        <p:nvPr/>
      </p:nvGrpSpPr>
      <p:grpSpPr>
        <a:xfrm>
          <a:off x="0" y="0"/>
          <a:ext cx="0" cy="0"/>
          <a:chOff x="0" y="0"/>
          <a:chExt cx="0" cy="0"/>
        </a:xfrm>
      </p:grpSpPr>
      <p:sp>
        <p:nvSpPr>
          <p:cNvPr id="531" name="Google Shape;531;g56c995c94d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2" name="Google Shape;532;g56c995c94d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2"/>
        <p:cNvGrpSpPr/>
        <p:nvPr/>
      </p:nvGrpSpPr>
      <p:grpSpPr>
        <a:xfrm>
          <a:off x="0" y="0"/>
          <a:ext cx="0" cy="0"/>
          <a:chOff x="0" y="0"/>
          <a:chExt cx="0" cy="0"/>
        </a:xfrm>
      </p:grpSpPr>
      <p:sp>
        <p:nvSpPr>
          <p:cNvPr id="543" name="Google Shape;543;g56bb14af3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4" name="Google Shape;544;g56bb14af3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9"/>
        <p:cNvGrpSpPr/>
        <p:nvPr/>
      </p:nvGrpSpPr>
      <p:grpSpPr>
        <a:xfrm>
          <a:off x="0" y="0"/>
          <a:ext cx="0" cy="0"/>
          <a:chOff x="0" y="0"/>
          <a:chExt cx="0" cy="0"/>
        </a:xfrm>
      </p:grpSpPr>
      <p:sp>
        <p:nvSpPr>
          <p:cNvPr id="550" name="Google Shape;550;g56bb14af3b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1" name="Google Shape;551;g56bb14af3b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7"/>
        <p:cNvGrpSpPr/>
        <p:nvPr/>
      </p:nvGrpSpPr>
      <p:grpSpPr>
        <a:xfrm>
          <a:off x="0" y="0"/>
          <a:ext cx="0" cy="0"/>
          <a:chOff x="0" y="0"/>
          <a:chExt cx="0" cy="0"/>
        </a:xfrm>
      </p:grpSpPr>
      <p:sp>
        <p:nvSpPr>
          <p:cNvPr id="558" name="Google Shape;558;g56bb14af3b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9" name="Google Shape;559;g56bb14af3b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56bb14af3b_1_1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56bb14af3b_1_1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4"/>
        <p:cNvGrpSpPr/>
        <p:nvPr/>
      </p:nvGrpSpPr>
      <p:grpSpPr>
        <a:xfrm>
          <a:off x="0" y="0"/>
          <a:ext cx="0" cy="0"/>
          <a:chOff x="0" y="0"/>
          <a:chExt cx="0" cy="0"/>
        </a:xfrm>
      </p:grpSpPr>
      <p:sp>
        <p:nvSpPr>
          <p:cNvPr id="565" name="Google Shape;565;g56bb14af3b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6" name="Google Shape;566;g56bb14af3b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9"/>
        <p:cNvGrpSpPr/>
        <p:nvPr/>
      </p:nvGrpSpPr>
      <p:grpSpPr>
        <a:xfrm>
          <a:off x="0" y="0"/>
          <a:ext cx="0" cy="0"/>
          <a:chOff x="0" y="0"/>
          <a:chExt cx="0" cy="0"/>
        </a:xfrm>
      </p:grpSpPr>
      <p:sp>
        <p:nvSpPr>
          <p:cNvPr id="570" name="Google Shape;570;g56bb14af3b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1" name="Google Shape;571;g56bb14af3b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4"/>
        <p:cNvGrpSpPr/>
        <p:nvPr/>
      </p:nvGrpSpPr>
      <p:grpSpPr>
        <a:xfrm>
          <a:off x="0" y="0"/>
          <a:ext cx="0" cy="0"/>
          <a:chOff x="0" y="0"/>
          <a:chExt cx="0" cy="0"/>
        </a:xfrm>
      </p:grpSpPr>
      <p:sp>
        <p:nvSpPr>
          <p:cNvPr id="575" name="Google Shape;575;g56bb14af3b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6" name="Google Shape;576;g56bb14af3b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9"/>
        <p:cNvGrpSpPr/>
        <p:nvPr/>
      </p:nvGrpSpPr>
      <p:grpSpPr>
        <a:xfrm>
          <a:off x="0" y="0"/>
          <a:ext cx="0" cy="0"/>
          <a:chOff x="0" y="0"/>
          <a:chExt cx="0" cy="0"/>
        </a:xfrm>
      </p:grpSpPr>
      <p:sp>
        <p:nvSpPr>
          <p:cNvPr id="580" name="Google Shape;580;g56bb14af3b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1" name="Google Shape;581;g56bb14af3b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56bb14af3b_1_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56bb14af3b_1_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bc73f8642a7fdbb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bc73f8642a7fdbb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dirty="0"/>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hdr="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1.jpg"/><Relationship Id="rId4" Type="http://schemas.openxmlformats.org/officeDocument/2006/relationships/image" Target="../media/image2.png"/></Relationships>
</file>

<file path=ppt/slides/_rels/slide2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jpg"/></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1.jpg"/><Relationship Id="rId4" Type="http://schemas.openxmlformats.org/officeDocument/2006/relationships/image" Target="../media/image2.png"/></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jpg"/></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1.jpg"/><Relationship Id="rId4" Type="http://schemas.openxmlformats.org/officeDocument/2006/relationships/image" Target="../media/image2.png"/></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6.xml"/><Relationship Id="rId1" Type="http://schemas.openxmlformats.org/officeDocument/2006/relationships/slideLayout" Target="../slideLayouts/slideLayout2.xml"/><Relationship Id="rId5" Type="http://schemas.openxmlformats.org/officeDocument/2006/relationships/image" Target="../media/image1.jpg"/><Relationship Id="rId4" Type="http://schemas.openxmlformats.org/officeDocument/2006/relationships/image" Target="../media/image2.png"/></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7.xml"/><Relationship Id="rId1" Type="http://schemas.openxmlformats.org/officeDocument/2006/relationships/slideLayout" Target="../slideLayouts/slideLayout2.xml"/><Relationship Id="rId5" Type="http://schemas.openxmlformats.org/officeDocument/2006/relationships/image" Target="../media/image1.jpg"/><Relationship Id="rId4" Type="http://schemas.openxmlformats.org/officeDocument/2006/relationships/image" Target="../media/image2.png"/></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8.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jpg"/></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3.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jpg"/></Relationships>
</file>

<file path=ppt/slides/_rels/slide3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18.jpg"/></Relationships>
</file>

<file path=ppt/slides/_rels/slide3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5.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jpg"/></Relationships>
</file>

<file path=ppt/slides/_rels/slide3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7.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jpg"/></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8.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21.jpg"/></Relationships>
</file>

<file path=ppt/slides/_rels/slide41.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39.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1.jpg"/><Relationship Id="rId4" Type="http://schemas.openxmlformats.org/officeDocument/2006/relationships/image" Target="../media/image23.png"/></Relationships>
</file>

<file path=ppt/slides/_rels/slide42.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40.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1.jpg"/><Relationship Id="rId4" Type="http://schemas.openxmlformats.org/officeDocument/2006/relationships/image" Target="../media/image25.png"/></Relationships>
</file>

<file path=ppt/slides/_rels/slide4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1.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jpg"/></Relationships>
</file>

<file path=ppt/slides/_rels/slide4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7.png"/><Relationship Id="rId1" Type="http://schemas.openxmlformats.org/officeDocument/2006/relationships/slideLayout" Target="../slideLayouts/slideLayout1.xml"/><Relationship Id="rId4" Type="http://schemas.openxmlformats.org/officeDocument/2006/relationships/image" Target="../media/image1.jpg"/></Relationships>
</file>

<file path=ppt/slides/_rels/slide4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2.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jpg"/></Relationships>
</file>

<file path=ppt/slides/_rels/slide46.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notesSlide" Target="../notesSlides/notesSlide43.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jpg"/></Relationships>
</file>

<file path=ppt/slides/_rels/slide47.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notesSlide" Target="../notesSlides/notesSlide44.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jpg"/></Relationships>
</file>

<file path=ppt/slides/_rels/slide48.xml.rels><?xml version="1.0" encoding="UTF-8" standalone="yes"?>
<Relationships xmlns="http://schemas.openxmlformats.org/package/2006/relationships"><Relationship Id="rId3" Type="http://schemas.openxmlformats.org/officeDocument/2006/relationships/image" Target="../media/image31.jpg"/><Relationship Id="rId2" Type="http://schemas.openxmlformats.org/officeDocument/2006/relationships/notesSlide" Target="../notesSlides/notesSlide45.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1.jpg"/><Relationship Id="rId4" Type="http://schemas.openxmlformats.org/officeDocument/2006/relationships/image" Target="../media/image32.jpg"/></Relationships>
</file>

<file path=ppt/slides/_rels/slide49.xml.rels><?xml version="1.0" encoding="UTF-8" standalone="yes"?>
<Relationships xmlns="http://schemas.openxmlformats.org/package/2006/relationships"><Relationship Id="rId3" Type="http://schemas.openxmlformats.org/officeDocument/2006/relationships/image" Target="../media/image33.jpg"/><Relationship Id="rId2" Type="http://schemas.openxmlformats.org/officeDocument/2006/relationships/notesSlide" Target="../notesSlides/notesSlide46.xml"/><Relationship Id="rId1" Type="http://schemas.openxmlformats.org/officeDocument/2006/relationships/slideLayout" Target="../slideLayouts/slideLayout2.xml"/><Relationship Id="rId5" Type="http://schemas.openxmlformats.org/officeDocument/2006/relationships/image" Target="../media/image35.JPG"/><Relationship Id="rId4" Type="http://schemas.openxmlformats.org/officeDocument/2006/relationships/image" Target="../media/image34.jpg"/></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0.xml.rels><?xml version="1.0" encoding="UTF-8" standalone="yes"?>
<Relationships xmlns="http://schemas.openxmlformats.org/package/2006/relationships"><Relationship Id="rId3" Type="http://schemas.openxmlformats.org/officeDocument/2006/relationships/image" Target="../media/image37.JPG"/><Relationship Id="rId2" Type="http://schemas.openxmlformats.org/officeDocument/2006/relationships/image" Target="../media/image36.JPG"/><Relationship Id="rId1" Type="http://schemas.openxmlformats.org/officeDocument/2006/relationships/slideLayout" Target="../slideLayouts/slideLayout1.xml"/><Relationship Id="rId4" Type="http://schemas.openxmlformats.org/officeDocument/2006/relationships/image" Target="../media/image38.JPG"/></Relationships>
</file>

<file path=ppt/slides/_rels/slide51.xml.rels><?xml version="1.0" encoding="UTF-8" standalone="yes"?>
<Relationships xmlns="http://schemas.openxmlformats.org/package/2006/relationships"><Relationship Id="rId3" Type="http://schemas.openxmlformats.org/officeDocument/2006/relationships/image" Target="../media/image39.jpg"/><Relationship Id="rId2" Type="http://schemas.openxmlformats.org/officeDocument/2006/relationships/notesSlide" Target="../notesSlides/notesSlide47.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1.jpg"/><Relationship Id="rId4" Type="http://schemas.openxmlformats.org/officeDocument/2006/relationships/image" Target="../media/image40.jpg"/></Relationships>
</file>

<file path=ppt/slides/_rels/slide52.xml.rels><?xml version="1.0" encoding="UTF-8" standalone="yes"?>
<Relationships xmlns="http://schemas.openxmlformats.org/package/2006/relationships"><Relationship Id="rId3" Type="http://schemas.openxmlformats.org/officeDocument/2006/relationships/image" Target="../media/image41.jpg"/><Relationship Id="rId2" Type="http://schemas.openxmlformats.org/officeDocument/2006/relationships/notesSlide" Target="../notesSlides/notesSlide48.xml"/><Relationship Id="rId1" Type="http://schemas.openxmlformats.org/officeDocument/2006/relationships/slideLayout" Target="../slideLayouts/slideLayout2.xml"/><Relationship Id="rId4" Type="http://schemas.openxmlformats.org/officeDocument/2006/relationships/image" Target="../media/image42.jpg"/></Relationships>
</file>

<file path=ppt/slides/_rels/slide5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9.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0.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2.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43.jpg"/></Relationships>
</file>

<file path=ppt/slides/_rels/slide5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53.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1.jpg"/><Relationship Id="rId4" Type="http://schemas.openxmlformats.org/officeDocument/2006/relationships/image" Target="../media/image45.png"/></Relationships>
</file>

<file path=ppt/slides/_rels/slide5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4.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47.jpg"/><Relationship Id="rId4" Type="http://schemas.openxmlformats.org/officeDocument/2006/relationships/image" Target="../media/image46.jpg"/></Relationships>
</file>

<file path=ppt/slides/_rels/slide5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5.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1.jpg"/><Relationship Id="rId4" Type="http://schemas.openxmlformats.org/officeDocument/2006/relationships/image" Target="../media/image4.jpg"/></Relationships>
</file>

<file path=ppt/slides/_rels/slide6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6.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7.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8.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3.xml.rels><?xml version="1.0" encoding="UTF-8" standalone="yes"?>
<Relationships xmlns="http://schemas.openxmlformats.org/package/2006/relationships"><Relationship Id="rId3" Type="http://schemas.openxmlformats.org/officeDocument/2006/relationships/image" Target="../media/image48.jpg"/><Relationship Id="rId2" Type="http://schemas.openxmlformats.org/officeDocument/2006/relationships/notesSlide" Target="../notesSlides/notesSlide59.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1.jpg"/><Relationship Id="rId4" Type="http://schemas.openxmlformats.org/officeDocument/2006/relationships/image" Target="../media/image49.jpg"/></Relationships>
</file>

<file path=ppt/slides/_rels/slide64.xml.rels><?xml version="1.0" encoding="UTF-8" standalone="yes"?>
<Relationships xmlns="http://schemas.openxmlformats.org/package/2006/relationships"><Relationship Id="rId3" Type="http://schemas.openxmlformats.org/officeDocument/2006/relationships/image" Target="../media/image50.jpg"/><Relationship Id="rId2" Type="http://schemas.openxmlformats.org/officeDocument/2006/relationships/notesSlide" Target="../notesSlides/notesSlide60.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1.jpg"/><Relationship Id="rId4" Type="http://schemas.openxmlformats.org/officeDocument/2006/relationships/image" Target="../media/image5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8.xml.rels><?xml version="1.0" encoding="UTF-8" standalone="yes"?>
<Relationships xmlns="http://schemas.openxmlformats.org/package/2006/relationships"><Relationship Id="rId3" Type="http://schemas.openxmlformats.org/officeDocument/2006/relationships/image" Target="../media/image52.jpg"/><Relationship Id="rId2" Type="http://schemas.openxmlformats.org/officeDocument/2006/relationships/notesSlide" Target="../notesSlides/notesSlide63.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1.jpg"/><Relationship Id="rId4" Type="http://schemas.openxmlformats.org/officeDocument/2006/relationships/image" Target="../media/image53.jpg"/></Relationships>
</file>

<file path=ppt/slides/_rels/slide6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8" Type="http://schemas.openxmlformats.org/officeDocument/2006/relationships/hyperlink" Target="https://en.wikipedia.org/wiki/Sky" TargetMode="External"/><Relationship Id="rId3" Type="http://schemas.openxmlformats.org/officeDocument/2006/relationships/hyperlink" Target="https://en.wikipedia.org/wiki/Atmospheric_phenomenon" TargetMode="External"/><Relationship Id="rId7" Type="http://schemas.openxmlformats.org/officeDocument/2006/relationships/hyperlink" Target="https://en.wikipedia.org/wiki/Visibility" TargetMode="External"/><Relationship Id="rId12"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hyperlink" Target="https://en.wikipedia.org/wiki/Particulates" TargetMode="External"/><Relationship Id="rId11" Type="http://schemas.openxmlformats.org/officeDocument/2006/relationships/image" Target="../media/image1.jpg"/><Relationship Id="rId5" Type="http://schemas.openxmlformats.org/officeDocument/2006/relationships/hyperlink" Target="https://en.wikipedia.org/wiki/Smoke" TargetMode="External"/><Relationship Id="rId10" Type="http://schemas.openxmlformats.org/officeDocument/2006/relationships/image" Target="../media/image6.jpg"/><Relationship Id="rId4" Type="http://schemas.openxmlformats.org/officeDocument/2006/relationships/hyperlink" Target="https://en.wikipedia.org/wiki/Dust" TargetMode="External"/><Relationship Id="rId9" Type="http://schemas.openxmlformats.org/officeDocument/2006/relationships/image" Target="../media/image5.jpg"/></Relationships>
</file>

<file path=ppt/slides/_rels/slide70.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64.xml"/><Relationship Id="rId1" Type="http://schemas.openxmlformats.org/officeDocument/2006/relationships/slideLayout" Target="../slideLayouts/slideLayout2.xml"/><Relationship Id="rId5" Type="http://schemas.openxmlformats.org/officeDocument/2006/relationships/image" Target="../media/image1.jpg"/><Relationship Id="rId4" Type="http://schemas.openxmlformats.org/officeDocument/2006/relationships/image" Target="../media/image2.png"/></Relationships>
</file>

<file path=ppt/slides/_rels/slide71.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7.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75.xml.rels><?xml version="1.0" encoding="UTF-8" standalone="yes"?>
<Relationships xmlns="http://schemas.openxmlformats.org/package/2006/relationships"><Relationship Id="rId3" Type="http://schemas.openxmlformats.org/officeDocument/2006/relationships/image" Target="../media/image57.jpg"/><Relationship Id="rId2" Type="http://schemas.openxmlformats.org/officeDocument/2006/relationships/notesSlide" Target="../notesSlides/notesSlide68.xml"/><Relationship Id="rId1" Type="http://schemas.openxmlformats.org/officeDocument/2006/relationships/slideLayout" Target="../slideLayouts/slideLayout2.xml"/><Relationship Id="rId6" Type="http://schemas.openxmlformats.org/officeDocument/2006/relationships/image" Target="../media/image58.JPG"/><Relationship Id="rId5" Type="http://schemas.openxmlformats.org/officeDocument/2006/relationships/image" Target="../media/image2.png"/><Relationship Id="rId4" Type="http://schemas.openxmlformats.org/officeDocument/2006/relationships/image" Target="../media/image1.jpg"/></Relationships>
</file>

<file path=ppt/slides/_rels/slide7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9.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7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0.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7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7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jpg"/></Relationships>
</file>

<file path=ppt/slides/_rels/slide8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0" y="204875"/>
            <a:ext cx="8520600" cy="1096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b="1"/>
              <a:t>PES UNIVERSITY</a:t>
            </a:r>
            <a:endParaRPr b="1" dirty="0"/>
          </a:p>
        </p:txBody>
      </p:sp>
      <p:sp>
        <p:nvSpPr>
          <p:cNvPr id="55" name="Google Shape;55;p13"/>
          <p:cNvSpPr txBox="1">
            <a:spLocks noGrp="1"/>
          </p:cNvSpPr>
          <p:nvPr>
            <p:ph type="subTitle" idx="1"/>
          </p:nvPr>
        </p:nvSpPr>
        <p:spPr>
          <a:xfrm>
            <a:off x="311700" y="1835050"/>
            <a:ext cx="8520600" cy="3232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sz="3600" dirty="0">
                <a:solidFill>
                  <a:srgbClr val="000000"/>
                </a:solidFill>
              </a:rPr>
              <a:t>Department of </a:t>
            </a:r>
            <a:r>
              <a:rPr lang="en" sz="3600" dirty="0">
                <a:solidFill>
                  <a:srgbClr val="000000"/>
                </a:solidFill>
              </a:rPr>
              <a:t>Electronics and Communication E</a:t>
            </a:r>
            <a:r>
              <a:rPr lang="en-IN" sz="3600" dirty="0">
                <a:solidFill>
                  <a:srgbClr val="000000"/>
                </a:solidFill>
              </a:rPr>
              <a:t>ngineering</a:t>
            </a:r>
            <a:endParaRPr sz="3600" dirty="0">
              <a:solidFill>
                <a:srgbClr val="000000"/>
              </a:solidFill>
            </a:endParaRPr>
          </a:p>
          <a:p>
            <a:pPr marL="0" lvl="0" indent="0" algn="ctr" rtl="0">
              <a:spcBef>
                <a:spcPts val="0"/>
              </a:spcBef>
              <a:spcAft>
                <a:spcPts val="0"/>
              </a:spcAft>
              <a:buNone/>
            </a:pPr>
            <a:endParaRPr sz="3600" dirty="0">
              <a:solidFill>
                <a:srgbClr val="000000"/>
              </a:solidFill>
            </a:endParaRPr>
          </a:p>
          <a:p>
            <a:pPr marL="0" lvl="0" indent="0" algn="ctr" rtl="0">
              <a:spcBef>
                <a:spcPts val="0"/>
              </a:spcBef>
              <a:spcAft>
                <a:spcPts val="0"/>
              </a:spcAft>
              <a:buNone/>
            </a:pPr>
            <a:r>
              <a:rPr lang="en" sz="3600" dirty="0">
                <a:solidFill>
                  <a:srgbClr val="000000"/>
                </a:solidFill>
              </a:rPr>
              <a:t>14-Credits Project</a:t>
            </a:r>
            <a:endParaRPr sz="3600" dirty="0">
              <a:solidFill>
                <a:srgbClr val="000000"/>
              </a:solidFill>
            </a:endParaRPr>
          </a:p>
          <a:p>
            <a:pPr marL="0" lvl="0" indent="0" algn="l" rtl="0">
              <a:spcBef>
                <a:spcPts val="0"/>
              </a:spcBef>
              <a:spcAft>
                <a:spcPts val="0"/>
              </a:spcAft>
              <a:buNone/>
            </a:pPr>
            <a:endParaRPr sz="1200" dirty="0">
              <a:solidFill>
                <a:srgbClr val="000000"/>
              </a:solidFill>
            </a:endParaRPr>
          </a:p>
          <a:p>
            <a:pPr marL="0" lvl="0" indent="0" algn="l" rtl="0">
              <a:spcBef>
                <a:spcPts val="0"/>
              </a:spcBef>
              <a:spcAft>
                <a:spcPts val="0"/>
              </a:spcAft>
              <a:buNone/>
            </a:pPr>
            <a:endParaRPr sz="1200" dirty="0">
              <a:solidFill>
                <a:srgbClr val="000000"/>
              </a:solidFill>
            </a:endParaRPr>
          </a:p>
          <a:p>
            <a:pPr marL="0" lvl="0" indent="0" algn="l" rtl="0">
              <a:spcBef>
                <a:spcPts val="0"/>
              </a:spcBef>
              <a:spcAft>
                <a:spcPts val="0"/>
              </a:spcAft>
              <a:buNone/>
            </a:pPr>
            <a:endParaRPr sz="1200" dirty="0">
              <a:solidFill>
                <a:srgbClr val="000000"/>
              </a:solidFill>
            </a:endParaRPr>
          </a:p>
          <a:p>
            <a:pPr marL="0" lvl="0" indent="0" algn="l" rtl="0">
              <a:spcBef>
                <a:spcPts val="0"/>
              </a:spcBef>
              <a:spcAft>
                <a:spcPts val="0"/>
              </a:spcAft>
              <a:buNone/>
            </a:pPr>
            <a:endParaRPr sz="1200" dirty="0">
              <a:solidFill>
                <a:srgbClr val="000000"/>
              </a:solidFill>
            </a:endParaRPr>
          </a:p>
          <a:p>
            <a:pPr marL="0" lvl="0" indent="0" algn="l" rtl="0">
              <a:spcBef>
                <a:spcPts val="0"/>
              </a:spcBef>
              <a:spcAft>
                <a:spcPts val="0"/>
              </a:spcAft>
              <a:buNone/>
            </a:pPr>
            <a:r>
              <a:rPr lang="en" sz="1200" dirty="0">
                <a:solidFill>
                  <a:srgbClr val="000000"/>
                </a:solidFill>
              </a:rPr>
              <a:t>17-05-2019</a:t>
            </a:r>
            <a:endParaRPr sz="1200" dirty="0">
              <a:solidFill>
                <a:srgbClr val="000000"/>
              </a:solidFill>
            </a:endParaRPr>
          </a:p>
        </p:txBody>
      </p:sp>
      <p:pic>
        <p:nvPicPr>
          <p:cNvPr id="56" name="Google Shape;56;p13"/>
          <p:cNvPicPr preferRelativeResize="0"/>
          <p:nvPr/>
        </p:nvPicPr>
        <p:blipFill>
          <a:blip r:embed="rId3">
            <a:alphaModFix/>
          </a:blip>
          <a:stretch>
            <a:fillRect/>
          </a:stretch>
        </p:blipFill>
        <p:spPr>
          <a:xfrm>
            <a:off x="0" y="0"/>
            <a:ext cx="786809" cy="733648"/>
          </a:xfrm>
          <a:prstGeom prst="rect">
            <a:avLst/>
          </a:prstGeom>
          <a:noFill/>
          <a:ln>
            <a:noFill/>
          </a:ln>
        </p:spPr>
      </p:pic>
      <p:pic>
        <p:nvPicPr>
          <p:cNvPr id="57" name="Google Shape;57;p13"/>
          <p:cNvPicPr preferRelativeResize="0"/>
          <p:nvPr/>
        </p:nvPicPr>
        <p:blipFill>
          <a:blip r:embed="rId4">
            <a:alphaModFix/>
          </a:blip>
          <a:stretch>
            <a:fillRect/>
          </a:stretch>
        </p:blipFill>
        <p:spPr>
          <a:xfrm>
            <a:off x="8272130" y="0"/>
            <a:ext cx="871864" cy="733648"/>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2"/>
          <p:cNvSpPr txBox="1">
            <a:spLocks noGrp="1"/>
          </p:cNvSpPr>
          <p:nvPr>
            <p:ph type="title"/>
          </p:nvPr>
        </p:nvSpPr>
        <p:spPr>
          <a:xfrm>
            <a:off x="311700" y="394325"/>
            <a:ext cx="8520600" cy="571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dirty="0"/>
              <a:t>Application</a:t>
            </a:r>
            <a:r>
              <a:rPr lang="en-US" b="1" dirty="0">
                <a:solidFill>
                  <a:schemeClr val="tx1"/>
                </a:solidFill>
              </a:rPr>
              <a:t>s</a:t>
            </a:r>
            <a:r>
              <a:rPr lang="en" b="1" dirty="0"/>
              <a:t> and Motivation</a:t>
            </a:r>
            <a:endParaRPr dirty="0"/>
          </a:p>
        </p:txBody>
      </p:sp>
      <p:sp>
        <p:nvSpPr>
          <p:cNvPr id="132" name="Google Shape;132;p22"/>
          <p:cNvSpPr txBox="1">
            <a:spLocks noGrp="1"/>
          </p:cNvSpPr>
          <p:nvPr>
            <p:ph type="body" idx="1"/>
          </p:nvPr>
        </p:nvSpPr>
        <p:spPr>
          <a:xfrm>
            <a:off x="122842" y="1219824"/>
            <a:ext cx="8709458" cy="3923675"/>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rgbClr val="000000"/>
              </a:buClr>
              <a:buSzPts val="1800"/>
              <a:buChar char="●"/>
            </a:pPr>
            <a:r>
              <a:rPr lang="en" dirty="0">
                <a:solidFill>
                  <a:srgbClr val="000000"/>
                </a:solidFill>
              </a:rPr>
              <a:t>Deep sea photography</a:t>
            </a:r>
            <a:endParaRPr dirty="0">
              <a:solidFill>
                <a:srgbClr val="000000"/>
              </a:solidFill>
            </a:endParaRPr>
          </a:p>
          <a:p>
            <a:pPr marL="457200" lvl="0" indent="-342900" algn="l" rtl="0">
              <a:spcBef>
                <a:spcPts val="0"/>
              </a:spcBef>
              <a:spcAft>
                <a:spcPts val="0"/>
              </a:spcAft>
              <a:buClr>
                <a:srgbClr val="000000"/>
              </a:buClr>
              <a:buSzPts val="1800"/>
              <a:buChar char="●"/>
            </a:pPr>
            <a:r>
              <a:rPr lang="en" dirty="0">
                <a:solidFill>
                  <a:srgbClr val="000000"/>
                </a:solidFill>
              </a:rPr>
              <a:t>Used in Space research and satellite imaging operations </a:t>
            </a:r>
            <a:endParaRPr dirty="0">
              <a:solidFill>
                <a:srgbClr val="000000"/>
              </a:solidFill>
            </a:endParaRPr>
          </a:p>
          <a:p>
            <a:pPr marL="457200" lvl="0" indent="-342900" algn="l" rtl="0">
              <a:spcBef>
                <a:spcPts val="0"/>
              </a:spcBef>
              <a:spcAft>
                <a:spcPts val="0"/>
              </a:spcAft>
              <a:buClr>
                <a:srgbClr val="000000"/>
              </a:buClr>
              <a:buSzPts val="1800"/>
              <a:buChar char="●"/>
            </a:pPr>
            <a:r>
              <a:rPr lang="en" dirty="0">
                <a:solidFill>
                  <a:srgbClr val="000000"/>
                </a:solidFill>
              </a:rPr>
              <a:t>Medical imaging like in MRI, ultrasound and X-Rays</a:t>
            </a:r>
            <a:endParaRPr dirty="0">
              <a:solidFill>
                <a:srgbClr val="000000"/>
              </a:solidFill>
            </a:endParaRPr>
          </a:p>
          <a:p>
            <a:pPr marL="457200" lvl="0" indent="-342900" algn="l" rtl="0">
              <a:spcBef>
                <a:spcPts val="0"/>
              </a:spcBef>
              <a:spcAft>
                <a:spcPts val="0"/>
              </a:spcAft>
              <a:buClr>
                <a:srgbClr val="000000"/>
              </a:buClr>
              <a:buSzPts val="1800"/>
              <a:buChar char="●"/>
            </a:pPr>
            <a:r>
              <a:rPr lang="en" dirty="0">
                <a:solidFill>
                  <a:srgbClr val="000000"/>
                </a:solidFill>
              </a:rPr>
              <a:t>Industrial X-ray image processing</a:t>
            </a:r>
            <a:endParaRPr dirty="0">
              <a:solidFill>
                <a:srgbClr val="000000"/>
              </a:solidFill>
            </a:endParaRPr>
          </a:p>
          <a:p>
            <a:pPr marL="457200" lvl="0" indent="-342900" algn="l" rtl="0">
              <a:spcBef>
                <a:spcPts val="0"/>
              </a:spcBef>
              <a:spcAft>
                <a:spcPts val="0"/>
              </a:spcAft>
              <a:buClr>
                <a:srgbClr val="000000"/>
              </a:buClr>
              <a:buSzPts val="1800"/>
              <a:buChar char="●"/>
            </a:pPr>
            <a:r>
              <a:rPr lang="en" dirty="0">
                <a:solidFill>
                  <a:srgbClr val="000000"/>
                </a:solidFill>
              </a:rPr>
              <a:t>Forensic laboratories</a:t>
            </a:r>
            <a:endParaRPr dirty="0">
              <a:solidFill>
                <a:srgbClr val="000000"/>
              </a:solidFill>
            </a:endParaRPr>
          </a:p>
          <a:p>
            <a:pPr marL="457200" lvl="0" indent="-342900" algn="l" rtl="0">
              <a:spcBef>
                <a:spcPts val="0"/>
              </a:spcBef>
              <a:spcAft>
                <a:spcPts val="0"/>
              </a:spcAft>
              <a:buClr>
                <a:srgbClr val="000000"/>
              </a:buClr>
              <a:buSzPts val="1800"/>
              <a:buChar char="●"/>
            </a:pPr>
            <a:r>
              <a:rPr lang="en" dirty="0">
                <a:solidFill>
                  <a:srgbClr val="000000"/>
                </a:solidFill>
              </a:rPr>
              <a:t>Astrophotography</a:t>
            </a:r>
            <a:endParaRPr dirty="0">
              <a:solidFill>
                <a:srgbClr val="000000"/>
              </a:solidFill>
            </a:endParaRPr>
          </a:p>
          <a:p>
            <a:pPr marL="457200" lvl="0" indent="-342900" algn="l" rtl="0">
              <a:spcBef>
                <a:spcPts val="0"/>
              </a:spcBef>
              <a:spcAft>
                <a:spcPts val="0"/>
              </a:spcAft>
              <a:buClr>
                <a:srgbClr val="000000"/>
              </a:buClr>
              <a:buSzPts val="1800"/>
              <a:buChar char="●"/>
            </a:pPr>
            <a:r>
              <a:rPr lang="en" dirty="0">
                <a:solidFill>
                  <a:srgbClr val="000000"/>
                </a:solidFill>
              </a:rPr>
              <a:t>Fingerprint or face recognition </a:t>
            </a:r>
            <a:endParaRPr dirty="0">
              <a:solidFill>
                <a:srgbClr val="000000"/>
              </a:solidFill>
            </a:endParaRPr>
          </a:p>
          <a:p>
            <a:pPr marL="457200" lvl="0" indent="-342900" algn="l" rtl="0">
              <a:spcBef>
                <a:spcPts val="0"/>
              </a:spcBef>
              <a:spcAft>
                <a:spcPts val="0"/>
              </a:spcAft>
              <a:buClr>
                <a:srgbClr val="000000"/>
              </a:buClr>
              <a:buSzPts val="1800"/>
              <a:buChar char="●"/>
            </a:pPr>
            <a:r>
              <a:rPr lang="en" dirty="0">
                <a:solidFill>
                  <a:srgbClr val="000000"/>
                </a:solidFill>
              </a:rPr>
              <a:t>Remote sensing applications</a:t>
            </a:r>
            <a:endParaRPr dirty="0">
              <a:solidFill>
                <a:srgbClr val="000000"/>
              </a:solidFill>
            </a:endParaRPr>
          </a:p>
          <a:p>
            <a:pPr marL="457200" lvl="0" indent="-342900" algn="l" rtl="0">
              <a:spcBef>
                <a:spcPts val="0"/>
              </a:spcBef>
              <a:spcAft>
                <a:spcPts val="0"/>
              </a:spcAft>
              <a:buClr>
                <a:srgbClr val="000000"/>
              </a:buClr>
              <a:buSzPts val="1800"/>
              <a:buChar char="●"/>
            </a:pPr>
            <a:r>
              <a:rPr lang="en" dirty="0">
                <a:solidFill>
                  <a:srgbClr val="000000"/>
                </a:solidFill>
              </a:rPr>
              <a:t>Defence applications</a:t>
            </a:r>
            <a:endParaRPr sz="1000" b="1" u="sng" dirty="0">
              <a:solidFill>
                <a:schemeClr val="dk1"/>
              </a:solidFill>
            </a:endParaRPr>
          </a:p>
          <a:p>
            <a:pPr marL="0" lvl="0" indent="0" algn="l" rtl="0">
              <a:lnSpc>
                <a:spcPct val="100000"/>
              </a:lnSpc>
              <a:spcBef>
                <a:spcPts val="1600"/>
              </a:spcBef>
              <a:spcAft>
                <a:spcPts val="0"/>
              </a:spcAft>
              <a:buClr>
                <a:srgbClr val="000000"/>
              </a:buClr>
              <a:buSzPts val="1100"/>
              <a:buFont typeface="Arial"/>
              <a:buNone/>
            </a:pPr>
            <a:endParaRPr lang="en-IN" sz="1000" b="1" u="sng" dirty="0">
              <a:solidFill>
                <a:schemeClr val="dk1"/>
              </a:solidFill>
            </a:endParaRPr>
          </a:p>
          <a:p>
            <a:pPr marL="0" lvl="0" indent="0" algn="l" rtl="0">
              <a:lnSpc>
                <a:spcPct val="100000"/>
              </a:lnSpc>
              <a:spcBef>
                <a:spcPts val="1600"/>
              </a:spcBef>
              <a:spcAft>
                <a:spcPts val="0"/>
              </a:spcAft>
              <a:buClr>
                <a:srgbClr val="000000"/>
              </a:buClr>
              <a:buSzPts val="1100"/>
              <a:buFont typeface="Arial"/>
              <a:buNone/>
            </a:pPr>
            <a:r>
              <a:rPr lang="en-IN" sz="1200" dirty="0">
                <a:solidFill>
                  <a:schemeClr val="dk1"/>
                </a:solidFill>
              </a:rPr>
              <a:t>17-05-2019</a:t>
            </a:r>
            <a:endParaRPr sz="1200" dirty="0">
              <a:solidFill>
                <a:schemeClr val="dk1"/>
              </a:solidFill>
            </a:endParaRPr>
          </a:p>
          <a:p>
            <a:pPr marL="0" lvl="0" indent="0" algn="l" rtl="0">
              <a:lnSpc>
                <a:spcPct val="100000"/>
              </a:lnSpc>
              <a:spcBef>
                <a:spcPts val="0"/>
              </a:spcBef>
              <a:spcAft>
                <a:spcPts val="0"/>
              </a:spcAft>
              <a:buClr>
                <a:srgbClr val="000000"/>
              </a:buClr>
              <a:buSzPts val="1100"/>
              <a:buFont typeface="Arial"/>
              <a:buNone/>
            </a:pPr>
            <a:endParaRPr sz="1000" b="1" u="sng" dirty="0">
              <a:solidFill>
                <a:schemeClr val="dk1"/>
              </a:solidFill>
            </a:endParaRPr>
          </a:p>
          <a:p>
            <a:pPr marL="0" lvl="0" indent="0" algn="l" rtl="0">
              <a:lnSpc>
                <a:spcPct val="100000"/>
              </a:lnSpc>
              <a:spcBef>
                <a:spcPts val="0"/>
              </a:spcBef>
              <a:spcAft>
                <a:spcPts val="0"/>
              </a:spcAft>
              <a:buClr>
                <a:srgbClr val="000000"/>
              </a:buClr>
              <a:buSzPts val="1100"/>
              <a:buFont typeface="Arial"/>
              <a:buNone/>
            </a:pPr>
            <a:endParaRPr sz="1000" b="1" u="sng" dirty="0">
              <a:solidFill>
                <a:schemeClr val="dk1"/>
              </a:solidFill>
            </a:endParaRPr>
          </a:p>
          <a:p>
            <a:pPr marL="0" lvl="0" indent="0" algn="l" rtl="0">
              <a:lnSpc>
                <a:spcPct val="100000"/>
              </a:lnSpc>
              <a:spcBef>
                <a:spcPts val="0"/>
              </a:spcBef>
              <a:spcAft>
                <a:spcPts val="0"/>
              </a:spcAft>
              <a:buClr>
                <a:srgbClr val="000000"/>
              </a:buClr>
              <a:buSzPts val="1100"/>
              <a:buFont typeface="Arial"/>
              <a:buNone/>
            </a:pPr>
            <a:endParaRPr sz="1000" b="1" dirty="0">
              <a:solidFill>
                <a:schemeClr val="dk1"/>
              </a:solidFill>
            </a:endParaRPr>
          </a:p>
        </p:txBody>
      </p:sp>
      <p:pic>
        <p:nvPicPr>
          <p:cNvPr id="133" name="Google Shape;133;p22"/>
          <p:cNvPicPr preferRelativeResize="0"/>
          <p:nvPr/>
        </p:nvPicPr>
        <p:blipFill>
          <a:blip r:embed="rId3">
            <a:alphaModFix/>
          </a:blip>
          <a:stretch>
            <a:fillRect/>
          </a:stretch>
        </p:blipFill>
        <p:spPr>
          <a:xfrm>
            <a:off x="0" y="5628"/>
            <a:ext cx="889425" cy="853575"/>
          </a:xfrm>
          <a:prstGeom prst="rect">
            <a:avLst/>
          </a:prstGeom>
          <a:noFill/>
          <a:ln>
            <a:noFill/>
          </a:ln>
        </p:spPr>
      </p:pic>
      <p:pic>
        <p:nvPicPr>
          <p:cNvPr id="134" name="Google Shape;134;p22"/>
          <p:cNvPicPr preferRelativeResize="0"/>
          <p:nvPr/>
        </p:nvPicPr>
        <p:blipFill>
          <a:blip r:embed="rId4">
            <a:alphaModFix/>
          </a:blip>
          <a:stretch>
            <a:fillRect/>
          </a:stretch>
        </p:blipFill>
        <p:spPr>
          <a:xfrm>
            <a:off x="8367823" y="1"/>
            <a:ext cx="776177" cy="723014"/>
          </a:xfrm>
          <a:prstGeom prst="rect">
            <a:avLst/>
          </a:prstGeom>
          <a:noFill/>
          <a:ln>
            <a:noFill/>
          </a:ln>
        </p:spPr>
      </p:pic>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uk-UA" smtClean="0"/>
              <a:t>10</a:t>
            </a:fld>
            <a:endParaRPr lang="uk-UA"/>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3"/>
          <p:cNvSpPr txBox="1">
            <a:spLocks noGrp="1"/>
          </p:cNvSpPr>
          <p:nvPr>
            <p:ph type="title"/>
          </p:nvPr>
        </p:nvSpPr>
        <p:spPr>
          <a:xfrm>
            <a:off x="91175" y="35857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a:t>Background</a:t>
            </a:r>
            <a:endParaRPr b="1" dirty="0"/>
          </a:p>
        </p:txBody>
      </p:sp>
      <p:sp>
        <p:nvSpPr>
          <p:cNvPr id="140" name="Google Shape;140;p23"/>
          <p:cNvSpPr txBox="1">
            <a:spLocks noGrp="1"/>
          </p:cNvSpPr>
          <p:nvPr>
            <p:ph type="body" idx="1"/>
          </p:nvPr>
        </p:nvSpPr>
        <p:spPr>
          <a:xfrm>
            <a:off x="91175" y="1176224"/>
            <a:ext cx="8817600" cy="3967275"/>
          </a:xfrm>
          <a:prstGeom prst="rect">
            <a:avLst/>
          </a:prstGeom>
        </p:spPr>
        <p:txBody>
          <a:bodyPr spcFirstLastPara="1" wrap="square" lIns="91425" tIns="91425" rIns="91425" bIns="91425" anchor="t" anchorCtr="0">
            <a:noAutofit/>
          </a:bodyPr>
          <a:lstStyle/>
          <a:p>
            <a:pPr marL="457200" lvl="0" indent="-342900" algn="just" rtl="0">
              <a:lnSpc>
                <a:spcPct val="100000"/>
              </a:lnSpc>
              <a:spcBef>
                <a:spcPts val="0"/>
              </a:spcBef>
              <a:spcAft>
                <a:spcPts val="0"/>
              </a:spcAft>
              <a:buClr>
                <a:srgbClr val="000000"/>
              </a:buClr>
              <a:buSzPts val="1800"/>
              <a:buChar char="●"/>
            </a:pPr>
            <a:r>
              <a:rPr lang="en" dirty="0">
                <a:solidFill>
                  <a:srgbClr val="000000"/>
                </a:solidFill>
              </a:rPr>
              <a:t>Existing image enhancement techniques </a:t>
            </a:r>
            <a:r>
              <a:rPr lang="en-US" dirty="0">
                <a:solidFill>
                  <a:schemeClr val="tx1"/>
                </a:solidFill>
              </a:rPr>
              <a:t>are</a:t>
            </a:r>
            <a:r>
              <a:rPr lang="en-US" dirty="0">
                <a:solidFill>
                  <a:srgbClr val="FF0000"/>
                </a:solidFill>
              </a:rPr>
              <a:t> </a:t>
            </a:r>
            <a:r>
              <a:rPr lang="en" dirty="0">
                <a:solidFill>
                  <a:srgbClr val="000000"/>
                </a:solidFill>
              </a:rPr>
              <a:t>divided into two major categories: Global enhancement and Local enhancement. </a:t>
            </a:r>
            <a:endParaRPr dirty="0">
              <a:solidFill>
                <a:srgbClr val="000000"/>
              </a:solidFill>
            </a:endParaRPr>
          </a:p>
          <a:p>
            <a:pPr marL="457200" lvl="0" indent="-342900" algn="just" rtl="0">
              <a:lnSpc>
                <a:spcPct val="100000"/>
              </a:lnSpc>
              <a:spcBef>
                <a:spcPts val="0"/>
              </a:spcBef>
              <a:spcAft>
                <a:spcPts val="0"/>
              </a:spcAft>
              <a:buClr>
                <a:srgbClr val="000000"/>
              </a:buClr>
              <a:buSzPts val="1800"/>
              <a:buChar char="●"/>
            </a:pPr>
            <a:r>
              <a:rPr lang="en" dirty="0">
                <a:solidFill>
                  <a:srgbClr val="000000"/>
                </a:solidFill>
              </a:rPr>
              <a:t>Global enhancement performs same operation on all image pixels.</a:t>
            </a:r>
            <a:endParaRPr dirty="0">
              <a:solidFill>
                <a:srgbClr val="000000"/>
              </a:solidFill>
            </a:endParaRPr>
          </a:p>
          <a:p>
            <a:pPr marL="457200" lvl="0" indent="0" algn="just" rtl="0">
              <a:lnSpc>
                <a:spcPct val="100000"/>
              </a:lnSpc>
              <a:spcBef>
                <a:spcPts val="0"/>
              </a:spcBef>
              <a:spcAft>
                <a:spcPts val="0"/>
              </a:spcAft>
              <a:buNone/>
            </a:pPr>
            <a:r>
              <a:rPr lang="en" dirty="0">
                <a:solidFill>
                  <a:srgbClr val="000000"/>
                </a:solidFill>
              </a:rPr>
              <a:t>Example : Linear amplification. </a:t>
            </a:r>
            <a:endParaRPr dirty="0">
              <a:solidFill>
                <a:srgbClr val="000000"/>
              </a:solidFill>
            </a:endParaRPr>
          </a:p>
          <a:p>
            <a:pPr marL="457200" lvl="0" indent="-342900" algn="just" rtl="0">
              <a:lnSpc>
                <a:spcPct val="100000"/>
              </a:lnSpc>
              <a:spcBef>
                <a:spcPts val="0"/>
              </a:spcBef>
              <a:spcAft>
                <a:spcPts val="0"/>
              </a:spcAft>
              <a:buClr>
                <a:srgbClr val="000000"/>
              </a:buClr>
              <a:buSzPts val="1800"/>
              <a:buChar char="●"/>
            </a:pPr>
            <a:r>
              <a:rPr lang="en" dirty="0">
                <a:solidFill>
                  <a:srgbClr val="000000"/>
                </a:solidFill>
              </a:rPr>
              <a:t>Local enhancement performs different operations on different image windows. </a:t>
            </a:r>
            <a:endParaRPr dirty="0">
              <a:solidFill>
                <a:srgbClr val="000000"/>
              </a:solidFill>
            </a:endParaRPr>
          </a:p>
          <a:p>
            <a:pPr marL="457200" lvl="0" indent="0" algn="just" rtl="0">
              <a:lnSpc>
                <a:spcPct val="100000"/>
              </a:lnSpc>
              <a:spcBef>
                <a:spcPts val="0"/>
              </a:spcBef>
              <a:spcAft>
                <a:spcPts val="0"/>
              </a:spcAft>
              <a:buNone/>
            </a:pPr>
            <a:r>
              <a:rPr lang="en" dirty="0">
                <a:solidFill>
                  <a:srgbClr val="000000"/>
                </a:solidFill>
              </a:rPr>
              <a:t>Example : Histogram equalization. </a:t>
            </a:r>
            <a:endParaRPr dirty="0">
              <a:solidFill>
                <a:srgbClr val="000000"/>
              </a:solidFill>
            </a:endParaRPr>
          </a:p>
          <a:p>
            <a:pPr marL="457200" lvl="0" indent="-342900" algn="just" rtl="0">
              <a:lnSpc>
                <a:spcPct val="100000"/>
              </a:lnSpc>
              <a:spcBef>
                <a:spcPts val="0"/>
              </a:spcBef>
              <a:spcAft>
                <a:spcPts val="0"/>
              </a:spcAft>
              <a:buClr>
                <a:srgbClr val="000000"/>
              </a:buClr>
              <a:buSzPts val="1800"/>
              <a:buChar char="●"/>
            </a:pPr>
            <a:r>
              <a:rPr lang="en" dirty="0">
                <a:solidFill>
                  <a:srgbClr val="000000"/>
                </a:solidFill>
              </a:rPr>
              <a:t>Global enhancement may result in bright regions(non uniform images) by getting saturated and detail loss. </a:t>
            </a:r>
            <a:endParaRPr dirty="0">
              <a:solidFill>
                <a:srgbClr val="000000"/>
              </a:solidFill>
            </a:endParaRPr>
          </a:p>
          <a:p>
            <a:pPr marL="457200" lvl="0" indent="-342900" algn="just" rtl="0">
              <a:lnSpc>
                <a:spcPct val="100000"/>
              </a:lnSpc>
              <a:spcBef>
                <a:spcPts val="0"/>
              </a:spcBef>
              <a:spcAft>
                <a:spcPts val="0"/>
              </a:spcAft>
              <a:buClr>
                <a:srgbClr val="000000"/>
              </a:buClr>
              <a:buSzPts val="1800"/>
              <a:buChar char="●"/>
            </a:pPr>
            <a:r>
              <a:rPr lang="en" dirty="0">
                <a:solidFill>
                  <a:srgbClr val="000000"/>
                </a:solidFill>
              </a:rPr>
              <a:t>Local enhancement can perform good enhancement compared to Global enhancement. </a:t>
            </a:r>
            <a:endParaRPr dirty="0">
              <a:solidFill>
                <a:srgbClr val="000000"/>
              </a:solidFill>
            </a:endParaRPr>
          </a:p>
          <a:p>
            <a:pPr marL="457200" lvl="0" indent="-342900" algn="l" rtl="0">
              <a:lnSpc>
                <a:spcPct val="100000"/>
              </a:lnSpc>
              <a:spcBef>
                <a:spcPts val="0"/>
              </a:spcBef>
              <a:spcAft>
                <a:spcPts val="0"/>
              </a:spcAft>
              <a:buClr>
                <a:srgbClr val="000000"/>
              </a:buClr>
              <a:buSzPts val="1800"/>
              <a:buChar char="●"/>
            </a:pPr>
            <a:r>
              <a:rPr lang="en" dirty="0">
                <a:solidFill>
                  <a:srgbClr val="0000FF"/>
                </a:solidFill>
              </a:rPr>
              <a:t>In this project, Local enhancement is performed. </a:t>
            </a:r>
          </a:p>
          <a:p>
            <a:pPr marL="457200" lvl="0" indent="-342900" algn="l" rtl="0">
              <a:lnSpc>
                <a:spcPct val="100000"/>
              </a:lnSpc>
              <a:spcBef>
                <a:spcPts val="0"/>
              </a:spcBef>
              <a:spcAft>
                <a:spcPts val="0"/>
              </a:spcAft>
              <a:buClr>
                <a:srgbClr val="000000"/>
              </a:buClr>
              <a:buSzPts val="1800"/>
              <a:buChar char="●"/>
            </a:pPr>
            <a:endParaRPr lang="en" dirty="0">
              <a:solidFill>
                <a:srgbClr val="0000FF"/>
              </a:solidFill>
            </a:endParaRPr>
          </a:p>
          <a:p>
            <a:pPr marL="457200" lvl="0" indent="-342900" algn="l" rtl="0">
              <a:lnSpc>
                <a:spcPct val="100000"/>
              </a:lnSpc>
              <a:spcBef>
                <a:spcPts val="0"/>
              </a:spcBef>
              <a:spcAft>
                <a:spcPts val="0"/>
              </a:spcAft>
              <a:buClr>
                <a:srgbClr val="000000"/>
              </a:buClr>
              <a:buSzPts val="1800"/>
              <a:buChar char="●"/>
            </a:pPr>
            <a:endParaRPr lang="en" dirty="0">
              <a:solidFill>
                <a:srgbClr val="0000FF"/>
              </a:solidFill>
            </a:endParaRPr>
          </a:p>
          <a:p>
            <a:pPr marL="114300" lvl="0" indent="0" algn="l" rtl="0">
              <a:lnSpc>
                <a:spcPct val="100000"/>
              </a:lnSpc>
              <a:spcBef>
                <a:spcPts val="0"/>
              </a:spcBef>
              <a:spcAft>
                <a:spcPts val="0"/>
              </a:spcAft>
              <a:buClr>
                <a:srgbClr val="000000"/>
              </a:buClr>
              <a:buSzPts val="1800"/>
              <a:buNone/>
            </a:pPr>
            <a:r>
              <a:rPr lang="en" sz="1200" dirty="0">
                <a:solidFill>
                  <a:schemeClr val="tx1"/>
                </a:solidFill>
              </a:rPr>
              <a:t>17-05-2019</a:t>
            </a:r>
            <a:endParaRPr sz="1200" dirty="0">
              <a:solidFill>
                <a:schemeClr val="tx1"/>
              </a:solidFill>
            </a:endParaRPr>
          </a:p>
          <a:p>
            <a:pPr marL="457200" lvl="0" indent="0" algn="l" rtl="0">
              <a:lnSpc>
                <a:spcPct val="100000"/>
              </a:lnSpc>
              <a:spcBef>
                <a:spcPts val="0"/>
              </a:spcBef>
              <a:spcAft>
                <a:spcPts val="0"/>
              </a:spcAft>
              <a:buNone/>
            </a:pPr>
            <a:endParaRPr dirty="0">
              <a:solidFill>
                <a:srgbClr val="000000"/>
              </a:solidFill>
            </a:endParaRPr>
          </a:p>
        </p:txBody>
      </p:sp>
      <p:pic>
        <p:nvPicPr>
          <p:cNvPr id="141" name="Google Shape;141;p23"/>
          <p:cNvPicPr preferRelativeResize="0"/>
          <p:nvPr/>
        </p:nvPicPr>
        <p:blipFill>
          <a:blip r:embed="rId3">
            <a:alphaModFix/>
          </a:blip>
          <a:stretch>
            <a:fillRect/>
          </a:stretch>
        </p:blipFill>
        <p:spPr>
          <a:xfrm>
            <a:off x="0" y="0"/>
            <a:ext cx="889425" cy="889425"/>
          </a:xfrm>
          <a:prstGeom prst="rect">
            <a:avLst/>
          </a:prstGeom>
          <a:noFill/>
          <a:ln>
            <a:noFill/>
          </a:ln>
        </p:spPr>
      </p:pic>
      <p:pic>
        <p:nvPicPr>
          <p:cNvPr id="142" name="Google Shape;142;p23"/>
          <p:cNvPicPr preferRelativeResize="0"/>
          <p:nvPr/>
        </p:nvPicPr>
        <p:blipFill>
          <a:blip r:embed="rId4">
            <a:alphaModFix/>
          </a:blip>
          <a:stretch>
            <a:fillRect/>
          </a:stretch>
        </p:blipFill>
        <p:spPr>
          <a:xfrm>
            <a:off x="8254575" y="0"/>
            <a:ext cx="889425" cy="853575"/>
          </a:xfrm>
          <a:prstGeom prst="rect">
            <a:avLst/>
          </a:prstGeom>
          <a:noFill/>
          <a:ln>
            <a:noFill/>
          </a:ln>
        </p:spPr>
      </p:pic>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uk-UA" smtClean="0"/>
              <a:t>11</a:t>
            </a:fld>
            <a:endParaRPr lang="uk-UA"/>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4"/>
          <p:cNvSpPr txBox="1">
            <a:spLocks noGrp="1"/>
          </p:cNvSpPr>
          <p:nvPr>
            <p:ph type="body" idx="1"/>
          </p:nvPr>
        </p:nvSpPr>
        <p:spPr>
          <a:xfrm>
            <a:off x="226208" y="610915"/>
            <a:ext cx="8520600" cy="4553100"/>
          </a:xfrm>
          <a:prstGeom prst="rect">
            <a:avLst/>
          </a:prstGeom>
        </p:spPr>
        <p:txBody>
          <a:bodyPr spcFirstLastPara="1" wrap="square" lIns="91425" tIns="91425" rIns="91425" bIns="91425" anchor="t" anchorCtr="0">
            <a:noAutofit/>
          </a:bodyPr>
          <a:lstStyle/>
          <a:p>
            <a:pPr marL="457200" lvl="0" indent="-342900" algn="just" rtl="0">
              <a:spcBef>
                <a:spcPts val="0"/>
              </a:spcBef>
              <a:spcAft>
                <a:spcPts val="0"/>
              </a:spcAft>
              <a:buClr>
                <a:srgbClr val="000000"/>
              </a:buClr>
              <a:buSzPts val="1800"/>
              <a:buChar char="●"/>
            </a:pPr>
            <a:r>
              <a:rPr lang="en" dirty="0">
                <a:solidFill>
                  <a:srgbClr val="000000"/>
                </a:solidFill>
              </a:rPr>
              <a:t>To achieve more accurate enhancement results, in-camera processing needs to be considered when designing enhancement algorithm. </a:t>
            </a:r>
            <a:endParaRPr dirty="0">
              <a:solidFill>
                <a:srgbClr val="000000"/>
              </a:solidFill>
            </a:endParaRPr>
          </a:p>
          <a:p>
            <a:pPr marL="457200" lvl="0" indent="-342900" algn="just" rtl="0">
              <a:spcBef>
                <a:spcPts val="0"/>
              </a:spcBef>
              <a:spcAft>
                <a:spcPts val="0"/>
              </a:spcAft>
              <a:buClr>
                <a:srgbClr val="000000"/>
              </a:buClr>
              <a:buSzPts val="1800"/>
              <a:buChar char="●"/>
            </a:pPr>
            <a:r>
              <a:rPr lang="en" dirty="0">
                <a:solidFill>
                  <a:srgbClr val="000000"/>
                </a:solidFill>
              </a:rPr>
              <a:t>The nonlinear function relating camera sensor irradiance and image pixel value is called Camera Response Function (CRF). </a:t>
            </a:r>
            <a:endParaRPr dirty="0">
              <a:solidFill>
                <a:srgbClr val="000000"/>
              </a:solidFill>
            </a:endParaRPr>
          </a:p>
          <a:p>
            <a:pPr marL="457200" lvl="0" indent="-342900" algn="just" rtl="0">
              <a:spcBef>
                <a:spcPts val="0"/>
              </a:spcBef>
              <a:spcAft>
                <a:spcPts val="0"/>
              </a:spcAft>
              <a:buClr>
                <a:srgbClr val="000000"/>
              </a:buClr>
              <a:buSzPts val="1800"/>
              <a:buChar char="●"/>
            </a:pPr>
            <a:r>
              <a:rPr lang="en" dirty="0">
                <a:solidFill>
                  <a:srgbClr val="000000"/>
                </a:solidFill>
              </a:rPr>
              <a:t>Proposed enhancement algorithm </a:t>
            </a:r>
            <a:r>
              <a:rPr lang="en-IN" dirty="0">
                <a:solidFill>
                  <a:srgbClr val="000000"/>
                </a:solidFill>
              </a:rPr>
              <a:t>takes</a:t>
            </a:r>
            <a:r>
              <a:rPr lang="en" dirty="0">
                <a:solidFill>
                  <a:srgbClr val="000000"/>
                </a:solidFill>
              </a:rPr>
              <a:t> CRF into consideration. </a:t>
            </a:r>
            <a:endParaRPr dirty="0">
              <a:solidFill>
                <a:srgbClr val="000000"/>
              </a:solidFill>
            </a:endParaRPr>
          </a:p>
          <a:p>
            <a:pPr marL="457200" lvl="0" indent="-342900" algn="just" rtl="0">
              <a:spcBef>
                <a:spcPts val="0"/>
              </a:spcBef>
              <a:spcAft>
                <a:spcPts val="0"/>
              </a:spcAft>
              <a:buClr>
                <a:srgbClr val="000000"/>
              </a:buClr>
              <a:buSzPts val="1800"/>
              <a:buChar char="●"/>
            </a:pPr>
            <a:r>
              <a:rPr lang="en" dirty="0">
                <a:solidFill>
                  <a:srgbClr val="000000"/>
                </a:solidFill>
              </a:rPr>
              <a:t>Two key problems of enhancement is addressed in this project: </a:t>
            </a:r>
            <a:endParaRPr dirty="0">
              <a:solidFill>
                <a:srgbClr val="000000"/>
              </a:solidFill>
            </a:endParaRPr>
          </a:p>
          <a:p>
            <a:pPr marL="457200" lvl="0" indent="0" algn="just" rtl="0">
              <a:spcBef>
                <a:spcPts val="1600"/>
              </a:spcBef>
              <a:spcAft>
                <a:spcPts val="0"/>
              </a:spcAft>
              <a:buNone/>
            </a:pPr>
            <a:r>
              <a:rPr lang="en" dirty="0">
                <a:solidFill>
                  <a:srgbClr val="000000"/>
                </a:solidFill>
              </a:rPr>
              <a:t>1. To find a suitable camera response model.</a:t>
            </a:r>
            <a:endParaRPr dirty="0">
              <a:solidFill>
                <a:srgbClr val="000000"/>
              </a:solidFill>
            </a:endParaRPr>
          </a:p>
          <a:p>
            <a:pPr marL="457200" lvl="0" indent="0" algn="just" rtl="0">
              <a:spcBef>
                <a:spcPts val="0"/>
              </a:spcBef>
              <a:spcAft>
                <a:spcPts val="0"/>
              </a:spcAft>
              <a:buNone/>
            </a:pPr>
            <a:r>
              <a:rPr lang="en" dirty="0">
                <a:solidFill>
                  <a:srgbClr val="000000"/>
                </a:solidFill>
              </a:rPr>
              <a:t>2. To determine the exposure ratio map. </a:t>
            </a:r>
            <a:endParaRPr dirty="0">
              <a:solidFill>
                <a:srgbClr val="000000"/>
              </a:solidFill>
            </a:endParaRPr>
          </a:p>
          <a:p>
            <a:pPr marL="457200" lvl="0" indent="-342900" algn="just" rtl="0">
              <a:spcBef>
                <a:spcPts val="0"/>
              </a:spcBef>
              <a:spcAft>
                <a:spcPts val="0"/>
              </a:spcAft>
              <a:buClr>
                <a:srgbClr val="000000"/>
              </a:buClr>
              <a:buSzPts val="1800"/>
              <a:buChar char="●"/>
            </a:pPr>
            <a:r>
              <a:rPr lang="en" dirty="0">
                <a:solidFill>
                  <a:srgbClr val="000000"/>
                </a:solidFill>
              </a:rPr>
              <a:t>Then we extend our work and consider low-light hazy image for enhancement.</a:t>
            </a:r>
            <a:endParaRPr dirty="0">
              <a:solidFill>
                <a:srgbClr val="000000"/>
              </a:solidFill>
            </a:endParaRPr>
          </a:p>
          <a:p>
            <a:pPr marL="457200" lvl="0" indent="-342900" algn="just" rtl="0">
              <a:spcBef>
                <a:spcPts val="0"/>
              </a:spcBef>
              <a:spcAft>
                <a:spcPts val="0"/>
              </a:spcAft>
              <a:buClr>
                <a:srgbClr val="000000"/>
              </a:buClr>
              <a:buSzPts val="1800"/>
              <a:buChar char="●"/>
            </a:pPr>
            <a:r>
              <a:rPr lang="en" dirty="0">
                <a:solidFill>
                  <a:srgbClr val="000000"/>
                </a:solidFill>
              </a:rPr>
              <a:t>In Dehazing process we use Dark channel prior model to enhance single hazy image.</a:t>
            </a:r>
          </a:p>
          <a:p>
            <a:pPr marL="114300" indent="0" algn="just">
              <a:buClr>
                <a:srgbClr val="000000"/>
              </a:buClr>
              <a:buNone/>
            </a:pPr>
            <a:endParaRPr lang="en" sz="1200" dirty="0">
              <a:solidFill>
                <a:schemeClr val="tx1"/>
              </a:solidFill>
            </a:endParaRPr>
          </a:p>
          <a:p>
            <a:pPr marL="114300" indent="0" algn="just">
              <a:buClr>
                <a:srgbClr val="000000"/>
              </a:buClr>
              <a:buNone/>
            </a:pPr>
            <a:r>
              <a:rPr lang="en" sz="1200" dirty="0">
                <a:solidFill>
                  <a:schemeClr val="tx1"/>
                </a:solidFill>
              </a:rPr>
              <a:t>17-05-2019</a:t>
            </a:r>
          </a:p>
          <a:p>
            <a:pPr marL="114300" lvl="0" indent="0" algn="just" rtl="0">
              <a:spcBef>
                <a:spcPts val="0"/>
              </a:spcBef>
              <a:spcAft>
                <a:spcPts val="0"/>
              </a:spcAft>
              <a:buClr>
                <a:srgbClr val="000000"/>
              </a:buClr>
              <a:buSzPts val="1800"/>
              <a:buNone/>
            </a:pPr>
            <a:endParaRPr dirty="0">
              <a:solidFill>
                <a:srgbClr val="000000"/>
              </a:solidFill>
            </a:endParaRPr>
          </a:p>
        </p:txBody>
      </p:sp>
      <p:pic>
        <p:nvPicPr>
          <p:cNvPr id="148" name="Google Shape;148;p24"/>
          <p:cNvPicPr preferRelativeResize="0"/>
          <p:nvPr/>
        </p:nvPicPr>
        <p:blipFill>
          <a:blip r:embed="rId3">
            <a:alphaModFix/>
          </a:blip>
          <a:stretch>
            <a:fillRect/>
          </a:stretch>
        </p:blipFill>
        <p:spPr>
          <a:xfrm>
            <a:off x="0" y="1"/>
            <a:ext cx="744279" cy="701000"/>
          </a:xfrm>
          <a:prstGeom prst="rect">
            <a:avLst/>
          </a:prstGeom>
          <a:noFill/>
          <a:ln>
            <a:noFill/>
          </a:ln>
        </p:spPr>
      </p:pic>
      <p:pic>
        <p:nvPicPr>
          <p:cNvPr id="149" name="Google Shape;149;p24"/>
          <p:cNvPicPr preferRelativeResize="0"/>
          <p:nvPr/>
        </p:nvPicPr>
        <p:blipFill>
          <a:blip r:embed="rId4">
            <a:alphaModFix/>
          </a:blip>
          <a:stretch>
            <a:fillRect/>
          </a:stretch>
        </p:blipFill>
        <p:spPr>
          <a:xfrm>
            <a:off x="8399721" y="0"/>
            <a:ext cx="744279" cy="700999"/>
          </a:xfrm>
          <a:prstGeom prst="rect">
            <a:avLst/>
          </a:prstGeom>
          <a:noFill/>
          <a:ln>
            <a:noFill/>
          </a:ln>
        </p:spPr>
      </p:pic>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uk-UA" smtClean="0"/>
              <a:t>12</a:t>
            </a:fld>
            <a:endParaRPr lang="uk-UA"/>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5"/>
          <p:cNvSpPr txBox="1">
            <a:spLocks noGrp="1"/>
          </p:cNvSpPr>
          <p:nvPr>
            <p:ph type="title"/>
          </p:nvPr>
        </p:nvSpPr>
        <p:spPr>
          <a:xfrm>
            <a:off x="226208" y="1798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dirty="0"/>
              <a:t>Literature Review</a:t>
            </a:r>
            <a:endParaRPr b="1" dirty="0"/>
          </a:p>
        </p:txBody>
      </p:sp>
      <p:sp>
        <p:nvSpPr>
          <p:cNvPr id="155" name="Google Shape;155;p25"/>
          <p:cNvSpPr txBox="1">
            <a:spLocks noGrp="1"/>
          </p:cNvSpPr>
          <p:nvPr>
            <p:ph type="body" idx="1"/>
          </p:nvPr>
        </p:nvSpPr>
        <p:spPr>
          <a:xfrm>
            <a:off x="226208" y="853574"/>
            <a:ext cx="8520600" cy="4289925"/>
          </a:xfrm>
          <a:prstGeom prst="rect">
            <a:avLst/>
          </a:prstGeom>
        </p:spPr>
        <p:txBody>
          <a:bodyPr spcFirstLastPara="1" wrap="square" lIns="91425" tIns="91425" rIns="91425" bIns="91425" anchor="t" anchorCtr="0">
            <a:noAutofit/>
          </a:bodyPr>
          <a:lstStyle/>
          <a:p>
            <a:pPr marL="457200" lvl="0" indent="-342900" algn="just" rtl="0">
              <a:lnSpc>
                <a:spcPct val="150000"/>
              </a:lnSpc>
              <a:spcBef>
                <a:spcPts val="0"/>
              </a:spcBef>
              <a:spcAft>
                <a:spcPts val="0"/>
              </a:spcAft>
              <a:buClr>
                <a:schemeClr val="dk1"/>
              </a:buClr>
              <a:buSzPts val="1800"/>
              <a:buChar char="●"/>
            </a:pPr>
            <a:r>
              <a:rPr lang="en-US" dirty="0">
                <a:solidFill>
                  <a:srgbClr val="0000FF"/>
                </a:solidFill>
                <a:highlight>
                  <a:srgbClr val="FFFFFF"/>
                </a:highlight>
              </a:rPr>
              <a:t>Some of the reviewed papers are listed here:</a:t>
            </a:r>
          </a:p>
          <a:p>
            <a:pPr marL="457200" lvl="0" indent="-342900" algn="just" rtl="0">
              <a:lnSpc>
                <a:spcPct val="150000"/>
              </a:lnSpc>
              <a:spcBef>
                <a:spcPts val="0"/>
              </a:spcBef>
              <a:spcAft>
                <a:spcPts val="0"/>
              </a:spcAft>
              <a:buClr>
                <a:schemeClr val="dk1"/>
              </a:buClr>
              <a:buSzPts val="1800"/>
              <a:buChar char="●"/>
            </a:pPr>
            <a:r>
              <a:rPr lang="en" dirty="0">
                <a:solidFill>
                  <a:schemeClr val="dk1"/>
                </a:solidFill>
                <a:highlight>
                  <a:srgbClr val="FFFFFF"/>
                </a:highlight>
              </a:rPr>
              <a:t>Kaiming He(2009) studied on Single Image Haze Removal Using Dark Channel Prior. He worked on medium transmission, </a:t>
            </a:r>
            <a:r>
              <a:rPr lang="en-US" dirty="0">
                <a:solidFill>
                  <a:schemeClr val="dk1"/>
                </a:solidFill>
                <a:highlight>
                  <a:srgbClr val="FFFFFF"/>
                </a:highlight>
              </a:rPr>
              <a:t>w</a:t>
            </a:r>
            <a:r>
              <a:rPr lang="en" dirty="0">
                <a:solidFill>
                  <a:schemeClr val="dk1"/>
                </a:solidFill>
                <a:highlight>
                  <a:srgbClr val="FFFFFF"/>
                </a:highlight>
              </a:rPr>
              <a:t>here he estimated thickness of haze and recovered high quality haze free images with the help of soft matting algorithm.  </a:t>
            </a:r>
            <a:endParaRPr dirty="0">
              <a:solidFill>
                <a:schemeClr val="dk1"/>
              </a:solidFill>
              <a:highlight>
                <a:srgbClr val="FFFFFF"/>
              </a:highlight>
            </a:endParaRPr>
          </a:p>
          <a:p>
            <a:pPr marL="457200" lvl="0" indent="-342900" algn="just" rtl="0">
              <a:lnSpc>
                <a:spcPct val="150000"/>
              </a:lnSpc>
              <a:spcBef>
                <a:spcPts val="0"/>
              </a:spcBef>
              <a:spcAft>
                <a:spcPts val="0"/>
              </a:spcAft>
              <a:buClr>
                <a:schemeClr val="dk1"/>
              </a:buClr>
              <a:buSzPts val="1800"/>
              <a:buChar char="●"/>
            </a:pPr>
            <a:r>
              <a:rPr lang="en" dirty="0">
                <a:solidFill>
                  <a:schemeClr val="dk1"/>
                </a:solidFill>
                <a:highlight>
                  <a:srgbClr val="FFFFFF"/>
                </a:highlight>
              </a:rPr>
              <a:t>S. Wang (2013) worked on Naturalness preserved enhancement algorithm for non-uniform illumination images. He  Synthesised the reflectance and mapped illumination, with reference to the RT model to obtain an image with preserved details.</a:t>
            </a:r>
            <a:endParaRPr lang="en-IN" dirty="0">
              <a:solidFill>
                <a:schemeClr val="dk1"/>
              </a:solidFill>
              <a:highlight>
                <a:srgbClr val="FFFFFF"/>
              </a:highlight>
            </a:endParaRPr>
          </a:p>
          <a:p>
            <a:pPr indent="0">
              <a:lnSpc>
                <a:spcPct val="150000"/>
              </a:lnSpc>
              <a:buNone/>
            </a:pPr>
            <a:endParaRPr lang="en" sz="1200" dirty="0">
              <a:solidFill>
                <a:schemeClr val="tx1"/>
              </a:solidFill>
              <a:highlight>
                <a:srgbClr val="FFFFFF"/>
              </a:highlight>
            </a:endParaRPr>
          </a:p>
          <a:p>
            <a:pPr indent="0">
              <a:lnSpc>
                <a:spcPct val="150000"/>
              </a:lnSpc>
              <a:buNone/>
            </a:pPr>
            <a:r>
              <a:rPr lang="en-IN" sz="1200" dirty="0">
                <a:solidFill>
                  <a:schemeClr val="tx1"/>
                </a:solidFill>
                <a:highlight>
                  <a:srgbClr val="FFFFFF"/>
                </a:highlight>
              </a:rPr>
              <a:t>17-05-2019</a:t>
            </a:r>
          </a:p>
          <a:p>
            <a:pPr marL="457200" lvl="0" indent="0" algn="l" rtl="0">
              <a:lnSpc>
                <a:spcPct val="150000"/>
              </a:lnSpc>
              <a:spcBef>
                <a:spcPts val="0"/>
              </a:spcBef>
              <a:spcAft>
                <a:spcPts val="0"/>
              </a:spcAft>
              <a:buNone/>
            </a:pPr>
            <a:endParaRPr dirty="0">
              <a:solidFill>
                <a:schemeClr val="dk1"/>
              </a:solidFill>
              <a:highlight>
                <a:srgbClr val="FFFFFF"/>
              </a:highlight>
            </a:endParaRPr>
          </a:p>
        </p:txBody>
      </p:sp>
      <p:pic>
        <p:nvPicPr>
          <p:cNvPr id="156" name="Google Shape;156;p25"/>
          <p:cNvPicPr preferRelativeResize="0"/>
          <p:nvPr/>
        </p:nvPicPr>
        <p:blipFill>
          <a:blip r:embed="rId3">
            <a:alphaModFix/>
          </a:blip>
          <a:stretch>
            <a:fillRect/>
          </a:stretch>
        </p:blipFill>
        <p:spPr>
          <a:xfrm>
            <a:off x="0" y="0"/>
            <a:ext cx="889425" cy="889425"/>
          </a:xfrm>
          <a:prstGeom prst="rect">
            <a:avLst/>
          </a:prstGeom>
          <a:noFill/>
          <a:ln>
            <a:noFill/>
          </a:ln>
        </p:spPr>
      </p:pic>
      <p:pic>
        <p:nvPicPr>
          <p:cNvPr id="157" name="Google Shape;157;p25"/>
          <p:cNvPicPr preferRelativeResize="0"/>
          <p:nvPr/>
        </p:nvPicPr>
        <p:blipFill>
          <a:blip r:embed="rId4">
            <a:alphaModFix/>
          </a:blip>
          <a:stretch>
            <a:fillRect/>
          </a:stretch>
        </p:blipFill>
        <p:spPr>
          <a:xfrm>
            <a:off x="8254575" y="0"/>
            <a:ext cx="889425" cy="853575"/>
          </a:xfrm>
          <a:prstGeom prst="rect">
            <a:avLst/>
          </a:prstGeom>
          <a:noFill/>
          <a:ln>
            <a:noFill/>
          </a:ln>
        </p:spPr>
      </p:pic>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uk-UA" smtClean="0"/>
              <a:t>13</a:t>
            </a:fld>
            <a:endParaRPr lang="uk-UA"/>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6"/>
          <p:cNvSpPr txBox="1">
            <a:spLocks noGrp="1"/>
          </p:cNvSpPr>
          <p:nvPr>
            <p:ph type="body" idx="1"/>
          </p:nvPr>
        </p:nvSpPr>
        <p:spPr>
          <a:xfrm>
            <a:off x="311700" y="808616"/>
            <a:ext cx="8520600" cy="4913400"/>
          </a:xfrm>
          <a:prstGeom prst="rect">
            <a:avLst/>
          </a:prstGeom>
        </p:spPr>
        <p:txBody>
          <a:bodyPr spcFirstLastPara="1" wrap="square" lIns="91425" tIns="91425" rIns="91425" bIns="91425" anchor="t" anchorCtr="0">
            <a:noAutofit/>
          </a:bodyPr>
          <a:lstStyle/>
          <a:p>
            <a:pPr marL="457200" lvl="0" indent="-342900" algn="just" rtl="0">
              <a:lnSpc>
                <a:spcPct val="150000"/>
              </a:lnSpc>
              <a:spcBef>
                <a:spcPts val="0"/>
              </a:spcBef>
              <a:spcAft>
                <a:spcPts val="0"/>
              </a:spcAft>
              <a:buClr>
                <a:schemeClr val="dk1"/>
              </a:buClr>
              <a:buSzPts val="1800"/>
              <a:buChar char="●"/>
            </a:pPr>
            <a:r>
              <a:rPr lang="en" dirty="0">
                <a:solidFill>
                  <a:schemeClr val="dk1"/>
                </a:solidFill>
                <a:highlight>
                  <a:srgbClr val="FFFFFF"/>
                </a:highlight>
              </a:rPr>
              <a:t>Lin Li (2015) studied about low-light image enhancement method for both denoising and contrast enlarging. He worked on estimation of noise-texture levels of image using BM3D filter that is superpixel based adaptive denoising method and later combined different layers to get noise-free and detail preserved image. </a:t>
            </a:r>
            <a:endParaRPr dirty="0">
              <a:solidFill>
                <a:schemeClr val="dk1"/>
              </a:solidFill>
              <a:highlight>
                <a:srgbClr val="FFFFFF"/>
              </a:highlight>
            </a:endParaRPr>
          </a:p>
          <a:p>
            <a:pPr marL="457200" lvl="0" indent="-342900" algn="just" rtl="0">
              <a:lnSpc>
                <a:spcPct val="150000"/>
              </a:lnSpc>
              <a:spcBef>
                <a:spcPts val="0"/>
              </a:spcBef>
              <a:spcAft>
                <a:spcPts val="0"/>
              </a:spcAft>
              <a:buClr>
                <a:schemeClr val="dk1"/>
              </a:buClr>
              <a:buSzPts val="1800"/>
              <a:buChar char="●"/>
            </a:pPr>
            <a:r>
              <a:rPr lang="en" dirty="0">
                <a:solidFill>
                  <a:schemeClr val="dk1"/>
                </a:solidFill>
                <a:highlight>
                  <a:srgbClr val="FFFFFF"/>
                </a:highlight>
              </a:rPr>
              <a:t>Xiaojie Guo(2017) worked on Low-light Image Enhancement via Illumination Map Estimation. He estimated the illumination for each pixel individually and found the maximum total value in the image's three channel. </a:t>
            </a:r>
            <a:endParaRPr dirty="0">
              <a:solidFill>
                <a:schemeClr val="dk1"/>
              </a:solidFill>
              <a:highlight>
                <a:srgbClr val="FFFFFF"/>
              </a:highlight>
            </a:endParaRPr>
          </a:p>
          <a:p>
            <a:pPr marL="0" lvl="0" indent="0" algn="l" rtl="0">
              <a:spcBef>
                <a:spcPts val="0"/>
              </a:spcBef>
              <a:spcAft>
                <a:spcPts val="0"/>
              </a:spcAft>
              <a:buNone/>
            </a:pPr>
            <a:endParaRPr sz="1200" dirty="0"/>
          </a:p>
          <a:p>
            <a:pPr marL="0" lvl="0" indent="0" algn="l" rtl="0">
              <a:spcBef>
                <a:spcPts val="1600"/>
              </a:spcBef>
              <a:spcAft>
                <a:spcPts val="1600"/>
              </a:spcAft>
              <a:buNone/>
            </a:pPr>
            <a:r>
              <a:rPr lang="en" sz="1200" dirty="0"/>
              <a:t>17-05-2019</a:t>
            </a:r>
            <a:endParaRPr dirty="0"/>
          </a:p>
        </p:txBody>
      </p:sp>
      <p:pic>
        <p:nvPicPr>
          <p:cNvPr id="163" name="Google Shape;163;p26"/>
          <p:cNvPicPr preferRelativeResize="0"/>
          <p:nvPr/>
        </p:nvPicPr>
        <p:blipFill>
          <a:blip r:embed="rId3">
            <a:alphaModFix/>
          </a:blip>
          <a:stretch>
            <a:fillRect/>
          </a:stretch>
        </p:blipFill>
        <p:spPr>
          <a:xfrm>
            <a:off x="0" y="0"/>
            <a:ext cx="853375" cy="853375"/>
          </a:xfrm>
          <a:prstGeom prst="rect">
            <a:avLst/>
          </a:prstGeom>
          <a:noFill/>
          <a:ln>
            <a:noFill/>
          </a:ln>
        </p:spPr>
      </p:pic>
      <p:pic>
        <p:nvPicPr>
          <p:cNvPr id="164" name="Google Shape;164;p26"/>
          <p:cNvPicPr preferRelativeResize="0"/>
          <p:nvPr/>
        </p:nvPicPr>
        <p:blipFill>
          <a:blip r:embed="rId4">
            <a:alphaModFix/>
          </a:blip>
          <a:stretch>
            <a:fillRect/>
          </a:stretch>
        </p:blipFill>
        <p:spPr>
          <a:xfrm>
            <a:off x="8290625" y="0"/>
            <a:ext cx="853375" cy="818978"/>
          </a:xfrm>
          <a:prstGeom prst="rect">
            <a:avLst/>
          </a:prstGeom>
          <a:noFill/>
          <a:ln>
            <a:noFill/>
          </a:ln>
        </p:spPr>
      </p:pic>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uk-UA" smtClean="0"/>
              <a:t>14</a:t>
            </a:fld>
            <a:endParaRPr lang="uk-UA"/>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24CCFA2-7DF2-4006-854E-ABFC49E09A89}"/>
              </a:ext>
            </a:extLst>
          </p:cNvPr>
          <p:cNvSpPr>
            <a:spLocks noGrp="1"/>
          </p:cNvSpPr>
          <p:nvPr>
            <p:ph type="subTitle" idx="1"/>
          </p:nvPr>
        </p:nvSpPr>
        <p:spPr>
          <a:xfrm>
            <a:off x="311700" y="223284"/>
            <a:ext cx="8520600" cy="4920216"/>
          </a:xfrm>
        </p:spPr>
        <p:txBody>
          <a:bodyPr/>
          <a:lstStyle/>
          <a:p>
            <a:pPr algn="just">
              <a:lnSpc>
                <a:spcPct val="150000"/>
              </a:lnSpc>
              <a:buFont typeface="Arial" panose="020B0604020202020204" pitchFamily="34" charset="0"/>
              <a:buChar char="•"/>
            </a:pPr>
            <a:r>
              <a:rPr lang="en-IN" sz="1800" dirty="0">
                <a:solidFill>
                  <a:schemeClr val="tx1"/>
                </a:solidFill>
                <a:highlight>
                  <a:srgbClr val="FFFFFF"/>
                </a:highlight>
              </a:rPr>
              <a:t>Zhenqiang Ying(2017) worked on Low Light Image Enhancement Algorithm based on Camera Response Model. He investigated the relationship between two images with different exposures to obtain an accurate camera response model. Later he borrowed the illumination estimation techniques to estimate the exposure ratio map and then by using camera response model to adjust each pixel to its desired exposure according to the estimated exposure ratio map.</a:t>
            </a:r>
          </a:p>
          <a:p>
            <a:pPr algn="just">
              <a:lnSpc>
                <a:spcPct val="150000"/>
              </a:lnSpc>
              <a:buFont typeface="Arial" panose="020B0604020202020204" pitchFamily="34" charset="0"/>
              <a:buChar char="•"/>
            </a:pPr>
            <a:endParaRPr lang="en-IN" sz="1800" dirty="0">
              <a:solidFill>
                <a:schemeClr val="tx1"/>
              </a:solidFill>
              <a:highlight>
                <a:srgbClr val="FFFFFF"/>
              </a:highlight>
            </a:endParaRPr>
          </a:p>
          <a:p>
            <a:pPr algn="just">
              <a:lnSpc>
                <a:spcPct val="150000"/>
              </a:lnSpc>
              <a:buFont typeface="Arial" panose="020B0604020202020204" pitchFamily="34" charset="0"/>
              <a:buChar char="•"/>
            </a:pPr>
            <a:endParaRPr lang="en-IN" sz="1800" dirty="0">
              <a:solidFill>
                <a:schemeClr val="tx1"/>
              </a:solidFill>
              <a:highlight>
                <a:srgbClr val="FFFFFF"/>
              </a:highlight>
            </a:endParaRPr>
          </a:p>
          <a:p>
            <a:pPr algn="just">
              <a:lnSpc>
                <a:spcPct val="150000"/>
              </a:lnSpc>
              <a:buFont typeface="Arial" panose="020B0604020202020204" pitchFamily="34" charset="0"/>
              <a:buChar char="•"/>
            </a:pPr>
            <a:endParaRPr lang="en-IN" sz="1800" dirty="0">
              <a:solidFill>
                <a:schemeClr val="tx1"/>
              </a:solidFill>
              <a:highlight>
                <a:srgbClr val="FFFFFF"/>
              </a:highlight>
            </a:endParaRPr>
          </a:p>
          <a:p>
            <a:pPr marL="114300" indent="0" algn="just">
              <a:lnSpc>
                <a:spcPct val="150000"/>
              </a:lnSpc>
            </a:pPr>
            <a:endParaRPr lang="en" sz="1200" dirty="0">
              <a:solidFill>
                <a:schemeClr val="tx1"/>
              </a:solidFill>
              <a:highlight>
                <a:srgbClr val="FFFFFF"/>
              </a:highlight>
            </a:endParaRPr>
          </a:p>
          <a:p>
            <a:pPr marL="114300" indent="0" algn="just">
              <a:lnSpc>
                <a:spcPct val="150000"/>
              </a:lnSpc>
            </a:pPr>
            <a:r>
              <a:rPr lang="en" sz="1200" dirty="0">
                <a:solidFill>
                  <a:schemeClr val="tx1"/>
                </a:solidFill>
                <a:highlight>
                  <a:srgbClr val="FFFFFF"/>
                </a:highlight>
              </a:rPr>
              <a:t>17-05-2019</a:t>
            </a:r>
          </a:p>
          <a:p>
            <a:pPr marL="114300" indent="0" algn="just">
              <a:lnSpc>
                <a:spcPct val="150000"/>
              </a:lnSpc>
            </a:pPr>
            <a:endParaRPr lang="en-IN" sz="1800" dirty="0">
              <a:solidFill>
                <a:schemeClr val="tx1"/>
              </a:solidFill>
            </a:endParaRPr>
          </a:p>
        </p:txBody>
      </p:sp>
    </p:spTree>
    <p:extLst>
      <p:ext uri="{BB962C8B-B14F-4D97-AF65-F5344CB8AC3E}">
        <p14:creationId xmlns:p14="http://schemas.microsoft.com/office/powerpoint/2010/main" val="4575700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7"/>
          <p:cNvSpPr txBox="1">
            <a:spLocks noGrp="1"/>
          </p:cNvSpPr>
          <p:nvPr>
            <p:ph type="title"/>
          </p:nvPr>
        </p:nvSpPr>
        <p:spPr>
          <a:xfrm>
            <a:off x="311700" y="3167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dirty="0"/>
              <a:t>Literature Survey Summary</a:t>
            </a:r>
            <a:endParaRPr b="1" dirty="0"/>
          </a:p>
        </p:txBody>
      </p:sp>
      <p:sp>
        <p:nvSpPr>
          <p:cNvPr id="170" name="Google Shape;170;p27"/>
          <p:cNvSpPr txBox="1">
            <a:spLocks noGrp="1"/>
          </p:cNvSpPr>
          <p:nvPr>
            <p:ph type="body" idx="1"/>
          </p:nvPr>
        </p:nvSpPr>
        <p:spPr>
          <a:xfrm>
            <a:off x="202019" y="1152475"/>
            <a:ext cx="8819139" cy="3904342"/>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chemeClr val="dk1"/>
              </a:buClr>
              <a:buSzPts val="1800"/>
              <a:buChar char="●"/>
            </a:pPr>
            <a:r>
              <a:rPr lang="en" dirty="0">
                <a:solidFill>
                  <a:schemeClr val="dk1"/>
                </a:solidFill>
              </a:rPr>
              <a:t>Retinex model is used as part of research and implementation in most techniques and stands backbone for most enhancement algorithm. The main drawback of using Retinex model was, </a:t>
            </a:r>
            <a:r>
              <a:rPr lang="en-US" dirty="0">
                <a:solidFill>
                  <a:schemeClr val="dk1"/>
                </a:solidFill>
              </a:rPr>
              <a:t>t</a:t>
            </a:r>
            <a:r>
              <a:rPr lang="en" dirty="0">
                <a:solidFill>
                  <a:schemeClr val="dk1"/>
                </a:solidFill>
              </a:rPr>
              <a:t>he noise factor as traditional Retinex model does not consider the noise during image enhancement.</a:t>
            </a:r>
            <a:endParaRPr dirty="0">
              <a:solidFill>
                <a:schemeClr val="dk1"/>
              </a:solidFill>
            </a:endParaRPr>
          </a:p>
          <a:p>
            <a:pPr marL="457200" lvl="0" indent="-342900" algn="l" rtl="0">
              <a:spcBef>
                <a:spcPts val="0"/>
              </a:spcBef>
              <a:spcAft>
                <a:spcPts val="0"/>
              </a:spcAft>
              <a:buClr>
                <a:schemeClr val="dk1"/>
              </a:buClr>
              <a:buSzPts val="1800"/>
              <a:buChar char="●"/>
            </a:pPr>
            <a:r>
              <a:rPr lang="en" dirty="0">
                <a:solidFill>
                  <a:schemeClr val="dk1"/>
                </a:solidFill>
                <a:highlight>
                  <a:srgbClr val="FFFFFF"/>
                </a:highlight>
              </a:rPr>
              <a:t>Kaiming He, Shuhang Wang,  Lin Li and Dong</a:t>
            </a:r>
            <a:r>
              <a:rPr lang="en" sz="1200" dirty="0">
                <a:solidFill>
                  <a:schemeClr val="dk1"/>
                </a:solidFill>
                <a:highlight>
                  <a:srgbClr val="FFFFFF"/>
                </a:highlight>
              </a:rPr>
              <a:t> </a:t>
            </a:r>
            <a:r>
              <a:rPr lang="en" dirty="0">
                <a:solidFill>
                  <a:schemeClr val="dk1"/>
                </a:solidFill>
                <a:highlight>
                  <a:srgbClr val="FFFFFF"/>
                </a:highlight>
              </a:rPr>
              <a:t>studied on</a:t>
            </a:r>
            <a:r>
              <a:rPr lang="en" dirty="0">
                <a:solidFill>
                  <a:schemeClr val="dk1"/>
                </a:solidFill>
              </a:rPr>
              <a:t> facts like image Naturalness, Visuality, details, Noise and c</a:t>
            </a:r>
            <a:r>
              <a:rPr lang="en-US" dirty="0">
                <a:solidFill>
                  <a:schemeClr val="dk1"/>
                </a:solidFill>
              </a:rPr>
              <a:t>a</a:t>
            </a:r>
            <a:r>
              <a:rPr lang="en" dirty="0">
                <a:solidFill>
                  <a:schemeClr val="dk1"/>
                </a:solidFill>
              </a:rPr>
              <a:t>me up with different methods of image enhancement.</a:t>
            </a:r>
            <a:endParaRPr dirty="0">
              <a:solidFill>
                <a:schemeClr val="dk1"/>
              </a:solidFill>
            </a:endParaRPr>
          </a:p>
          <a:p>
            <a:pPr marL="457200" lvl="0" indent="-342900" algn="l" rtl="0">
              <a:spcBef>
                <a:spcPts val="0"/>
              </a:spcBef>
              <a:spcAft>
                <a:spcPts val="0"/>
              </a:spcAft>
              <a:buClr>
                <a:schemeClr val="dk1"/>
              </a:buClr>
              <a:buSzPts val="1800"/>
              <a:buChar char="●"/>
            </a:pPr>
            <a:r>
              <a:rPr lang="en" dirty="0">
                <a:solidFill>
                  <a:schemeClr val="dk1"/>
                </a:solidFill>
              </a:rPr>
              <a:t>The Deep learning based techniques achieved a good performance by removing the image noise, which is a major concern. But these methods require a large data set to train.</a:t>
            </a:r>
            <a:endParaRPr lang="en-US" dirty="0">
              <a:solidFill>
                <a:schemeClr val="dk1"/>
              </a:solidFill>
            </a:endParaRPr>
          </a:p>
          <a:p>
            <a:pPr marL="114300" lvl="0" indent="0" algn="l" rtl="0">
              <a:spcBef>
                <a:spcPts val="0"/>
              </a:spcBef>
              <a:spcAft>
                <a:spcPts val="0"/>
              </a:spcAft>
              <a:buClr>
                <a:schemeClr val="dk1"/>
              </a:buClr>
              <a:buSzPts val="1800"/>
              <a:buNone/>
            </a:pPr>
            <a:endParaRPr lang="en" sz="1200" dirty="0"/>
          </a:p>
          <a:p>
            <a:pPr marL="114300" lvl="0" indent="0" algn="l" rtl="0">
              <a:spcBef>
                <a:spcPts val="0"/>
              </a:spcBef>
              <a:spcAft>
                <a:spcPts val="0"/>
              </a:spcAft>
              <a:buClr>
                <a:schemeClr val="dk1"/>
              </a:buClr>
              <a:buSzPts val="1800"/>
              <a:buNone/>
            </a:pPr>
            <a:endParaRPr lang="en" sz="1200" dirty="0"/>
          </a:p>
          <a:p>
            <a:pPr marL="114300" lvl="0" indent="0" algn="l" rtl="0">
              <a:spcBef>
                <a:spcPts val="0"/>
              </a:spcBef>
              <a:spcAft>
                <a:spcPts val="0"/>
              </a:spcAft>
              <a:buClr>
                <a:schemeClr val="dk1"/>
              </a:buClr>
              <a:buSzPts val="1800"/>
              <a:buNone/>
            </a:pPr>
            <a:r>
              <a:rPr lang="en" sz="1200" dirty="0">
                <a:solidFill>
                  <a:schemeClr val="tx1"/>
                </a:solidFill>
              </a:rPr>
              <a:t>17-05-20</a:t>
            </a:r>
            <a:r>
              <a:rPr lang="en-US" sz="1200" dirty="0">
                <a:solidFill>
                  <a:schemeClr val="tx1"/>
                </a:solidFill>
              </a:rPr>
              <a:t>19</a:t>
            </a:r>
            <a:endParaRPr dirty="0">
              <a:solidFill>
                <a:schemeClr val="tx1"/>
              </a:solidFill>
            </a:endParaRPr>
          </a:p>
          <a:p>
            <a:pPr marL="0" lvl="0" indent="0" algn="l" rtl="0">
              <a:spcBef>
                <a:spcPts val="1600"/>
              </a:spcBef>
              <a:spcAft>
                <a:spcPts val="1600"/>
              </a:spcAft>
              <a:buNone/>
            </a:pPr>
            <a:endParaRPr dirty="0">
              <a:solidFill>
                <a:schemeClr val="dk1"/>
              </a:solidFill>
            </a:endParaRPr>
          </a:p>
        </p:txBody>
      </p:sp>
      <p:pic>
        <p:nvPicPr>
          <p:cNvPr id="171" name="Google Shape;171;p27"/>
          <p:cNvPicPr preferRelativeResize="0"/>
          <p:nvPr/>
        </p:nvPicPr>
        <p:blipFill>
          <a:blip r:embed="rId3">
            <a:alphaModFix/>
          </a:blip>
          <a:stretch>
            <a:fillRect/>
          </a:stretch>
        </p:blipFill>
        <p:spPr>
          <a:xfrm>
            <a:off x="0" y="0"/>
            <a:ext cx="889425" cy="889425"/>
          </a:xfrm>
          <a:prstGeom prst="rect">
            <a:avLst/>
          </a:prstGeom>
          <a:noFill/>
          <a:ln>
            <a:noFill/>
          </a:ln>
        </p:spPr>
      </p:pic>
      <p:pic>
        <p:nvPicPr>
          <p:cNvPr id="172" name="Google Shape;172;p27"/>
          <p:cNvPicPr preferRelativeResize="0"/>
          <p:nvPr/>
        </p:nvPicPr>
        <p:blipFill>
          <a:blip r:embed="rId4">
            <a:alphaModFix/>
          </a:blip>
          <a:stretch>
            <a:fillRect/>
          </a:stretch>
        </p:blipFill>
        <p:spPr>
          <a:xfrm>
            <a:off x="8254575" y="0"/>
            <a:ext cx="889425" cy="853575"/>
          </a:xfrm>
          <a:prstGeom prst="rect">
            <a:avLst/>
          </a:prstGeom>
          <a:noFill/>
          <a:ln>
            <a:noFill/>
          </a:ln>
        </p:spPr>
      </p:pic>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uk-UA" smtClean="0"/>
              <a:t>16</a:t>
            </a:fld>
            <a:endParaRPr lang="uk-UA"/>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8"/>
          <p:cNvSpPr txBox="1">
            <a:spLocks noGrp="1"/>
          </p:cNvSpPr>
          <p:nvPr>
            <p:ph type="title"/>
          </p:nvPr>
        </p:nvSpPr>
        <p:spPr>
          <a:xfrm>
            <a:off x="311700" y="200100"/>
            <a:ext cx="8520600" cy="572700"/>
          </a:xfrm>
          <a:prstGeom prst="rect">
            <a:avLst/>
          </a:prstGeom>
        </p:spPr>
        <p:txBody>
          <a:bodyPr spcFirstLastPara="1" wrap="square" lIns="91425" tIns="91425" rIns="91425" bIns="91425" anchor="t" anchorCtr="0">
            <a:noAutofit/>
          </a:bodyPr>
          <a:lstStyle/>
          <a:p>
            <a:pPr marL="457200" lvl="0" indent="0" algn="ctr" rtl="0">
              <a:lnSpc>
                <a:spcPct val="115000"/>
              </a:lnSpc>
              <a:spcBef>
                <a:spcPts val="0"/>
              </a:spcBef>
              <a:spcAft>
                <a:spcPts val="0"/>
              </a:spcAft>
              <a:buNone/>
            </a:pPr>
            <a:r>
              <a:rPr lang="en" b="1"/>
              <a:t>Research Challenges/Gaps</a:t>
            </a:r>
            <a:endParaRPr b="1" dirty="0"/>
          </a:p>
          <a:p>
            <a:pPr marL="0" lvl="0" indent="0" algn="l" rtl="0">
              <a:spcBef>
                <a:spcPts val="1600"/>
              </a:spcBef>
              <a:spcAft>
                <a:spcPts val="0"/>
              </a:spcAft>
              <a:buNone/>
            </a:pPr>
            <a:endParaRPr dirty="0"/>
          </a:p>
        </p:txBody>
      </p:sp>
      <p:sp>
        <p:nvSpPr>
          <p:cNvPr id="178" name="Google Shape;178;p28"/>
          <p:cNvSpPr txBox="1">
            <a:spLocks noGrp="1"/>
          </p:cNvSpPr>
          <p:nvPr>
            <p:ph type="body" idx="1"/>
          </p:nvPr>
        </p:nvSpPr>
        <p:spPr>
          <a:xfrm>
            <a:off x="226208" y="853575"/>
            <a:ext cx="8520600" cy="4289925"/>
          </a:xfrm>
          <a:prstGeom prst="rect">
            <a:avLst/>
          </a:prstGeom>
        </p:spPr>
        <p:txBody>
          <a:bodyPr spcFirstLastPara="1" wrap="square" lIns="91425" tIns="91425" rIns="91425" bIns="91425" anchor="t" anchorCtr="0">
            <a:noAutofit/>
          </a:bodyPr>
          <a:lstStyle/>
          <a:p>
            <a:pPr marL="457200" lvl="0" indent="-342900" algn="just" rtl="0">
              <a:spcBef>
                <a:spcPts val="0"/>
              </a:spcBef>
              <a:spcAft>
                <a:spcPts val="0"/>
              </a:spcAft>
              <a:buClr>
                <a:srgbClr val="000000"/>
              </a:buClr>
              <a:buSzPts val="1800"/>
              <a:buChar char="●"/>
            </a:pPr>
            <a:r>
              <a:rPr lang="en" dirty="0">
                <a:solidFill>
                  <a:srgbClr val="000000"/>
                </a:solidFill>
              </a:rPr>
              <a:t>The NRI have spectrum just past R,G,B light so human eyes aren’t capable of visualising these images. Infrared wavelengths are longer than visible light and they also bend at different angles when passing through the lens</a:t>
            </a:r>
            <a:r>
              <a:rPr lang="en-US" dirty="0">
                <a:solidFill>
                  <a:srgbClr val="000000"/>
                </a:solidFill>
              </a:rPr>
              <a:t>.</a:t>
            </a:r>
            <a:r>
              <a:rPr lang="en" dirty="0">
                <a:solidFill>
                  <a:srgbClr val="000000"/>
                </a:solidFill>
              </a:rPr>
              <a:t> This </a:t>
            </a:r>
            <a:r>
              <a:rPr lang="en-US" dirty="0">
                <a:solidFill>
                  <a:schemeClr val="tx1"/>
                </a:solidFill>
              </a:rPr>
              <a:t>involves</a:t>
            </a:r>
            <a:r>
              <a:rPr lang="en-US" dirty="0">
                <a:solidFill>
                  <a:srgbClr val="FF0000"/>
                </a:solidFill>
              </a:rPr>
              <a:t> </a:t>
            </a:r>
            <a:r>
              <a:rPr lang="en" dirty="0">
                <a:solidFill>
                  <a:srgbClr val="000000"/>
                </a:solidFill>
              </a:rPr>
              <a:t>extra work to re-adjust camera lens when picturing Near Infrared Images.  </a:t>
            </a:r>
            <a:endParaRPr dirty="0">
              <a:solidFill>
                <a:srgbClr val="000000"/>
              </a:solidFill>
            </a:endParaRPr>
          </a:p>
          <a:p>
            <a:pPr marL="457200" lvl="0" indent="-342900" algn="just" rtl="0">
              <a:spcBef>
                <a:spcPts val="0"/>
              </a:spcBef>
              <a:spcAft>
                <a:spcPts val="0"/>
              </a:spcAft>
              <a:buClr>
                <a:srgbClr val="000000"/>
              </a:buClr>
              <a:buSzPts val="1800"/>
              <a:buChar char="●"/>
            </a:pPr>
            <a:r>
              <a:rPr lang="en" dirty="0">
                <a:solidFill>
                  <a:srgbClr val="000000"/>
                </a:solidFill>
              </a:rPr>
              <a:t>The failure in  the range of reﬂectance cause low quality of image that is detail loss.The naturalness of non-uniform illumination images cannot be effectively preserved .</a:t>
            </a:r>
            <a:endParaRPr dirty="0">
              <a:solidFill>
                <a:srgbClr val="000000"/>
              </a:solidFill>
            </a:endParaRPr>
          </a:p>
          <a:p>
            <a:pPr marL="457200" lvl="0" indent="-342900" algn="just" rtl="0">
              <a:spcBef>
                <a:spcPts val="0"/>
              </a:spcBef>
              <a:spcAft>
                <a:spcPts val="0"/>
              </a:spcAft>
              <a:buClr>
                <a:srgbClr val="000000"/>
              </a:buClr>
              <a:buSzPts val="1800"/>
              <a:buChar char="●"/>
            </a:pPr>
            <a:r>
              <a:rPr lang="en" dirty="0">
                <a:solidFill>
                  <a:srgbClr val="000000"/>
                </a:solidFill>
              </a:rPr>
              <a:t>Saturation, data-ﬁdelity and visual effect of low light color image needs to be enhanced.</a:t>
            </a:r>
            <a:endParaRPr dirty="0">
              <a:solidFill>
                <a:srgbClr val="000000"/>
              </a:solidFill>
            </a:endParaRPr>
          </a:p>
          <a:p>
            <a:pPr marL="457200" lvl="0" indent="-342900" algn="just" rtl="0">
              <a:spcBef>
                <a:spcPts val="0"/>
              </a:spcBef>
              <a:spcAft>
                <a:spcPts val="0"/>
              </a:spcAft>
              <a:buClr>
                <a:srgbClr val="000000"/>
              </a:buClr>
              <a:buSzPts val="1800"/>
              <a:buChar char="●"/>
            </a:pPr>
            <a:r>
              <a:rPr lang="en" dirty="0">
                <a:solidFill>
                  <a:srgbClr val="000000"/>
                </a:solidFill>
              </a:rPr>
              <a:t>The optical quality, underwater motion images,shutter speed of camera are major challenges in this field.</a:t>
            </a:r>
            <a:endParaRPr dirty="0">
              <a:solidFill>
                <a:srgbClr val="000000"/>
              </a:solidFill>
            </a:endParaRPr>
          </a:p>
          <a:p>
            <a:pPr marL="0" lvl="0" indent="0" algn="l" rtl="0">
              <a:spcBef>
                <a:spcPts val="1600"/>
              </a:spcBef>
              <a:spcAft>
                <a:spcPts val="0"/>
              </a:spcAft>
              <a:buNone/>
            </a:pPr>
            <a:r>
              <a:rPr lang="en" sz="1200" dirty="0">
                <a:solidFill>
                  <a:schemeClr val="tx1"/>
                </a:solidFill>
              </a:rPr>
              <a:t>17-05-2019</a:t>
            </a:r>
            <a:endParaRPr dirty="0">
              <a:solidFill>
                <a:schemeClr val="tx1"/>
              </a:solidFill>
            </a:endParaRPr>
          </a:p>
          <a:p>
            <a:pPr marL="0" lvl="0" indent="0" algn="l" rtl="0">
              <a:spcBef>
                <a:spcPts val="1600"/>
              </a:spcBef>
              <a:spcAft>
                <a:spcPts val="0"/>
              </a:spcAft>
              <a:buClr>
                <a:schemeClr val="dk1"/>
              </a:buClr>
              <a:buSzPts val="1100"/>
              <a:buFont typeface="Arial"/>
              <a:buNone/>
            </a:pPr>
            <a:endParaRPr dirty="0"/>
          </a:p>
          <a:p>
            <a:pPr marL="0" lvl="0" indent="0" algn="l" rtl="0">
              <a:spcBef>
                <a:spcPts val="1600"/>
              </a:spcBef>
              <a:spcAft>
                <a:spcPts val="1600"/>
              </a:spcAft>
              <a:buNone/>
            </a:pPr>
            <a:endParaRPr dirty="0"/>
          </a:p>
        </p:txBody>
      </p:sp>
      <p:pic>
        <p:nvPicPr>
          <p:cNvPr id="179" name="Google Shape;179;p28"/>
          <p:cNvPicPr preferRelativeResize="0"/>
          <p:nvPr/>
        </p:nvPicPr>
        <p:blipFill>
          <a:blip r:embed="rId3">
            <a:alphaModFix/>
          </a:blip>
          <a:stretch>
            <a:fillRect/>
          </a:stretch>
        </p:blipFill>
        <p:spPr>
          <a:xfrm>
            <a:off x="0" y="1"/>
            <a:ext cx="889425" cy="772800"/>
          </a:xfrm>
          <a:prstGeom prst="rect">
            <a:avLst/>
          </a:prstGeom>
          <a:noFill/>
          <a:ln>
            <a:noFill/>
          </a:ln>
        </p:spPr>
      </p:pic>
      <p:pic>
        <p:nvPicPr>
          <p:cNvPr id="180" name="Google Shape;180;p28"/>
          <p:cNvPicPr preferRelativeResize="0"/>
          <p:nvPr/>
        </p:nvPicPr>
        <p:blipFill>
          <a:blip r:embed="rId4">
            <a:alphaModFix/>
          </a:blip>
          <a:stretch>
            <a:fillRect/>
          </a:stretch>
        </p:blipFill>
        <p:spPr>
          <a:xfrm>
            <a:off x="8335926" y="1"/>
            <a:ext cx="808074" cy="766892"/>
          </a:xfrm>
          <a:prstGeom prst="rect">
            <a:avLst/>
          </a:prstGeom>
          <a:noFill/>
          <a:ln>
            <a:noFill/>
          </a:ln>
        </p:spPr>
      </p:pic>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uk-UA" smtClean="0"/>
              <a:t>17</a:t>
            </a:fld>
            <a:endParaRPr lang="uk-UA"/>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29"/>
          <p:cNvSpPr txBox="1">
            <a:spLocks noGrp="1"/>
          </p:cNvSpPr>
          <p:nvPr>
            <p:ph type="title"/>
          </p:nvPr>
        </p:nvSpPr>
        <p:spPr>
          <a:xfrm>
            <a:off x="-145500" y="692749"/>
            <a:ext cx="8520600" cy="57270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b="1" dirty="0"/>
              <a:t>Objectives</a:t>
            </a:r>
            <a:endParaRPr b="1" dirty="0"/>
          </a:p>
          <a:p>
            <a:pPr marL="0" lvl="0" indent="0" algn="l" rtl="0">
              <a:spcBef>
                <a:spcPts val="1600"/>
              </a:spcBef>
              <a:spcAft>
                <a:spcPts val="0"/>
              </a:spcAft>
              <a:buNone/>
            </a:pPr>
            <a:endParaRPr dirty="0"/>
          </a:p>
        </p:txBody>
      </p:sp>
      <p:sp>
        <p:nvSpPr>
          <p:cNvPr id="186" name="Google Shape;186;p29"/>
          <p:cNvSpPr txBox="1">
            <a:spLocks noGrp="1"/>
          </p:cNvSpPr>
          <p:nvPr>
            <p:ph type="body" idx="1"/>
          </p:nvPr>
        </p:nvSpPr>
        <p:spPr>
          <a:xfrm>
            <a:off x="178687" y="1677324"/>
            <a:ext cx="8520600" cy="3671700"/>
          </a:xfrm>
          <a:prstGeom prst="rect">
            <a:avLst/>
          </a:prstGeom>
        </p:spPr>
        <p:txBody>
          <a:bodyPr spcFirstLastPara="1" wrap="square" lIns="91425" tIns="91425" rIns="91425" bIns="91425" anchor="t" anchorCtr="0">
            <a:noAutofit/>
          </a:bodyPr>
          <a:lstStyle/>
          <a:p>
            <a:pPr marL="457200" lvl="0" indent="-361950" algn="just" rtl="0">
              <a:spcBef>
                <a:spcPts val="0"/>
              </a:spcBef>
              <a:spcAft>
                <a:spcPts val="0"/>
              </a:spcAft>
              <a:buClr>
                <a:schemeClr val="dk1"/>
              </a:buClr>
              <a:buSzPts val="2100"/>
              <a:buChar char="●"/>
            </a:pPr>
            <a:r>
              <a:rPr lang="en" dirty="0">
                <a:solidFill>
                  <a:schemeClr val="dk1"/>
                </a:solidFill>
              </a:rPr>
              <a:t>The main objective of our project is to improve the visibility of the images captured under dark or low-light </a:t>
            </a:r>
            <a:r>
              <a:rPr lang="en-IN" dirty="0">
                <a:solidFill>
                  <a:schemeClr val="dk1"/>
                </a:solidFill>
              </a:rPr>
              <a:t>using CRM model</a:t>
            </a:r>
            <a:r>
              <a:rPr lang="en" dirty="0">
                <a:solidFill>
                  <a:schemeClr val="dk1"/>
                </a:solidFill>
              </a:rPr>
              <a:t>.</a:t>
            </a:r>
            <a:endParaRPr dirty="0">
              <a:solidFill>
                <a:schemeClr val="dk1"/>
              </a:solidFill>
            </a:endParaRPr>
          </a:p>
          <a:p>
            <a:pPr marL="457200" lvl="0" indent="-361950" algn="just" rtl="0">
              <a:spcBef>
                <a:spcPts val="0"/>
              </a:spcBef>
              <a:spcAft>
                <a:spcPts val="0"/>
              </a:spcAft>
              <a:buClr>
                <a:schemeClr val="dk1"/>
              </a:buClr>
              <a:buSzPts val="2100"/>
              <a:buChar char="●"/>
            </a:pPr>
            <a:r>
              <a:rPr lang="en" dirty="0">
                <a:solidFill>
                  <a:schemeClr val="dk1"/>
                </a:solidFill>
              </a:rPr>
              <a:t>Our objective is not only to improve the image visibility, but also to retain the image quality and naturalness while enhancing the images. </a:t>
            </a:r>
            <a:endParaRPr dirty="0">
              <a:solidFill>
                <a:schemeClr val="dk1"/>
              </a:solidFill>
            </a:endParaRPr>
          </a:p>
          <a:p>
            <a:pPr marL="457200" lvl="0" indent="-361950" algn="just" rtl="0">
              <a:spcBef>
                <a:spcPts val="0"/>
              </a:spcBef>
              <a:spcAft>
                <a:spcPts val="0"/>
              </a:spcAft>
              <a:buClr>
                <a:schemeClr val="dk1"/>
              </a:buClr>
              <a:buSzPts val="2100"/>
              <a:buChar char="●"/>
            </a:pPr>
            <a:r>
              <a:rPr lang="en" dirty="0">
                <a:solidFill>
                  <a:schemeClr val="dk1"/>
                </a:solidFill>
              </a:rPr>
              <a:t>Our project also includes haze removal process in order to increase the image visibility and image quality. </a:t>
            </a:r>
            <a:endParaRPr dirty="0">
              <a:solidFill>
                <a:schemeClr val="dk1"/>
              </a:solidFill>
            </a:endParaRPr>
          </a:p>
          <a:p>
            <a:pPr marL="0" lvl="0" indent="0" algn="l" rtl="0">
              <a:spcBef>
                <a:spcPts val="1600"/>
              </a:spcBef>
              <a:spcAft>
                <a:spcPts val="1600"/>
              </a:spcAft>
              <a:buNone/>
            </a:pPr>
            <a:endParaRPr lang="en" sz="1200" dirty="0"/>
          </a:p>
          <a:p>
            <a:pPr marL="0" lvl="0" indent="0" algn="l" rtl="0">
              <a:spcBef>
                <a:spcPts val="1600"/>
              </a:spcBef>
              <a:spcAft>
                <a:spcPts val="1600"/>
              </a:spcAft>
              <a:buNone/>
            </a:pPr>
            <a:r>
              <a:rPr lang="en" sz="1200" dirty="0"/>
              <a:t>17-05-2019</a:t>
            </a:r>
            <a:r>
              <a:rPr lang="en" sz="2100" dirty="0">
                <a:solidFill>
                  <a:schemeClr val="dk1"/>
                </a:solidFill>
              </a:rPr>
              <a:t> </a:t>
            </a:r>
            <a:endParaRPr sz="2100" dirty="0">
              <a:solidFill>
                <a:schemeClr val="dk1"/>
              </a:solidFill>
            </a:endParaRPr>
          </a:p>
        </p:txBody>
      </p:sp>
      <p:pic>
        <p:nvPicPr>
          <p:cNvPr id="187" name="Google Shape;187;p29"/>
          <p:cNvPicPr preferRelativeResize="0"/>
          <p:nvPr/>
        </p:nvPicPr>
        <p:blipFill>
          <a:blip r:embed="rId3">
            <a:alphaModFix/>
          </a:blip>
          <a:stretch>
            <a:fillRect/>
          </a:stretch>
        </p:blipFill>
        <p:spPr>
          <a:xfrm>
            <a:off x="0" y="0"/>
            <a:ext cx="889425" cy="889425"/>
          </a:xfrm>
          <a:prstGeom prst="rect">
            <a:avLst/>
          </a:prstGeom>
          <a:noFill/>
          <a:ln>
            <a:noFill/>
          </a:ln>
        </p:spPr>
      </p:pic>
      <p:pic>
        <p:nvPicPr>
          <p:cNvPr id="188" name="Google Shape;188;p29"/>
          <p:cNvPicPr preferRelativeResize="0"/>
          <p:nvPr/>
        </p:nvPicPr>
        <p:blipFill>
          <a:blip r:embed="rId4">
            <a:alphaModFix/>
          </a:blip>
          <a:stretch>
            <a:fillRect/>
          </a:stretch>
        </p:blipFill>
        <p:spPr>
          <a:xfrm>
            <a:off x="8254575" y="0"/>
            <a:ext cx="889425" cy="853575"/>
          </a:xfrm>
          <a:prstGeom prst="rect">
            <a:avLst/>
          </a:prstGeom>
          <a:noFill/>
          <a:ln>
            <a:noFill/>
          </a:ln>
        </p:spPr>
      </p:pic>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uk-UA" smtClean="0"/>
              <a:t>18</a:t>
            </a:fld>
            <a:endParaRPr lang="uk-UA"/>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0"/>
          <p:cNvSpPr txBox="1">
            <a:spLocks noGrp="1"/>
          </p:cNvSpPr>
          <p:nvPr>
            <p:ph type="title"/>
          </p:nvPr>
        </p:nvSpPr>
        <p:spPr>
          <a:xfrm>
            <a:off x="0" y="3167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dirty="0"/>
              <a:t>Methodology</a:t>
            </a:r>
            <a:endParaRPr b="1" dirty="0"/>
          </a:p>
        </p:txBody>
      </p:sp>
      <p:sp>
        <p:nvSpPr>
          <p:cNvPr id="194" name="Google Shape;194;p30"/>
          <p:cNvSpPr txBox="1">
            <a:spLocks noGrp="1"/>
          </p:cNvSpPr>
          <p:nvPr>
            <p:ph type="body" idx="1"/>
          </p:nvPr>
        </p:nvSpPr>
        <p:spPr>
          <a:xfrm>
            <a:off x="311700" y="1152475"/>
            <a:ext cx="8520600" cy="3904342"/>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rgbClr val="000000"/>
              </a:buClr>
              <a:buSzPts val="1800"/>
              <a:buChar char="●"/>
            </a:pPr>
            <a:r>
              <a:rPr lang="en" dirty="0">
                <a:solidFill>
                  <a:srgbClr val="000000"/>
                </a:solidFill>
              </a:rPr>
              <a:t>In this process, the enhancement is done by dehazing followed by enhancement using the response characteristics of cameras. </a:t>
            </a:r>
            <a:endParaRPr dirty="0">
              <a:solidFill>
                <a:srgbClr val="000000"/>
              </a:solidFill>
            </a:endParaRPr>
          </a:p>
          <a:p>
            <a:pPr marL="457200" lvl="0" indent="-342900" algn="l" rtl="0">
              <a:spcBef>
                <a:spcPts val="0"/>
              </a:spcBef>
              <a:spcAft>
                <a:spcPts val="0"/>
              </a:spcAft>
              <a:buClr>
                <a:srgbClr val="000000"/>
              </a:buClr>
              <a:buSzPts val="1800"/>
              <a:buChar char="●"/>
            </a:pPr>
            <a:r>
              <a:rPr lang="en" dirty="0">
                <a:solidFill>
                  <a:srgbClr val="000000"/>
                </a:solidFill>
              </a:rPr>
              <a:t>First, </a:t>
            </a:r>
            <a:r>
              <a:rPr lang="en-IN" dirty="0">
                <a:solidFill>
                  <a:srgbClr val="000000"/>
                </a:solidFill>
              </a:rPr>
              <a:t>t</a:t>
            </a:r>
            <a:r>
              <a:rPr lang="en" dirty="0">
                <a:solidFill>
                  <a:srgbClr val="000000"/>
                </a:solidFill>
              </a:rPr>
              <a:t>he dehazing of the input image is done using Dark-Channel Prior dehazing technique. </a:t>
            </a:r>
            <a:endParaRPr dirty="0">
              <a:solidFill>
                <a:srgbClr val="000000"/>
              </a:solidFill>
            </a:endParaRPr>
          </a:p>
          <a:p>
            <a:pPr marL="457200" lvl="0" indent="-342900" algn="l" rtl="0">
              <a:spcBef>
                <a:spcPts val="0"/>
              </a:spcBef>
              <a:spcAft>
                <a:spcPts val="0"/>
              </a:spcAft>
              <a:buClr>
                <a:srgbClr val="000000"/>
              </a:buClr>
              <a:buSzPts val="1800"/>
              <a:buChar char="●"/>
            </a:pPr>
            <a:r>
              <a:rPr lang="en" dirty="0">
                <a:solidFill>
                  <a:srgbClr val="000000"/>
                </a:solidFill>
              </a:rPr>
              <a:t>Then </a:t>
            </a:r>
            <a:r>
              <a:rPr lang="en-US" dirty="0">
                <a:solidFill>
                  <a:srgbClr val="000000"/>
                </a:solidFill>
              </a:rPr>
              <a:t>a</a:t>
            </a:r>
            <a:r>
              <a:rPr lang="en" dirty="0">
                <a:solidFill>
                  <a:srgbClr val="000000"/>
                </a:solidFill>
              </a:rPr>
              <a:t> Camera response function is obtained with the help of two images with different exposure. Then we borrow the illumination estimation techniques to estimate the exposure ratio map. </a:t>
            </a:r>
            <a:endParaRPr dirty="0">
              <a:solidFill>
                <a:srgbClr val="000000"/>
              </a:solidFill>
            </a:endParaRPr>
          </a:p>
          <a:p>
            <a:pPr marL="457200" lvl="0" indent="-342900" algn="l" rtl="0">
              <a:spcBef>
                <a:spcPts val="0"/>
              </a:spcBef>
              <a:spcAft>
                <a:spcPts val="0"/>
              </a:spcAft>
              <a:buClr>
                <a:srgbClr val="000000"/>
              </a:buClr>
              <a:buSzPts val="1800"/>
              <a:buChar char="●"/>
            </a:pPr>
            <a:r>
              <a:rPr lang="en" dirty="0">
                <a:solidFill>
                  <a:srgbClr val="000000"/>
                </a:solidFill>
              </a:rPr>
              <a:t>Finally, we use our camera response model to adjust each pixel to its desired exposure ratio according to the estimated exposure ratio map.</a:t>
            </a:r>
            <a:endParaRPr dirty="0">
              <a:solidFill>
                <a:srgbClr val="000000"/>
              </a:solidFill>
            </a:endParaRPr>
          </a:p>
          <a:p>
            <a:pPr marL="0" lvl="0" indent="0" algn="l" rtl="0">
              <a:spcBef>
                <a:spcPts val="1600"/>
              </a:spcBef>
              <a:spcAft>
                <a:spcPts val="0"/>
              </a:spcAft>
              <a:buNone/>
            </a:pPr>
            <a:endParaRPr sz="1200" dirty="0"/>
          </a:p>
          <a:p>
            <a:pPr marL="0" lvl="0" indent="0" algn="l" rtl="0">
              <a:spcBef>
                <a:spcPts val="1600"/>
              </a:spcBef>
              <a:spcAft>
                <a:spcPts val="1600"/>
              </a:spcAft>
              <a:buNone/>
            </a:pPr>
            <a:r>
              <a:rPr lang="en" sz="1200" dirty="0">
                <a:solidFill>
                  <a:schemeClr val="tx1"/>
                </a:solidFill>
              </a:rPr>
              <a:t>17-05-2019</a:t>
            </a:r>
            <a:endParaRPr dirty="0">
              <a:solidFill>
                <a:schemeClr val="tx1"/>
              </a:solidFill>
            </a:endParaRPr>
          </a:p>
        </p:txBody>
      </p:sp>
      <p:pic>
        <p:nvPicPr>
          <p:cNvPr id="195" name="Google Shape;195;p30"/>
          <p:cNvPicPr preferRelativeResize="0"/>
          <p:nvPr/>
        </p:nvPicPr>
        <p:blipFill>
          <a:blip r:embed="rId3">
            <a:alphaModFix/>
          </a:blip>
          <a:stretch>
            <a:fillRect/>
          </a:stretch>
        </p:blipFill>
        <p:spPr>
          <a:xfrm>
            <a:off x="0" y="0"/>
            <a:ext cx="889425" cy="889425"/>
          </a:xfrm>
          <a:prstGeom prst="rect">
            <a:avLst/>
          </a:prstGeom>
          <a:noFill/>
          <a:ln>
            <a:noFill/>
          </a:ln>
        </p:spPr>
      </p:pic>
      <p:pic>
        <p:nvPicPr>
          <p:cNvPr id="196" name="Google Shape;196;p30"/>
          <p:cNvPicPr preferRelativeResize="0"/>
          <p:nvPr/>
        </p:nvPicPr>
        <p:blipFill>
          <a:blip r:embed="rId4">
            <a:alphaModFix/>
          </a:blip>
          <a:stretch>
            <a:fillRect/>
          </a:stretch>
        </p:blipFill>
        <p:spPr>
          <a:xfrm>
            <a:off x="8254575" y="0"/>
            <a:ext cx="889425" cy="853575"/>
          </a:xfrm>
          <a:prstGeom prst="rect">
            <a:avLst/>
          </a:prstGeom>
          <a:noFill/>
          <a:ln>
            <a:noFill/>
          </a:ln>
        </p:spPr>
      </p:pic>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uk-UA" smtClean="0"/>
              <a:t>19</a:t>
            </a:fld>
            <a:endParaRPr lang="uk-UA"/>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4"/>
          <p:cNvSpPr txBox="1">
            <a:spLocks noGrp="1"/>
          </p:cNvSpPr>
          <p:nvPr>
            <p:ph type="title"/>
          </p:nvPr>
        </p:nvSpPr>
        <p:spPr>
          <a:xfrm>
            <a:off x="180925" y="938650"/>
            <a:ext cx="8520600" cy="1811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sz="3600" b="1" dirty="0"/>
              <a:t> LOW LIGHT IMAGE ENHANCEMENT TECHNIQUE</a:t>
            </a:r>
            <a:endParaRPr sz="3600" b="1" dirty="0"/>
          </a:p>
          <a:p>
            <a:pPr marL="0" lvl="0" indent="0" algn="ctr" rtl="0">
              <a:spcBef>
                <a:spcPts val="0"/>
              </a:spcBef>
              <a:spcAft>
                <a:spcPts val="0"/>
              </a:spcAft>
              <a:buClr>
                <a:schemeClr val="dk1"/>
              </a:buClr>
              <a:buSzPts val="1100"/>
              <a:buFont typeface="Arial"/>
              <a:buNone/>
            </a:pPr>
            <a:endParaRPr sz="3600" dirty="0"/>
          </a:p>
          <a:p>
            <a:pPr marL="0" lvl="0" indent="0" algn="ctr" rtl="0">
              <a:spcBef>
                <a:spcPts val="0"/>
              </a:spcBef>
              <a:spcAft>
                <a:spcPts val="0"/>
              </a:spcAft>
              <a:buNone/>
            </a:pPr>
            <a:endParaRPr sz="3600" dirty="0"/>
          </a:p>
        </p:txBody>
      </p:sp>
      <p:sp>
        <p:nvSpPr>
          <p:cNvPr id="63" name="Google Shape;63;p14"/>
          <p:cNvSpPr txBox="1">
            <a:spLocks noGrp="1"/>
          </p:cNvSpPr>
          <p:nvPr>
            <p:ph type="body" idx="1"/>
          </p:nvPr>
        </p:nvSpPr>
        <p:spPr>
          <a:xfrm>
            <a:off x="302725" y="2434400"/>
            <a:ext cx="8277000" cy="2651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400" b="1" dirty="0">
                <a:solidFill>
                  <a:srgbClr val="000000"/>
                </a:solidFill>
              </a:rPr>
              <a:t>ESA</a:t>
            </a:r>
            <a:endParaRPr sz="2400" b="1" dirty="0">
              <a:solidFill>
                <a:srgbClr val="000000"/>
              </a:solidFill>
            </a:endParaRPr>
          </a:p>
          <a:p>
            <a:pPr marL="0" lvl="0" indent="0" algn="ctr" rtl="0">
              <a:spcBef>
                <a:spcPts val="1600"/>
              </a:spcBef>
              <a:spcAft>
                <a:spcPts val="0"/>
              </a:spcAft>
              <a:buNone/>
            </a:pPr>
            <a:endParaRPr b="1" dirty="0">
              <a:solidFill>
                <a:srgbClr val="000000"/>
              </a:solidFill>
            </a:endParaRPr>
          </a:p>
          <a:p>
            <a:pPr marL="0" lvl="0" indent="0" algn="l" rtl="0">
              <a:spcBef>
                <a:spcPts val="1600"/>
              </a:spcBef>
              <a:spcAft>
                <a:spcPts val="0"/>
              </a:spcAft>
              <a:buNone/>
            </a:pPr>
            <a:endParaRPr sz="1200" b="1" dirty="0">
              <a:solidFill>
                <a:srgbClr val="000000"/>
              </a:solidFill>
            </a:endParaRPr>
          </a:p>
          <a:p>
            <a:pPr marL="0" lvl="0" indent="0" algn="l" rtl="0">
              <a:spcBef>
                <a:spcPts val="1600"/>
              </a:spcBef>
              <a:spcAft>
                <a:spcPts val="0"/>
              </a:spcAft>
              <a:buNone/>
            </a:pPr>
            <a:endParaRPr sz="1200" b="1" dirty="0">
              <a:solidFill>
                <a:srgbClr val="000000"/>
              </a:solidFill>
            </a:endParaRPr>
          </a:p>
          <a:p>
            <a:pPr marL="0" lvl="0" indent="0" algn="l" rtl="0">
              <a:lnSpc>
                <a:spcPct val="100000"/>
              </a:lnSpc>
              <a:spcBef>
                <a:spcPts val="1600"/>
              </a:spcBef>
              <a:spcAft>
                <a:spcPts val="0"/>
              </a:spcAft>
              <a:buNone/>
            </a:pPr>
            <a:endParaRPr sz="1200" b="1" dirty="0">
              <a:solidFill>
                <a:srgbClr val="434343"/>
              </a:solidFill>
            </a:endParaRPr>
          </a:p>
          <a:p>
            <a:pPr marL="0" lvl="0" indent="0" algn="l" rtl="0">
              <a:lnSpc>
                <a:spcPct val="100000"/>
              </a:lnSpc>
              <a:spcBef>
                <a:spcPts val="1600"/>
              </a:spcBef>
              <a:spcAft>
                <a:spcPts val="0"/>
              </a:spcAft>
              <a:buNone/>
            </a:pPr>
            <a:r>
              <a:rPr lang="en" sz="1200" dirty="0">
                <a:solidFill>
                  <a:srgbClr val="434343"/>
                </a:solidFill>
              </a:rPr>
              <a:t>17-05-2019</a:t>
            </a:r>
            <a:endParaRPr sz="1200" dirty="0">
              <a:solidFill>
                <a:srgbClr val="434343"/>
              </a:solidFill>
            </a:endParaRPr>
          </a:p>
          <a:p>
            <a:pPr marL="0" lvl="0" indent="0" algn="l" rtl="0">
              <a:spcBef>
                <a:spcPts val="1600"/>
              </a:spcBef>
              <a:spcAft>
                <a:spcPts val="1600"/>
              </a:spcAft>
              <a:buNone/>
            </a:pPr>
            <a:endParaRPr sz="1200" b="1" dirty="0">
              <a:solidFill>
                <a:srgbClr val="000000"/>
              </a:solidFill>
            </a:endParaRPr>
          </a:p>
        </p:txBody>
      </p:sp>
      <p:pic>
        <p:nvPicPr>
          <p:cNvPr id="64" name="Google Shape;64;p14"/>
          <p:cNvPicPr preferRelativeResize="0"/>
          <p:nvPr/>
        </p:nvPicPr>
        <p:blipFill>
          <a:blip r:embed="rId3">
            <a:alphaModFix/>
          </a:blip>
          <a:stretch>
            <a:fillRect/>
          </a:stretch>
        </p:blipFill>
        <p:spPr>
          <a:xfrm>
            <a:off x="1" y="1"/>
            <a:ext cx="776172" cy="680484"/>
          </a:xfrm>
          <a:prstGeom prst="rect">
            <a:avLst/>
          </a:prstGeom>
          <a:noFill/>
          <a:ln>
            <a:noFill/>
          </a:ln>
        </p:spPr>
      </p:pic>
      <p:pic>
        <p:nvPicPr>
          <p:cNvPr id="65" name="Google Shape;65;p14"/>
          <p:cNvPicPr preferRelativeResize="0"/>
          <p:nvPr/>
        </p:nvPicPr>
        <p:blipFill>
          <a:blip r:embed="rId4">
            <a:alphaModFix/>
          </a:blip>
          <a:stretch>
            <a:fillRect/>
          </a:stretch>
        </p:blipFill>
        <p:spPr>
          <a:xfrm>
            <a:off x="8367823" y="-1"/>
            <a:ext cx="776171" cy="680485"/>
          </a:xfrm>
          <a:prstGeom prst="rect">
            <a:avLst/>
          </a:prstGeom>
          <a:noFill/>
          <a:ln>
            <a:noFill/>
          </a:ln>
        </p:spPr>
      </p:pic>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uk-UA" smtClean="0"/>
              <a:t>2</a:t>
            </a:fld>
            <a:endParaRPr lang="uk-UA"/>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31"/>
          <p:cNvSpPr txBox="1">
            <a:spLocks noGrp="1"/>
          </p:cNvSpPr>
          <p:nvPr>
            <p:ph type="title"/>
          </p:nvPr>
        </p:nvSpPr>
        <p:spPr>
          <a:xfrm>
            <a:off x="737108" y="545175"/>
            <a:ext cx="8009700" cy="688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dirty="0"/>
              <a:t>APPROACH   </a:t>
            </a:r>
            <a:r>
              <a:rPr lang="en" sz="1800" b="1" dirty="0"/>
              <a:t>[Kaiming He, 2009]</a:t>
            </a:r>
            <a:endParaRPr sz="1800" b="1" dirty="0"/>
          </a:p>
        </p:txBody>
      </p:sp>
      <p:sp>
        <p:nvSpPr>
          <p:cNvPr id="202" name="Google Shape;202;p31"/>
          <p:cNvSpPr txBox="1">
            <a:spLocks noGrp="1"/>
          </p:cNvSpPr>
          <p:nvPr>
            <p:ph type="body" idx="1"/>
          </p:nvPr>
        </p:nvSpPr>
        <p:spPr>
          <a:xfrm>
            <a:off x="159750" y="1233675"/>
            <a:ext cx="8824500" cy="4197054"/>
          </a:xfrm>
          <a:prstGeom prst="rect">
            <a:avLst/>
          </a:prstGeom>
        </p:spPr>
        <p:txBody>
          <a:bodyPr spcFirstLastPara="1" wrap="square" lIns="91425" tIns="91425" rIns="91425" bIns="91425" anchor="t" anchorCtr="0">
            <a:noAutofit/>
          </a:bodyPr>
          <a:lstStyle/>
          <a:p>
            <a:pPr marL="285750" indent="-285750" algn="just">
              <a:buClrTx/>
            </a:pPr>
            <a:r>
              <a:rPr lang="en" dirty="0">
                <a:solidFill>
                  <a:schemeClr val="tx1"/>
                </a:solidFill>
                <a:highlight>
                  <a:srgbClr val="FFFFFF"/>
                </a:highlight>
              </a:rPr>
              <a:t>The bad medium in the atmosphere usually degrades images of outdoor scenes.</a:t>
            </a:r>
            <a:endParaRPr lang="en-US" dirty="0">
              <a:solidFill>
                <a:schemeClr val="tx1"/>
              </a:solidFill>
              <a:highlight>
                <a:srgbClr val="FFFFFF"/>
              </a:highlight>
            </a:endParaRPr>
          </a:p>
          <a:p>
            <a:pPr marL="285750" indent="-285750" algn="just">
              <a:buClrTx/>
            </a:pPr>
            <a:r>
              <a:rPr lang="en-US" dirty="0">
                <a:solidFill>
                  <a:schemeClr val="tx1"/>
                </a:solidFill>
                <a:highlight>
                  <a:srgbClr val="FFFFFF"/>
                </a:highlight>
              </a:rPr>
              <a:t>Haze and noise are two major concerns.</a:t>
            </a:r>
          </a:p>
          <a:p>
            <a:pPr marL="285750" indent="-285750" algn="just">
              <a:buClrTx/>
            </a:pPr>
            <a:r>
              <a:rPr lang="en" dirty="0">
                <a:solidFill>
                  <a:schemeClr val="dk1"/>
                </a:solidFill>
                <a:highlight>
                  <a:srgbClr val="FFFFFF"/>
                </a:highlight>
              </a:rPr>
              <a:t>The</a:t>
            </a:r>
            <a:r>
              <a:rPr lang="en" dirty="0">
                <a:solidFill>
                  <a:srgbClr val="EA7D13"/>
                </a:solidFill>
                <a:highlight>
                  <a:srgbClr val="FFFFFF"/>
                </a:highlight>
              </a:rPr>
              <a:t> </a:t>
            </a:r>
            <a:r>
              <a:rPr lang="en" dirty="0">
                <a:solidFill>
                  <a:schemeClr val="dk1"/>
                </a:solidFill>
                <a:highlight>
                  <a:srgbClr val="FFFFFF"/>
                </a:highlight>
              </a:rPr>
              <a:t>model used to describe the haze image is as follows:</a:t>
            </a:r>
            <a:endParaRPr dirty="0">
              <a:solidFill>
                <a:schemeClr val="dk1"/>
              </a:solidFill>
              <a:highlight>
                <a:srgbClr val="FFFFFF"/>
              </a:highlight>
            </a:endParaRPr>
          </a:p>
          <a:p>
            <a:pPr marL="457200" lvl="0" indent="0" algn="just" rtl="0">
              <a:lnSpc>
                <a:spcPct val="150000"/>
              </a:lnSpc>
              <a:spcBef>
                <a:spcPts val="0"/>
              </a:spcBef>
              <a:spcAft>
                <a:spcPts val="0"/>
              </a:spcAft>
              <a:buNone/>
            </a:pPr>
            <a:r>
              <a:rPr lang="en" dirty="0">
                <a:solidFill>
                  <a:schemeClr val="dk1"/>
                </a:solidFill>
                <a:highlight>
                  <a:srgbClr val="FFFFFF"/>
                </a:highlight>
              </a:rPr>
              <a:t>                           </a:t>
            </a:r>
            <a:r>
              <a:rPr lang="en" sz="2000" dirty="0">
                <a:solidFill>
                  <a:schemeClr val="dk1"/>
                </a:solidFill>
                <a:highlight>
                  <a:srgbClr val="FFFFFF"/>
                </a:highlight>
              </a:rPr>
              <a:t>   I(x)=J(x)t(x)+A(1−t(x))		</a:t>
            </a:r>
            <a:r>
              <a:rPr lang="en" dirty="0">
                <a:solidFill>
                  <a:schemeClr val="dk1"/>
                </a:solidFill>
                <a:highlight>
                  <a:srgbClr val="FFFFFF"/>
                </a:highlight>
              </a:rPr>
              <a:t>	</a:t>
            </a:r>
            <a:endParaRPr dirty="0">
              <a:solidFill>
                <a:schemeClr val="dk1"/>
              </a:solidFill>
              <a:highlight>
                <a:srgbClr val="FFFFFF"/>
              </a:highlight>
            </a:endParaRPr>
          </a:p>
          <a:p>
            <a:pPr marL="0" lvl="0" indent="457200" algn="just" rtl="0">
              <a:spcBef>
                <a:spcPts val="0"/>
              </a:spcBef>
              <a:spcAft>
                <a:spcPts val="0"/>
              </a:spcAft>
              <a:buNone/>
            </a:pPr>
            <a:r>
              <a:rPr lang="en" dirty="0">
                <a:solidFill>
                  <a:schemeClr val="dk1"/>
                </a:solidFill>
                <a:highlight>
                  <a:srgbClr val="FFFFFF"/>
                </a:highlight>
              </a:rPr>
              <a:t>where J is the scene radiance, I is the observed intensity, A is the global </a:t>
            </a:r>
            <a:r>
              <a:rPr lang="en-IN" dirty="0">
                <a:solidFill>
                  <a:schemeClr val="dk1"/>
                </a:solidFill>
                <a:highlight>
                  <a:srgbClr val="FFFFFF"/>
                </a:highlight>
              </a:rPr>
              <a:t>   </a:t>
            </a:r>
            <a:r>
              <a:rPr lang="en" dirty="0">
                <a:solidFill>
                  <a:schemeClr val="dk1"/>
                </a:solidFill>
                <a:highlight>
                  <a:srgbClr val="FFFFFF"/>
                </a:highlight>
              </a:rPr>
              <a:t>atmospheric light, and t is the medium transmission describing the portion of the   light that is not scattered and reaches the camera.</a:t>
            </a:r>
            <a:endParaRPr lang="en-US" dirty="0">
              <a:solidFill>
                <a:schemeClr val="dk1"/>
              </a:solidFill>
              <a:highlight>
                <a:srgbClr val="FFFFFF"/>
              </a:highlight>
            </a:endParaRPr>
          </a:p>
          <a:p>
            <a:pPr marL="285750" indent="-285750" algn="just">
              <a:buClrTx/>
            </a:pPr>
            <a:r>
              <a:rPr lang="en" dirty="0">
                <a:solidFill>
                  <a:schemeClr val="dk1"/>
                </a:solidFill>
                <a:highlight>
                  <a:srgbClr val="FFFFFF"/>
                </a:highlight>
              </a:rPr>
              <a:t>The goal of removing haze is to recover  J, A, and t from I. The term A(1−t(x)) is called airlight (</a:t>
            </a:r>
            <a:r>
              <a:rPr lang="en-IN" dirty="0">
                <a:solidFill>
                  <a:schemeClr val="dk1"/>
                </a:solidFill>
                <a:highlight>
                  <a:srgbClr val="FFFFFF"/>
                </a:highlight>
              </a:rPr>
              <a:t>ambient light reflected into line of sight by atmospheric particles)</a:t>
            </a:r>
            <a:r>
              <a:rPr lang="en" dirty="0">
                <a:solidFill>
                  <a:schemeClr val="dk1"/>
                </a:solidFill>
                <a:highlight>
                  <a:srgbClr val="FFFFFF"/>
                </a:highlight>
              </a:rPr>
              <a:t> and term J(x)t(x) called direct attenuation.</a:t>
            </a:r>
            <a:endParaRPr dirty="0">
              <a:solidFill>
                <a:schemeClr val="dk1"/>
              </a:solidFill>
              <a:highlight>
                <a:srgbClr val="FFFFFF"/>
              </a:highlight>
            </a:endParaRPr>
          </a:p>
          <a:p>
            <a:pPr marL="0" lvl="0" indent="0" algn="l" rtl="0">
              <a:spcBef>
                <a:spcPts val="0"/>
              </a:spcBef>
              <a:spcAft>
                <a:spcPts val="0"/>
              </a:spcAft>
              <a:buNone/>
            </a:pPr>
            <a:endParaRPr lang="en" sz="1200" dirty="0">
              <a:solidFill>
                <a:schemeClr val="tx1"/>
              </a:solidFill>
            </a:endParaRPr>
          </a:p>
          <a:p>
            <a:pPr marL="0" lvl="0" indent="0" algn="l" rtl="0">
              <a:spcBef>
                <a:spcPts val="0"/>
              </a:spcBef>
              <a:spcAft>
                <a:spcPts val="0"/>
              </a:spcAft>
              <a:buNone/>
            </a:pPr>
            <a:r>
              <a:rPr lang="en" sz="1200" dirty="0">
                <a:solidFill>
                  <a:schemeClr val="tx1"/>
                </a:solidFill>
              </a:rPr>
              <a:t>17-05-2019</a:t>
            </a:r>
            <a:endParaRPr dirty="0">
              <a:solidFill>
                <a:schemeClr val="tx1"/>
              </a:solidFill>
              <a:highlight>
                <a:srgbClr val="FFFFFF"/>
              </a:highlight>
            </a:endParaRPr>
          </a:p>
          <a:p>
            <a:pPr marL="0" lvl="0" indent="0" algn="l" rtl="0">
              <a:lnSpc>
                <a:spcPct val="100000"/>
              </a:lnSpc>
              <a:spcBef>
                <a:spcPts val="1600"/>
              </a:spcBef>
              <a:spcAft>
                <a:spcPts val="0"/>
              </a:spcAft>
              <a:buClr>
                <a:schemeClr val="dk1"/>
              </a:buClr>
              <a:buSzPts val="1100"/>
              <a:buFont typeface="Arial"/>
              <a:buNone/>
            </a:pPr>
            <a:endParaRPr dirty="0">
              <a:solidFill>
                <a:schemeClr val="dk1"/>
              </a:solidFill>
            </a:endParaRPr>
          </a:p>
        </p:txBody>
      </p:sp>
      <p:pic>
        <p:nvPicPr>
          <p:cNvPr id="203" name="Google Shape;203;p31"/>
          <p:cNvPicPr preferRelativeResize="0"/>
          <p:nvPr/>
        </p:nvPicPr>
        <p:blipFill>
          <a:blip r:embed="rId3">
            <a:alphaModFix/>
          </a:blip>
          <a:stretch>
            <a:fillRect/>
          </a:stretch>
        </p:blipFill>
        <p:spPr>
          <a:xfrm>
            <a:off x="0" y="0"/>
            <a:ext cx="889425" cy="889425"/>
          </a:xfrm>
          <a:prstGeom prst="rect">
            <a:avLst/>
          </a:prstGeom>
          <a:noFill/>
          <a:ln>
            <a:noFill/>
          </a:ln>
        </p:spPr>
      </p:pic>
      <p:pic>
        <p:nvPicPr>
          <p:cNvPr id="204" name="Google Shape;204;p31"/>
          <p:cNvPicPr preferRelativeResize="0"/>
          <p:nvPr/>
        </p:nvPicPr>
        <p:blipFill>
          <a:blip r:embed="rId4">
            <a:alphaModFix/>
          </a:blip>
          <a:stretch>
            <a:fillRect/>
          </a:stretch>
        </p:blipFill>
        <p:spPr>
          <a:xfrm>
            <a:off x="8254575" y="0"/>
            <a:ext cx="889425" cy="853575"/>
          </a:xfrm>
          <a:prstGeom prst="rect">
            <a:avLst/>
          </a:prstGeom>
          <a:noFill/>
          <a:ln>
            <a:noFill/>
          </a:ln>
        </p:spPr>
      </p:pic>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uk-UA" smtClean="0"/>
              <a:t>20</a:t>
            </a:fld>
            <a:endParaRPr lang="uk-UA"/>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09" name="Google Shape;209;p32"/>
              <p:cNvSpPr txBox="1">
                <a:spLocks noGrp="1"/>
              </p:cNvSpPr>
              <p:nvPr>
                <p:ph type="body" idx="1"/>
              </p:nvPr>
            </p:nvSpPr>
            <p:spPr>
              <a:xfrm>
                <a:off x="122550" y="706335"/>
                <a:ext cx="8898900" cy="5061900"/>
              </a:xfrm>
              <a:prstGeom prst="rect">
                <a:avLst/>
              </a:prstGeom>
            </p:spPr>
            <p:txBody>
              <a:bodyPr spcFirstLastPara="1" wrap="square" lIns="91425" tIns="91425" rIns="91425" bIns="91425" anchor="t" anchorCtr="0">
                <a:noAutofit/>
              </a:bodyPr>
              <a:lstStyle/>
              <a:p>
                <a:pPr marL="285750" indent="-285750">
                  <a:buClrTx/>
                </a:pPr>
                <a:r>
                  <a:rPr lang="en-IN" dirty="0">
                    <a:solidFill>
                      <a:schemeClr val="dk1"/>
                    </a:solidFill>
                    <a:highlight>
                      <a:schemeClr val="lt1"/>
                    </a:highlight>
                  </a:rPr>
                  <a:t>We use Dark Channel Prior method (</a:t>
                </a:r>
                <a:r>
                  <a:rPr lang="en-IN" dirty="0">
                    <a:solidFill>
                      <a:srgbClr val="222222"/>
                    </a:solidFill>
                    <a:highlight>
                      <a:srgbClr val="FFFFFF"/>
                    </a:highlight>
                  </a:rPr>
                  <a:t>The </a:t>
                </a:r>
                <a:r>
                  <a:rPr lang="en-IN" b="1" dirty="0">
                    <a:solidFill>
                      <a:srgbClr val="222222"/>
                    </a:solidFill>
                    <a:highlight>
                      <a:srgbClr val="FFFFFF"/>
                    </a:highlight>
                  </a:rPr>
                  <a:t>dark channel prior</a:t>
                </a:r>
                <a:r>
                  <a:rPr lang="en-IN" dirty="0">
                    <a:solidFill>
                      <a:srgbClr val="222222"/>
                    </a:solidFill>
                    <a:highlight>
                      <a:srgbClr val="FFFFFF"/>
                    </a:highlight>
                  </a:rPr>
                  <a:t> is a statistics of outdoor haze-free images) </a:t>
                </a:r>
                <a:r>
                  <a:rPr lang="en-IN" dirty="0">
                    <a:solidFill>
                      <a:schemeClr val="dk1"/>
                    </a:solidFill>
                    <a:highlight>
                      <a:schemeClr val="lt1"/>
                    </a:highlight>
                  </a:rPr>
                  <a:t>to dehaze images. </a:t>
                </a:r>
              </a:p>
              <a:p>
                <a:pPr marL="285750" indent="-285750">
                  <a:buClrTx/>
                </a:pPr>
                <a:r>
                  <a:rPr lang="en-IN" dirty="0">
                    <a:solidFill>
                      <a:schemeClr val="dk1"/>
                    </a:solidFill>
                    <a:highlight>
                      <a:srgbClr val="FFFFFF"/>
                    </a:highlight>
                  </a:rPr>
                  <a:t>The dark channel prior is based on the observation of haze-free outdoor images</a:t>
                </a:r>
              </a:p>
              <a:p>
                <a:pPr marL="285750" indent="-285750">
                  <a:buClrTx/>
                </a:pPr>
                <a:r>
                  <a:rPr lang="en-IN" dirty="0">
                    <a:solidFill>
                      <a:schemeClr val="dk1"/>
                    </a:solidFill>
                    <a:highlight>
                      <a:srgbClr val="FFFFFF"/>
                    </a:highlight>
                  </a:rPr>
                  <a:t>In most non - sky patches, at least one color channel at some pixels is of very low intensity. We describe the dark channel  for a image as:</a:t>
                </a:r>
              </a:p>
              <a:p>
                <a:pPr marL="0" lvl="0" indent="0" algn="ctr" rtl="0">
                  <a:lnSpc>
                    <a:spcPct val="100000"/>
                  </a:lnSpc>
                  <a:spcBef>
                    <a:spcPts val="0"/>
                  </a:spcBef>
                  <a:spcAft>
                    <a:spcPts val="0"/>
                  </a:spcAft>
                  <a:buNone/>
                </a:pPr>
                <a:r>
                  <a:rPr lang="en-IN" dirty="0"/>
                  <a:t>              </a:t>
                </a:r>
              </a:p>
              <a:p>
                <a:pPr marL="0" lvl="0" indent="0" algn="ctr">
                  <a:lnSpc>
                    <a:spcPct val="100000"/>
                  </a:lnSpc>
                  <a:buNone/>
                </a:pPr>
                <a14:m>
                  <m:oMathPara xmlns:m="http://schemas.openxmlformats.org/officeDocument/2006/math">
                    <m:oMathParaPr>
                      <m:jc m:val="centerGroup"/>
                    </m:oMathParaPr>
                    <m:oMath xmlns:m="http://schemas.openxmlformats.org/officeDocument/2006/math">
                      <m:sSup>
                        <m:sSupPr>
                          <m:ctrlPr>
                            <a:rPr lang="en-IN" b="0" i="1" smtClean="0">
                              <a:solidFill>
                                <a:srgbClr val="000000"/>
                              </a:solidFill>
                              <a:latin typeface="Cambria Math" panose="02040503050406030204" pitchFamily="18" charset="0"/>
                            </a:rPr>
                          </m:ctrlPr>
                        </m:sSupPr>
                        <m:e>
                          <m:r>
                            <a:rPr lang="en-IN" b="0" i="1" smtClean="0">
                              <a:solidFill>
                                <a:srgbClr val="000000"/>
                              </a:solidFill>
                              <a:latin typeface="Cambria Math" panose="02040503050406030204" pitchFamily="18" charset="0"/>
                            </a:rPr>
                            <m:t>𝐽</m:t>
                          </m:r>
                        </m:e>
                        <m:sup>
                          <m:r>
                            <a:rPr lang="en-IN" b="0" i="1" smtClean="0">
                              <a:solidFill>
                                <a:srgbClr val="000000"/>
                              </a:solidFill>
                              <a:latin typeface="Cambria Math" panose="02040503050406030204" pitchFamily="18" charset="0"/>
                            </a:rPr>
                            <m:t>𝑑𝑎𝑟𝑘</m:t>
                          </m:r>
                        </m:sup>
                      </m:sSup>
                      <m:d>
                        <m:dPr>
                          <m:ctrlPr>
                            <a:rPr lang="en-IN" b="0" i="1" smtClean="0">
                              <a:solidFill>
                                <a:srgbClr val="000000"/>
                              </a:solidFill>
                              <a:latin typeface="Cambria Math" panose="02040503050406030204" pitchFamily="18" charset="0"/>
                            </a:rPr>
                          </m:ctrlPr>
                        </m:dPr>
                        <m:e>
                          <m:r>
                            <a:rPr lang="en-IN" b="0" i="1" smtClean="0">
                              <a:solidFill>
                                <a:srgbClr val="000000"/>
                              </a:solidFill>
                              <a:latin typeface="Cambria Math" panose="02040503050406030204" pitchFamily="18" charset="0"/>
                            </a:rPr>
                            <m:t>𝑥</m:t>
                          </m:r>
                        </m:e>
                      </m:d>
                      <m:r>
                        <a:rPr lang="en-IN" b="0" i="1" smtClean="0">
                          <a:solidFill>
                            <a:srgbClr val="000000"/>
                          </a:solidFill>
                          <a:latin typeface="Cambria Math" panose="02040503050406030204" pitchFamily="18" charset="0"/>
                        </a:rPr>
                        <m:t>=</m:t>
                      </m:r>
                      <m:func>
                        <m:funcPr>
                          <m:ctrlPr>
                            <a:rPr lang="en-IN" b="0" i="1" smtClean="0">
                              <a:solidFill>
                                <a:srgbClr val="000000"/>
                              </a:solidFill>
                              <a:latin typeface="Cambria Math" panose="02040503050406030204" pitchFamily="18" charset="0"/>
                            </a:rPr>
                          </m:ctrlPr>
                        </m:funcPr>
                        <m:fName>
                          <m:limLow>
                            <m:limLowPr>
                              <m:ctrlPr>
                                <a:rPr lang="en-IN" b="0" i="1" smtClean="0">
                                  <a:solidFill>
                                    <a:srgbClr val="000000"/>
                                  </a:solidFill>
                                  <a:latin typeface="Cambria Math" panose="02040503050406030204" pitchFamily="18" charset="0"/>
                                </a:rPr>
                              </m:ctrlPr>
                            </m:limLowPr>
                            <m:e>
                              <m:r>
                                <m:rPr>
                                  <m:sty m:val="p"/>
                                </m:rPr>
                                <a:rPr lang="en-IN" b="0" i="0" smtClean="0">
                                  <a:solidFill>
                                    <a:srgbClr val="000000"/>
                                  </a:solidFill>
                                  <a:latin typeface="Cambria Math" panose="02040503050406030204" pitchFamily="18" charset="0"/>
                                </a:rPr>
                                <m:t>min</m:t>
                              </m:r>
                            </m:e>
                            <m:lim>
                              <m:r>
                                <a:rPr lang="en-IN" b="0" i="1" smtClean="0">
                                  <a:solidFill>
                                    <a:srgbClr val="000000"/>
                                  </a:solidFill>
                                  <a:latin typeface="Cambria Math" panose="02040503050406030204" pitchFamily="18" charset="0"/>
                                </a:rPr>
                                <m:t>𝑐</m:t>
                              </m:r>
                              <m:r>
                                <a:rPr lang="en-IN" b="0" i="1" smtClean="0">
                                  <a:solidFill>
                                    <a:srgbClr val="000000"/>
                                  </a:solidFill>
                                  <a:latin typeface="Cambria Math" panose="02040503050406030204" pitchFamily="18" charset="0"/>
                                  <a:ea typeface="Cambria Math" panose="02040503050406030204" pitchFamily="18" charset="0"/>
                                </a:rPr>
                                <m:t>∈{</m:t>
                              </m:r>
                              <m:r>
                                <a:rPr lang="en-IN" b="0" i="1" smtClean="0">
                                  <a:solidFill>
                                    <a:srgbClr val="000000"/>
                                  </a:solidFill>
                                  <a:latin typeface="Cambria Math" panose="02040503050406030204" pitchFamily="18" charset="0"/>
                                  <a:ea typeface="Cambria Math" panose="02040503050406030204" pitchFamily="18" charset="0"/>
                                </a:rPr>
                                <m:t>𝑟</m:t>
                              </m:r>
                              <m:r>
                                <a:rPr lang="en-IN" b="0" i="1" smtClean="0">
                                  <a:solidFill>
                                    <a:srgbClr val="000000"/>
                                  </a:solidFill>
                                  <a:latin typeface="Cambria Math" panose="02040503050406030204" pitchFamily="18" charset="0"/>
                                  <a:ea typeface="Cambria Math" panose="02040503050406030204" pitchFamily="18" charset="0"/>
                                </a:rPr>
                                <m:t>,</m:t>
                              </m:r>
                              <m:r>
                                <a:rPr lang="en-IN" b="0" i="1" smtClean="0">
                                  <a:solidFill>
                                    <a:srgbClr val="000000"/>
                                  </a:solidFill>
                                  <a:latin typeface="Cambria Math" panose="02040503050406030204" pitchFamily="18" charset="0"/>
                                  <a:ea typeface="Cambria Math" panose="02040503050406030204" pitchFamily="18" charset="0"/>
                                </a:rPr>
                                <m:t>𝑔</m:t>
                              </m:r>
                              <m:r>
                                <a:rPr lang="en-IN" b="0" i="1" smtClean="0">
                                  <a:solidFill>
                                    <a:srgbClr val="000000"/>
                                  </a:solidFill>
                                  <a:latin typeface="Cambria Math" panose="02040503050406030204" pitchFamily="18" charset="0"/>
                                  <a:ea typeface="Cambria Math" panose="02040503050406030204" pitchFamily="18" charset="0"/>
                                </a:rPr>
                                <m:t>,</m:t>
                              </m:r>
                              <m:r>
                                <a:rPr lang="en-IN" b="0" i="1" smtClean="0">
                                  <a:solidFill>
                                    <a:srgbClr val="000000"/>
                                  </a:solidFill>
                                  <a:latin typeface="Cambria Math" panose="02040503050406030204" pitchFamily="18" charset="0"/>
                                  <a:ea typeface="Cambria Math" panose="02040503050406030204" pitchFamily="18" charset="0"/>
                                </a:rPr>
                                <m:t>𝑏</m:t>
                              </m:r>
                              <m:r>
                                <a:rPr lang="en-IN" b="0" i="1" smtClean="0">
                                  <a:solidFill>
                                    <a:srgbClr val="000000"/>
                                  </a:solidFill>
                                  <a:latin typeface="Cambria Math" panose="02040503050406030204" pitchFamily="18" charset="0"/>
                                  <a:ea typeface="Cambria Math" panose="02040503050406030204" pitchFamily="18" charset="0"/>
                                </a:rPr>
                                <m:t>}</m:t>
                              </m:r>
                            </m:lim>
                          </m:limLow>
                        </m:fName>
                        <m:e>
                          <m:r>
                            <a:rPr lang="en-IN" b="0" i="1" smtClean="0">
                              <a:solidFill>
                                <a:srgbClr val="000000"/>
                              </a:solidFill>
                              <a:latin typeface="Cambria Math" panose="02040503050406030204" pitchFamily="18" charset="0"/>
                            </a:rPr>
                            <m:t>(</m:t>
                          </m:r>
                          <m:func>
                            <m:funcPr>
                              <m:ctrlPr>
                                <a:rPr lang="en-IN" b="0" i="1" smtClean="0">
                                  <a:solidFill>
                                    <a:srgbClr val="000000"/>
                                  </a:solidFill>
                                  <a:latin typeface="Cambria Math" panose="02040503050406030204" pitchFamily="18" charset="0"/>
                                </a:rPr>
                              </m:ctrlPr>
                            </m:funcPr>
                            <m:fName>
                              <m:limLow>
                                <m:limLowPr>
                                  <m:ctrlPr>
                                    <a:rPr lang="en-IN" b="0" i="1" smtClean="0">
                                      <a:solidFill>
                                        <a:srgbClr val="000000"/>
                                      </a:solidFill>
                                      <a:latin typeface="Cambria Math" panose="02040503050406030204" pitchFamily="18" charset="0"/>
                                    </a:rPr>
                                  </m:ctrlPr>
                                </m:limLowPr>
                                <m:e>
                                  <m:r>
                                    <m:rPr>
                                      <m:sty m:val="p"/>
                                    </m:rPr>
                                    <a:rPr lang="en-IN" b="0" i="0" smtClean="0">
                                      <a:solidFill>
                                        <a:srgbClr val="000000"/>
                                      </a:solidFill>
                                      <a:latin typeface="Cambria Math" panose="02040503050406030204" pitchFamily="18" charset="0"/>
                                    </a:rPr>
                                    <m:t>min</m:t>
                                  </m:r>
                                </m:e>
                                <m:lim>
                                  <m:r>
                                    <a:rPr lang="en-IN" b="0" i="1" smtClean="0">
                                      <a:solidFill>
                                        <a:srgbClr val="000000"/>
                                      </a:solidFill>
                                      <a:latin typeface="Cambria Math" panose="02040503050406030204" pitchFamily="18" charset="0"/>
                                    </a:rPr>
                                    <m:t>𝑦</m:t>
                                  </m:r>
                                  <m:r>
                                    <a:rPr lang="en-IN" b="0" i="1" smtClean="0">
                                      <a:solidFill>
                                        <a:srgbClr val="000000"/>
                                      </a:solidFill>
                                      <a:latin typeface="Cambria Math" panose="02040503050406030204" pitchFamily="18" charset="0"/>
                                      <a:ea typeface="Cambria Math" panose="02040503050406030204" pitchFamily="18" charset="0"/>
                                    </a:rPr>
                                    <m:t>∈</m:t>
                                  </m:r>
                                  <m:r>
                                    <m:rPr>
                                      <m:nor/>
                                    </m:rPr>
                                    <a:rPr lang="el-GR" dirty="0">
                                      <a:solidFill>
                                        <a:schemeClr val="dk1"/>
                                      </a:solidFill>
                                      <a:highlight>
                                        <a:schemeClr val="lt1"/>
                                      </a:highlight>
                                    </a:rPr>
                                    <m:t>Ω</m:t>
                                  </m:r>
                                  <m:r>
                                    <m:rPr>
                                      <m:nor/>
                                    </m:rPr>
                                    <a:rPr lang="el-GR" dirty="0">
                                      <a:solidFill>
                                        <a:schemeClr val="dk1"/>
                                      </a:solidFill>
                                      <a:highlight>
                                        <a:schemeClr val="lt1"/>
                                      </a:highlight>
                                    </a:rPr>
                                    <m:t>(</m:t>
                                  </m:r>
                                  <m:r>
                                    <m:rPr>
                                      <m:nor/>
                                    </m:rPr>
                                    <a:rPr lang="en-IN" dirty="0">
                                      <a:solidFill>
                                        <a:schemeClr val="dk1"/>
                                      </a:solidFill>
                                      <a:highlight>
                                        <a:schemeClr val="lt1"/>
                                      </a:highlight>
                                    </a:rPr>
                                    <m:t>x</m:t>
                                  </m:r>
                                  <m:r>
                                    <m:rPr>
                                      <m:nor/>
                                    </m:rPr>
                                    <a:rPr lang="en-IN" dirty="0">
                                      <a:solidFill>
                                        <a:schemeClr val="dk1"/>
                                      </a:solidFill>
                                      <a:highlight>
                                        <a:schemeClr val="lt1"/>
                                      </a:highlight>
                                    </a:rPr>
                                    <m:t>)</m:t>
                                  </m:r>
                                </m:lim>
                              </m:limLow>
                            </m:fName>
                            <m:e>
                              <m:d>
                                <m:dPr>
                                  <m:ctrlPr>
                                    <a:rPr lang="en-IN" b="0" i="1" smtClean="0">
                                      <a:solidFill>
                                        <a:srgbClr val="000000"/>
                                      </a:solidFill>
                                      <a:highlight>
                                        <a:schemeClr val="lt1"/>
                                      </a:highlight>
                                      <a:latin typeface="Cambria Math" panose="02040503050406030204" pitchFamily="18" charset="0"/>
                                    </a:rPr>
                                  </m:ctrlPr>
                                </m:dPr>
                                <m:e>
                                  <m:sSup>
                                    <m:sSupPr>
                                      <m:ctrlPr>
                                        <a:rPr lang="en-IN" i="1">
                                          <a:solidFill>
                                            <a:schemeClr val="dk1"/>
                                          </a:solidFill>
                                          <a:highlight>
                                            <a:schemeClr val="lt1"/>
                                          </a:highlight>
                                          <a:latin typeface="Cambria Math" panose="02040503050406030204" pitchFamily="18" charset="0"/>
                                        </a:rPr>
                                      </m:ctrlPr>
                                    </m:sSupPr>
                                    <m:e>
                                      <m:r>
                                        <a:rPr lang="en-IN" i="1">
                                          <a:solidFill>
                                            <a:schemeClr val="dk1"/>
                                          </a:solidFill>
                                          <a:highlight>
                                            <a:schemeClr val="lt1"/>
                                          </a:highlight>
                                          <a:latin typeface="Cambria Math" panose="02040503050406030204" pitchFamily="18" charset="0"/>
                                        </a:rPr>
                                        <m:t>𝐽</m:t>
                                      </m:r>
                                    </m:e>
                                    <m:sup>
                                      <m:r>
                                        <a:rPr lang="en-IN" i="1">
                                          <a:solidFill>
                                            <a:schemeClr val="dk1"/>
                                          </a:solidFill>
                                          <a:highlight>
                                            <a:schemeClr val="lt1"/>
                                          </a:highlight>
                                          <a:latin typeface="Cambria Math" panose="02040503050406030204" pitchFamily="18" charset="0"/>
                                        </a:rPr>
                                        <m:t>𝑐</m:t>
                                      </m:r>
                                    </m:sup>
                                  </m:sSup>
                                  <m:d>
                                    <m:dPr>
                                      <m:ctrlPr>
                                        <a:rPr lang="en-IN" b="0" i="1" smtClean="0">
                                          <a:solidFill>
                                            <a:schemeClr val="dk1"/>
                                          </a:solidFill>
                                          <a:highlight>
                                            <a:schemeClr val="lt1"/>
                                          </a:highlight>
                                          <a:latin typeface="Cambria Math" panose="02040503050406030204" pitchFamily="18" charset="0"/>
                                        </a:rPr>
                                      </m:ctrlPr>
                                    </m:dPr>
                                    <m:e>
                                      <m:r>
                                        <a:rPr lang="en-IN" b="0" i="1" smtClean="0">
                                          <a:solidFill>
                                            <a:schemeClr val="dk1"/>
                                          </a:solidFill>
                                          <a:highlight>
                                            <a:schemeClr val="lt1"/>
                                          </a:highlight>
                                          <a:latin typeface="Cambria Math" panose="02040503050406030204" pitchFamily="18" charset="0"/>
                                        </a:rPr>
                                        <m:t>𝑦</m:t>
                                      </m:r>
                                    </m:e>
                                  </m:d>
                                </m:e>
                              </m:d>
                            </m:e>
                          </m:func>
                          <m:r>
                            <a:rPr lang="en-IN" b="0" i="1" smtClean="0">
                              <a:solidFill>
                                <a:srgbClr val="000000"/>
                              </a:solidFill>
                              <a:latin typeface="Cambria Math" panose="02040503050406030204" pitchFamily="18" charset="0"/>
                            </a:rPr>
                            <m:t>)</m:t>
                          </m:r>
                        </m:e>
                      </m:func>
                    </m:oMath>
                  </m:oMathPara>
                </a14:m>
                <a:endParaRPr lang="en-IN" dirty="0">
                  <a:solidFill>
                    <a:srgbClr val="000000"/>
                  </a:solidFill>
                </a:endParaRPr>
              </a:p>
              <a:p>
                <a:pPr marL="0" lvl="0" indent="457200" algn="just" rtl="0">
                  <a:lnSpc>
                    <a:spcPct val="150000"/>
                  </a:lnSpc>
                  <a:spcBef>
                    <a:spcPts val="0"/>
                  </a:spcBef>
                  <a:spcAft>
                    <a:spcPts val="0"/>
                  </a:spcAft>
                  <a:buClr>
                    <a:schemeClr val="dk1"/>
                  </a:buClr>
                  <a:buSzPts val="1100"/>
                  <a:buFont typeface="Arial"/>
                  <a:buNone/>
                </a:pPr>
                <a:r>
                  <a:rPr lang="en-IN" dirty="0">
                    <a:solidFill>
                      <a:schemeClr val="dk1"/>
                    </a:solidFill>
                    <a:highlight>
                      <a:schemeClr val="lt1"/>
                    </a:highlight>
                  </a:rPr>
                  <a:t>where </a:t>
                </a:r>
                <a14:m>
                  <m:oMath xmlns:m="http://schemas.openxmlformats.org/officeDocument/2006/math">
                    <m:sSup>
                      <m:sSupPr>
                        <m:ctrlPr>
                          <a:rPr lang="en-IN" i="1" smtClean="0">
                            <a:solidFill>
                              <a:schemeClr val="dk1"/>
                            </a:solidFill>
                            <a:highlight>
                              <a:schemeClr val="lt1"/>
                            </a:highlight>
                            <a:latin typeface="Cambria Math" panose="02040503050406030204" pitchFamily="18" charset="0"/>
                          </a:rPr>
                        </m:ctrlPr>
                      </m:sSupPr>
                      <m:e>
                        <m:r>
                          <a:rPr lang="en-IN" b="0" i="1" smtClean="0">
                            <a:solidFill>
                              <a:schemeClr val="dk1"/>
                            </a:solidFill>
                            <a:highlight>
                              <a:schemeClr val="lt1"/>
                            </a:highlight>
                            <a:latin typeface="Cambria Math" panose="02040503050406030204" pitchFamily="18" charset="0"/>
                          </a:rPr>
                          <m:t>𝐽</m:t>
                        </m:r>
                      </m:e>
                      <m:sup>
                        <m:r>
                          <a:rPr lang="en-IN" b="0" i="1" smtClean="0">
                            <a:solidFill>
                              <a:schemeClr val="dk1"/>
                            </a:solidFill>
                            <a:highlight>
                              <a:schemeClr val="lt1"/>
                            </a:highlight>
                            <a:latin typeface="Cambria Math" panose="02040503050406030204" pitchFamily="18" charset="0"/>
                          </a:rPr>
                          <m:t>𝑐</m:t>
                        </m:r>
                      </m:sup>
                    </m:sSup>
                  </m:oMath>
                </a14:m>
                <a:r>
                  <a:rPr lang="en-IN" dirty="0">
                    <a:solidFill>
                      <a:schemeClr val="dk1"/>
                    </a:solidFill>
                    <a:highlight>
                      <a:schemeClr val="lt1"/>
                    </a:highlight>
                  </a:rPr>
                  <a:t> is a color channel of J and </a:t>
                </a:r>
                <a:r>
                  <a:rPr lang="el-GR" dirty="0">
                    <a:solidFill>
                      <a:schemeClr val="dk1"/>
                    </a:solidFill>
                    <a:highlight>
                      <a:schemeClr val="lt1"/>
                    </a:highlight>
                  </a:rPr>
                  <a:t>Ω(</a:t>
                </a:r>
                <a:r>
                  <a:rPr lang="en-IN" dirty="0">
                    <a:solidFill>
                      <a:schemeClr val="dk1"/>
                    </a:solidFill>
                    <a:highlight>
                      <a:schemeClr val="lt1"/>
                    </a:highlight>
                  </a:rPr>
                  <a:t>x) is a local patch centered at x. </a:t>
                </a:r>
              </a:p>
              <a:p>
                <a:pPr marL="285750" indent="-285750" algn="just">
                  <a:lnSpc>
                    <a:spcPct val="150000"/>
                  </a:lnSpc>
                  <a:buClr>
                    <a:schemeClr val="dk1"/>
                  </a:buClr>
                  <a:buSzPct val="120000"/>
                </a:pPr>
                <a:r>
                  <a:rPr lang="en-IN" dirty="0">
                    <a:solidFill>
                      <a:schemeClr val="dk1"/>
                    </a:solidFill>
                    <a:highlight>
                      <a:schemeClr val="lt1"/>
                    </a:highlight>
                  </a:rPr>
                  <a:t>Proposed method says that except for the sky region, the intensity of </a:t>
                </a:r>
                <a14:m>
                  <m:oMath xmlns:m="http://schemas.openxmlformats.org/officeDocument/2006/math">
                    <m:sSup>
                      <m:sSupPr>
                        <m:ctrlPr>
                          <a:rPr lang="ar-AE" i="1">
                            <a:solidFill>
                              <a:schemeClr val="tx1"/>
                            </a:solidFill>
                            <a:highlight>
                              <a:schemeClr val="lt1"/>
                            </a:highlight>
                            <a:latin typeface="Cambria Math" panose="02040503050406030204" pitchFamily="18" charset="0"/>
                          </a:rPr>
                        </m:ctrlPr>
                      </m:sSupPr>
                      <m:e>
                        <m:r>
                          <a:rPr lang="en-IN" i="1">
                            <a:solidFill>
                              <a:schemeClr val="tx1"/>
                            </a:solidFill>
                            <a:highlight>
                              <a:schemeClr val="lt1"/>
                            </a:highlight>
                            <a:latin typeface="Cambria Math" panose="02040503050406030204" pitchFamily="18" charset="0"/>
                          </a:rPr>
                          <m:t>𝐽</m:t>
                        </m:r>
                      </m:e>
                      <m:sup>
                        <m:r>
                          <a:rPr lang="ar-AE" i="1">
                            <a:solidFill>
                              <a:schemeClr val="tx1"/>
                            </a:solidFill>
                            <a:highlight>
                              <a:schemeClr val="lt1"/>
                            </a:highlight>
                            <a:latin typeface="Cambria Math" panose="02040503050406030204" pitchFamily="18" charset="0"/>
                          </a:rPr>
                          <m:t>𝑑</m:t>
                        </m:r>
                        <m:r>
                          <a:rPr lang="en-IN" i="1">
                            <a:solidFill>
                              <a:schemeClr val="tx1"/>
                            </a:solidFill>
                            <a:highlight>
                              <a:schemeClr val="lt1"/>
                            </a:highlight>
                            <a:latin typeface="Cambria Math" panose="02040503050406030204" pitchFamily="18" charset="0"/>
                          </a:rPr>
                          <m:t>𝑎𝑟𝑘</m:t>
                        </m:r>
                      </m:sup>
                    </m:sSup>
                  </m:oMath>
                </a14:m>
                <a:r>
                  <a:rPr lang="en-IN" dirty="0">
                    <a:solidFill>
                      <a:schemeClr val="dk1"/>
                    </a:solidFill>
                    <a:highlight>
                      <a:schemeClr val="lt1"/>
                    </a:highlight>
                  </a:rPr>
                  <a:t> is low and tends to be zero if J is a haze-free outdoor image. </a:t>
                </a:r>
              </a:p>
              <a:p>
                <a:pPr marL="285750" indent="-285750" algn="just">
                  <a:lnSpc>
                    <a:spcPct val="150000"/>
                  </a:lnSpc>
                  <a:buClr>
                    <a:schemeClr val="dk1"/>
                  </a:buClr>
                  <a:buSzPct val="110000"/>
                </a:pPr>
                <a:r>
                  <a:rPr lang="en-IN" dirty="0">
                    <a:solidFill>
                      <a:schemeClr val="dk1"/>
                    </a:solidFill>
                    <a:highlight>
                      <a:schemeClr val="lt1"/>
                    </a:highlight>
                  </a:rPr>
                  <a:t>We call </a:t>
                </a:r>
                <a14:m>
                  <m:oMath xmlns:m="http://schemas.openxmlformats.org/officeDocument/2006/math">
                    <m:sSup>
                      <m:sSupPr>
                        <m:ctrlPr>
                          <a:rPr lang="en-IN" i="1">
                            <a:solidFill>
                              <a:srgbClr val="000000"/>
                            </a:solidFill>
                            <a:highlight>
                              <a:schemeClr val="lt1"/>
                            </a:highlight>
                            <a:latin typeface="Cambria Math" panose="02040503050406030204" pitchFamily="18" charset="0"/>
                          </a:rPr>
                        </m:ctrlPr>
                      </m:sSupPr>
                      <m:e>
                        <m:r>
                          <a:rPr lang="en-IN" i="1">
                            <a:solidFill>
                              <a:srgbClr val="000000"/>
                            </a:solidFill>
                            <a:highlight>
                              <a:schemeClr val="lt1"/>
                            </a:highlight>
                            <a:latin typeface="Cambria Math" panose="02040503050406030204" pitchFamily="18" charset="0"/>
                          </a:rPr>
                          <m:t>𝐽</m:t>
                        </m:r>
                      </m:e>
                      <m:sup>
                        <m:r>
                          <a:rPr lang="en-IN" i="1">
                            <a:solidFill>
                              <a:srgbClr val="000000"/>
                            </a:solidFill>
                            <a:highlight>
                              <a:schemeClr val="lt1"/>
                            </a:highlight>
                            <a:latin typeface="Cambria Math" panose="02040503050406030204" pitchFamily="18" charset="0"/>
                          </a:rPr>
                          <m:t>𝑑𝑎𝑟𝑘</m:t>
                        </m:r>
                      </m:sup>
                    </m:sSup>
                  </m:oMath>
                </a14:m>
                <a:r>
                  <a:rPr lang="en-IN" dirty="0">
                    <a:solidFill>
                      <a:schemeClr val="dk1"/>
                    </a:solidFill>
                    <a:highlight>
                      <a:schemeClr val="lt1"/>
                    </a:highlight>
                  </a:rPr>
                  <a:t> as the dark channel of J.</a:t>
                </a:r>
              </a:p>
              <a:p>
                <a:pPr marL="0" indent="0" algn="just">
                  <a:lnSpc>
                    <a:spcPct val="150000"/>
                  </a:lnSpc>
                  <a:buClr>
                    <a:schemeClr val="dk1"/>
                  </a:buClr>
                  <a:buSzPct val="110000"/>
                  <a:buNone/>
                </a:pPr>
                <a:r>
                  <a:rPr lang="en-IN" sz="1200" dirty="0">
                    <a:solidFill>
                      <a:srgbClr val="000000"/>
                    </a:solidFill>
                  </a:rPr>
                  <a:t>17-05-2019</a:t>
                </a:r>
              </a:p>
              <a:p>
                <a:pPr marL="0" lvl="0" indent="0" algn="l" rtl="0">
                  <a:spcBef>
                    <a:spcPts val="1600"/>
                  </a:spcBef>
                  <a:spcAft>
                    <a:spcPts val="1600"/>
                  </a:spcAft>
                  <a:buNone/>
                </a:pPr>
                <a:endParaRPr dirty="0"/>
              </a:p>
            </p:txBody>
          </p:sp>
        </mc:Choice>
        <mc:Fallback>
          <p:sp>
            <p:nvSpPr>
              <p:cNvPr id="209" name="Google Shape;209;p32"/>
              <p:cNvSpPr txBox="1">
                <a:spLocks noGrp="1" noRot="1" noChangeAspect="1" noMove="1" noResize="1" noEditPoints="1" noAdjustHandles="1" noChangeArrowheads="1" noChangeShapeType="1" noTextEdit="1"/>
              </p:cNvSpPr>
              <p:nvPr>
                <p:ph type="body" idx="1"/>
              </p:nvPr>
            </p:nvSpPr>
            <p:spPr>
              <a:xfrm>
                <a:off x="122550" y="706335"/>
                <a:ext cx="8898900" cy="5061900"/>
              </a:xfrm>
              <a:prstGeom prst="rect">
                <a:avLst/>
              </a:prstGeom>
              <a:blipFill>
                <a:blip r:embed="rId3"/>
                <a:stretch>
                  <a:fillRect l="-753" r="-1301"/>
                </a:stretch>
              </a:blipFill>
            </p:spPr>
            <p:txBody>
              <a:bodyPr/>
              <a:lstStyle/>
              <a:p>
                <a:r>
                  <a:rPr lang="en-IN">
                    <a:noFill/>
                  </a:rPr>
                  <a:t> </a:t>
                </a:r>
              </a:p>
            </p:txBody>
          </p:sp>
        </mc:Fallback>
      </mc:AlternateContent>
      <p:pic>
        <p:nvPicPr>
          <p:cNvPr id="210" name="Google Shape;210;p32"/>
          <p:cNvPicPr preferRelativeResize="0"/>
          <p:nvPr/>
        </p:nvPicPr>
        <p:blipFill>
          <a:blip r:embed="rId4">
            <a:alphaModFix/>
          </a:blip>
          <a:stretch>
            <a:fillRect/>
          </a:stretch>
        </p:blipFill>
        <p:spPr>
          <a:xfrm>
            <a:off x="8254575" y="0"/>
            <a:ext cx="889425" cy="853575"/>
          </a:xfrm>
          <a:prstGeom prst="rect">
            <a:avLst/>
          </a:prstGeom>
          <a:noFill/>
          <a:ln>
            <a:noFill/>
          </a:ln>
        </p:spPr>
      </p:pic>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uk-UA" smtClean="0"/>
              <a:t>21</a:t>
            </a:fld>
            <a:endParaRPr lang="uk-UA"/>
          </a:p>
        </p:txBody>
      </p:sp>
      <p:pic>
        <p:nvPicPr>
          <p:cNvPr id="5" name="Google Shape;203;p31"/>
          <p:cNvPicPr preferRelativeResize="0"/>
          <p:nvPr/>
        </p:nvPicPr>
        <p:blipFill>
          <a:blip r:embed="rId5">
            <a:alphaModFix/>
          </a:blip>
          <a:stretch>
            <a:fillRect/>
          </a:stretch>
        </p:blipFill>
        <p:spPr>
          <a:xfrm>
            <a:off x="0" y="0"/>
            <a:ext cx="889425" cy="779373"/>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9"/>
                                        </p:tgtEl>
                                        <p:attrNameLst>
                                          <p:attrName>style.visibility</p:attrName>
                                        </p:attrNameLst>
                                      </p:cBhvr>
                                      <p:to>
                                        <p:strVal val="visible"/>
                                      </p:to>
                                    </p:set>
                                    <p:animEffect transition="in" filter="fade">
                                      <p:cBhvr>
                                        <p:cTn id="7" dur="1000"/>
                                        <p:tgtEl>
                                          <p:spTgt spid="2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33"/>
          <p:cNvSpPr txBox="1">
            <a:spLocks noGrp="1"/>
          </p:cNvSpPr>
          <p:nvPr>
            <p:ph type="body" idx="1"/>
          </p:nvPr>
        </p:nvSpPr>
        <p:spPr>
          <a:xfrm>
            <a:off x="84925" y="81525"/>
            <a:ext cx="8962800" cy="5007300"/>
          </a:xfrm>
          <a:prstGeom prst="rect">
            <a:avLst/>
          </a:prstGeom>
        </p:spPr>
        <p:txBody>
          <a:bodyPr spcFirstLastPara="1" wrap="square" lIns="91425" tIns="91425" rIns="91425" bIns="91425" anchor="t" anchorCtr="0">
            <a:noAutofit/>
          </a:bodyPr>
          <a:lstStyle/>
          <a:p>
            <a:pPr marL="0" lvl="0" indent="0" algn="ctr" rtl="0">
              <a:lnSpc>
                <a:spcPct val="150000"/>
              </a:lnSpc>
              <a:spcBef>
                <a:spcPts val="0"/>
              </a:spcBef>
              <a:spcAft>
                <a:spcPts val="0"/>
              </a:spcAft>
              <a:buNone/>
            </a:pPr>
            <a:endParaRPr lang="en" sz="2400" b="1" u="sng" dirty="0">
              <a:solidFill>
                <a:schemeClr val="dk1"/>
              </a:solidFill>
              <a:highlight>
                <a:srgbClr val="FFFFFF"/>
              </a:highlight>
            </a:endParaRPr>
          </a:p>
          <a:p>
            <a:pPr marL="0" lvl="0" indent="0" algn="ctr" rtl="0">
              <a:lnSpc>
                <a:spcPct val="150000"/>
              </a:lnSpc>
              <a:spcBef>
                <a:spcPts val="0"/>
              </a:spcBef>
              <a:spcAft>
                <a:spcPts val="0"/>
              </a:spcAft>
              <a:buNone/>
            </a:pPr>
            <a:r>
              <a:rPr lang="en" sz="2400" b="1" dirty="0">
                <a:solidFill>
                  <a:schemeClr val="dk1"/>
                </a:solidFill>
                <a:highlight>
                  <a:srgbClr val="FFFFFF"/>
                </a:highlight>
              </a:rPr>
              <a:t>Haze removal using Dark </a:t>
            </a:r>
            <a:r>
              <a:rPr lang="en-US" sz="2400" b="1" dirty="0">
                <a:solidFill>
                  <a:schemeClr val="dk1"/>
                </a:solidFill>
                <a:highlight>
                  <a:srgbClr val="FFFFFF"/>
                </a:highlight>
              </a:rPr>
              <a:t>C</a:t>
            </a:r>
            <a:r>
              <a:rPr lang="en" sz="2400" b="1" dirty="0">
                <a:solidFill>
                  <a:schemeClr val="dk1"/>
                </a:solidFill>
                <a:highlight>
                  <a:srgbClr val="FFFFFF"/>
                </a:highlight>
              </a:rPr>
              <a:t>hannel </a:t>
            </a:r>
            <a:r>
              <a:rPr lang="en-US" sz="2400" b="1" dirty="0">
                <a:solidFill>
                  <a:schemeClr val="dk1"/>
                </a:solidFill>
                <a:highlight>
                  <a:srgbClr val="FFFFFF"/>
                </a:highlight>
              </a:rPr>
              <a:t>P</a:t>
            </a:r>
            <a:r>
              <a:rPr lang="en" sz="2400" b="1" dirty="0">
                <a:solidFill>
                  <a:schemeClr val="tx1"/>
                </a:solidFill>
                <a:highlight>
                  <a:srgbClr val="FFFFFF"/>
                </a:highlight>
              </a:rPr>
              <a:t>rior</a:t>
            </a:r>
          </a:p>
          <a:p>
            <a:pPr marL="0" lvl="0" indent="0" rtl="0">
              <a:lnSpc>
                <a:spcPct val="150000"/>
              </a:lnSpc>
              <a:spcBef>
                <a:spcPts val="0"/>
              </a:spcBef>
              <a:spcAft>
                <a:spcPts val="0"/>
              </a:spcAft>
              <a:buNone/>
            </a:pPr>
            <a:endParaRPr lang="en-IN" sz="2400" dirty="0">
              <a:solidFill>
                <a:schemeClr val="tx1"/>
              </a:solidFill>
              <a:highlight>
                <a:srgbClr val="FFFFFF"/>
              </a:highlight>
            </a:endParaRPr>
          </a:p>
          <a:p>
            <a:pPr marL="0" lvl="0" indent="0" rtl="0">
              <a:lnSpc>
                <a:spcPct val="150000"/>
              </a:lnSpc>
              <a:spcBef>
                <a:spcPts val="0"/>
              </a:spcBef>
              <a:spcAft>
                <a:spcPts val="0"/>
              </a:spcAft>
              <a:buNone/>
            </a:pPr>
            <a:r>
              <a:rPr lang="en-IN" sz="2400" dirty="0">
                <a:solidFill>
                  <a:schemeClr val="tx1"/>
                </a:solidFill>
                <a:highlight>
                  <a:srgbClr val="FFFFFF"/>
                </a:highlight>
              </a:rPr>
              <a:t>Involves four major steps</a:t>
            </a:r>
            <a:endParaRPr sz="2400" dirty="0">
              <a:solidFill>
                <a:schemeClr val="tx1"/>
              </a:solidFill>
              <a:highlight>
                <a:srgbClr val="FFFFFF"/>
              </a:highlight>
            </a:endParaRPr>
          </a:p>
          <a:p>
            <a:pPr marL="457200" lvl="0" indent="-342900" algn="l" rtl="0">
              <a:lnSpc>
                <a:spcPct val="150000"/>
              </a:lnSpc>
              <a:spcBef>
                <a:spcPts val="0"/>
              </a:spcBef>
              <a:spcAft>
                <a:spcPts val="0"/>
              </a:spcAft>
              <a:buClr>
                <a:schemeClr val="dk1"/>
              </a:buClr>
              <a:buSzPts val="1800"/>
              <a:buAutoNum type="arabicPeriod"/>
            </a:pPr>
            <a:r>
              <a:rPr lang="en" dirty="0">
                <a:solidFill>
                  <a:schemeClr val="dk1"/>
                </a:solidFill>
                <a:highlight>
                  <a:srgbClr val="FFFFFF"/>
                </a:highlight>
              </a:rPr>
              <a:t>Estimating the transmission</a:t>
            </a:r>
            <a:endParaRPr dirty="0">
              <a:solidFill>
                <a:schemeClr val="dk1"/>
              </a:solidFill>
              <a:highlight>
                <a:srgbClr val="FFFFFF"/>
              </a:highlight>
            </a:endParaRPr>
          </a:p>
          <a:p>
            <a:pPr marL="457200" lvl="0" indent="-342900" algn="l" rtl="0">
              <a:lnSpc>
                <a:spcPct val="150000"/>
              </a:lnSpc>
              <a:spcBef>
                <a:spcPts val="0"/>
              </a:spcBef>
              <a:spcAft>
                <a:spcPts val="0"/>
              </a:spcAft>
              <a:buClr>
                <a:schemeClr val="dk1"/>
              </a:buClr>
              <a:buSzPts val="1800"/>
              <a:buAutoNum type="arabicPeriod"/>
            </a:pPr>
            <a:r>
              <a:rPr lang="en" dirty="0">
                <a:solidFill>
                  <a:schemeClr val="dk1"/>
                </a:solidFill>
                <a:highlight>
                  <a:srgbClr val="FFFFFF"/>
                </a:highlight>
              </a:rPr>
              <a:t>Soft Matting </a:t>
            </a:r>
            <a:endParaRPr dirty="0">
              <a:solidFill>
                <a:schemeClr val="dk1"/>
              </a:solidFill>
              <a:highlight>
                <a:srgbClr val="FFFFFF"/>
              </a:highlight>
            </a:endParaRPr>
          </a:p>
          <a:p>
            <a:pPr marL="457200" lvl="0" indent="-342900" algn="l" rtl="0">
              <a:lnSpc>
                <a:spcPct val="150000"/>
              </a:lnSpc>
              <a:spcBef>
                <a:spcPts val="0"/>
              </a:spcBef>
              <a:spcAft>
                <a:spcPts val="0"/>
              </a:spcAft>
              <a:buClr>
                <a:schemeClr val="dk1"/>
              </a:buClr>
              <a:buSzPts val="1800"/>
              <a:buAutoNum type="arabicPeriod"/>
            </a:pPr>
            <a:r>
              <a:rPr lang="en" dirty="0">
                <a:solidFill>
                  <a:schemeClr val="dk1"/>
                </a:solidFill>
                <a:highlight>
                  <a:srgbClr val="FFFFFF"/>
                </a:highlight>
              </a:rPr>
              <a:t>Recovering the Scene Radiance</a:t>
            </a:r>
            <a:endParaRPr dirty="0">
              <a:solidFill>
                <a:schemeClr val="dk1"/>
              </a:solidFill>
              <a:highlight>
                <a:srgbClr val="FFFFFF"/>
              </a:highlight>
            </a:endParaRPr>
          </a:p>
          <a:p>
            <a:pPr marL="457200" lvl="0" indent="-342900" algn="l" rtl="0">
              <a:lnSpc>
                <a:spcPct val="150000"/>
              </a:lnSpc>
              <a:spcBef>
                <a:spcPts val="0"/>
              </a:spcBef>
              <a:spcAft>
                <a:spcPts val="0"/>
              </a:spcAft>
              <a:buClr>
                <a:schemeClr val="dk1"/>
              </a:buClr>
              <a:buSzPts val="1800"/>
              <a:buAutoNum type="arabicPeriod"/>
            </a:pPr>
            <a:r>
              <a:rPr lang="en" dirty="0">
                <a:solidFill>
                  <a:schemeClr val="dk1"/>
                </a:solidFill>
                <a:highlight>
                  <a:srgbClr val="FFFFFF"/>
                </a:highlight>
              </a:rPr>
              <a:t>Determining  the Atmospheric Light  </a:t>
            </a:r>
            <a:endParaRPr dirty="0">
              <a:solidFill>
                <a:schemeClr val="dk1"/>
              </a:solidFill>
              <a:highlight>
                <a:srgbClr val="FFFFFF"/>
              </a:highlight>
            </a:endParaRPr>
          </a:p>
          <a:p>
            <a:pPr marL="0" lvl="0" indent="0" algn="ctr" rtl="0">
              <a:lnSpc>
                <a:spcPct val="150000"/>
              </a:lnSpc>
              <a:spcBef>
                <a:spcPts val="0"/>
              </a:spcBef>
              <a:spcAft>
                <a:spcPts val="0"/>
              </a:spcAft>
              <a:buNone/>
            </a:pPr>
            <a:endParaRPr sz="1600" b="1" dirty="0">
              <a:solidFill>
                <a:srgbClr val="222222"/>
              </a:solidFill>
              <a:highlight>
                <a:srgbClr val="FFFFFF"/>
              </a:highlight>
            </a:endParaRPr>
          </a:p>
          <a:p>
            <a:pPr marL="0" lvl="0" indent="0" algn="just" rtl="0">
              <a:lnSpc>
                <a:spcPct val="150000"/>
              </a:lnSpc>
              <a:spcBef>
                <a:spcPts val="0"/>
              </a:spcBef>
              <a:spcAft>
                <a:spcPts val="0"/>
              </a:spcAft>
              <a:buNone/>
            </a:pPr>
            <a:endParaRPr dirty="0">
              <a:solidFill>
                <a:schemeClr val="dk1"/>
              </a:solidFill>
              <a:highlight>
                <a:srgbClr val="FFFFFF"/>
              </a:highlight>
            </a:endParaRPr>
          </a:p>
          <a:p>
            <a:pPr marL="0" indent="0" algn="just">
              <a:lnSpc>
                <a:spcPct val="150000"/>
              </a:lnSpc>
              <a:buNone/>
            </a:pPr>
            <a:r>
              <a:rPr lang="en-IN" sz="1200" dirty="0">
                <a:solidFill>
                  <a:schemeClr val="dk1"/>
                </a:solidFill>
                <a:highlight>
                  <a:srgbClr val="FFFFFF"/>
                </a:highlight>
              </a:rPr>
              <a:t>17-05-2019</a:t>
            </a:r>
          </a:p>
          <a:p>
            <a:pPr marL="0" lvl="0" indent="0" algn="just" rtl="0">
              <a:lnSpc>
                <a:spcPct val="150000"/>
              </a:lnSpc>
              <a:spcBef>
                <a:spcPts val="0"/>
              </a:spcBef>
              <a:spcAft>
                <a:spcPts val="0"/>
              </a:spcAft>
              <a:buNone/>
            </a:pPr>
            <a:endParaRPr lang="en-IN" sz="1200" dirty="0">
              <a:solidFill>
                <a:schemeClr val="dk1"/>
              </a:solidFill>
              <a:highlight>
                <a:srgbClr val="FFFFFF"/>
              </a:highlight>
            </a:endParaRPr>
          </a:p>
          <a:p>
            <a:pPr marL="0" lvl="0" indent="0" algn="just" rtl="0">
              <a:lnSpc>
                <a:spcPct val="150000"/>
              </a:lnSpc>
              <a:spcBef>
                <a:spcPts val="0"/>
              </a:spcBef>
              <a:spcAft>
                <a:spcPts val="0"/>
              </a:spcAft>
              <a:buNone/>
            </a:pPr>
            <a:endParaRPr lang="en-IN" sz="1200" dirty="0">
              <a:solidFill>
                <a:schemeClr val="dk1"/>
              </a:solidFill>
              <a:highlight>
                <a:srgbClr val="FFFFFF"/>
              </a:highlight>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uk-UA" smtClean="0"/>
              <a:t>22</a:t>
            </a:fld>
            <a:endParaRPr lang="uk-UA"/>
          </a:p>
        </p:txBody>
      </p:sp>
      <p:pic>
        <p:nvPicPr>
          <p:cNvPr id="4" name="Google Shape;203;p31">
            <a:extLst>
              <a:ext uri="{FF2B5EF4-FFF2-40B4-BE49-F238E27FC236}">
                <a16:creationId xmlns:a16="http://schemas.microsoft.com/office/drawing/2014/main" id="{1A127336-E4F0-452F-A055-441603B2E58C}"/>
              </a:ext>
            </a:extLst>
          </p:cNvPr>
          <p:cNvPicPr preferRelativeResize="0"/>
          <p:nvPr/>
        </p:nvPicPr>
        <p:blipFill>
          <a:blip r:embed="rId3">
            <a:alphaModFix/>
          </a:blip>
          <a:stretch>
            <a:fillRect/>
          </a:stretch>
        </p:blipFill>
        <p:spPr>
          <a:xfrm>
            <a:off x="0" y="1"/>
            <a:ext cx="776177" cy="680484"/>
          </a:xfrm>
          <a:prstGeom prst="rect">
            <a:avLst/>
          </a:prstGeom>
          <a:noFill/>
          <a:ln>
            <a:noFill/>
          </a:ln>
        </p:spPr>
      </p:pic>
      <p:pic>
        <p:nvPicPr>
          <p:cNvPr id="5" name="Google Shape;210;p32">
            <a:extLst>
              <a:ext uri="{FF2B5EF4-FFF2-40B4-BE49-F238E27FC236}">
                <a16:creationId xmlns:a16="http://schemas.microsoft.com/office/drawing/2014/main" id="{08603108-EBC9-49F6-9C6B-243D1C9A5DF4}"/>
              </a:ext>
            </a:extLst>
          </p:cNvPr>
          <p:cNvPicPr preferRelativeResize="0"/>
          <p:nvPr/>
        </p:nvPicPr>
        <p:blipFill>
          <a:blip r:embed="rId4">
            <a:alphaModFix/>
          </a:blip>
          <a:stretch>
            <a:fillRect/>
          </a:stretch>
        </p:blipFill>
        <p:spPr>
          <a:xfrm>
            <a:off x="8367823" y="1"/>
            <a:ext cx="776177" cy="680484"/>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34"/>
          <p:cNvSpPr txBox="1">
            <a:spLocks noGrp="1"/>
          </p:cNvSpPr>
          <p:nvPr>
            <p:ph type="title"/>
          </p:nvPr>
        </p:nvSpPr>
        <p:spPr>
          <a:xfrm>
            <a:off x="311700" y="0"/>
            <a:ext cx="8520600" cy="577200"/>
          </a:xfrm>
          <a:prstGeom prst="rect">
            <a:avLst/>
          </a:prstGeom>
        </p:spPr>
        <p:txBody>
          <a:bodyPr spcFirstLastPara="1" wrap="square" lIns="91425" tIns="91425" rIns="91425" bIns="91425" anchor="t" anchorCtr="0">
            <a:noAutofit/>
          </a:bodyPr>
          <a:lstStyle/>
          <a:p>
            <a:pPr marL="0" lvl="0" indent="0" algn="ctr" rtl="0">
              <a:lnSpc>
                <a:spcPct val="150000"/>
              </a:lnSpc>
              <a:spcBef>
                <a:spcPts val="0"/>
              </a:spcBef>
              <a:spcAft>
                <a:spcPts val="0"/>
              </a:spcAft>
              <a:buClr>
                <a:schemeClr val="dk1"/>
              </a:buClr>
              <a:buSzPts val="1100"/>
              <a:buFont typeface="Arial"/>
              <a:buNone/>
            </a:pPr>
            <a:r>
              <a:rPr lang="en" sz="2400" b="1" dirty="0">
                <a:highlight>
                  <a:schemeClr val="lt1"/>
                </a:highlight>
              </a:rPr>
              <a:t>ESTIMATING THE TRANSMISSION</a:t>
            </a:r>
            <a:endParaRPr sz="2400" b="1" dirty="0"/>
          </a:p>
        </p:txBody>
      </p:sp>
      <mc:AlternateContent xmlns:mc="http://schemas.openxmlformats.org/markup-compatibility/2006">
        <mc:Choice xmlns:a14="http://schemas.microsoft.com/office/drawing/2010/main" Requires="a14">
          <p:sp>
            <p:nvSpPr>
              <p:cNvPr id="221" name="Google Shape;221;p34"/>
              <p:cNvSpPr txBox="1">
                <a:spLocks noGrp="1"/>
              </p:cNvSpPr>
              <p:nvPr>
                <p:ph type="body" idx="1"/>
              </p:nvPr>
            </p:nvSpPr>
            <p:spPr>
              <a:xfrm>
                <a:off x="79200" y="701225"/>
                <a:ext cx="8985600" cy="4325400"/>
              </a:xfrm>
              <a:prstGeom prst="rect">
                <a:avLst/>
              </a:prstGeom>
            </p:spPr>
            <p:txBody>
              <a:bodyPr spcFirstLastPara="1" wrap="square" lIns="91425" tIns="91425" rIns="91425" bIns="91425" anchor="t" anchorCtr="0">
                <a:noAutofit/>
              </a:bodyPr>
              <a:lstStyle/>
              <a:p>
                <a:pPr marL="0" lvl="0" indent="457200" algn="just">
                  <a:lnSpc>
                    <a:spcPct val="150000"/>
                  </a:lnSpc>
                  <a:buNone/>
                </a:pPr>
                <a:r>
                  <a:rPr lang="en-IN" dirty="0">
                    <a:solidFill>
                      <a:schemeClr val="dk1"/>
                    </a:solidFill>
                    <a:highlight>
                      <a:srgbClr val="FFFFFF"/>
                    </a:highlight>
                  </a:rPr>
                  <a:t>We ﬁrst assume that the atmospheric light A is given. We further assume that the transmission in a local patch </a:t>
                </a:r>
                <a:r>
                  <a:rPr lang="el-GR" dirty="0">
                    <a:solidFill>
                      <a:schemeClr val="dk1"/>
                    </a:solidFill>
                    <a:highlight>
                      <a:srgbClr val="FFFFFF"/>
                    </a:highlight>
                  </a:rPr>
                  <a:t>Ω(</a:t>
                </a:r>
                <a:r>
                  <a:rPr lang="en-IN" dirty="0">
                    <a:solidFill>
                      <a:schemeClr val="dk1"/>
                    </a:solidFill>
                    <a:highlight>
                      <a:srgbClr val="FFFFFF"/>
                    </a:highlight>
                  </a:rPr>
                  <a:t>x) is constant. We denote the patch’s transmission as </a:t>
                </a:r>
                <a14:m>
                  <m:oMath xmlns:m="http://schemas.openxmlformats.org/officeDocument/2006/math">
                    <m:r>
                      <a:rPr lang="en-IN" i="1">
                        <a:solidFill>
                          <a:schemeClr val="tx1"/>
                        </a:solidFill>
                        <a:highlight>
                          <a:srgbClr val="FFFFFF"/>
                        </a:highlight>
                        <a:latin typeface="Cambria Math" panose="02040503050406030204" pitchFamily="18" charset="0"/>
                      </a:rPr>
                      <m:t>𝑡</m:t>
                    </m:r>
                    <m:r>
                      <m:rPr>
                        <m:nor/>
                      </m:rPr>
                      <a:rPr lang="en-IN">
                        <a:solidFill>
                          <a:schemeClr val="tx1"/>
                        </a:solidFill>
                        <a:highlight>
                          <a:srgbClr val="FFFFFF"/>
                        </a:highlight>
                      </a:rPr>
                      <m:t> </m:t>
                    </m:r>
                    <m:r>
                      <m:rPr>
                        <m:nor/>
                      </m:rPr>
                      <a:rPr lang="en-IN">
                        <a:solidFill>
                          <a:schemeClr val="tx1"/>
                        </a:solidFill>
                        <a:highlight>
                          <a:srgbClr val="FFFFFF"/>
                        </a:highlight>
                      </a:rPr>
                      <m:t>̃</m:t>
                    </m:r>
                    <m:r>
                      <m:rPr>
                        <m:nor/>
                      </m:rPr>
                      <a:rPr lang="en-IN">
                        <a:solidFill>
                          <a:schemeClr val="tx1"/>
                        </a:solidFill>
                        <a:highlight>
                          <a:srgbClr val="FFFFFF"/>
                        </a:highlight>
                      </a:rPr>
                      <m:t>(</m:t>
                    </m:r>
                    <m:r>
                      <m:rPr>
                        <m:nor/>
                      </m:rPr>
                      <a:rPr lang="en-IN">
                        <a:solidFill>
                          <a:schemeClr val="tx1"/>
                        </a:solidFill>
                        <a:highlight>
                          <a:srgbClr val="FFFFFF"/>
                        </a:highlight>
                      </a:rPr>
                      <m:t>x</m:t>
                    </m:r>
                    <m:r>
                      <m:rPr>
                        <m:nor/>
                      </m:rPr>
                      <a:rPr lang="en-IN">
                        <a:solidFill>
                          <a:schemeClr val="tx1"/>
                        </a:solidFill>
                        <a:highlight>
                          <a:srgbClr val="FFFFFF"/>
                        </a:highlight>
                      </a:rPr>
                      <m:t>). </m:t>
                    </m:r>
                  </m:oMath>
                </a14:m>
                <a:r>
                  <a:rPr lang="en-IN" dirty="0">
                    <a:solidFill>
                      <a:schemeClr val="dk1"/>
                    </a:solidFill>
                    <a:highlight>
                      <a:srgbClr val="FFFFFF"/>
                    </a:highlight>
                  </a:rPr>
                  <a:t>Taking the min operation in the local patch on the haze imaging equation we arrive at this equation.</a:t>
                </a:r>
              </a:p>
              <a:p>
                <a:pPr marL="0" lvl="0" indent="457200" algn="just">
                  <a:lnSpc>
                    <a:spcPct val="150000"/>
                  </a:lnSpc>
                  <a:buNone/>
                </a:pPr>
                <a:r>
                  <a:rPr lang="en-IN" sz="2400" dirty="0">
                    <a:solidFill>
                      <a:schemeClr val="dk1"/>
                    </a:solidFill>
                    <a:highlight>
                      <a:srgbClr val="FFFFFF"/>
                    </a:highlight>
                    <a:latin typeface="Times New Roman"/>
                    <a:ea typeface="Times New Roman"/>
                    <a:cs typeface="Times New Roman"/>
                    <a:sym typeface="Times New Roman"/>
                  </a:rPr>
                  <a:t>	</a:t>
                </a:r>
                <a14:m>
                  <m:oMath xmlns:m="http://schemas.openxmlformats.org/officeDocument/2006/math">
                    <m:func>
                      <m:funcPr>
                        <m:ctrlPr>
                          <a:rPr lang="en-IN" i="1">
                            <a:solidFill>
                              <a:srgbClr val="000000"/>
                            </a:solidFill>
                            <a:highlight>
                              <a:srgbClr val="FFFFFF"/>
                            </a:highlight>
                            <a:latin typeface="Cambria Math" panose="02040503050406030204" pitchFamily="18" charset="0"/>
                          </a:rPr>
                        </m:ctrlPr>
                      </m:funcPr>
                      <m:fName>
                        <m:limLow>
                          <m:limLowPr>
                            <m:ctrlPr>
                              <a:rPr lang="en-IN" i="1">
                                <a:solidFill>
                                  <a:srgbClr val="000000"/>
                                </a:solidFill>
                                <a:highlight>
                                  <a:srgbClr val="FFFFFF"/>
                                </a:highlight>
                                <a:latin typeface="Cambria Math" panose="02040503050406030204" pitchFamily="18" charset="0"/>
                              </a:rPr>
                            </m:ctrlPr>
                          </m:limLowPr>
                          <m:e>
                            <m:r>
                              <m:rPr>
                                <m:sty m:val="p"/>
                              </m:rPr>
                              <a:rPr lang="en-IN">
                                <a:solidFill>
                                  <a:srgbClr val="000000"/>
                                </a:solidFill>
                                <a:highlight>
                                  <a:srgbClr val="FFFFFF"/>
                                </a:highlight>
                                <a:latin typeface="Cambria Math" panose="02040503050406030204" pitchFamily="18" charset="0"/>
                              </a:rPr>
                              <m:t>min</m:t>
                            </m:r>
                          </m:e>
                          <m:lim>
                            <m:r>
                              <a:rPr lang="en-IN" i="1">
                                <a:solidFill>
                                  <a:srgbClr val="000000"/>
                                </a:solidFill>
                                <a:highlight>
                                  <a:srgbClr val="FFFFFF"/>
                                </a:highlight>
                                <a:latin typeface="Cambria Math" panose="02040503050406030204" pitchFamily="18" charset="0"/>
                              </a:rPr>
                              <m:t>𝑦</m:t>
                            </m:r>
                            <m:r>
                              <a:rPr lang="en-IN" i="1">
                                <a:solidFill>
                                  <a:srgbClr val="000000"/>
                                </a:solidFill>
                                <a:highlight>
                                  <a:srgbClr val="FFFFFF"/>
                                </a:highlight>
                                <a:latin typeface="Cambria Math" panose="02040503050406030204" pitchFamily="18" charset="0"/>
                                <a:ea typeface="Cambria Math" panose="02040503050406030204" pitchFamily="18" charset="0"/>
                              </a:rPr>
                              <m:t>∈</m:t>
                            </m:r>
                            <m:r>
                              <m:rPr>
                                <m:nor/>
                              </m:rPr>
                              <a:rPr lang="el-GR" dirty="0">
                                <a:solidFill>
                                  <a:schemeClr val="dk1"/>
                                </a:solidFill>
                                <a:highlight>
                                  <a:srgbClr val="FFFFFF"/>
                                </a:highlight>
                              </a:rPr>
                              <m:t>Ω</m:t>
                            </m:r>
                            <m:r>
                              <m:rPr>
                                <m:nor/>
                              </m:rPr>
                              <a:rPr lang="el-GR" dirty="0">
                                <a:solidFill>
                                  <a:schemeClr val="dk1"/>
                                </a:solidFill>
                                <a:highlight>
                                  <a:srgbClr val="FFFFFF"/>
                                </a:highlight>
                              </a:rPr>
                              <m:t>(</m:t>
                            </m:r>
                            <m:r>
                              <m:rPr>
                                <m:nor/>
                              </m:rPr>
                              <a:rPr lang="en-IN" dirty="0">
                                <a:solidFill>
                                  <a:schemeClr val="dk1"/>
                                </a:solidFill>
                                <a:highlight>
                                  <a:srgbClr val="FFFFFF"/>
                                </a:highlight>
                              </a:rPr>
                              <m:t>x</m:t>
                            </m:r>
                            <m:r>
                              <m:rPr>
                                <m:nor/>
                              </m:rPr>
                              <a:rPr lang="en-IN" dirty="0">
                                <a:solidFill>
                                  <a:schemeClr val="dk1"/>
                                </a:solidFill>
                                <a:highlight>
                                  <a:srgbClr val="FFFFFF"/>
                                </a:highlight>
                              </a:rPr>
                              <m:t>)</m:t>
                            </m:r>
                          </m:lim>
                        </m:limLow>
                      </m:fName>
                      <m:e>
                        <m:d>
                          <m:dPr>
                            <m:ctrlPr>
                              <a:rPr lang="en-IN" i="1">
                                <a:solidFill>
                                  <a:srgbClr val="000000"/>
                                </a:solidFill>
                                <a:highlight>
                                  <a:srgbClr val="FFFFFF"/>
                                </a:highlight>
                                <a:latin typeface="Cambria Math" panose="02040503050406030204" pitchFamily="18" charset="0"/>
                              </a:rPr>
                            </m:ctrlPr>
                          </m:dPr>
                          <m:e>
                            <m:sSup>
                              <m:sSupPr>
                                <m:ctrlPr>
                                  <a:rPr lang="en-IN" i="1">
                                    <a:solidFill>
                                      <a:schemeClr val="dk1"/>
                                    </a:solidFill>
                                    <a:highlight>
                                      <a:srgbClr val="FFFFFF"/>
                                    </a:highlight>
                                    <a:latin typeface="Cambria Math" panose="02040503050406030204" pitchFamily="18" charset="0"/>
                                  </a:rPr>
                                </m:ctrlPr>
                              </m:sSupPr>
                              <m:e>
                                <m:r>
                                  <a:rPr lang="en-IN" b="0" i="1" smtClean="0">
                                    <a:solidFill>
                                      <a:schemeClr val="dk1"/>
                                    </a:solidFill>
                                    <a:highlight>
                                      <a:srgbClr val="FFFFFF"/>
                                    </a:highlight>
                                    <a:latin typeface="Cambria Math" panose="02040503050406030204" pitchFamily="18" charset="0"/>
                                  </a:rPr>
                                  <m:t>𝐼</m:t>
                                </m:r>
                              </m:e>
                              <m:sup>
                                <m:r>
                                  <a:rPr lang="en-IN" i="1">
                                    <a:solidFill>
                                      <a:schemeClr val="dk1"/>
                                    </a:solidFill>
                                    <a:highlight>
                                      <a:srgbClr val="FFFFFF"/>
                                    </a:highlight>
                                    <a:latin typeface="Cambria Math" panose="02040503050406030204" pitchFamily="18" charset="0"/>
                                  </a:rPr>
                                  <m:t>𝑐</m:t>
                                </m:r>
                              </m:sup>
                            </m:sSup>
                            <m:d>
                              <m:dPr>
                                <m:ctrlPr>
                                  <a:rPr lang="en-IN" i="1">
                                    <a:solidFill>
                                      <a:schemeClr val="dk1"/>
                                    </a:solidFill>
                                    <a:highlight>
                                      <a:srgbClr val="FFFFFF"/>
                                    </a:highlight>
                                    <a:latin typeface="Cambria Math" panose="02040503050406030204" pitchFamily="18" charset="0"/>
                                  </a:rPr>
                                </m:ctrlPr>
                              </m:dPr>
                              <m:e>
                                <m:r>
                                  <a:rPr lang="en-IN" i="1">
                                    <a:solidFill>
                                      <a:schemeClr val="dk1"/>
                                    </a:solidFill>
                                    <a:highlight>
                                      <a:srgbClr val="FFFFFF"/>
                                    </a:highlight>
                                    <a:latin typeface="Cambria Math" panose="02040503050406030204" pitchFamily="18" charset="0"/>
                                  </a:rPr>
                                  <m:t>𝑦</m:t>
                                </m:r>
                              </m:e>
                            </m:d>
                          </m:e>
                        </m:d>
                      </m:e>
                    </m:func>
                    <m:r>
                      <a:rPr lang="en-IN" b="0" i="1" smtClean="0">
                        <a:solidFill>
                          <a:schemeClr val="dk1"/>
                        </a:solidFill>
                        <a:highlight>
                          <a:srgbClr val="FFFFFF"/>
                        </a:highlight>
                        <a:latin typeface="Cambria Math" panose="02040503050406030204" pitchFamily="18" charset="0"/>
                      </a:rPr>
                      <m:t>=</m:t>
                    </m:r>
                    <m:r>
                      <a:rPr lang="en-IN" i="1">
                        <a:solidFill>
                          <a:schemeClr val="tx1"/>
                        </a:solidFill>
                        <a:highlight>
                          <a:srgbClr val="FFFFFF"/>
                        </a:highlight>
                        <a:latin typeface="Cambria Math" panose="02040503050406030204" pitchFamily="18" charset="0"/>
                      </a:rPr>
                      <m:t>𝑡</m:t>
                    </m:r>
                    <m:r>
                      <m:rPr>
                        <m:nor/>
                      </m:rPr>
                      <a:rPr lang="en-IN">
                        <a:solidFill>
                          <a:schemeClr val="tx1"/>
                        </a:solidFill>
                        <a:highlight>
                          <a:srgbClr val="FFFFFF"/>
                        </a:highlight>
                      </a:rPr>
                      <m:t> </m:t>
                    </m:r>
                    <m:r>
                      <m:rPr>
                        <m:nor/>
                      </m:rPr>
                      <a:rPr lang="en-IN">
                        <a:solidFill>
                          <a:schemeClr val="tx1"/>
                        </a:solidFill>
                        <a:highlight>
                          <a:srgbClr val="FFFFFF"/>
                        </a:highlight>
                      </a:rPr>
                      <m:t>̃</m:t>
                    </m:r>
                    <m:r>
                      <m:rPr>
                        <m:nor/>
                      </m:rPr>
                      <a:rPr lang="en-IN">
                        <a:solidFill>
                          <a:schemeClr val="tx1"/>
                        </a:solidFill>
                        <a:highlight>
                          <a:srgbClr val="FFFFFF"/>
                        </a:highlight>
                      </a:rPr>
                      <m:t>(</m:t>
                    </m:r>
                    <m:r>
                      <m:rPr>
                        <m:nor/>
                      </m:rPr>
                      <a:rPr lang="en-IN">
                        <a:solidFill>
                          <a:schemeClr val="tx1"/>
                        </a:solidFill>
                        <a:highlight>
                          <a:srgbClr val="FFFFFF"/>
                        </a:highlight>
                      </a:rPr>
                      <m:t>x</m:t>
                    </m:r>
                    <m:r>
                      <m:rPr>
                        <m:nor/>
                      </m:rPr>
                      <a:rPr lang="en-IN">
                        <a:solidFill>
                          <a:schemeClr val="tx1"/>
                        </a:solidFill>
                        <a:highlight>
                          <a:srgbClr val="FFFFFF"/>
                        </a:highlight>
                      </a:rPr>
                      <m:t>)</m:t>
                    </m:r>
                    <m:func>
                      <m:funcPr>
                        <m:ctrlPr>
                          <a:rPr lang="en-IN" i="1">
                            <a:solidFill>
                              <a:srgbClr val="000000"/>
                            </a:solidFill>
                            <a:highlight>
                              <a:srgbClr val="FFFFFF"/>
                            </a:highlight>
                            <a:latin typeface="Cambria Math" panose="02040503050406030204" pitchFamily="18" charset="0"/>
                          </a:rPr>
                        </m:ctrlPr>
                      </m:funcPr>
                      <m:fName>
                        <m:limLow>
                          <m:limLowPr>
                            <m:ctrlPr>
                              <a:rPr lang="en-IN" i="1">
                                <a:solidFill>
                                  <a:srgbClr val="000000"/>
                                </a:solidFill>
                                <a:highlight>
                                  <a:srgbClr val="FFFFFF"/>
                                </a:highlight>
                                <a:latin typeface="Cambria Math" panose="02040503050406030204" pitchFamily="18" charset="0"/>
                              </a:rPr>
                            </m:ctrlPr>
                          </m:limLowPr>
                          <m:e>
                            <m:r>
                              <m:rPr>
                                <m:sty m:val="p"/>
                              </m:rPr>
                              <a:rPr lang="en-IN">
                                <a:solidFill>
                                  <a:srgbClr val="000000"/>
                                </a:solidFill>
                                <a:highlight>
                                  <a:srgbClr val="FFFFFF"/>
                                </a:highlight>
                                <a:latin typeface="Cambria Math" panose="02040503050406030204" pitchFamily="18" charset="0"/>
                              </a:rPr>
                              <m:t>min</m:t>
                            </m:r>
                          </m:e>
                          <m:lim>
                            <m:r>
                              <a:rPr lang="en-IN" i="1">
                                <a:solidFill>
                                  <a:srgbClr val="000000"/>
                                </a:solidFill>
                                <a:highlight>
                                  <a:srgbClr val="FFFFFF"/>
                                </a:highlight>
                                <a:latin typeface="Cambria Math" panose="02040503050406030204" pitchFamily="18" charset="0"/>
                              </a:rPr>
                              <m:t>𝑦</m:t>
                            </m:r>
                            <m:r>
                              <a:rPr lang="en-IN" i="1">
                                <a:solidFill>
                                  <a:srgbClr val="000000"/>
                                </a:solidFill>
                                <a:highlight>
                                  <a:srgbClr val="FFFFFF"/>
                                </a:highlight>
                                <a:latin typeface="Cambria Math" panose="02040503050406030204" pitchFamily="18" charset="0"/>
                                <a:ea typeface="Cambria Math" panose="02040503050406030204" pitchFamily="18" charset="0"/>
                              </a:rPr>
                              <m:t>∈</m:t>
                            </m:r>
                            <m:r>
                              <m:rPr>
                                <m:nor/>
                              </m:rPr>
                              <a:rPr lang="el-GR" dirty="0">
                                <a:solidFill>
                                  <a:schemeClr val="dk1"/>
                                </a:solidFill>
                                <a:highlight>
                                  <a:srgbClr val="FFFFFF"/>
                                </a:highlight>
                              </a:rPr>
                              <m:t>Ω</m:t>
                            </m:r>
                            <m:r>
                              <m:rPr>
                                <m:nor/>
                              </m:rPr>
                              <a:rPr lang="el-GR" dirty="0">
                                <a:solidFill>
                                  <a:schemeClr val="dk1"/>
                                </a:solidFill>
                                <a:highlight>
                                  <a:srgbClr val="FFFFFF"/>
                                </a:highlight>
                              </a:rPr>
                              <m:t>(</m:t>
                            </m:r>
                            <m:r>
                              <m:rPr>
                                <m:nor/>
                              </m:rPr>
                              <a:rPr lang="en-IN" dirty="0">
                                <a:solidFill>
                                  <a:schemeClr val="dk1"/>
                                </a:solidFill>
                                <a:highlight>
                                  <a:srgbClr val="FFFFFF"/>
                                </a:highlight>
                              </a:rPr>
                              <m:t>x</m:t>
                            </m:r>
                            <m:r>
                              <m:rPr>
                                <m:nor/>
                              </m:rPr>
                              <a:rPr lang="en-IN" dirty="0">
                                <a:solidFill>
                                  <a:schemeClr val="dk1"/>
                                </a:solidFill>
                                <a:highlight>
                                  <a:srgbClr val="FFFFFF"/>
                                </a:highlight>
                              </a:rPr>
                              <m:t>)</m:t>
                            </m:r>
                          </m:lim>
                        </m:limLow>
                      </m:fName>
                      <m:e>
                        <m:d>
                          <m:dPr>
                            <m:ctrlPr>
                              <a:rPr lang="en-IN" i="1">
                                <a:solidFill>
                                  <a:srgbClr val="000000"/>
                                </a:solidFill>
                                <a:highlight>
                                  <a:srgbClr val="FFFFFF"/>
                                </a:highlight>
                                <a:latin typeface="Cambria Math" panose="02040503050406030204" pitchFamily="18" charset="0"/>
                              </a:rPr>
                            </m:ctrlPr>
                          </m:dPr>
                          <m:e>
                            <m:sSup>
                              <m:sSupPr>
                                <m:ctrlPr>
                                  <a:rPr lang="en-IN" i="1">
                                    <a:solidFill>
                                      <a:schemeClr val="dk1"/>
                                    </a:solidFill>
                                    <a:highlight>
                                      <a:srgbClr val="FFFFFF"/>
                                    </a:highlight>
                                    <a:latin typeface="Cambria Math" panose="02040503050406030204" pitchFamily="18" charset="0"/>
                                  </a:rPr>
                                </m:ctrlPr>
                              </m:sSupPr>
                              <m:e>
                                <m:r>
                                  <a:rPr lang="en-IN" b="0" i="1" smtClean="0">
                                    <a:solidFill>
                                      <a:schemeClr val="dk1"/>
                                    </a:solidFill>
                                    <a:highlight>
                                      <a:srgbClr val="FFFFFF"/>
                                    </a:highlight>
                                    <a:latin typeface="Cambria Math" panose="02040503050406030204" pitchFamily="18" charset="0"/>
                                  </a:rPr>
                                  <m:t>𝐽</m:t>
                                </m:r>
                              </m:e>
                              <m:sup>
                                <m:r>
                                  <a:rPr lang="en-IN" i="1">
                                    <a:solidFill>
                                      <a:schemeClr val="dk1"/>
                                    </a:solidFill>
                                    <a:highlight>
                                      <a:srgbClr val="FFFFFF"/>
                                    </a:highlight>
                                    <a:latin typeface="Cambria Math" panose="02040503050406030204" pitchFamily="18" charset="0"/>
                                  </a:rPr>
                                  <m:t>𝑐</m:t>
                                </m:r>
                              </m:sup>
                            </m:sSup>
                            <m:d>
                              <m:dPr>
                                <m:ctrlPr>
                                  <a:rPr lang="en-IN" i="1">
                                    <a:solidFill>
                                      <a:schemeClr val="dk1"/>
                                    </a:solidFill>
                                    <a:highlight>
                                      <a:srgbClr val="FFFFFF"/>
                                    </a:highlight>
                                    <a:latin typeface="Cambria Math" panose="02040503050406030204" pitchFamily="18" charset="0"/>
                                  </a:rPr>
                                </m:ctrlPr>
                              </m:dPr>
                              <m:e>
                                <m:r>
                                  <a:rPr lang="en-IN" i="1">
                                    <a:solidFill>
                                      <a:schemeClr val="dk1"/>
                                    </a:solidFill>
                                    <a:highlight>
                                      <a:srgbClr val="FFFFFF"/>
                                    </a:highlight>
                                    <a:latin typeface="Cambria Math" panose="02040503050406030204" pitchFamily="18" charset="0"/>
                                  </a:rPr>
                                  <m:t>𝑦</m:t>
                                </m:r>
                              </m:e>
                            </m:d>
                          </m:e>
                        </m:d>
                      </m:e>
                    </m:func>
                    <m:r>
                      <a:rPr lang="en-IN" b="0" i="1" smtClean="0">
                        <a:solidFill>
                          <a:schemeClr val="dk1"/>
                        </a:solidFill>
                        <a:highlight>
                          <a:srgbClr val="FFFFFF"/>
                        </a:highlight>
                        <a:latin typeface="Cambria Math" panose="02040503050406030204" pitchFamily="18" charset="0"/>
                      </a:rPr>
                      <m:t>+(</m:t>
                    </m:r>
                    <m:r>
                      <a:rPr lang="en-IN" b="0" i="1" smtClean="0">
                        <a:solidFill>
                          <a:schemeClr val="dk1"/>
                        </a:solidFill>
                        <a:highlight>
                          <a:srgbClr val="FFFFFF"/>
                        </a:highlight>
                        <a:latin typeface="Cambria Math" panose="02040503050406030204" pitchFamily="18" charset="0"/>
                      </a:rPr>
                      <m:t>1</m:t>
                    </m:r>
                    <m:r>
                      <a:rPr lang="en-IN" b="0" i="1" smtClean="0">
                        <a:solidFill>
                          <a:schemeClr val="dk1"/>
                        </a:solidFill>
                        <a:highlight>
                          <a:srgbClr val="FFFFFF"/>
                        </a:highlight>
                        <a:latin typeface="Cambria Math" panose="02040503050406030204" pitchFamily="18" charset="0"/>
                      </a:rPr>
                      <m:t>−</m:t>
                    </m:r>
                    <m:r>
                      <a:rPr lang="en-IN" i="1">
                        <a:solidFill>
                          <a:schemeClr val="tx1"/>
                        </a:solidFill>
                        <a:highlight>
                          <a:srgbClr val="FFFFFF"/>
                        </a:highlight>
                        <a:latin typeface="Cambria Math" panose="02040503050406030204" pitchFamily="18" charset="0"/>
                      </a:rPr>
                      <m:t>𝑡</m:t>
                    </m:r>
                    <m:r>
                      <m:rPr>
                        <m:nor/>
                      </m:rPr>
                      <a:rPr lang="en-IN">
                        <a:solidFill>
                          <a:schemeClr val="tx1"/>
                        </a:solidFill>
                        <a:highlight>
                          <a:srgbClr val="FFFFFF"/>
                        </a:highlight>
                      </a:rPr>
                      <m:t> </m:t>
                    </m:r>
                    <m:r>
                      <m:rPr>
                        <m:nor/>
                      </m:rPr>
                      <a:rPr lang="en-IN" smtClean="0">
                        <a:solidFill>
                          <a:schemeClr val="tx1"/>
                        </a:solidFill>
                        <a:highlight>
                          <a:srgbClr val="FFFFFF"/>
                        </a:highlight>
                      </a:rPr>
                      <m:t>̃</m:t>
                    </m:r>
                    <m:r>
                      <m:rPr>
                        <m:nor/>
                      </m:rPr>
                      <a:rPr lang="en-IN">
                        <a:solidFill>
                          <a:schemeClr val="tx1"/>
                        </a:solidFill>
                        <a:highlight>
                          <a:srgbClr val="FFFFFF"/>
                        </a:highlight>
                      </a:rPr>
                      <m:t>(</m:t>
                    </m:r>
                    <m:r>
                      <m:rPr>
                        <m:nor/>
                      </m:rPr>
                      <a:rPr lang="en-IN">
                        <a:solidFill>
                          <a:schemeClr val="tx1"/>
                        </a:solidFill>
                        <a:highlight>
                          <a:srgbClr val="FFFFFF"/>
                        </a:highlight>
                      </a:rPr>
                      <m:t>x</m:t>
                    </m:r>
                    <m:r>
                      <m:rPr>
                        <m:nor/>
                      </m:rPr>
                      <a:rPr lang="en-IN">
                        <a:solidFill>
                          <a:schemeClr val="tx1"/>
                        </a:solidFill>
                        <a:highlight>
                          <a:srgbClr val="FFFFFF"/>
                        </a:highlight>
                      </a:rPr>
                      <m:t>))</m:t>
                    </m:r>
                    <m:sSup>
                      <m:sSupPr>
                        <m:ctrlPr>
                          <a:rPr lang="en-IN" b="0" i="1" smtClean="0">
                            <a:solidFill>
                              <a:schemeClr val="tx1"/>
                            </a:solidFill>
                            <a:highlight>
                              <a:srgbClr val="FFFFFF"/>
                            </a:highlight>
                            <a:latin typeface="Cambria Math" panose="02040503050406030204" pitchFamily="18" charset="0"/>
                          </a:rPr>
                        </m:ctrlPr>
                      </m:sSupPr>
                      <m:e>
                        <m:r>
                          <a:rPr lang="en-IN" b="0" i="1" smtClean="0">
                            <a:solidFill>
                              <a:schemeClr val="tx1"/>
                            </a:solidFill>
                            <a:highlight>
                              <a:srgbClr val="FFFFFF"/>
                            </a:highlight>
                            <a:latin typeface="Cambria Math" panose="02040503050406030204" pitchFamily="18" charset="0"/>
                          </a:rPr>
                          <m:t>𝐴</m:t>
                        </m:r>
                      </m:e>
                      <m:sup>
                        <m:r>
                          <a:rPr lang="en-IN" b="0" i="1" smtClean="0">
                            <a:solidFill>
                              <a:schemeClr val="tx1"/>
                            </a:solidFill>
                            <a:highlight>
                              <a:srgbClr val="FFFFFF"/>
                            </a:highlight>
                            <a:latin typeface="Cambria Math" panose="02040503050406030204" pitchFamily="18" charset="0"/>
                          </a:rPr>
                          <m:t>𝑐</m:t>
                        </m:r>
                      </m:sup>
                    </m:sSup>
                    <m:r>
                      <a:rPr lang="en-IN" i="1">
                        <a:solidFill>
                          <a:schemeClr val="tx1"/>
                        </a:solidFill>
                        <a:highlight>
                          <a:srgbClr val="FFFFFF"/>
                        </a:highlight>
                      </a:rPr>
                      <m:t> </m:t>
                    </m:r>
                  </m:oMath>
                </a14:m>
                <a:r>
                  <a:rPr lang="en-IN" sz="2400" dirty="0">
                    <a:solidFill>
                      <a:schemeClr val="dk1"/>
                    </a:solidFill>
                    <a:highlight>
                      <a:srgbClr val="FFFFFF"/>
                    </a:highlight>
                    <a:latin typeface="Times New Roman"/>
                    <a:ea typeface="Times New Roman"/>
                    <a:cs typeface="Times New Roman"/>
                    <a:sym typeface="Times New Roman"/>
                  </a:rPr>
                  <a:t>	</a:t>
                </a:r>
              </a:p>
              <a:p>
                <a:pPr marL="0" lvl="0" indent="0" algn="just" rtl="0">
                  <a:lnSpc>
                    <a:spcPct val="150000"/>
                  </a:lnSpc>
                  <a:spcBef>
                    <a:spcPts val="0"/>
                  </a:spcBef>
                  <a:spcAft>
                    <a:spcPts val="0"/>
                  </a:spcAft>
                  <a:buNone/>
                </a:pPr>
                <a:endParaRPr lang="en-IN" dirty="0">
                  <a:solidFill>
                    <a:schemeClr val="dk1"/>
                  </a:solidFill>
                  <a:highlight>
                    <a:srgbClr val="FFFFFF"/>
                  </a:highlight>
                </a:endParaRPr>
              </a:p>
              <a:p>
                <a:pPr marL="0" lvl="0" indent="0" algn="just" rtl="0">
                  <a:lnSpc>
                    <a:spcPct val="150000"/>
                  </a:lnSpc>
                  <a:spcBef>
                    <a:spcPts val="0"/>
                  </a:spcBef>
                  <a:spcAft>
                    <a:spcPts val="0"/>
                  </a:spcAft>
                  <a:buNone/>
                </a:pPr>
                <a:r>
                  <a:rPr lang="en-IN" dirty="0">
                    <a:solidFill>
                      <a:schemeClr val="dk1"/>
                    </a:solidFill>
                    <a:highlight>
                      <a:srgbClr val="FFFFFF"/>
                    </a:highlight>
                  </a:rPr>
                  <a:t>we apply min operation on above equation for all three channels and arrive at:</a:t>
                </a:r>
              </a:p>
              <a:p>
                <a:pPr marL="0" lvl="0" indent="0" algn="just" rtl="0">
                  <a:lnSpc>
                    <a:spcPct val="150000"/>
                  </a:lnSpc>
                  <a:spcBef>
                    <a:spcPts val="0"/>
                  </a:spcBef>
                  <a:spcAft>
                    <a:spcPts val="0"/>
                  </a:spcAft>
                  <a:buNone/>
                </a:pPr>
                <a:endParaRPr lang="en-IN" sz="1200" dirty="0">
                  <a:solidFill>
                    <a:schemeClr val="dk1"/>
                  </a:solidFill>
                  <a:highlight>
                    <a:srgbClr val="FFFFFF"/>
                  </a:highlight>
                </a:endParaRPr>
              </a:p>
              <a:p>
                <a:pPr marL="0" lvl="0" indent="0" algn="just" rtl="0">
                  <a:lnSpc>
                    <a:spcPct val="150000"/>
                  </a:lnSpc>
                  <a:spcBef>
                    <a:spcPts val="0"/>
                  </a:spcBef>
                  <a:spcAft>
                    <a:spcPts val="0"/>
                  </a:spcAft>
                  <a:buNone/>
                </a:pPr>
                <a:endParaRPr lang="en-IN" sz="1200" dirty="0">
                  <a:solidFill>
                    <a:schemeClr val="dk1"/>
                  </a:solidFill>
                  <a:highlight>
                    <a:srgbClr val="FFFFFF"/>
                  </a:highlight>
                </a:endParaRPr>
              </a:p>
              <a:p>
                <a:pPr marL="0" lvl="0" indent="0" algn="just" rtl="0">
                  <a:lnSpc>
                    <a:spcPct val="150000"/>
                  </a:lnSpc>
                  <a:spcBef>
                    <a:spcPts val="0"/>
                  </a:spcBef>
                  <a:spcAft>
                    <a:spcPts val="0"/>
                  </a:spcAft>
                  <a:buNone/>
                </a:pPr>
                <a:endParaRPr lang="en-IN" sz="1200" dirty="0">
                  <a:solidFill>
                    <a:schemeClr val="dk1"/>
                  </a:solidFill>
                  <a:highlight>
                    <a:srgbClr val="FFFFFF"/>
                  </a:highlight>
                </a:endParaRPr>
              </a:p>
              <a:p>
                <a:pPr marL="0" lvl="0" indent="0" algn="l" rtl="0">
                  <a:spcBef>
                    <a:spcPts val="0"/>
                  </a:spcBef>
                  <a:spcAft>
                    <a:spcPts val="1600"/>
                  </a:spcAft>
                  <a:buClr>
                    <a:schemeClr val="dk1"/>
                  </a:buClr>
                  <a:buSzPts val="1100"/>
                  <a:buFont typeface="Arial"/>
                  <a:buNone/>
                </a:pPr>
                <a:r>
                  <a:rPr lang="el-GR" sz="1200" dirty="0">
                    <a:solidFill>
                      <a:srgbClr val="000000"/>
                    </a:solidFill>
                  </a:rPr>
                  <a:t>17-05-2019</a:t>
                </a:r>
                <a:endParaRPr dirty="0">
                  <a:solidFill>
                    <a:srgbClr val="000000"/>
                  </a:solidFill>
                  <a:highlight>
                    <a:srgbClr val="FFFFFF"/>
                  </a:highlight>
                </a:endParaRPr>
              </a:p>
            </p:txBody>
          </p:sp>
        </mc:Choice>
        <mc:Fallback>
          <p:sp>
            <p:nvSpPr>
              <p:cNvPr id="221" name="Google Shape;221;p34"/>
              <p:cNvSpPr txBox="1">
                <a:spLocks noGrp="1" noRot="1" noChangeAspect="1" noMove="1" noResize="1" noEditPoints="1" noAdjustHandles="1" noChangeArrowheads="1" noChangeShapeType="1" noTextEdit="1"/>
              </p:cNvSpPr>
              <p:nvPr>
                <p:ph type="body" idx="1"/>
              </p:nvPr>
            </p:nvSpPr>
            <p:spPr>
              <a:xfrm>
                <a:off x="79200" y="701225"/>
                <a:ext cx="8985600" cy="4325400"/>
              </a:xfrm>
              <a:prstGeom prst="rect">
                <a:avLst/>
              </a:prstGeom>
              <a:blipFill>
                <a:blip r:embed="rId3"/>
                <a:stretch>
                  <a:fillRect l="-611" r="-1289" b="-1268"/>
                </a:stretch>
              </a:blipFill>
            </p:spPr>
            <p:txBody>
              <a:bodyPr/>
              <a:lstStyle/>
              <a:p>
                <a:r>
                  <a:rPr lang="en-IN">
                    <a:noFill/>
                  </a:rPr>
                  <a:t> </a:t>
                </a:r>
              </a:p>
            </p:txBody>
          </p:sp>
        </mc:Fallback>
      </mc:AlternateContent>
      <p:pic>
        <p:nvPicPr>
          <p:cNvPr id="222" name="Google Shape;222;p34"/>
          <p:cNvPicPr preferRelativeResize="0"/>
          <p:nvPr/>
        </p:nvPicPr>
        <p:blipFill>
          <a:blip r:embed="rId4">
            <a:alphaModFix/>
          </a:blip>
          <a:stretch>
            <a:fillRect/>
          </a:stretch>
        </p:blipFill>
        <p:spPr>
          <a:xfrm>
            <a:off x="0" y="-1"/>
            <a:ext cx="754912" cy="671033"/>
          </a:xfrm>
          <a:prstGeom prst="rect">
            <a:avLst/>
          </a:prstGeom>
          <a:noFill/>
          <a:ln>
            <a:noFill/>
          </a:ln>
        </p:spPr>
      </p:pic>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uk-UA" smtClean="0"/>
              <a:t>23</a:t>
            </a:fld>
            <a:endParaRPr lang="uk-UA"/>
          </a:p>
        </p:txBody>
      </p:sp>
      <p:pic>
        <p:nvPicPr>
          <p:cNvPr id="6" name="Google Shape;210;p32">
            <a:extLst>
              <a:ext uri="{FF2B5EF4-FFF2-40B4-BE49-F238E27FC236}">
                <a16:creationId xmlns:a16="http://schemas.microsoft.com/office/drawing/2014/main" id="{2CBD47E7-8C84-43F6-8A45-08CD6B8A6D46}"/>
              </a:ext>
            </a:extLst>
          </p:cNvPr>
          <p:cNvPicPr preferRelativeResize="0"/>
          <p:nvPr/>
        </p:nvPicPr>
        <p:blipFill>
          <a:blip r:embed="rId5">
            <a:alphaModFix/>
          </a:blip>
          <a:stretch>
            <a:fillRect/>
          </a:stretch>
        </p:blipFill>
        <p:spPr>
          <a:xfrm>
            <a:off x="8472458" y="1"/>
            <a:ext cx="671542" cy="5772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27" name="Google Shape;227;p35"/>
              <p:cNvSpPr txBox="1">
                <a:spLocks noGrp="1"/>
              </p:cNvSpPr>
              <p:nvPr>
                <p:ph type="body" idx="1"/>
              </p:nvPr>
            </p:nvSpPr>
            <p:spPr>
              <a:xfrm>
                <a:off x="148725" y="74374"/>
                <a:ext cx="8911200" cy="5069125"/>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endParaRPr lang="en-IN" sz="2400" dirty="0">
                  <a:solidFill>
                    <a:schemeClr val="dk1"/>
                  </a:solidFill>
                  <a:highlight>
                    <a:srgbClr val="FFFFFF"/>
                  </a:highlight>
                  <a:latin typeface="Times New Roman"/>
                  <a:ea typeface="Times New Roman"/>
                  <a:cs typeface="Times New Roman"/>
                  <a:sym typeface="Times New Roman"/>
                </a:endParaRPr>
              </a:p>
              <a:p>
                <a:pPr marL="0" lvl="0" indent="0" algn="ctr">
                  <a:lnSpc>
                    <a:spcPct val="100000"/>
                  </a:lnSpc>
                  <a:buClr>
                    <a:schemeClr val="dk1"/>
                  </a:buClr>
                  <a:buSzPts val="1100"/>
                  <a:buNone/>
                </a:pPr>
                <a14:m>
                  <m:oMathPara xmlns:m="http://schemas.openxmlformats.org/officeDocument/2006/math">
                    <m:oMathParaPr>
                      <m:jc m:val="centerGroup"/>
                    </m:oMathParaPr>
                    <m:oMath xmlns:m="http://schemas.openxmlformats.org/officeDocument/2006/math">
                      <m:func>
                        <m:funcPr>
                          <m:ctrlPr>
                            <a:rPr lang="en-IN" sz="2400" i="1">
                              <a:solidFill>
                                <a:srgbClr val="000000"/>
                              </a:solidFill>
                              <a:highlight>
                                <a:srgbClr val="FFFFFF"/>
                              </a:highlight>
                              <a:latin typeface="Cambria Math" panose="02040503050406030204" pitchFamily="18" charset="0"/>
                            </a:rPr>
                          </m:ctrlPr>
                        </m:funcPr>
                        <m:fName>
                          <m:limLow>
                            <m:limLowPr>
                              <m:ctrlPr>
                                <a:rPr lang="en-IN" sz="2400" i="1">
                                  <a:solidFill>
                                    <a:srgbClr val="000000"/>
                                  </a:solidFill>
                                  <a:highlight>
                                    <a:srgbClr val="FFFFFF"/>
                                  </a:highlight>
                                  <a:latin typeface="Cambria Math" panose="02040503050406030204" pitchFamily="18" charset="0"/>
                                </a:rPr>
                              </m:ctrlPr>
                            </m:limLowPr>
                            <m:e>
                              <m:r>
                                <m:rPr>
                                  <m:sty m:val="p"/>
                                </m:rPr>
                                <a:rPr lang="en-IN" sz="2400">
                                  <a:solidFill>
                                    <a:srgbClr val="000000"/>
                                  </a:solidFill>
                                  <a:highlight>
                                    <a:srgbClr val="FFFFFF"/>
                                  </a:highlight>
                                  <a:latin typeface="Cambria Math" panose="02040503050406030204" pitchFamily="18" charset="0"/>
                                </a:rPr>
                                <m:t>min</m:t>
                              </m:r>
                            </m:e>
                            <m:lim>
                              <m:r>
                                <a:rPr lang="en-IN" sz="2400" i="1">
                                  <a:solidFill>
                                    <a:srgbClr val="000000"/>
                                  </a:solidFill>
                                  <a:highlight>
                                    <a:srgbClr val="FFFFFF"/>
                                  </a:highlight>
                                  <a:latin typeface="Cambria Math" panose="02040503050406030204" pitchFamily="18" charset="0"/>
                                </a:rPr>
                                <m:t>𝑦</m:t>
                              </m:r>
                              <m:r>
                                <a:rPr lang="en-IN" sz="2400" i="1">
                                  <a:solidFill>
                                    <a:srgbClr val="000000"/>
                                  </a:solidFill>
                                  <a:highlight>
                                    <a:srgbClr val="FFFFFF"/>
                                  </a:highlight>
                                  <a:latin typeface="Cambria Math" panose="02040503050406030204" pitchFamily="18" charset="0"/>
                                  <a:ea typeface="Cambria Math" panose="02040503050406030204" pitchFamily="18" charset="0"/>
                                </a:rPr>
                                <m:t>∈</m:t>
                              </m:r>
                              <m:r>
                                <m:rPr>
                                  <m:nor/>
                                </m:rPr>
                                <a:rPr lang="el-GR" sz="2400" dirty="0">
                                  <a:solidFill>
                                    <a:schemeClr val="dk1"/>
                                  </a:solidFill>
                                  <a:highlight>
                                    <a:srgbClr val="FFFFFF"/>
                                  </a:highlight>
                                </a:rPr>
                                <m:t>Ω</m:t>
                              </m:r>
                              <m:r>
                                <m:rPr>
                                  <m:nor/>
                                </m:rPr>
                                <a:rPr lang="el-GR" sz="2400" dirty="0">
                                  <a:solidFill>
                                    <a:schemeClr val="dk1"/>
                                  </a:solidFill>
                                  <a:highlight>
                                    <a:srgbClr val="FFFFFF"/>
                                  </a:highlight>
                                </a:rPr>
                                <m:t>(</m:t>
                              </m:r>
                              <m:r>
                                <m:rPr>
                                  <m:nor/>
                                </m:rPr>
                                <a:rPr lang="en-IN" sz="2400" dirty="0">
                                  <a:solidFill>
                                    <a:schemeClr val="dk1"/>
                                  </a:solidFill>
                                  <a:highlight>
                                    <a:srgbClr val="FFFFFF"/>
                                  </a:highlight>
                                </a:rPr>
                                <m:t>x</m:t>
                              </m:r>
                              <m:r>
                                <m:rPr>
                                  <m:nor/>
                                </m:rPr>
                                <a:rPr lang="en-IN" sz="2400" dirty="0">
                                  <a:solidFill>
                                    <a:schemeClr val="dk1"/>
                                  </a:solidFill>
                                  <a:highlight>
                                    <a:srgbClr val="FFFFFF"/>
                                  </a:highlight>
                                </a:rPr>
                                <m:t>)</m:t>
                              </m:r>
                            </m:lim>
                          </m:limLow>
                        </m:fName>
                        <m:e>
                          <m:d>
                            <m:dPr>
                              <m:ctrlPr>
                                <a:rPr lang="en-IN" sz="2400" i="1">
                                  <a:solidFill>
                                    <a:srgbClr val="000000"/>
                                  </a:solidFill>
                                  <a:highlight>
                                    <a:srgbClr val="FFFFFF"/>
                                  </a:highlight>
                                  <a:latin typeface="Cambria Math" panose="02040503050406030204" pitchFamily="18" charset="0"/>
                                </a:rPr>
                              </m:ctrlPr>
                            </m:dPr>
                            <m:e>
                              <m:f>
                                <m:fPr>
                                  <m:ctrlPr>
                                    <a:rPr lang="en-IN" sz="2400" i="1" smtClean="0">
                                      <a:solidFill>
                                        <a:schemeClr val="dk1"/>
                                      </a:solidFill>
                                      <a:highlight>
                                        <a:srgbClr val="FFFFFF"/>
                                      </a:highlight>
                                      <a:latin typeface="Cambria Math" panose="02040503050406030204" pitchFamily="18" charset="0"/>
                                    </a:rPr>
                                  </m:ctrlPr>
                                </m:fPr>
                                <m:num>
                                  <m:sSup>
                                    <m:sSupPr>
                                      <m:ctrlPr>
                                        <a:rPr lang="en-IN" sz="2400" i="1">
                                          <a:solidFill>
                                            <a:schemeClr val="dk1"/>
                                          </a:solidFill>
                                          <a:highlight>
                                            <a:srgbClr val="FFFFFF"/>
                                          </a:highlight>
                                          <a:latin typeface="Cambria Math" panose="02040503050406030204" pitchFamily="18" charset="0"/>
                                        </a:rPr>
                                      </m:ctrlPr>
                                    </m:sSupPr>
                                    <m:e>
                                      <m:r>
                                        <a:rPr lang="en-IN" sz="2400" i="1">
                                          <a:solidFill>
                                            <a:schemeClr val="dk1"/>
                                          </a:solidFill>
                                          <a:highlight>
                                            <a:srgbClr val="FFFFFF"/>
                                          </a:highlight>
                                          <a:latin typeface="Cambria Math" panose="02040503050406030204" pitchFamily="18" charset="0"/>
                                        </a:rPr>
                                        <m:t>𝐼</m:t>
                                      </m:r>
                                    </m:e>
                                    <m:sup>
                                      <m:r>
                                        <a:rPr lang="en-IN" sz="2400" i="1">
                                          <a:solidFill>
                                            <a:schemeClr val="dk1"/>
                                          </a:solidFill>
                                          <a:highlight>
                                            <a:srgbClr val="FFFFFF"/>
                                          </a:highlight>
                                          <a:latin typeface="Cambria Math" panose="02040503050406030204" pitchFamily="18" charset="0"/>
                                        </a:rPr>
                                        <m:t>𝑐</m:t>
                                      </m:r>
                                    </m:sup>
                                  </m:sSup>
                                  <m:d>
                                    <m:dPr>
                                      <m:ctrlPr>
                                        <a:rPr lang="en-IN" sz="2400" i="1">
                                          <a:solidFill>
                                            <a:schemeClr val="dk1"/>
                                          </a:solidFill>
                                          <a:highlight>
                                            <a:srgbClr val="FFFFFF"/>
                                          </a:highlight>
                                          <a:latin typeface="Cambria Math" panose="02040503050406030204" pitchFamily="18" charset="0"/>
                                        </a:rPr>
                                      </m:ctrlPr>
                                    </m:dPr>
                                    <m:e>
                                      <m:r>
                                        <a:rPr lang="en-IN" sz="2400" i="1">
                                          <a:solidFill>
                                            <a:schemeClr val="dk1"/>
                                          </a:solidFill>
                                          <a:highlight>
                                            <a:srgbClr val="FFFFFF"/>
                                          </a:highlight>
                                          <a:latin typeface="Cambria Math" panose="02040503050406030204" pitchFamily="18" charset="0"/>
                                        </a:rPr>
                                        <m:t>𝑦</m:t>
                                      </m:r>
                                    </m:e>
                                  </m:d>
                                </m:num>
                                <m:den>
                                  <m:sSup>
                                    <m:sSupPr>
                                      <m:ctrlPr>
                                        <a:rPr lang="en-IN" sz="2400" i="1">
                                          <a:solidFill>
                                            <a:schemeClr val="tx1"/>
                                          </a:solidFill>
                                          <a:highlight>
                                            <a:srgbClr val="FFFFFF"/>
                                          </a:highlight>
                                          <a:latin typeface="Cambria Math" panose="02040503050406030204" pitchFamily="18" charset="0"/>
                                        </a:rPr>
                                      </m:ctrlPr>
                                    </m:sSupPr>
                                    <m:e>
                                      <m:r>
                                        <a:rPr lang="en-IN" sz="2400" i="1">
                                          <a:solidFill>
                                            <a:schemeClr val="tx1"/>
                                          </a:solidFill>
                                          <a:highlight>
                                            <a:srgbClr val="FFFFFF"/>
                                          </a:highlight>
                                          <a:latin typeface="Cambria Math" panose="02040503050406030204" pitchFamily="18" charset="0"/>
                                        </a:rPr>
                                        <m:t>𝐴</m:t>
                                      </m:r>
                                    </m:e>
                                    <m:sup>
                                      <m:r>
                                        <a:rPr lang="en-IN" sz="2400" i="1">
                                          <a:solidFill>
                                            <a:schemeClr val="tx1"/>
                                          </a:solidFill>
                                          <a:highlight>
                                            <a:srgbClr val="FFFFFF"/>
                                          </a:highlight>
                                          <a:latin typeface="Cambria Math" panose="02040503050406030204" pitchFamily="18" charset="0"/>
                                        </a:rPr>
                                        <m:t>𝑐</m:t>
                                      </m:r>
                                    </m:sup>
                                  </m:sSup>
                                </m:den>
                              </m:f>
                            </m:e>
                          </m:d>
                        </m:e>
                      </m:func>
                      <m:r>
                        <a:rPr lang="en-IN" sz="2400" i="1">
                          <a:solidFill>
                            <a:schemeClr val="dk1"/>
                          </a:solidFill>
                          <a:highlight>
                            <a:srgbClr val="FFFFFF"/>
                          </a:highlight>
                          <a:latin typeface="Cambria Math" panose="02040503050406030204" pitchFamily="18" charset="0"/>
                        </a:rPr>
                        <m:t>=</m:t>
                      </m:r>
                      <m:r>
                        <a:rPr lang="en-IN" sz="2400" i="1">
                          <a:solidFill>
                            <a:schemeClr val="tx1"/>
                          </a:solidFill>
                          <a:highlight>
                            <a:srgbClr val="FFFFFF"/>
                          </a:highlight>
                          <a:latin typeface="Cambria Math" panose="02040503050406030204" pitchFamily="18" charset="0"/>
                        </a:rPr>
                        <m:t>𝑡</m:t>
                      </m:r>
                      <m:r>
                        <m:rPr>
                          <m:nor/>
                        </m:rPr>
                        <a:rPr lang="en-IN" sz="2400">
                          <a:solidFill>
                            <a:schemeClr val="tx1"/>
                          </a:solidFill>
                          <a:highlight>
                            <a:srgbClr val="FFFFFF"/>
                          </a:highlight>
                        </a:rPr>
                        <m:t> ̃(</m:t>
                      </m:r>
                      <m:r>
                        <m:rPr>
                          <m:nor/>
                        </m:rPr>
                        <a:rPr lang="en-IN" sz="2400">
                          <a:solidFill>
                            <a:schemeClr val="tx1"/>
                          </a:solidFill>
                          <a:highlight>
                            <a:srgbClr val="FFFFFF"/>
                          </a:highlight>
                        </a:rPr>
                        <m:t>x</m:t>
                      </m:r>
                      <m:r>
                        <m:rPr>
                          <m:nor/>
                        </m:rPr>
                        <a:rPr lang="en-IN" sz="2400">
                          <a:solidFill>
                            <a:schemeClr val="tx1"/>
                          </a:solidFill>
                          <a:highlight>
                            <a:srgbClr val="FFFFFF"/>
                          </a:highlight>
                        </a:rPr>
                        <m:t>)</m:t>
                      </m:r>
                      <m:func>
                        <m:funcPr>
                          <m:ctrlPr>
                            <a:rPr lang="en-IN" sz="2400" i="1">
                              <a:solidFill>
                                <a:srgbClr val="000000"/>
                              </a:solidFill>
                              <a:highlight>
                                <a:srgbClr val="FFFFFF"/>
                              </a:highlight>
                              <a:latin typeface="Cambria Math" panose="02040503050406030204" pitchFamily="18" charset="0"/>
                            </a:rPr>
                          </m:ctrlPr>
                        </m:funcPr>
                        <m:fName>
                          <m:limLow>
                            <m:limLowPr>
                              <m:ctrlPr>
                                <a:rPr lang="en-IN" sz="2400" i="1">
                                  <a:solidFill>
                                    <a:srgbClr val="000000"/>
                                  </a:solidFill>
                                  <a:highlight>
                                    <a:srgbClr val="FFFFFF"/>
                                  </a:highlight>
                                  <a:latin typeface="Cambria Math" panose="02040503050406030204" pitchFamily="18" charset="0"/>
                                </a:rPr>
                              </m:ctrlPr>
                            </m:limLowPr>
                            <m:e>
                              <m:r>
                                <m:rPr>
                                  <m:sty m:val="p"/>
                                </m:rPr>
                                <a:rPr lang="en-IN" sz="2400">
                                  <a:solidFill>
                                    <a:srgbClr val="000000"/>
                                  </a:solidFill>
                                  <a:highlight>
                                    <a:srgbClr val="FFFFFF"/>
                                  </a:highlight>
                                  <a:latin typeface="Cambria Math" panose="02040503050406030204" pitchFamily="18" charset="0"/>
                                </a:rPr>
                                <m:t>min</m:t>
                              </m:r>
                            </m:e>
                            <m:lim>
                              <m:r>
                                <a:rPr lang="en-IN" sz="2400" i="1">
                                  <a:solidFill>
                                    <a:srgbClr val="000000"/>
                                  </a:solidFill>
                                  <a:highlight>
                                    <a:srgbClr val="FFFFFF"/>
                                  </a:highlight>
                                  <a:latin typeface="Cambria Math" panose="02040503050406030204" pitchFamily="18" charset="0"/>
                                </a:rPr>
                                <m:t>𝑦</m:t>
                              </m:r>
                              <m:r>
                                <a:rPr lang="en-IN" sz="2400" i="1">
                                  <a:solidFill>
                                    <a:srgbClr val="000000"/>
                                  </a:solidFill>
                                  <a:highlight>
                                    <a:srgbClr val="FFFFFF"/>
                                  </a:highlight>
                                  <a:latin typeface="Cambria Math" panose="02040503050406030204" pitchFamily="18" charset="0"/>
                                  <a:ea typeface="Cambria Math" panose="02040503050406030204" pitchFamily="18" charset="0"/>
                                </a:rPr>
                                <m:t>∈</m:t>
                              </m:r>
                              <m:r>
                                <m:rPr>
                                  <m:nor/>
                                </m:rPr>
                                <a:rPr lang="el-GR" sz="2400" dirty="0">
                                  <a:solidFill>
                                    <a:schemeClr val="dk1"/>
                                  </a:solidFill>
                                  <a:highlight>
                                    <a:srgbClr val="FFFFFF"/>
                                  </a:highlight>
                                </a:rPr>
                                <m:t>Ω</m:t>
                              </m:r>
                              <m:r>
                                <m:rPr>
                                  <m:nor/>
                                </m:rPr>
                                <a:rPr lang="el-GR" sz="2400" dirty="0">
                                  <a:solidFill>
                                    <a:schemeClr val="dk1"/>
                                  </a:solidFill>
                                  <a:highlight>
                                    <a:srgbClr val="FFFFFF"/>
                                  </a:highlight>
                                </a:rPr>
                                <m:t>(</m:t>
                              </m:r>
                              <m:r>
                                <m:rPr>
                                  <m:nor/>
                                </m:rPr>
                                <a:rPr lang="en-IN" sz="2400" dirty="0">
                                  <a:solidFill>
                                    <a:schemeClr val="dk1"/>
                                  </a:solidFill>
                                  <a:highlight>
                                    <a:srgbClr val="FFFFFF"/>
                                  </a:highlight>
                                </a:rPr>
                                <m:t>x</m:t>
                              </m:r>
                              <m:r>
                                <m:rPr>
                                  <m:nor/>
                                </m:rPr>
                                <a:rPr lang="en-IN" sz="2400" dirty="0">
                                  <a:solidFill>
                                    <a:schemeClr val="dk1"/>
                                  </a:solidFill>
                                  <a:highlight>
                                    <a:srgbClr val="FFFFFF"/>
                                  </a:highlight>
                                </a:rPr>
                                <m:t>)</m:t>
                              </m:r>
                            </m:lim>
                          </m:limLow>
                        </m:fName>
                        <m:e>
                          <m:d>
                            <m:dPr>
                              <m:ctrlPr>
                                <a:rPr lang="en-IN" sz="2400" i="1">
                                  <a:solidFill>
                                    <a:srgbClr val="000000"/>
                                  </a:solidFill>
                                  <a:highlight>
                                    <a:srgbClr val="FFFFFF"/>
                                  </a:highlight>
                                  <a:latin typeface="Cambria Math" panose="02040503050406030204" pitchFamily="18" charset="0"/>
                                </a:rPr>
                              </m:ctrlPr>
                            </m:dPr>
                            <m:e>
                              <m:f>
                                <m:fPr>
                                  <m:ctrlPr>
                                    <a:rPr lang="en-IN" sz="2400" i="1" smtClean="0">
                                      <a:solidFill>
                                        <a:schemeClr val="dk1"/>
                                      </a:solidFill>
                                      <a:highlight>
                                        <a:srgbClr val="FFFFFF"/>
                                      </a:highlight>
                                      <a:latin typeface="Cambria Math" panose="02040503050406030204" pitchFamily="18" charset="0"/>
                                    </a:rPr>
                                  </m:ctrlPr>
                                </m:fPr>
                                <m:num>
                                  <m:sSup>
                                    <m:sSupPr>
                                      <m:ctrlPr>
                                        <a:rPr lang="en-IN" sz="2400" i="1">
                                          <a:solidFill>
                                            <a:schemeClr val="dk1"/>
                                          </a:solidFill>
                                          <a:highlight>
                                            <a:srgbClr val="FFFFFF"/>
                                          </a:highlight>
                                          <a:latin typeface="Cambria Math" panose="02040503050406030204" pitchFamily="18" charset="0"/>
                                        </a:rPr>
                                      </m:ctrlPr>
                                    </m:sSupPr>
                                    <m:e>
                                      <m:r>
                                        <a:rPr lang="en-IN" sz="2400" i="1">
                                          <a:solidFill>
                                            <a:schemeClr val="dk1"/>
                                          </a:solidFill>
                                          <a:highlight>
                                            <a:srgbClr val="FFFFFF"/>
                                          </a:highlight>
                                          <a:latin typeface="Cambria Math" panose="02040503050406030204" pitchFamily="18" charset="0"/>
                                        </a:rPr>
                                        <m:t>𝐽</m:t>
                                      </m:r>
                                    </m:e>
                                    <m:sup>
                                      <m:r>
                                        <a:rPr lang="en-IN" sz="2400" i="1">
                                          <a:solidFill>
                                            <a:schemeClr val="dk1"/>
                                          </a:solidFill>
                                          <a:highlight>
                                            <a:srgbClr val="FFFFFF"/>
                                          </a:highlight>
                                          <a:latin typeface="Cambria Math" panose="02040503050406030204" pitchFamily="18" charset="0"/>
                                        </a:rPr>
                                        <m:t>𝑐</m:t>
                                      </m:r>
                                    </m:sup>
                                  </m:sSup>
                                  <m:d>
                                    <m:dPr>
                                      <m:ctrlPr>
                                        <a:rPr lang="en-IN" sz="2400" i="1">
                                          <a:solidFill>
                                            <a:schemeClr val="dk1"/>
                                          </a:solidFill>
                                          <a:highlight>
                                            <a:srgbClr val="FFFFFF"/>
                                          </a:highlight>
                                          <a:latin typeface="Cambria Math" panose="02040503050406030204" pitchFamily="18" charset="0"/>
                                        </a:rPr>
                                      </m:ctrlPr>
                                    </m:dPr>
                                    <m:e>
                                      <m:r>
                                        <a:rPr lang="en-IN" sz="2400" i="1">
                                          <a:solidFill>
                                            <a:schemeClr val="dk1"/>
                                          </a:solidFill>
                                          <a:highlight>
                                            <a:srgbClr val="FFFFFF"/>
                                          </a:highlight>
                                          <a:latin typeface="Cambria Math" panose="02040503050406030204" pitchFamily="18" charset="0"/>
                                        </a:rPr>
                                        <m:t>𝑦</m:t>
                                      </m:r>
                                    </m:e>
                                  </m:d>
                                </m:num>
                                <m:den>
                                  <m:sSup>
                                    <m:sSupPr>
                                      <m:ctrlPr>
                                        <a:rPr lang="en-IN" sz="2400" i="1">
                                          <a:solidFill>
                                            <a:schemeClr val="tx1"/>
                                          </a:solidFill>
                                          <a:highlight>
                                            <a:srgbClr val="FFFFFF"/>
                                          </a:highlight>
                                          <a:latin typeface="Cambria Math" panose="02040503050406030204" pitchFamily="18" charset="0"/>
                                        </a:rPr>
                                      </m:ctrlPr>
                                    </m:sSupPr>
                                    <m:e>
                                      <m:r>
                                        <a:rPr lang="en-IN" sz="2400" i="1">
                                          <a:solidFill>
                                            <a:schemeClr val="tx1"/>
                                          </a:solidFill>
                                          <a:highlight>
                                            <a:srgbClr val="FFFFFF"/>
                                          </a:highlight>
                                          <a:latin typeface="Cambria Math" panose="02040503050406030204" pitchFamily="18" charset="0"/>
                                        </a:rPr>
                                        <m:t>𝐴</m:t>
                                      </m:r>
                                    </m:e>
                                    <m:sup>
                                      <m:r>
                                        <a:rPr lang="en-IN" sz="2400" i="1">
                                          <a:solidFill>
                                            <a:schemeClr val="tx1"/>
                                          </a:solidFill>
                                          <a:highlight>
                                            <a:srgbClr val="FFFFFF"/>
                                          </a:highlight>
                                          <a:latin typeface="Cambria Math" panose="02040503050406030204" pitchFamily="18" charset="0"/>
                                        </a:rPr>
                                        <m:t>𝑐</m:t>
                                      </m:r>
                                    </m:sup>
                                  </m:sSup>
                                </m:den>
                              </m:f>
                            </m:e>
                          </m:d>
                        </m:e>
                      </m:func>
                      <m:r>
                        <a:rPr lang="en-IN" sz="2400" i="1">
                          <a:solidFill>
                            <a:schemeClr val="dk1"/>
                          </a:solidFill>
                          <a:highlight>
                            <a:srgbClr val="FFFFFF"/>
                          </a:highlight>
                          <a:latin typeface="Cambria Math" panose="02040503050406030204" pitchFamily="18" charset="0"/>
                        </a:rPr>
                        <m:t>+(</m:t>
                      </m:r>
                      <m:r>
                        <a:rPr lang="en-IN" sz="2400" i="1">
                          <a:solidFill>
                            <a:schemeClr val="dk1"/>
                          </a:solidFill>
                          <a:highlight>
                            <a:srgbClr val="FFFFFF"/>
                          </a:highlight>
                          <a:latin typeface="Cambria Math" panose="02040503050406030204" pitchFamily="18" charset="0"/>
                        </a:rPr>
                        <m:t>1</m:t>
                      </m:r>
                      <m:r>
                        <a:rPr lang="en-IN" sz="2400" i="1">
                          <a:solidFill>
                            <a:schemeClr val="dk1"/>
                          </a:solidFill>
                          <a:highlight>
                            <a:srgbClr val="FFFFFF"/>
                          </a:highlight>
                          <a:latin typeface="Cambria Math" panose="02040503050406030204" pitchFamily="18" charset="0"/>
                        </a:rPr>
                        <m:t>−</m:t>
                      </m:r>
                      <m:r>
                        <a:rPr lang="en-IN" sz="2400" i="1">
                          <a:solidFill>
                            <a:schemeClr val="tx1"/>
                          </a:solidFill>
                          <a:highlight>
                            <a:srgbClr val="FFFFFF"/>
                          </a:highlight>
                          <a:latin typeface="Cambria Math" panose="02040503050406030204" pitchFamily="18" charset="0"/>
                        </a:rPr>
                        <m:t>𝑡</m:t>
                      </m:r>
                      <m:r>
                        <m:rPr>
                          <m:nor/>
                        </m:rPr>
                        <a:rPr lang="en-IN" sz="2400">
                          <a:solidFill>
                            <a:schemeClr val="tx1"/>
                          </a:solidFill>
                          <a:highlight>
                            <a:srgbClr val="FFFFFF"/>
                          </a:highlight>
                        </a:rPr>
                        <m:t> </m:t>
                      </m:r>
                      <m:r>
                        <m:rPr>
                          <m:nor/>
                        </m:rPr>
                        <a:rPr lang="en-IN" sz="2400">
                          <a:solidFill>
                            <a:schemeClr val="tx1"/>
                          </a:solidFill>
                          <a:highlight>
                            <a:srgbClr val="FFFFFF"/>
                          </a:highlight>
                        </a:rPr>
                        <m:t>̃</m:t>
                      </m:r>
                      <m:r>
                        <m:rPr>
                          <m:nor/>
                        </m:rPr>
                        <a:rPr lang="en-IN" sz="2400">
                          <a:solidFill>
                            <a:schemeClr val="tx1"/>
                          </a:solidFill>
                          <a:highlight>
                            <a:srgbClr val="FFFFFF"/>
                          </a:highlight>
                        </a:rPr>
                        <m:t>(</m:t>
                      </m:r>
                      <m:r>
                        <m:rPr>
                          <m:nor/>
                        </m:rPr>
                        <a:rPr lang="en-IN" sz="2400">
                          <a:solidFill>
                            <a:schemeClr val="tx1"/>
                          </a:solidFill>
                          <a:highlight>
                            <a:srgbClr val="FFFFFF"/>
                          </a:highlight>
                        </a:rPr>
                        <m:t>x</m:t>
                      </m:r>
                      <m:r>
                        <m:rPr>
                          <m:nor/>
                        </m:rPr>
                        <a:rPr lang="en-IN" sz="2400">
                          <a:solidFill>
                            <a:schemeClr val="tx1"/>
                          </a:solidFill>
                          <a:highlight>
                            <a:srgbClr val="FFFFFF"/>
                          </a:highlight>
                        </a:rPr>
                        <m:t>))</m:t>
                      </m:r>
                    </m:oMath>
                  </m:oMathPara>
                </a14:m>
                <a:endParaRPr lang="en-IN" sz="2400" dirty="0">
                  <a:solidFill>
                    <a:schemeClr val="dk1"/>
                  </a:solidFill>
                  <a:highlight>
                    <a:srgbClr val="FFFFFF"/>
                  </a:highlight>
                  <a:latin typeface="Times New Roman"/>
                  <a:ea typeface="Times New Roman"/>
                  <a:cs typeface="Times New Roman"/>
                  <a:sym typeface="Times New Roman"/>
                </a:endParaRPr>
              </a:p>
              <a:p>
                <a:pPr marL="0" lvl="0" indent="457200">
                  <a:lnSpc>
                    <a:spcPct val="150000"/>
                  </a:lnSpc>
                  <a:buNone/>
                </a:pPr>
                <a:r>
                  <a:rPr lang="en-IN" dirty="0">
                    <a:solidFill>
                      <a:schemeClr val="dk1"/>
                    </a:solidFill>
                    <a:highlight>
                      <a:srgbClr val="FFFFFF"/>
                    </a:highlight>
                  </a:rPr>
                  <a:t>According to the dark channel prior, the dark channel </a:t>
                </a:r>
                <a14:m>
                  <m:oMath xmlns:m="http://schemas.openxmlformats.org/officeDocument/2006/math">
                    <m:sSup>
                      <m:sSupPr>
                        <m:ctrlPr>
                          <a:rPr lang="en-IN" i="1">
                            <a:solidFill>
                              <a:srgbClr val="000000"/>
                            </a:solidFill>
                            <a:highlight>
                              <a:srgbClr val="FFFFFF"/>
                            </a:highlight>
                            <a:latin typeface="Cambria Math" panose="02040503050406030204" pitchFamily="18" charset="0"/>
                          </a:rPr>
                        </m:ctrlPr>
                      </m:sSupPr>
                      <m:e>
                        <m:r>
                          <a:rPr lang="en-IN" i="1">
                            <a:solidFill>
                              <a:srgbClr val="000000"/>
                            </a:solidFill>
                            <a:highlight>
                              <a:srgbClr val="FFFFFF"/>
                            </a:highlight>
                            <a:latin typeface="Cambria Math" panose="02040503050406030204" pitchFamily="18" charset="0"/>
                          </a:rPr>
                          <m:t>𝐽</m:t>
                        </m:r>
                      </m:e>
                      <m:sup>
                        <m:r>
                          <a:rPr lang="en-IN" i="1">
                            <a:solidFill>
                              <a:srgbClr val="000000"/>
                            </a:solidFill>
                            <a:highlight>
                              <a:srgbClr val="FFFFFF"/>
                            </a:highlight>
                            <a:latin typeface="Cambria Math" panose="02040503050406030204" pitchFamily="18" charset="0"/>
                          </a:rPr>
                          <m:t>𝑑𝑎𝑟𝑘</m:t>
                        </m:r>
                      </m:sup>
                    </m:sSup>
                  </m:oMath>
                </a14:m>
                <a:r>
                  <a:rPr lang="en-IN" dirty="0">
                    <a:solidFill>
                      <a:schemeClr val="dk1"/>
                    </a:solidFill>
                    <a:highlight>
                      <a:srgbClr val="FFFFFF"/>
                    </a:highlight>
                  </a:rPr>
                  <a:t> of the haze - free radiance J tends to be zero. After solving consecutive  equation we arrive at final transmission t.</a:t>
                </a:r>
              </a:p>
              <a:p>
                <a:pPr marL="0" lvl="0" indent="457200" algn="l" rtl="0">
                  <a:lnSpc>
                    <a:spcPct val="150000"/>
                  </a:lnSpc>
                  <a:spcBef>
                    <a:spcPts val="0"/>
                  </a:spcBef>
                  <a:spcAft>
                    <a:spcPts val="0"/>
                  </a:spcAft>
                  <a:buNone/>
                </a:pPr>
                <a:endParaRPr lang="en-IN" dirty="0">
                  <a:solidFill>
                    <a:schemeClr val="dk1"/>
                  </a:solidFill>
                  <a:highlight>
                    <a:srgbClr val="FFFFFF"/>
                  </a:highlight>
                </a:endParaRPr>
              </a:p>
              <a:p>
                <a:pPr lvl="0" indent="457200">
                  <a:lnSpc>
                    <a:spcPct val="100000"/>
                  </a:lnSpc>
                  <a:buNone/>
                </a:pPr>
                <a:r>
                  <a:rPr lang="en-IN" sz="2400" dirty="0">
                    <a:solidFill>
                      <a:schemeClr val="dk1"/>
                    </a:solidFill>
                    <a:highlight>
                      <a:srgbClr val="FFFFFF"/>
                    </a:highlight>
                    <a:latin typeface="Times New Roman"/>
                    <a:ea typeface="Times New Roman"/>
                    <a:cs typeface="Times New Roman"/>
                    <a:sym typeface="Times New Roman"/>
                  </a:rPr>
                  <a:t>	 </a:t>
                </a:r>
                <a14:m>
                  <m:oMath xmlns:m="http://schemas.openxmlformats.org/officeDocument/2006/math">
                    <m:sSup>
                      <m:sSupPr>
                        <m:ctrlPr>
                          <a:rPr lang="ar-AE" sz="2400" i="1">
                            <a:solidFill>
                              <a:schemeClr val="tx1"/>
                            </a:solidFill>
                            <a:highlight>
                              <a:srgbClr val="FFFFFF"/>
                            </a:highlight>
                            <a:latin typeface="Cambria Math" panose="02040503050406030204" pitchFamily="18" charset="0"/>
                          </a:rPr>
                        </m:ctrlPr>
                      </m:sSupPr>
                      <m:e>
                        <m:r>
                          <a:rPr lang="ar-AE" sz="2400" i="1">
                            <a:solidFill>
                              <a:schemeClr val="tx1"/>
                            </a:solidFill>
                            <a:highlight>
                              <a:srgbClr val="FFFFFF"/>
                            </a:highlight>
                            <a:latin typeface="Cambria Math" panose="02040503050406030204" pitchFamily="18" charset="0"/>
                          </a:rPr>
                          <m:t>𝐽</m:t>
                        </m:r>
                      </m:e>
                      <m:sup>
                        <m:r>
                          <a:rPr lang="ar-AE" sz="2400" i="1">
                            <a:solidFill>
                              <a:schemeClr val="tx1"/>
                            </a:solidFill>
                            <a:highlight>
                              <a:srgbClr val="FFFFFF"/>
                            </a:highlight>
                            <a:latin typeface="Cambria Math" panose="02040503050406030204" pitchFamily="18" charset="0"/>
                          </a:rPr>
                          <m:t>𝑑𝑎𝑟𝑘</m:t>
                        </m:r>
                      </m:sup>
                    </m:sSup>
                    <m:r>
                      <a:rPr lang="en-IN" sz="2400" b="0" i="1" smtClean="0">
                        <a:solidFill>
                          <a:schemeClr val="tx1"/>
                        </a:solidFill>
                        <a:highlight>
                          <a:srgbClr val="FFFFFF"/>
                        </a:highlight>
                        <a:latin typeface="Cambria Math" panose="02040503050406030204" pitchFamily="18" charset="0"/>
                      </a:rPr>
                      <m:t>=</m:t>
                    </m:r>
                    <m:func>
                      <m:funcPr>
                        <m:ctrlPr>
                          <a:rPr lang="en-IN" sz="2400" i="1">
                            <a:solidFill>
                              <a:srgbClr val="000000"/>
                            </a:solidFill>
                            <a:highlight>
                              <a:srgbClr val="FFFFFF"/>
                            </a:highlight>
                            <a:latin typeface="Cambria Math" panose="02040503050406030204" pitchFamily="18" charset="0"/>
                          </a:rPr>
                        </m:ctrlPr>
                      </m:funcPr>
                      <m:fName>
                        <m:limLow>
                          <m:limLowPr>
                            <m:ctrlPr>
                              <a:rPr lang="en-IN" sz="2400" i="1">
                                <a:solidFill>
                                  <a:srgbClr val="000000"/>
                                </a:solidFill>
                                <a:highlight>
                                  <a:srgbClr val="FFFFFF"/>
                                </a:highlight>
                                <a:latin typeface="Cambria Math" panose="02040503050406030204" pitchFamily="18" charset="0"/>
                              </a:rPr>
                            </m:ctrlPr>
                          </m:limLowPr>
                          <m:e>
                            <m:r>
                              <m:rPr>
                                <m:sty m:val="p"/>
                              </m:rPr>
                              <a:rPr lang="en-IN" sz="2400">
                                <a:solidFill>
                                  <a:srgbClr val="000000"/>
                                </a:solidFill>
                                <a:highlight>
                                  <a:srgbClr val="FFFFFF"/>
                                </a:highlight>
                                <a:latin typeface="Cambria Math" panose="02040503050406030204" pitchFamily="18" charset="0"/>
                              </a:rPr>
                              <m:t>min</m:t>
                            </m:r>
                          </m:e>
                          <m:lim>
                            <m:r>
                              <a:rPr lang="en-IN" sz="2400" b="0" i="1" smtClean="0">
                                <a:solidFill>
                                  <a:srgbClr val="000000"/>
                                </a:solidFill>
                                <a:highlight>
                                  <a:srgbClr val="FFFFFF"/>
                                </a:highlight>
                                <a:latin typeface="Cambria Math" panose="02040503050406030204" pitchFamily="18" charset="0"/>
                              </a:rPr>
                              <m:t>𝑐</m:t>
                            </m:r>
                          </m:lim>
                        </m:limLow>
                      </m:fName>
                      <m:e>
                        <m:d>
                          <m:dPr>
                            <m:ctrlPr>
                              <a:rPr lang="en-IN" sz="2400" i="1">
                                <a:solidFill>
                                  <a:srgbClr val="000000"/>
                                </a:solidFill>
                                <a:highlight>
                                  <a:srgbClr val="FFFFFF"/>
                                </a:highlight>
                                <a:latin typeface="Cambria Math" panose="02040503050406030204" pitchFamily="18" charset="0"/>
                              </a:rPr>
                            </m:ctrlPr>
                          </m:dPr>
                          <m:e>
                            <m:func>
                              <m:funcPr>
                                <m:ctrlPr>
                                  <a:rPr lang="en-IN" sz="2400" i="1">
                                    <a:solidFill>
                                      <a:srgbClr val="000000"/>
                                    </a:solidFill>
                                    <a:highlight>
                                      <a:srgbClr val="FFFFFF"/>
                                    </a:highlight>
                                    <a:latin typeface="Cambria Math" panose="02040503050406030204" pitchFamily="18" charset="0"/>
                                  </a:rPr>
                                </m:ctrlPr>
                              </m:funcPr>
                              <m:fName>
                                <m:limLow>
                                  <m:limLowPr>
                                    <m:ctrlPr>
                                      <a:rPr lang="en-IN" sz="2400" i="1">
                                        <a:solidFill>
                                          <a:srgbClr val="000000"/>
                                        </a:solidFill>
                                        <a:highlight>
                                          <a:srgbClr val="FFFFFF"/>
                                        </a:highlight>
                                        <a:latin typeface="Cambria Math" panose="02040503050406030204" pitchFamily="18" charset="0"/>
                                      </a:rPr>
                                    </m:ctrlPr>
                                  </m:limLowPr>
                                  <m:e>
                                    <m:r>
                                      <m:rPr>
                                        <m:sty m:val="p"/>
                                      </m:rPr>
                                      <a:rPr lang="en-IN" sz="2400">
                                        <a:solidFill>
                                          <a:srgbClr val="000000"/>
                                        </a:solidFill>
                                        <a:highlight>
                                          <a:srgbClr val="FFFFFF"/>
                                        </a:highlight>
                                        <a:latin typeface="Cambria Math" panose="02040503050406030204" pitchFamily="18" charset="0"/>
                                      </a:rPr>
                                      <m:t>min</m:t>
                                    </m:r>
                                  </m:e>
                                  <m:lim>
                                    <m:r>
                                      <a:rPr lang="en-IN" sz="2400" i="1">
                                        <a:solidFill>
                                          <a:srgbClr val="000000"/>
                                        </a:solidFill>
                                        <a:highlight>
                                          <a:srgbClr val="FFFFFF"/>
                                        </a:highlight>
                                        <a:latin typeface="Cambria Math" panose="02040503050406030204" pitchFamily="18" charset="0"/>
                                      </a:rPr>
                                      <m:t>𝑦</m:t>
                                    </m:r>
                                    <m:r>
                                      <a:rPr lang="en-IN" sz="2400" i="1">
                                        <a:solidFill>
                                          <a:srgbClr val="000000"/>
                                        </a:solidFill>
                                        <a:highlight>
                                          <a:srgbClr val="FFFFFF"/>
                                        </a:highlight>
                                        <a:latin typeface="Cambria Math" panose="02040503050406030204" pitchFamily="18" charset="0"/>
                                        <a:ea typeface="Cambria Math" panose="02040503050406030204" pitchFamily="18" charset="0"/>
                                      </a:rPr>
                                      <m:t>∈</m:t>
                                    </m:r>
                                    <m:r>
                                      <m:rPr>
                                        <m:nor/>
                                      </m:rPr>
                                      <a:rPr lang="el-GR" sz="2400" dirty="0">
                                        <a:solidFill>
                                          <a:schemeClr val="dk1"/>
                                        </a:solidFill>
                                        <a:highlight>
                                          <a:srgbClr val="FFFFFF"/>
                                        </a:highlight>
                                      </a:rPr>
                                      <m:t>Ω</m:t>
                                    </m:r>
                                    <m:r>
                                      <m:rPr>
                                        <m:nor/>
                                      </m:rPr>
                                      <a:rPr lang="el-GR" sz="2400" dirty="0">
                                        <a:solidFill>
                                          <a:schemeClr val="dk1"/>
                                        </a:solidFill>
                                        <a:highlight>
                                          <a:srgbClr val="FFFFFF"/>
                                        </a:highlight>
                                      </a:rPr>
                                      <m:t>(</m:t>
                                    </m:r>
                                    <m:r>
                                      <m:rPr>
                                        <m:nor/>
                                      </m:rPr>
                                      <a:rPr lang="en-IN" sz="2400" dirty="0">
                                        <a:solidFill>
                                          <a:schemeClr val="dk1"/>
                                        </a:solidFill>
                                        <a:highlight>
                                          <a:srgbClr val="FFFFFF"/>
                                        </a:highlight>
                                      </a:rPr>
                                      <m:t>x</m:t>
                                    </m:r>
                                    <m:r>
                                      <m:rPr>
                                        <m:nor/>
                                      </m:rPr>
                                      <a:rPr lang="en-IN" sz="2400" dirty="0">
                                        <a:solidFill>
                                          <a:schemeClr val="dk1"/>
                                        </a:solidFill>
                                        <a:highlight>
                                          <a:srgbClr val="FFFFFF"/>
                                        </a:highlight>
                                      </a:rPr>
                                      <m:t>)</m:t>
                                    </m:r>
                                  </m:lim>
                                </m:limLow>
                              </m:fName>
                              <m:e>
                                <m:d>
                                  <m:dPr>
                                    <m:ctrlPr>
                                      <a:rPr lang="en-IN" sz="2400" i="1">
                                        <a:solidFill>
                                          <a:srgbClr val="000000"/>
                                        </a:solidFill>
                                        <a:highlight>
                                          <a:srgbClr val="FFFFFF"/>
                                        </a:highlight>
                                        <a:latin typeface="Cambria Math" panose="02040503050406030204" pitchFamily="18" charset="0"/>
                                      </a:rPr>
                                    </m:ctrlPr>
                                  </m:dPr>
                                  <m:e>
                                    <m:sSup>
                                      <m:sSupPr>
                                        <m:ctrlPr>
                                          <a:rPr lang="en-IN" sz="2400" i="1">
                                            <a:solidFill>
                                              <a:schemeClr val="dk1"/>
                                            </a:solidFill>
                                            <a:highlight>
                                              <a:srgbClr val="FFFFFF"/>
                                            </a:highlight>
                                            <a:latin typeface="Cambria Math" panose="02040503050406030204" pitchFamily="18" charset="0"/>
                                          </a:rPr>
                                        </m:ctrlPr>
                                      </m:sSupPr>
                                      <m:e>
                                        <m:r>
                                          <a:rPr lang="en-IN" sz="2400" i="1">
                                            <a:solidFill>
                                              <a:schemeClr val="dk1"/>
                                            </a:solidFill>
                                            <a:highlight>
                                              <a:srgbClr val="FFFFFF"/>
                                            </a:highlight>
                                            <a:latin typeface="Cambria Math" panose="02040503050406030204" pitchFamily="18" charset="0"/>
                                          </a:rPr>
                                          <m:t>𝐽</m:t>
                                        </m:r>
                                      </m:e>
                                      <m:sup>
                                        <m:r>
                                          <a:rPr lang="en-IN" sz="2400" i="1">
                                            <a:solidFill>
                                              <a:schemeClr val="dk1"/>
                                            </a:solidFill>
                                            <a:highlight>
                                              <a:srgbClr val="FFFFFF"/>
                                            </a:highlight>
                                            <a:latin typeface="Cambria Math" panose="02040503050406030204" pitchFamily="18" charset="0"/>
                                          </a:rPr>
                                          <m:t>𝑐</m:t>
                                        </m:r>
                                      </m:sup>
                                    </m:sSup>
                                    <m:d>
                                      <m:dPr>
                                        <m:ctrlPr>
                                          <a:rPr lang="en-IN" sz="2400" i="1">
                                            <a:solidFill>
                                              <a:schemeClr val="dk1"/>
                                            </a:solidFill>
                                            <a:highlight>
                                              <a:srgbClr val="FFFFFF"/>
                                            </a:highlight>
                                            <a:latin typeface="Cambria Math" panose="02040503050406030204" pitchFamily="18" charset="0"/>
                                          </a:rPr>
                                        </m:ctrlPr>
                                      </m:dPr>
                                      <m:e>
                                        <m:r>
                                          <a:rPr lang="en-IN" sz="2400" i="1">
                                            <a:solidFill>
                                              <a:schemeClr val="dk1"/>
                                            </a:solidFill>
                                            <a:highlight>
                                              <a:srgbClr val="FFFFFF"/>
                                            </a:highlight>
                                            <a:latin typeface="Cambria Math" panose="02040503050406030204" pitchFamily="18" charset="0"/>
                                          </a:rPr>
                                          <m:t>𝑦</m:t>
                                        </m:r>
                                      </m:e>
                                    </m:d>
                                  </m:e>
                                </m:d>
                              </m:e>
                            </m:func>
                          </m:e>
                        </m:d>
                      </m:e>
                    </m:func>
                    <m:r>
                      <a:rPr lang="en-IN" sz="2400" b="0" i="1" smtClean="0">
                        <a:solidFill>
                          <a:schemeClr val="dk1"/>
                        </a:solidFill>
                        <a:highlight>
                          <a:srgbClr val="FFFFFF"/>
                        </a:highlight>
                        <a:latin typeface="Cambria Math" panose="02040503050406030204" pitchFamily="18" charset="0"/>
                      </a:rPr>
                      <m:t>=</m:t>
                    </m:r>
                    <m:r>
                      <a:rPr lang="en-IN" sz="2400" b="0" i="1" smtClean="0">
                        <a:solidFill>
                          <a:schemeClr val="dk1"/>
                        </a:solidFill>
                        <a:highlight>
                          <a:srgbClr val="FFFFFF"/>
                        </a:highlight>
                        <a:latin typeface="Cambria Math" panose="02040503050406030204" pitchFamily="18" charset="0"/>
                      </a:rPr>
                      <m:t>0</m:t>
                    </m:r>
                  </m:oMath>
                </a14:m>
                <a:endParaRPr lang="en-IN" sz="1400" dirty="0">
                  <a:solidFill>
                    <a:schemeClr val="dk1"/>
                  </a:solidFill>
                  <a:highlight>
                    <a:srgbClr val="FFFFFF"/>
                  </a:highlight>
                  <a:latin typeface="Times New Roman"/>
                  <a:ea typeface="Times New Roman"/>
                  <a:cs typeface="Times New Roman"/>
                  <a:sym typeface="Times New Roman"/>
                </a:endParaRPr>
              </a:p>
              <a:p>
                <a:pPr lvl="0" indent="457200">
                  <a:lnSpc>
                    <a:spcPct val="100000"/>
                  </a:lnSpc>
                  <a:buNone/>
                </a:pPr>
                <a:endParaRPr lang="en-IN" sz="1400" dirty="0">
                  <a:solidFill>
                    <a:schemeClr val="dk1"/>
                  </a:solidFill>
                  <a:highlight>
                    <a:srgbClr val="FFFFFF"/>
                  </a:highlight>
                  <a:latin typeface="Times New Roman"/>
                  <a:cs typeface="Times New Roman"/>
                  <a:sym typeface="Times New Roman"/>
                </a:endParaRPr>
              </a:p>
              <a:p>
                <a:pPr lvl="0" indent="457200">
                  <a:lnSpc>
                    <a:spcPct val="100000"/>
                  </a:lnSpc>
                  <a:buNone/>
                </a:pPr>
                <a:r>
                  <a:rPr lang="en-IN" sz="1400" dirty="0">
                    <a:solidFill>
                      <a:schemeClr val="dk1"/>
                    </a:solidFill>
                    <a:highlight>
                      <a:srgbClr val="FFFFFF"/>
                    </a:highlight>
                    <a:latin typeface="Times New Roman"/>
                    <a:cs typeface="Times New Roman"/>
                    <a:sym typeface="Times New Roman"/>
                  </a:rPr>
                  <a:t>	</a:t>
                </a:r>
                <a14:m>
                  <m:oMath xmlns:m="http://schemas.openxmlformats.org/officeDocument/2006/math">
                    <m:r>
                      <a:rPr lang="en-IN" sz="2400" i="1">
                        <a:solidFill>
                          <a:schemeClr val="tx1"/>
                        </a:solidFill>
                        <a:highlight>
                          <a:srgbClr val="FFFFFF"/>
                        </a:highlight>
                        <a:latin typeface="Cambria Math" panose="02040503050406030204" pitchFamily="18" charset="0"/>
                      </a:rPr>
                      <m:t>𝑡</m:t>
                    </m:r>
                    <m:r>
                      <m:rPr>
                        <m:nor/>
                      </m:rPr>
                      <a:rPr lang="en-IN" sz="2400">
                        <a:solidFill>
                          <a:schemeClr val="tx1"/>
                        </a:solidFill>
                        <a:highlight>
                          <a:srgbClr val="FFFFFF"/>
                        </a:highlight>
                      </a:rPr>
                      <m:t> ̃(</m:t>
                    </m:r>
                    <m:r>
                      <m:rPr>
                        <m:nor/>
                      </m:rPr>
                      <a:rPr lang="en-IN" sz="2400">
                        <a:solidFill>
                          <a:schemeClr val="tx1"/>
                        </a:solidFill>
                        <a:highlight>
                          <a:srgbClr val="FFFFFF"/>
                        </a:highlight>
                      </a:rPr>
                      <m:t>x</m:t>
                    </m:r>
                    <m:r>
                      <m:rPr>
                        <m:nor/>
                      </m:rPr>
                      <a:rPr lang="en-IN" sz="2400">
                        <a:solidFill>
                          <a:schemeClr val="tx1"/>
                        </a:solidFill>
                        <a:highlight>
                          <a:srgbClr val="FFFFFF"/>
                        </a:highlight>
                      </a:rPr>
                      <m:t>)</m:t>
                    </m:r>
                    <m:r>
                      <m:rPr>
                        <m:nor/>
                      </m:rPr>
                      <a:rPr lang="en-IN" sz="2400" b="0" i="0" smtClean="0">
                        <a:solidFill>
                          <a:schemeClr val="tx1"/>
                        </a:solidFill>
                        <a:highlight>
                          <a:srgbClr val="FFFFFF"/>
                        </a:highlight>
                      </a:rPr>
                      <m:t> = </m:t>
                    </m:r>
                    <m:r>
                      <m:rPr>
                        <m:nor/>
                      </m:rPr>
                      <a:rPr lang="en-IN" sz="2400" b="0" i="0" smtClean="0">
                        <a:solidFill>
                          <a:schemeClr val="tx1"/>
                        </a:solidFill>
                        <a:highlight>
                          <a:srgbClr val="FFFFFF"/>
                        </a:highlight>
                      </a:rPr>
                      <m:t>1</m:t>
                    </m:r>
                    <m:r>
                      <m:rPr>
                        <m:nor/>
                      </m:rPr>
                      <a:rPr lang="en-IN" sz="2400" b="0" i="0" smtClean="0">
                        <a:solidFill>
                          <a:schemeClr val="tx1"/>
                        </a:solidFill>
                        <a:highlight>
                          <a:srgbClr val="FFFFFF"/>
                        </a:highlight>
                      </a:rPr>
                      <m:t>-</m:t>
                    </m:r>
                    <m:func>
                      <m:funcPr>
                        <m:ctrlPr>
                          <a:rPr lang="en-IN" sz="2400" i="1">
                            <a:solidFill>
                              <a:srgbClr val="000000"/>
                            </a:solidFill>
                            <a:highlight>
                              <a:srgbClr val="FFFFFF"/>
                            </a:highlight>
                            <a:latin typeface="Cambria Math" panose="02040503050406030204" pitchFamily="18" charset="0"/>
                          </a:rPr>
                        </m:ctrlPr>
                      </m:funcPr>
                      <m:fName>
                        <m:limLow>
                          <m:limLowPr>
                            <m:ctrlPr>
                              <a:rPr lang="en-IN" sz="2400" i="1">
                                <a:solidFill>
                                  <a:srgbClr val="000000"/>
                                </a:solidFill>
                                <a:highlight>
                                  <a:srgbClr val="FFFFFF"/>
                                </a:highlight>
                                <a:latin typeface="Cambria Math" panose="02040503050406030204" pitchFamily="18" charset="0"/>
                              </a:rPr>
                            </m:ctrlPr>
                          </m:limLowPr>
                          <m:e>
                            <m:r>
                              <m:rPr>
                                <m:sty m:val="p"/>
                              </m:rPr>
                              <a:rPr lang="en-IN" sz="2400">
                                <a:solidFill>
                                  <a:srgbClr val="000000"/>
                                </a:solidFill>
                                <a:highlight>
                                  <a:srgbClr val="FFFFFF"/>
                                </a:highlight>
                                <a:latin typeface="Cambria Math" panose="02040503050406030204" pitchFamily="18" charset="0"/>
                              </a:rPr>
                              <m:t>min</m:t>
                            </m:r>
                          </m:e>
                          <m:lim>
                            <m:r>
                              <a:rPr lang="en-IN" sz="2400" i="1">
                                <a:solidFill>
                                  <a:srgbClr val="000000"/>
                                </a:solidFill>
                                <a:highlight>
                                  <a:srgbClr val="FFFFFF"/>
                                </a:highlight>
                                <a:latin typeface="Cambria Math" panose="02040503050406030204" pitchFamily="18" charset="0"/>
                              </a:rPr>
                              <m:t>𝑐</m:t>
                            </m:r>
                          </m:lim>
                        </m:limLow>
                      </m:fName>
                      <m:e>
                        <m:d>
                          <m:dPr>
                            <m:ctrlPr>
                              <a:rPr lang="en-IN" sz="2400" i="1">
                                <a:solidFill>
                                  <a:srgbClr val="000000"/>
                                </a:solidFill>
                                <a:highlight>
                                  <a:srgbClr val="FFFFFF"/>
                                </a:highlight>
                                <a:latin typeface="Cambria Math" panose="02040503050406030204" pitchFamily="18" charset="0"/>
                              </a:rPr>
                            </m:ctrlPr>
                          </m:dPr>
                          <m:e>
                            <m:func>
                              <m:funcPr>
                                <m:ctrlPr>
                                  <a:rPr lang="en-IN" sz="2400" i="1">
                                    <a:solidFill>
                                      <a:srgbClr val="000000"/>
                                    </a:solidFill>
                                    <a:highlight>
                                      <a:srgbClr val="FFFFFF"/>
                                    </a:highlight>
                                    <a:latin typeface="Cambria Math" panose="02040503050406030204" pitchFamily="18" charset="0"/>
                                  </a:rPr>
                                </m:ctrlPr>
                              </m:funcPr>
                              <m:fName>
                                <m:limLow>
                                  <m:limLowPr>
                                    <m:ctrlPr>
                                      <a:rPr lang="en-IN" sz="2400" i="1">
                                        <a:solidFill>
                                          <a:srgbClr val="000000"/>
                                        </a:solidFill>
                                        <a:highlight>
                                          <a:srgbClr val="FFFFFF"/>
                                        </a:highlight>
                                        <a:latin typeface="Cambria Math" panose="02040503050406030204" pitchFamily="18" charset="0"/>
                                      </a:rPr>
                                    </m:ctrlPr>
                                  </m:limLowPr>
                                  <m:e>
                                    <m:r>
                                      <m:rPr>
                                        <m:sty m:val="p"/>
                                      </m:rPr>
                                      <a:rPr lang="en-IN" sz="2400">
                                        <a:solidFill>
                                          <a:srgbClr val="000000"/>
                                        </a:solidFill>
                                        <a:highlight>
                                          <a:srgbClr val="FFFFFF"/>
                                        </a:highlight>
                                        <a:latin typeface="Cambria Math" panose="02040503050406030204" pitchFamily="18" charset="0"/>
                                      </a:rPr>
                                      <m:t>min</m:t>
                                    </m:r>
                                  </m:e>
                                  <m:lim>
                                    <m:r>
                                      <a:rPr lang="en-IN" sz="2400" i="1">
                                        <a:solidFill>
                                          <a:srgbClr val="000000"/>
                                        </a:solidFill>
                                        <a:highlight>
                                          <a:srgbClr val="FFFFFF"/>
                                        </a:highlight>
                                        <a:latin typeface="Cambria Math" panose="02040503050406030204" pitchFamily="18" charset="0"/>
                                      </a:rPr>
                                      <m:t>𝑦</m:t>
                                    </m:r>
                                    <m:r>
                                      <a:rPr lang="en-IN" sz="2400" i="1">
                                        <a:solidFill>
                                          <a:srgbClr val="000000"/>
                                        </a:solidFill>
                                        <a:highlight>
                                          <a:srgbClr val="FFFFFF"/>
                                        </a:highlight>
                                        <a:latin typeface="Cambria Math" panose="02040503050406030204" pitchFamily="18" charset="0"/>
                                        <a:ea typeface="Cambria Math" panose="02040503050406030204" pitchFamily="18" charset="0"/>
                                      </a:rPr>
                                      <m:t>∈</m:t>
                                    </m:r>
                                    <m:r>
                                      <m:rPr>
                                        <m:nor/>
                                      </m:rPr>
                                      <a:rPr lang="el-GR" sz="2400" dirty="0">
                                        <a:solidFill>
                                          <a:schemeClr val="dk1"/>
                                        </a:solidFill>
                                        <a:highlight>
                                          <a:srgbClr val="FFFFFF"/>
                                        </a:highlight>
                                      </a:rPr>
                                      <m:t>Ω</m:t>
                                    </m:r>
                                    <m:r>
                                      <m:rPr>
                                        <m:nor/>
                                      </m:rPr>
                                      <a:rPr lang="el-GR" sz="2400" dirty="0">
                                        <a:solidFill>
                                          <a:schemeClr val="dk1"/>
                                        </a:solidFill>
                                        <a:highlight>
                                          <a:srgbClr val="FFFFFF"/>
                                        </a:highlight>
                                      </a:rPr>
                                      <m:t>(</m:t>
                                    </m:r>
                                    <m:r>
                                      <m:rPr>
                                        <m:nor/>
                                      </m:rPr>
                                      <a:rPr lang="en-IN" sz="2400" dirty="0">
                                        <a:solidFill>
                                          <a:schemeClr val="dk1"/>
                                        </a:solidFill>
                                        <a:highlight>
                                          <a:srgbClr val="FFFFFF"/>
                                        </a:highlight>
                                      </a:rPr>
                                      <m:t>x</m:t>
                                    </m:r>
                                    <m:r>
                                      <m:rPr>
                                        <m:nor/>
                                      </m:rPr>
                                      <a:rPr lang="en-IN" sz="2400" dirty="0">
                                        <a:solidFill>
                                          <a:schemeClr val="dk1"/>
                                        </a:solidFill>
                                        <a:highlight>
                                          <a:srgbClr val="FFFFFF"/>
                                        </a:highlight>
                                      </a:rPr>
                                      <m:t>)</m:t>
                                    </m:r>
                                  </m:lim>
                                </m:limLow>
                              </m:fName>
                              <m:e>
                                <m:d>
                                  <m:dPr>
                                    <m:ctrlPr>
                                      <a:rPr lang="en-IN" sz="2400" i="1">
                                        <a:solidFill>
                                          <a:srgbClr val="000000"/>
                                        </a:solidFill>
                                        <a:highlight>
                                          <a:srgbClr val="FFFFFF"/>
                                        </a:highlight>
                                        <a:latin typeface="Cambria Math" panose="02040503050406030204" pitchFamily="18" charset="0"/>
                                      </a:rPr>
                                    </m:ctrlPr>
                                  </m:dPr>
                                  <m:e>
                                    <m:f>
                                      <m:fPr>
                                        <m:ctrlPr>
                                          <a:rPr lang="en-IN" sz="2400" i="1">
                                            <a:solidFill>
                                              <a:schemeClr val="dk1"/>
                                            </a:solidFill>
                                            <a:highlight>
                                              <a:srgbClr val="FFFFFF"/>
                                            </a:highlight>
                                            <a:latin typeface="Cambria Math" panose="02040503050406030204" pitchFamily="18" charset="0"/>
                                          </a:rPr>
                                        </m:ctrlPr>
                                      </m:fPr>
                                      <m:num>
                                        <m:sSup>
                                          <m:sSupPr>
                                            <m:ctrlPr>
                                              <a:rPr lang="en-IN" sz="2400" i="1">
                                                <a:solidFill>
                                                  <a:schemeClr val="dk1"/>
                                                </a:solidFill>
                                                <a:highlight>
                                                  <a:srgbClr val="FFFFFF"/>
                                                </a:highlight>
                                                <a:latin typeface="Cambria Math" panose="02040503050406030204" pitchFamily="18" charset="0"/>
                                              </a:rPr>
                                            </m:ctrlPr>
                                          </m:sSupPr>
                                          <m:e>
                                            <m:r>
                                              <a:rPr lang="en-IN" sz="2400" i="1">
                                                <a:solidFill>
                                                  <a:schemeClr val="dk1"/>
                                                </a:solidFill>
                                                <a:highlight>
                                                  <a:srgbClr val="FFFFFF"/>
                                                </a:highlight>
                                                <a:latin typeface="Cambria Math" panose="02040503050406030204" pitchFamily="18" charset="0"/>
                                              </a:rPr>
                                              <m:t>𝐼</m:t>
                                            </m:r>
                                          </m:e>
                                          <m:sup>
                                            <m:r>
                                              <a:rPr lang="en-IN" sz="2400" i="1">
                                                <a:solidFill>
                                                  <a:schemeClr val="dk1"/>
                                                </a:solidFill>
                                                <a:highlight>
                                                  <a:srgbClr val="FFFFFF"/>
                                                </a:highlight>
                                                <a:latin typeface="Cambria Math" panose="02040503050406030204" pitchFamily="18" charset="0"/>
                                              </a:rPr>
                                              <m:t>𝑐</m:t>
                                            </m:r>
                                          </m:sup>
                                        </m:sSup>
                                        <m:d>
                                          <m:dPr>
                                            <m:ctrlPr>
                                              <a:rPr lang="en-IN" sz="2400" i="1">
                                                <a:solidFill>
                                                  <a:schemeClr val="dk1"/>
                                                </a:solidFill>
                                                <a:highlight>
                                                  <a:srgbClr val="FFFFFF"/>
                                                </a:highlight>
                                                <a:latin typeface="Cambria Math" panose="02040503050406030204" pitchFamily="18" charset="0"/>
                                              </a:rPr>
                                            </m:ctrlPr>
                                          </m:dPr>
                                          <m:e>
                                            <m:r>
                                              <a:rPr lang="en-IN" sz="2400" i="1">
                                                <a:solidFill>
                                                  <a:schemeClr val="dk1"/>
                                                </a:solidFill>
                                                <a:highlight>
                                                  <a:srgbClr val="FFFFFF"/>
                                                </a:highlight>
                                                <a:latin typeface="Cambria Math" panose="02040503050406030204" pitchFamily="18" charset="0"/>
                                              </a:rPr>
                                              <m:t>𝑦</m:t>
                                            </m:r>
                                          </m:e>
                                        </m:d>
                                      </m:num>
                                      <m:den>
                                        <m:sSup>
                                          <m:sSupPr>
                                            <m:ctrlPr>
                                              <a:rPr lang="en-IN" sz="2400" i="1">
                                                <a:solidFill>
                                                  <a:schemeClr val="tx1"/>
                                                </a:solidFill>
                                                <a:highlight>
                                                  <a:srgbClr val="FFFFFF"/>
                                                </a:highlight>
                                                <a:latin typeface="Cambria Math" panose="02040503050406030204" pitchFamily="18" charset="0"/>
                                              </a:rPr>
                                            </m:ctrlPr>
                                          </m:sSupPr>
                                          <m:e>
                                            <m:r>
                                              <a:rPr lang="en-IN" sz="2400" i="1">
                                                <a:solidFill>
                                                  <a:schemeClr val="tx1"/>
                                                </a:solidFill>
                                                <a:highlight>
                                                  <a:srgbClr val="FFFFFF"/>
                                                </a:highlight>
                                                <a:latin typeface="Cambria Math" panose="02040503050406030204" pitchFamily="18" charset="0"/>
                                              </a:rPr>
                                              <m:t>𝐴</m:t>
                                            </m:r>
                                          </m:e>
                                          <m:sup>
                                            <m:r>
                                              <a:rPr lang="en-IN" sz="2400" i="1">
                                                <a:solidFill>
                                                  <a:schemeClr val="tx1"/>
                                                </a:solidFill>
                                                <a:highlight>
                                                  <a:srgbClr val="FFFFFF"/>
                                                </a:highlight>
                                                <a:latin typeface="Cambria Math" panose="02040503050406030204" pitchFamily="18" charset="0"/>
                                              </a:rPr>
                                              <m:t>𝑐</m:t>
                                            </m:r>
                                          </m:sup>
                                        </m:sSup>
                                      </m:den>
                                    </m:f>
                                  </m:e>
                                </m:d>
                              </m:e>
                            </m:func>
                          </m:e>
                        </m:d>
                      </m:e>
                    </m:func>
                  </m:oMath>
                </a14:m>
                <a:r>
                  <a:rPr lang="ar-AE" sz="2400" dirty="0">
                    <a:solidFill>
                      <a:schemeClr val="dk1"/>
                    </a:solidFill>
                    <a:highlight>
                      <a:srgbClr val="FFFFFF"/>
                    </a:highlight>
                    <a:latin typeface="Times New Roman"/>
                    <a:ea typeface="Times New Roman"/>
                    <a:cs typeface="Times New Roman"/>
                    <a:sym typeface="Times New Roman"/>
                  </a:rPr>
                  <a:t>		   </a:t>
                </a:r>
                <a:endParaRPr lang="en-IN" sz="2400" dirty="0">
                  <a:solidFill>
                    <a:schemeClr val="dk1"/>
                  </a:solidFill>
                  <a:highlight>
                    <a:srgbClr val="FFFFFF"/>
                  </a:highlight>
                  <a:latin typeface="Times New Roman"/>
                  <a:ea typeface="Times New Roman"/>
                  <a:cs typeface="Times New Roman"/>
                  <a:sym typeface="Times New Roman"/>
                </a:endParaRPr>
              </a:p>
              <a:p>
                <a:pPr lvl="0" indent="457200">
                  <a:lnSpc>
                    <a:spcPct val="100000"/>
                  </a:lnSpc>
                  <a:buNone/>
                </a:pPr>
                <a:r>
                  <a:rPr lang="en-IN" sz="1200" dirty="0">
                    <a:solidFill>
                      <a:schemeClr val="dk1"/>
                    </a:solidFill>
                    <a:highlight>
                      <a:srgbClr val="FFFFFF"/>
                    </a:highlight>
                    <a:latin typeface="Times New Roman"/>
                    <a:ea typeface="Times New Roman"/>
                    <a:cs typeface="Times New Roman"/>
                    <a:sym typeface="Times New Roman"/>
                  </a:rPr>
                  <a:t>17-05-2019</a:t>
                </a:r>
              </a:p>
            </p:txBody>
          </p:sp>
        </mc:Choice>
        <mc:Fallback>
          <p:sp>
            <p:nvSpPr>
              <p:cNvPr id="227" name="Google Shape;227;p35"/>
              <p:cNvSpPr txBox="1">
                <a:spLocks noGrp="1" noRot="1" noChangeAspect="1" noMove="1" noResize="1" noEditPoints="1" noAdjustHandles="1" noChangeArrowheads="1" noChangeShapeType="1" noTextEdit="1"/>
              </p:cNvSpPr>
              <p:nvPr>
                <p:ph type="body" idx="1"/>
              </p:nvPr>
            </p:nvSpPr>
            <p:spPr>
              <a:xfrm>
                <a:off x="148725" y="74374"/>
                <a:ext cx="8911200" cy="5069125"/>
              </a:xfrm>
              <a:prstGeom prst="rect">
                <a:avLst/>
              </a:prstGeom>
              <a:blipFill>
                <a:blip r:embed="rId3"/>
                <a:stretch>
                  <a:fillRect l="-547"/>
                </a:stretch>
              </a:blipFill>
            </p:spPr>
            <p:txBody>
              <a:bodyPr/>
              <a:lstStyle/>
              <a:p>
                <a:r>
                  <a:rPr lang="en-IN">
                    <a:noFill/>
                  </a:rPr>
                  <a:t> </a:t>
                </a:r>
              </a:p>
            </p:txBody>
          </p:sp>
        </mc:Fallback>
      </mc:AlternateContent>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uk-UA" smtClean="0"/>
              <a:t>24</a:t>
            </a:fld>
            <a:endParaRPr lang="uk-UA"/>
          </a:p>
        </p:txBody>
      </p:sp>
      <p:pic>
        <p:nvPicPr>
          <p:cNvPr id="4" name="Google Shape;210;p32">
            <a:extLst>
              <a:ext uri="{FF2B5EF4-FFF2-40B4-BE49-F238E27FC236}">
                <a16:creationId xmlns:a16="http://schemas.microsoft.com/office/drawing/2014/main" id="{A73307E2-3D0C-43A2-84B0-73821D489FC4}"/>
              </a:ext>
            </a:extLst>
          </p:cNvPr>
          <p:cNvPicPr preferRelativeResize="0"/>
          <p:nvPr/>
        </p:nvPicPr>
        <p:blipFill>
          <a:blip r:embed="rId4">
            <a:alphaModFix/>
          </a:blip>
          <a:stretch>
            <a:fillRect/>
          </a:stretch>
        </p:blipFill>
        <p:spPr>
          <a:xfrm>
            <a:off x="8472458" y="1"/>
            <a:ext cx="671542" cy="563526"/>
          </a:xfrm>
          <a:prstGeom prst="rect">
            <a:avLst/>
          </a:prstGeom>
          <a:noFill/>
          <a:ln>
            <a:noFill/>
          </a:ln>
        </p:spPr>
      </p:pic>
      <p:pic>
        <p:nvPicPr>
          <p:cNvPr id="5" name="Google Shape;222;p34">
            <a:extLst>
              <a:ext uri="{FF2B5EF4-FFF2-40B4-BE49-F238E27FC236}">
                <a16:creationId xmlns:a16="http://schemas.microsoft.com/office/drawing/2014/main" id="{D6E41785-7D26-4426-B09D-D7EFDA98239A}"/>
              </a:ext>
            </a:extLst>
          </p:cNvPr>
          <p:cNvPicPr preferRelativeResize="0"/>
          <p:nvPr/>
        </p:nvPicPr>
        <p:blipFill>
          <a:blip r:embed="rId5">
            <a:alphaModFix/>
          </a:blip>
          <a:stretch>
            <a:fillRect/>
          </a:stretch>
        </p:blipFill>
        <p:spPr>
          <a:xfrm>
            <a:off x="0" y="-1"/>
            <a:ext cx="765544" cy="712382"/>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32" name="Google Shape;232;p36"/>
              <p:cNvSpPr txBox="1">
                <a:spLocks noGrp="1"/>
              </p:cNvSpPr>
              <p:nvPr>
                <p:ph type="body" idx="1"/>
              </p:nvPr>
            </p:nvSpPr>
            <p:spPr>
              <a:xfrm>
                <a:off x="72758" y="1089650"/>
                <a:ext cx="8948400" cy="4576467"/>
              </a:xfrm>
              <a:prstGeom prst="rect">
                <a:avLst/>
              </a:prstGeom>
            </p:spPr>
            <p:txBody>
              <a:bodyPr spcFirstLastPara="1" wrap="square" lIns="91425" tIns="91425" rIns="91425" bIns="91425" anchor="t" anchorCtr="0">
                <a:noAutofit/>
              </a:bodyPr>
              <a:lstStyle/>
              <a:p>
                <a:pPr marL="0" lvl="0" indent="457200" algn="just" rtl="0">
                  <a:lnSpc>
                    <a:spcPct val="150000"/>
                  </a:lnSpc>
                  <a:spcBef>
                    <a:spcPts val="0"/>
                  </a:spcBef>
                  <a:spcAft>
                    <a:spcPts val="0"/>
                  </a:spcAft>
                  <a:buClr>
                    <a:schemeClr val="dk1"/>
                  </a:buClr>
                  <a:buSzPts val="1100"/>
                  <a:buFont typeface="Arial"/>
                  <a:buNone/>
                </a:pPr>
                <a:r>
                  <a:rPr lang="en" dirty="0">
                    <a:solidFill>
                      <a:schemeClr val="dk1"/>
                    </a:solidFill>
                    <a:highlight>
                      <a:srgbClr val="FFFFFF"/>
                    </a:highlight>
                  </a:rPr>
                  <a:t>Furthermore dealing with transmission equation we know that even in clear days the atmosphere is not absolutely free of any particle. In order to resolve this paradigm by introducing a constant parameter(small amount of haze) ω (0&lt;ω≤1) into the equation.</a:t>
                </a:r>
                <a:endParaRPr sz="1200" dirty="0">
                  <a:solidFill>
                    <a:schemeClr val="dk1"/>
                  </a:solidFill>
                  <a:highlight>
                    <a:srgbClr val="FFFFFF"/>
                  </a:highlight>
                  <a:latin typeface="Times New Roman"/>
                  <a:ea typeface="Times New Roman"/>
                  <a:cs typeface="Times New Roman"/>
                  <a:sym typeface="Times New Roman"/>
                </a:endParaRPr>
              </a:p>
              <a:p>
                <a:pPr marL="0" lvl="0" indent="0" algn="ctr" rtl="0">
                  <a:lnSpc>
                    <a:spcPct val="100000"/>
                  </a:lnSpc>
                  <a:spcBef>
                    <a:spcPts val="0"/>
                  </a:spcBef>
                  <a:spcAft>
                    <a:spcPts val="0"/>
                  </a:spcAft>
                  <a:buNone/>
                </a:pPr>
                <a:r>
                  <a:rPr lang="en" sz="1200" dirty="0">
                    <a:solidFill>
                      <a:schemeClr val="dk1"/>
                    </a:solidFill>
                    <a:highlight>
                      <a:srgbClr val="FFFFFF"/>
                    </a:highlight>
                    <a:latin typeface="Times New Roman"/>
                    <a:ea typeface="Times New Roman"/>
                    <a:cs typeface="Times New Roman"/>
                    <a:sym typeface="Times New Roman"/>
                  </a:rPr>
                  <a:t> 		</a:t>
                </a:r>
                <a:endParaRPr sz="1200" dirty="0">
                  <a:solidFill>
                    <a:schemeClr val="dk1"/>
                  </a:solidFill>
                  <a:highlight>
                    <a:srgbClr val="FFFFFF"/>
                  </a:highlight>
                  <a:latin typeface="Times New Roman"/>
                  <a:ea typeface="Times New Roman"/>
                  <a:cs typeface="Times New Roman"/>
                  <a:sym typeface="Times New Roman"/>
                </a:endParaRPr>
              </a:p>
              <a:p>
                <a:pPr lvl="0" indent="457200" algn="ctr">
                  <a:lnSpc>
                    <a:spcPct val="100000"/>
                  </a:lnSpc>
                  <a:buClr>
                    <a:schemeClr val="dk1"/>
                  </a:buClr>
                  <a:buSzPts val="1100"/>
                  <a:buNone/>
                </a:pPr>
                <a14:m>
                  <m:oMathPara xmlns:m="http://schemas.openxmlformats.org/officeDocument/2006/math">
                    <m:oMathParaPr>
                      <m:jc m:val="centerGroup"/>
                    </m:oMathParaPr>
                    <m:oMath xmlns:m="http://schemas.openxmlformats.org/officeDocument/2006/math">
                      <m:r>
                        <a:rPr lang="en-IN" sz="2400" i="1">
                          <a:solidFill>
                            <a:schemeClr val="tx1"/>
                          </a:solidFill>
                          <a:highlight>
                            <a:srgbClr val="FFFFFF"/>
                          </a:highlight>
                          <a:latin typeface="Cambria Math" panose="02040503050406030204" pitchFamily="18" charset="0"/>
                        </a:rPr>
                        <m:t>𝑡</m:t>
                      </m:r>
                      <m:r>
                        <m:rPr>
                          <m:nor/>
                        </m:rPr>
                        <a:rPr lang="en-IN" sz="2400">
                          <a:solidFill>
                            <a:schemeClr val="tx1"/>
                          </a:solidFill>
                          <a:highlight>
                            <a:srgbClr val="FFFFFF"/>
                          </a:highlight>
                        </a:rPr>
                        <m:t> ̃(</m:t>
                      </m:r>
                      <m:r>
                        <m:rPr>
                          <m:nor/>
                        </m:rPr>
                        <a:rPr lang="en-IN" sz="2400">
                          <a:solidFill>
                            <a:schemeClr val="tx1"/>
                          </a:solidFill>
                          <a:highlight>
                            <a:srgbClr val="FFFFFF"/>
                          </a:highlight>
                        </a:rPr>
                        <m:t>x</m:t>
                      </m:r>
                      <m:r>
                        <m:rPr>
                          <m:nor/>
                        </m:rPr>
                        <a:rPr lang="en-IN" sz="2400">
                          <a:solidFill>
                            <a:schemeClr val="tx1"/>
                          </a:solidFill>
                          <a:highlight>
                            <a:srgbClr val="FFFFFF"/>
                          </a:highlight>
                        </a:rPr>
                        <m:t>) = </m:t>
                      </m:r>
                      <m:r>
                        <m:rPr>
                          <m:nor/>
                        </m:rPr>
                        <a:rPr lang="en-IN" sz="2400">
                          <a:solidFill>
                            <a:schemeClr val="tx1"/>
                          </a:solidFill>
                          <a:highlight>
                            <a:srgbClr val="FFFFFF"/>
                          </a:highlight>
                        </a:rPr>
                        <m:t>1</m:t>
                      </m:r>
                      <m:r>
                        <m:rPr>
                          <m:nor/>
                        </m:rPr>
                        <a:rPr lang="en-IN" sz="2400">
                          <a:solidFill>
                            <a:schemeClr val="tx1"/>
                          </a:solidFill>
                          <a:highlight>
                            <a:srgbClr val="FFFFFF"/>
                          </a:highlight>
                        </a:rPr>
                        <m:t>−</m:t>
                      </m:r>
                      <m:func>
                        <m:funcPr>
                          <m:ctrlPr>
                            <a:rPr lang="en-IN" sz="2400" i="1">
                              <a:solidFill>
                                <a:srgbClr val="000000"/>
                              </a:solidFill>
                              <a:highlight>
                                <a:srgbClr val="FFFFFF"/>
                              </a:highlight>
                              <a:latin typeface="Cambria Math" panose="02040503050406030204" pitchFamily="18" charset="0"/>
                            </a:rPr>
                          </m:ctrlPr>
                        </m:funcPr>
                        <m:fName>
                          <m:r>
                            <a:rPr lang="en-IN" sz="2400" i="1" smtClean="0">
                              <a:solidFill>
                                <a:srgbClr val="000000"/>
                              </a:solidFill>
                              <a:highlight>
                                <a:srgbClr val="FFFFFF"/>
                              </a:highlight>
                              <a:latin typeface="Cambria Math" panose="02040503050406030204" pitchFamily="18" charset="0"/>
                              <a:ea typeface="Cambria Math" panose="02040503050406030204" pitchFamily="18" charset="0"/>
                            </a:rPr>
                            <m:t>𝜔</m:t>
                          </m:r>
                          <m:limLow>
                            <m:limLowPr>
                              <m:ctrlPr>
                                <a:rPr lang="en-IN" sz="2400" i="1">
                                  <a:solidFill>
                                    <a:srgbClr val="000000"/>
                                  </a:solidFill>
                                  <a:highlight>
                                    <a:srgbClr val="FFFFFF"/>
                                  </a:highlight>
                                  <a:latin typeface="Cambria Math" panose="02040503050406030204" pitchFamily="18" charset="0"/>
                                </a:rPr>
                              </m:ctrlPr>
                            </m:limLowPr>
                            <m:e>
                              <m:r>
                                <m:rPr>
                                  <m:sty m:val="p"/>
                                </m:rPr>
                                <a:rPr lang="en-IN" sz="2400">
                                  <a:solidFill>
                                    <a:srgbClr val="000000"/>
                                  </a:solidFill>
                                  <a:highlight>
                                    <a:srgbClr val="FFFFFF"/>
                                  </a:highlight>
                                  <a:latin typeface="Cambria Math" panose="02040503050406030204" pitchFamily="18" charset="0"/>
                                </a:rPr>
                                <m:t>min</m:t>
                              </m:r>
                            </m:e>
                            <m:lim>
                              <m:r>
                                <a:rPr lang="en-IN" sz="2400" i="1">
                                  <a:solidFill>
                                    <a:srgbClr val="000000"/>
                                  </a:solidFill>
                                  <a:highlight>
                                    <a:srgbClr val="FFFFFF"/>
                                  </a:highlight>
                                  <a:latin typeface="Cambria Math" panose="02040503050406030204" pitchFamily="18" charset="0"/>
                                </a:rPr>
                                <m:t>𝑐</m:t>
                              </m:r>
                            </m:lim>
                          </m:limLow>
                        </m:fName>
                        <m:e>
                          <m:d>
                            <m:dPr>
                              <m:ctrlPr>
                                <a:rPr lang="en-IN" sz="2400" i="1">
                                  <a:solidFill>
                                    <a:srgbClr val="000000"/>
                                  </a:solidFill>
                                  <a:highlight>
                                    <a:srgbClr val="FFFFFF"/>
                                  </a:highlight>
                                  <a:latin typeface="Cambria Math" panose="02040503050406030204" pitchFamily="18" charset="0"/>
                                </a:rPr>
                              </m:ctrlPr>
                            </m:dPr>
                            <m:e>
                              <m:func>
                                <m:funcPr>
                                  <m:ctrlPr>
                                    <a:rPr lang="en-IN" sz="2400" i="1">
                                      <a:solidFill>
                                        <a:srgbClr val="000000"/>
                                      </a:solidFill>
                                      <a:highlight>
                                        <a:srgbClr val="FFFFFF"/>
                                      </a:highlight>
                                      <a:latin typeface="Cambria Math" panose="02040503050406030204" pitchFamily="18" charset="0"/>
                                    </a:rPr>
                                  </m:ctrlPr>
                                </m:funcPr>
                                <m:fName>
                                  <m:limLow>
                                    <m:limLowPr>
                                      <m:ctrlPr>
                                        <a:rPr lang="en-IN" sz="2400" i="1">
                                          <a:solidFill>
                                            <a:srgbClr val="000000"/>
                                          </a:solidFill>
                                          <a:highlight>
                                            <a:srgbClr val="FFFFFF"/>
                                          </a:highlight>
                                          <a:latin typeface="Cambria Math" panose="02040503050406030204" pitchFamily="18" charset="0"/>
                                        </a:rPr>
                                      </m:ctrlPr>
                                    </m:limLowPr>
                                    <m:e>
                                      <m:r>
                                        <m:rPr>
                                          <m:sty m:val="p"/>
                                        </m:rPr>
                                        <a:rPr lang="en-IN" sz="2400">
                                          <a:solidFill>
                                            <a:srgbClr val="000000"/>
                                          </a:solidFill>
                                          <a:highlight>
                                            <a:srgbClr val="FFFFFF"/>
                                          </a:highlight>
                                          <a:latin typeface="Cambria Math" panose="02040503050406030204" pitchFamily="18" charset="0"/>
                                        </a:rPr>
                                        <m:t>min</m:t>
                                      </m:r>
                                    </m:e>
                                    <m:lim>
                                      <m:r>
                                        <a:rPr lang="en-IN" sz="2400" i="1">
                                          <a:solidFill>
                                            <a:srgbClr val="000000"/>
                                          </a:solidFill>
                                          <a:highlight>
                                            <a:srgbClr val="FFFFFF"/>
                                          </a:highlight>
                                          <a:latin typeface="Cambria Math" panose="02040503050406030204" pitchFamily="18" charset="0"/>
                                        </a:rPr>
                                        <m:t>𝑦</m:t>
                                      </m:r>
                                      <m:r>
                                        <a:rPr lang="en-IN" sz="2400" i="1">
                                          <a:solidFill>
                                            <a:srgbClr val="000000"/>
                                          </a:solidFill>
                                          <a:highlight>
                                            <a:srgbClr val="FFFFFF"/>
                                          </a:highlight>
                                          <a:latin typeface="Cambria Math" panose="02040503050406030204" pitchFamily="18" charset="0"/>
                                          <a:ea typeface="Cambria Math" panose="02040503050406030204" pitchFamily="18" charset="0"/>
                                        </a:rPr>
                                        <m:t>∈</m:t>
                                      </m:r>
                                      <m:r>
                                        <m:rPr>
                                          <m:nor/>
                                        </m:rPr>
                                        <a:rPr lang="el-GR" sz="2400" dirty="0">
                                          <a:solidFill>
                                            <a:schemeClr val="dk1"/>
                                          </a:solidFill>
                                          <a:highlight>
                                            <a:srgbClr val="FFFFFF"/>
                                          </a:highlight>
                                        </a:rPr>
                                        <m:t>Ω</m:t>
                                      </m:r>
                                      <m:r>
                                        <m:rPr>
                                          <m:nor/>
                                        </m:rPr>
                                        <a:rPr lang="el-GR" sz="2400" dirty="0">
                                          <a:solidFill>
                                            <a:schemeClr val="dk1"/>
                                          </a:solidFill>
                                          <a:highlight>
                                            <a:srgbClr val="FFFFFF"/>
                                          </a:highlight>
                                        </a:rPr>
                                        <m:t>(</m:t>
                                      </m:r>
                                      <m:r>
                                        <m:rPr>
                                          <m:nor/>
                                        </m:rPr>
                                        <a:rPr lang="en-IN" sz="2400" dirty="0">
                                          <a:solidFill>
                                            <a:schemeClr val="dk1"/>
                                          </a:solidFill>
                                          <a:highlight>
                                            <a:srgbClr val="FFFFFF"/>
                                          </a:highlight>
                                        </a:rPr>
                                        <m:t>x</m:t>
                                      </m:r>
                                      <m:r>
                                        <m:rPr>
                                          <m:nor/>
                                        </m:rPr>
                                        <a:rPr lang="en-IN" sz="2400" dirty="0">
                                          <a:solidFill>
                                            <a:schemeClr val="dk1"/>
                                          </a:solidFill>
                                          <a:highlight>
                                            <a:srgbClr val="FFFFFF"/>
                                          </a:highlight>
                                        </a:rPr>
                                        <m:t>)</m:t>
                                      </m:r>
                                    </m:lim>
                                  </m:limLow>
                                </m:fName>
                                <m:e>
                                  <m:d>
                                    <m:dPr>
                                      <m:ctrlPr>
                                        <a:rPr lang="en-IN" sz="2400" i="1">
                                          <a:solidFill>
                                            <a:srgbClr val="000000"/>
                                          </a:solidFill>
                                          <a:highlight>
                                            <a:srgbClr val="FFFFFF"/>
                                          </a:highlight>
                                          <a:latin typeface="Cambria Math" panose="02040503050406030204" pitchFamily="18" charset="0"/>
                                        </a:rPr>
                                      </m:ctrlPr>
                                    </m:dPr>
                                    <m:e>
                                      <m:f>
                                        <m:fPr>
                                          <m:ctrlPr>
                                            <a:rPr lang="en-IN" sz="2400" i="1">
                                              <a:solidFill>
                                                <a:schemeClr val="dk1"/>
                                              </a:solidFill>
                                              <a:highlight>
                                                <a:srgbClr val="FFFFFF"/>
                                              </a:highlight>
                                              <a:latin typeface="Cambria Math" panose="02040503050406030204" pitchFamily="18" charset="0"/>
                                            </a:rPr>
                                          </m:ctrlPr>
                                        </m:fPr>
                                        <m:num>
                                          <m:sSup>
                                            <m:sSupPr>
                                              <m:ctrlPr>
                                                <a:rPr lang="en-IN" sz="2400" i="1">
                                                  <a:solidFill>
                                                    <a:schemeClr val="dk1"/>
                                                  </a:solidFill>
                                                  <a:highlight>
                                                    <a:srgbClr val="FFFFFF"/>
                                                  </a:highlight>
                                                  <a:latin typeface="Cambria Math" panose="02040503050406030204" pitchFamily="18" charset="0"/>
                                                </a:rPr>
                                              </m:ctrlPr>
                                            </m:sSupPr>
                                            <m:e>
                                              <m:r>
                                                <a:rPr lang="en-IN" sz="2400" i="1">
                                                  <a:solidFill>
                                                    <a:schemeClr val="dk1"/>
                                                  </a:solidFill>
                                                  <a:highlight>
                                                    <a:srgbClr val="FFFFFF"/>
                                                  </a:highlight>
                                                  <a:latin typeface="Cambria Math" panose="02040503050406030204" pitchFamily="18" charset="0"/>
                                                </a:rPr>
                                                <m:t>𝐼</m:t>
                                              </m:r>
                                            </m:e>
                                            <m:sup>
                                              <m:r>
                                                <a:rPr lang="en-IN" sz="2400" i="1">
                                                  <a:solidFill>
                                                    <a:schemeClr val="dk1"/>
                                                  </a:solidFill>
                                                  <a:highlight>
                                                    <a:srgbClr val="FFFFFF"/>
                                                  </a:highlight>
                                                  <a:latin typeface="Cambria Math" panose="02040503050406030204" pitchFamily="18" charset="0"/>
                                                </a:rPr>
                                                <m:t>𝑐</m:t>
                                              </m:r>
                                            </m:sup>
                                          </m:sSup>
                                          <m:d>
                                            <m:dPr>
                                              <m:ctrlPr>
                                                <a:rPr lang="en-IN" sz="2400" i="1">
                                                  <a:solidFill>
                                                    <a:schemeClr val="dk1"/>
                                                  </a:solidFill>
                                                  <a:highlight>
                                                    <a:srgbClr val="FFFFFF"/>
                                                  </a:highlight>
                                                  <a:latin typeface="Cambria Math" panose="02040503050406030204" pitchFamily="18" charset="0"/>
                                                </a:rPr>
                                              </m:ctrlPr>
                                            </m:dPr>
                                            <m:e>
                                              <m:r>
                                                <a:rPr lang="en-IN" sz="2400" i="1">
                                                  <a:solidFill>
                                                    <a:schemeClr val="dk1"/>
                                                  </a:solidFill>
                                                  <a:highlight>
                                                    <a:srgbClr val="FFFFFF"/>
                                                  </a:highlight>
                                                  <a:latin typeface="Cambria Math" panose="02040503050406030204" pitchFamily="18" charset="0"/>
                                                </a:rPr>
                                                <m:t>𝑦</m:t>
                                              </m:r>
                                            </m:e>
                                          </m:d>
                                        </m:num>
                                        <m:den>
                                          <m:sSup>
                                            <m:sSupPr>
                                              <m:ctrlPr>
                                                <a:rPr lang="en-IN" sz="2400" i="1">
                                                  <a:solidFill>
                                                    <a:schemeClr val="tx1"/>
                                                  </a:solidFill>
                                                  <a:highlight>
                                                    <a:srgbClr val="FFFFFF"/>
                                                  </a:highlight>
                                                  <a:latin typeface="Cambria Math" panose="02040503050406030204" pitchFamily="18" charset="0"/>
                                                </a:rPr>
                                              </m:ctrlPr>
                                            </m:sSupPr>
                                            <m:e>
                                              <m:r>
                                                <a:rPr lang="en-IN" sz="2400" i="1">
                                                  <a:solidFill>
                                                    <a:schemeClr val="tx1"/>
                                                  </a:solidFill>
                                                  <a:highlight>
                                                    <a:srgbClr val="FFFFFF"/>
                                                  </a:highlight>
                                                  <a:latin typeface="Cambria Math" panose="02040503050406030204" pitchFamily="18" charset="0"/>
                                                </a:rPr>
                                                <m:t>𝐴</m:t>
                                              </m:r>
                                            </m:e>
                                            <m:sup>
                                              <m:r>
                                                <a:rPr lang="en-IN" sz="2400" i="1">
                                                  <a:solidFill>
                                                    <a:schemeClr val="tx1"/>
                                                  </a:solidFill>
                                                  <a:highlight>
                                                    <a:srgbClr val="FFFFFF"/>
                                                  </a:highlight>
                                                  <a:latin typeface="Cambria Math" panose="02040503050406030204" pitchFamily="18" charset="0"/>
                                                </a:rPr>
                                                <m:t>𝑐</m:t>
                                              </m:r>
                                            </m:sup>
                                          </m:sSup>
                                        </m:den>
                                      </m:f>
                                    </m:e>
                                  </m:d>
                                </m:e>
                              </m:func>
                            </m:e>
                          </m:d>
                        </m:e>
                      </m:func>
                    </m:oMath>
                  </m:oMathPara>
                </a14:m>
                <a:endParaRPr sz="2400" dirty="0">
                  <a:solidFill>
                    <a:schemeClr val="dk1"/>
                  </a:solidFill>
                  <a:highlight>
                    <a:srgbClr val="FFFFFF"/>
                  </a:highlight>
                  <a:latin typeface="Times New Roman"/>
                  <a:ea typeface="Times New Roman"/>
                  <a:cs typeface="Times New Roman"/>
                  <a:sym typeface="Times New Roman"/>
                </a:endParaRPr>
              </a:p>
              <a:p>
                <a:pPr marL="0" lvl="0" indent="0" rtl="0">
                  <a:spcBef>
                    <a:spcPts val="0"/>
                  </a:spcBef>
                  <a:spcAft>
                    <a:spcPts val="1600"/>
                  </a:spcAft>
                  <a:buNone/>
                </a:pPr>
                <a:endParaRPr lang="en-IN" sz="1200" dirty="0">
                  <a:solidFill>
                    <a:schemeClr val="tx1"/>
                  </a:solidFill>
                </a:endParaRPr>
              </a:p>
              <a:p>
                <a:pPr marL="0" lvl="0" indent="0" rtl="0">
                  <a:spcBef>
                    <a:spcPts val="0"/>
                  </a:spcBef>
                  <a:spcAft>
                    <a:spcPts val="1600"/>
                  </a:spcAft>
                  <a:buNone/>
                </a:pPr>
                <a:endParaRPr lang="en-IN" sz="1200" dirty="0">
                  <a:solidFill>
                    <a:schemeClr val="tx1"/>
                  </a:solidFill>
                </a:endParaRPr>
              </a:p>
              <a:p>
                <a:pPr marL="0" lvl="0" indent="0" rtl="0">
                  <a:spcBef>
                    <a:spcPts val="0"/>
                  </a:spcBef>
                  <a:spcAft>
                    <a:spcPts val="1600"/>
                  </a:spcAft>
                  <a:buNone/>
                </a:pPr>
                <a:r>
                  <a:rPr lang="en-IN" sz="1200" dirty="0">
                    <a:solidFill>
                      <a:schemeClr val="tx1"/>
                    </a:solidFill>
                  </a:rPr>
                  <a:t>17-05-2019</a:t>
                </a:r>
              </a:p>
            </p:txBody>
          </p:sp>
        </mc:Choice>
        <mc:Fallback>
          <p:sp>
            <p:nvSpPr>
              <p:cNvPr id="232" name="Google Shape;232;p36"/>
              <p:cNvSpPr txBox="1">
                <a:spLocks noGrp="1" noRot="1" noChangeAspect="1" noMove="1" noResize="1" noEditPoints="1" noAdjustHandles="1" noChangeArrowheads="1" noChangeShapeType="1" noTextEdit="1"/>
              </p:cNvSpPr>
              <p:nvPr>
                <p:ph type="body" idx="1"/>
              </p:nvPr>
            </p:nvSpPr>
            <p:spPr>
              <a:xfrm>
                <a:off x="72758" y="1089650"/>
                <a:ext cx="8948400" cy="4576467"/>
              </a:xfrm>
              <a:prstGeom prst="rect">
                <a:avLst/>
              </a:prstGeom>
              <a:blipFill>
                <a:blip r:embed="rId3"/>
                <a:stretch>
                  <a:fillRect l="-613" r="-1226"/>
                </a:stretch>
              </a:blipFill>
            </p:spPr>
            <p:txBody>
              <a:bodyPr/>
              <a:lstStyle/>
              <a:p>
                <a:r>
                  <a:rPr lang="en-IN">
                    <a:noFill/>
                  </a:rPr>
                  <a:t> </a:t>
                </a:r>
              </a:p>
            </p:txBody>
          </p:sp>
        </mc:Fallback>
      </mc:AlternateContent>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uk-UA" smtClean="0"/>
              <a:t>25</a:t>
            </a:fld>
            <a:endParaRPr lang="uk-UA"/>
          </a:p>
        </p:txBody>
      </p:sp>
      <p:pic>
        <p:nvPicPr>
          <p:cNvPr id="4" name="Google Shape;222;p34">
            <a:extLst>
              <a:ext uri="{FF2B5EF4-FFF2-40B4-BE49-F238E27FC236}">
                <a16:creationId xmlns:a16="http://schemas.microsoft.com/office/drawing/2014/main" id="{FA51437C-B5B3-4F4C-B5B9-282808113796}"/>
              </a:ext>
            </a:extLst>
          </p:cNvPr>
          <p:cNvPicPr preferRelativeResize="0"/>
          <p:nvPr/>
        </p:nvPicPr>
        <p:blipFill>
          <a:blip r:embed="rId4">
            <a:alphaModFix/>
          </a:blip>
          <a:stretch>
            <a:fillRect/>
          </a:stretch>
        </p:blipFill>
        <p:spPr>
          <a:xfrm>
            <a:off x="0" y="-1"/>
            <a:ext cx="754912" cy="680485"/>
          </a:xfrm>
          <a:prstGeom prst="rect">
            <a:avLst/>
          </a:prstGeom>
          <a:noFill/>
          <a:ln>
            <a:noFill/>
          </a:ln>
        </p:spPr>
      </p:pic>
      <p:pic>
        <p:nvPicPr>
          <p:cNvPr id="5" name="Google Shape;210;p32">
            <a:extLst>
              <a:ext uri="{FF2B5EF4-FFF2-40B4-BE49-F238E27FC236}">
                <a16:creationId xmlns:a16="http://schemas.microsoft.com/office/drawing/2014/main" id="{A1AC01E7-116A-4A2D-90D1-69451D60FE2F}"/>
              </a:ext>
            </a:extLst>
          </p:cNvPr>
          <p:cNvPicPr preferRelativeResize="0"/>
          <p:nvPr/>
        </p:nvPicPr>
        <p:blipFill>
          <a:blip r:embed="rId5">
            <a:alphaModFix/>
          </a:blip>
          <a:stretch>
            <a:fillRect/>
          </a:stretch>
        </p:blipFill>
        <p:spPr>
          <a:xfrm>
            <a:off x="8472458" y="1"/>
            <a:ext cx="671542" cy="547389"/>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37"/>
          <p:cNvSpPr txBox="1">
            <a:spLocks noGrp="1"/>
          </p:cNvSpPr>
          <p:nvPr>
            <p:ph type="title"/>
          </p:nvPr>
        </p:nvSpPr>
        <p:spPr>
          <a:xfrm>
            <a:off x="120314" y="432533"/>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dirty="0"/>
              <a:t>SOFT MATTING</a:t>
            </a:r>
            <a:endParaRPr b="1" dirty="0"/>
          </a:p>
        </p:txBody>
      </p:sp>
      <mc:AlternateContent xmlns:mc="http://schemas.openxmlformats.org/markup-compatibility/2006">
        <mc:Choice xmlns:a14="http://schemas.microsoft.com/office/drawing/2010/main" Requires="a14">
          <p:sp>
            <p:nvSpPr>
              <p:cNvPr id="238" name="Google Shape;238;p37"/>
              <p:cNvSpPr txBox="1">
                <a:spLocks noGrp="1"/>
              </p:cNvSpPr>
              <p:nvPr>
                <p:ph type="body" idx="1"/>
              </p:nvPr>
            </p:nvSpPr>
            <p:spPr>
              <a:xfrm>
                <a:off x="311700" y="1017724"/>
                <a:ext cx="8709458" cy="4125775"/>
              </a:xfrm>
              <a:prstGeom prst="rect">
                <a:avLst/>
              </a:prstGeom>
            </p:spPr>
            <p:txBody>
              <a:bodyPr spcFirstLastPara="1" wrap="square" lIns="91425" tIns="91425" rIns="91425" bIns="91425" anchor="t" anchorCtr="0">
                <a:noAutofit/>
              </a:bodyPr>
              <a:lstStyle/>
              <a:p>
                <a:pPr marL="285750" indent="-285750" algn="just">
                  <a:lnSpc>
                    <a:spcPct val="150000"/>
                  </a:lnSpc>
                </a:pPr>
                <a:r>
                  <a:rPr lang="en-IN" dirty="0">
                    <a:solidFill>
                      <a:schemeClr val="tx1"/>
                    </a:solidFill>
                    <a:highlight>
                      <a:srgbClr val="FFFFFF"/>
                    </a:highlight>
                  </a:rPr>
                  <a:t>Matting refers to the process of extracting foreground object from an image.</a:t>
                </a:r>
              </a:p>
              <a:p>
                <a:pPr marL="285750" indent="-285750" algn="just">
                  <a:lnSpc>
                    <a:spcPct val="150000"/>
                  </a:lnSpc>
                </a:pPr>
                <a:r>
                  <a:rPr lang="en-IN" dirty="0">
                    <a:solidFill>
                      <a:schemeClr val="tx1"/>
                    </a:solidFill>
                    <a:highlight>
                      <a:srgbClr val="FFFFFF"/>
                    </a:highlight>
                  </a:rPr>
                  <a:t>The refined map of transmission is denoted by t(x). We minimize the following cost function by rewriting t(x) and </a:t>
                </a:r>
                <a14:m>
                  <m:oMath xmlns:m="http://schemas.openxmlformats.org/officeDocument/2006/math">
                    <m:r>
                      <a:rPr lang="en-IN" i="1">
                        <a:solidFill>
                          <a:schemeClr val="tx1"/>
                        </a:solidFill>
                        <a:highlight>
                          <a:srgbClr val="FFFFFF"/>
                        </a:highlight>
                        <a:latin typeface="Cambria Math" panose="02040503050406030204" pitchFamily="18" charset="0"/>
                      </a:rPr>
                      <m:t>𝑡</m:t>
                    </m:r>
                    <m:r>
                      <m:rPr>
                        <m:nor/>
                      </m:rPr>
                      <a:rPr lang="en-IN">
                        <a:solidFill>
                          <a:schemeClr val="tx1"/>
                        </a:solidFill>
                        <a:highlight>
                          <a:srgbClr val="FFFFFF"/>
                        </a:highlight>
                      </a:rPr>
                      <m:t> ̃(</m:t>
                    </m:r>
                    <m:r>
                      <m:rPr>
                        <m:nor/>
                      </m:rPr>
                      <a:rPr lang="en-IN">
                        <a:solidFill>
                          <a:schemeClr val="tx1"/>
                        </a:solidFill>
                        <a:highlight>
                          <a:srgbClr val="FFFFFF"/>
                        </a:highlight>
                      </a:rPr>
                      <m:t>x</m:t>
                    </m:r>
                    <m:r>
                      <m:rPr>
                        <m:nor/>
                      </m:rPr>
                      <a:rPr lang="en-IN">
                        <a:solidFill>
                          <a:schemeClr val="tx1"/>
                        </a:solidFill>
                        <a:highlight>
                          <a:srgbClr val="FFFFFF"/>
                        </a:highlight>
                      </a:rPr>
                      <m:t>)</m:t>
                    </m:r>
                  </m:oMath>
                </a14:m>
                <a:r>
                  <a:rPr lang="en-IN" dirty="0">
                    <a:solidFill>
                      <a:schemeClr val="tx1"/>
                    </a:solidFill>
                    <a:highlight>
                      <a:srgbClr val="FFFFFF"/>
                    </a:highlight>
                  </a:rPr>
                  <a:t> in their vector form as t and </a:t>
                </a:r>
                <a14:m>
                  <m:oMath xmlns:m="http://schemas.openxmlformats.org/officeDocument/2006/math">
                    <m:r>
                      <a:rPr lang="en-IN" i="1">
                        <a:solidFill>
                          <a:schemeClr val="tx1"/>
                        </a:solidFill>
                        <a:highlight>
                          <a:srgbClr val="FFFFFF"/>
                        </a:highlight>
                        <a:latin typeface="Cambria Math" panose="02040503050406030204" pitchFamily="18" charset="0"/>
                      </a:rPr>
                      <m:t>𝑡</m:t>
                    </m:r>
                    <m:r>
                      <m:rPr>
                        <m:nor/>
                      </m:rPr>
                      <a:rPr lang="en-IN">
                        <a:solidFill>
                          <a:schemeClr val="tx1"/>
                        </a:solidFill>
                        <a:highlight>
                          <a:srgbClr val="FFFFFF"/>
                        </a:highlight>
                      </a:rPr>
                      <m:t> </m:t>
                    </m:r>
                    <m:r>
                      <m:rPr>
                        <m:nor/>
                      </m:rPr>
                      <a:rPr lang="en-IN" smtClean="0">
                        <a:solidFill>
                          <a:schemeClr val="tx1"/>
                        </a:solidFill>
                        <a:highlight>
                          <a:srgbClr val="FFFFFF"/>
                        </a:highlight>
                      </a:rPr>
                      <m:t>̃</m:t>
                    </m:r>
                  </m:oMath>
                </a14:m>
                <a:r>
                  <a:rPr lang="en-IN" dirty="0">
                    <a:solidFill>
                      <a:schemeClr val="tx1"/>
                    </a:solidFill>
                    <a:highlight>
                      <a:srgbClr val="FFFFFF"/>
                    </a:highlight>
                  </a:rPr>
                  <a:t>. To refine the transmission we use matting algorithm.</a:t>
                </a:r>
              </a:p>
              <a:p>
                <a:pPr marL="0" lvl="0" indent="457200" algn="ctr">
                  <a:lnSpc>
                    <a:spcPct val="150000"/>
                  </a:lnSpc>
                  <a:buNone/>
                </a:pPr>
                <a14:m>
                  <m:oMathPara xmlns:m="http://schemas.openxmlformats.org/officeDocument/2006/math">
                    <m:oMathParaPr>
                      <m:jc m:val="centerGroup"/>
                    </m:oMathParaPr>
                    <m:oMath xmlns:m="http://schemas.openxmlformats.org/officeDocument/2006/math">
                      <m:r>
                        <a:rPr lang="en-IN" b="0" i="1" smtClean="0">
                          <a:solidFill>
                            <a:srgbClr val="222222"/>
                          </a:solidFill>
                          <a:highlight>
                            <a:srgbClr val="FFFFFF"/>
                          </a:highlight>
                          <a:latin typeface="Cambria Math" panose="02040503050406030204" pitchFamily="18" charset="0"/>
                        </a:rPr>
                        <m:t>𝐸</m:t>
                      </m:r>
                      <m:d>
                        <m:dPr>
                          <m:ctrlPr>
                            <a:rPr lang="en-IN" b="0" i="1" smtClean="0">
                              <a:solidFill>
                                <a:srgbClr val="222222"/>
                              </a:solidFill>
                              <a:highlight>
                                <a:srgbClr val="FFFFFF"/>
                              </a:highlight>
                              <a:latin typeface="Cambria Math" panose="02040503050406030204" pitchFamily="18" charset="0"/>
                            </a:rPr>
                          </m:ctrlPr>
                        </m:dPr>
                        <m:e>
                          <m:r>
                            <a:rPr lang="en-IN" b="0" i="1" smtClean="0">
                              <a:solidFill>
                                <a:srgbClr val="222222"/>
                              </a:solidFill>
                              <a:highlight>
                                <a:srgbClr val="FFFFFF"/>
                              </a:highlight>
                              <a:latin typeface="Cambria Math" panose="02040503050406030204" pitchFamily="18" charset="0"/>
                            </a:rPr>
                            <m:t>𝑡</m:t>
                          </m:r>
                        </m:e>
                      </m:d>
                      <m:r>
                        <a:rPr lang="en-IN" b="0" i="1" smtClean="0">
                          <a:solidFill>
                            <a:srgbClr val="222222"/>
                          </a:solidFill>
                          <a:highlight>
                            <a:srgbClr val="FFFFFF"/>
                          </a:highlight>
                          <a:latin typeface="Cambria Math" panose="02040503050406030204" pitchFamily="18" charset="0"/>
                        </a:rPr>
                        <m:t>=</m:t>
                      </m:r>
                      <m:sSup>
                        <m:sSupPr>
                          <m:ctrlPr>
                            <a:rPr lang="en-IN" b="0" i="1" smtClean="0">
                              <a:solidFill>
                                <a:srgbClr val="222222"/>
                              </a:solidFill>
                              <a:highlight>
                                <a:srgbClr val="FFFFFF"/>
                              </a:highlight>
                              <a:latin typeface="Cambria Math" panose="02040503050406030204" pitchFamily="18" charset="0"/>
                            </a:rPr>
                          </m:ctrlPr>
                        </m:sSupPr>
                        <m:e>
                          <m:r>
                            <a:rPr lang="en-IN" b="0" i="1" smtClean="0">
                              <a:solidFill>
                                <a:srgbClr val="222222"/>
                              </a:solidFill>
                              <a:highlight>
                                <a:srgbClr val="FFFFFF"/>
                              </a:highlight>
                              <a:latin typeface="Cambria Math" panose="02040503050406030204" pitchFamily="18" charset="0"/>
                            </a:rPr>
                            <m:t>𝑡</m:t>
                          </m:r>
                        </m:e>
                        <m:sup>
                          <m:r>
                            <a:rPr lang="en-IN" b="0" i="1" smtClean="0">
                              <a:solidFill>
                                <a:srgbClr val="222222"/>
                              </a:solidFill>
                              <a:highlight>
                                <a:srgbClr val="FFFFFF"/>
                              </a:highlight>
                              <a:latin typeface="Cambria Math" panose="02040503050406030204" pitchFamily="18" charset="0"/>
                            </a:rPr>
                            <m:t>𝑇</m:t>
                          </m:r>
                        </m:sup>
                      </m:sSup>
                      <m:r>
                        <a:rPr lang="en-IN" b="0" i="1" smtClean="0">
                          <a:solidFill>
                            <a:srgbClr val="222222"/>
                          </a:solidFill>
                          <a:highlight>
                            <a:srgbClr val="FFFFFF"/>
                          </a:highlight>
                          <a:latin typeface="Cambria Math" panose="02040503050406030204" pitchFamily="18" charset="0"/>
                        </a:rPr>
                        <m:t>𝐿𝑡</m:t>
                      </m:r>
                      <m:r>
                        <a:rPr lang="en-IN" b="0" i="1" smtClean="0">
                          <a:solidFill>
                            <a:srgbClr val="222222"/>
                          </a:solidFill>
                          <a:highlight>
                            <a:srgbClr val="FFFFFF"/>
                          </a:highlight>
                          <a:latin typeface="Cambria Math" panose="02040503050406030204" pitchFamily="18" charset="0"/>
                        </a:rPr>
                        <m:t>+</m:t>
                      </m:r>
                      <m:r>
                        <a:rPr lang="en-IN" b="0" i="1" smtClean="0">
                          <a:solidFill>
                            <a:srgbClr val="222222"/>
                          </a:solidFill>
                          <a:highlight>
                            <a:srgbClr val="FFFFFF"/>
                          </a:highlight>
                          <a:latin typeface="Cambria Math" panose="02040503050406030204" pitchFamily="18" charset="0"/>
                          <a:ea typeface="Cambria Math" panose="02040503050406030204" pitchFamily="18" charset="0"/>
                        </a:rPr>
                        <m:t>𝜆</m:t>
                      </m:r>
                      <m:sSup>
                        <m:sSupPr>
                          <m:ctrlPr>
                            <a:rPr lang="en-IN" b="0" i="1" smtClean="0">
                              <a:solidFill>
                                <a:srgbClr val="222222"/>
                              </a:solidFill>
                              <a:highlight>
                                <a:srgbClr val="FFFFFF"/>
                              </a:highlight>
                              <a:latin typeface="Cambria Math" panose="02040503050406030204" pitchFamily="18" charset="0"/>
                              <a:ea typeface="Cambria Math" panose="02040503050406030204" pitchFamily="18" charset="0"/>
                            </a:rPr>
                          </m:ctrlPr>
                        </m:sSupPr>
                        <m:e>
                          <m:r>
                            <a:rPr lang="en-IN" b="0" i="1" smtClean="0">
                              <a:solidFill>
                                <a:srgbClr val="222222"/>
                              </a:solidFill>
                              <a:highlight>
                                <a:srgbClr val="FFFFFF"/>
                              </a:highlight>
                              <a:latin typeface="Cambria Math" panose="02040503050406030204" pitchFamily="18" charset="0"/>
                              <a:ea typeface="Cambria Math" panose="02040503050406030204" pitchFamily="18" charset="0"/>
                            </a:rPr>
                            <m:t>(</m:t>
                          </m:r>
                          <m:r>
                            <a:rPr lang="en-IN" b="0" i="1" smtClean="0">
                              <a:solidFill>
                                <a:srgbClr val="222222"/>
                              </a:solidFill>
                              <a:highlight>
                                <a:srgbClr val="FFFFFF"/>
                              </a:highlight>
                              <a:latin typeface="Cambria Math" panose="02040503050406030204" pitchFamily="18" charset="0"/>
                              <a:ea typeface="Cambria Math" panose="02040503050406030204" pitchFamily="18" charset="0"/>
                            </a:rPr>
                            <m:t>𝑡</m:t>
                          </m:r>
                          <m:r>
                            <a:rPr lang="en-IN" b="0" i="1" smtClean="0">
                              <a:solidFill>
                                <a:srgbClr val="222222"/>
                              </a:solidFill>
                              <a:highlight>
                                <a:srgbClr val="FFFFFF"/>
                              </a:highlight>
                              <a:latin typeface="Cambria Math" panose="02040503050406030204" pitchFamily="18" charset="0"/>
                              <a:ea typeface="Cambria Math" panose="02040503050406030204" pitchFamily="18" charset="0"/>
                            </a:rPr>
                            <m:t>−</m:t>
                          </m:r>
                          <m:r>
                            <a:rPr lang="en-IN" i="1">
                              <a:solidFill>
                                <a:schemeClr val="tx1"/>
                              </a:solidFill>
                              <a:highlight>
                                <a:srgbClr val="FFFFFF"/>
                              </a:highlight>
                              <a:latin typeface="Cambria Math" panose="02040503050406030204" pitchFamily="18" charset="0"/>
                            </a:rPr>
                            <m:t>𝑡</m:t>
                          </m:r>
                          <m:r>
                            <m:rPr>
                              <m:nor/>
                            </m:rPr>
                            <a:rPr lang="en-IN">
                              <a:solidFill>
                                <a:schemeClr val="tx1"/>
                              </a:solidFill>
                              <a:highlight>
                                <a:srgbClr val="FFFFFF"/>
                              </a:highlight>
                            </a:rPr>
                            <m:t> ̃</m:t>
                          </m:r>
                          <m:r>
                            <a:rPr lang="en-IN" b="0" i="1" smtClean="0">
                              <a:solidFill>
                                <a:schemeClr val="tx1"/>
                              </a:solidFill>
                              <a:highlight>
                                <a:srgbClr val="FFFFFF"/>
                              </a:highlight>
                              <a:latin typeface="Cambria Math" panose="02040503050406030204" pitchFamily="18" charset="0"/>
                            </a:rPr>
                            <m:t>)</m:t>
                          </m:r>
                        </m:e>
                        <m:sup>
                          <m:r>
                            <a:rPr lang="en-IN" b="0" i="1" smtClean="0">
                              <a:solidFill>
                                <a:srgbClr val="222222"/>
                              </a:solidFill>
                              <a:highlight>
                                <a:srgbClr val="FFFFFF"/>
                              </a:highlight>
                              <a:latin typeface="Cambria Math" panose="02040503050406030204" pitchFamily="18" charset="0"/>
                              <a:ea typeface="Cambria Math" panose="02040503050406030204" pitchFamily="18" charset="0"/>
                            </a:rPr>
                            <m:t>𝑇</m:t>
                          </m:r>
                        </m:sup>
                      </m:sSup>
                      <m:r>
                        <a:rPr lang="en-IN" i="1">
                          <a:solidFill>
                            <a:srgbClr val="222222"/>
                          </a:solidFill>
                          <a:highlight>
                            <a:srgbClr val="FFFFFF"/>
                          </a:highlight>
                          <a:latin typeface="Cambria Math" panose="02040503050406030204" pitchFamily="18" charset="0"/>
                          <a:ea typeface="Cambria Math" panose="02040503050406030204" pitchFamily="18" charset="0"/>
                        </a:rPr>
                        <m:t>(</m:t>
                      </m:r>
                      <m:r>
                        <a:rPr lang="en-IN" i="1">
                          <a:solidFill>
                            <a:srgbClr val="222222"/>
                          </a:solidFill>
                          <a:highlight>
                            <a:srgbClr val="FFFFFF"/>
                          </a:highlight>
                          <a:latin typeface="Cambria Math" panose="02040503050406030204" pitchFamily="18" charset="0"/>
                          <a:ea typeface="Cambria Math" panose="02040503050406030204" pitchFamily="18" charset="0"/>
                        </a:rPr>
                        <m:t>𝑡</m:t>
                      </m:r>
                      <m:r>
                        <a:rPr lang="en-IN" i="1">
                          <a:solidFill>
                            <a:srgbClr val="222222"/>
                          </a:solidFill>
                          <a:highlight>
                            <a:srgbClr val="FFFFFF"/>
                          </a:highlight>
                          <a:latin typeface="Cambria Math" panose="02040503050406030204" pitchFamily="18" charset="0"/>
                          <a:ea typeface="Cambria Math" panose="02040503050406030204" pitchFamily="18" charset="0"/>
                        </a:rPr>
                        <m:t>−</m:t>
                      </m:r>
                      <m:r>
                        <a:rPr lang="en-IN" i="1">
                          <a:solidFill>
                            <a:schemeClr val="tx1"/>
                          </a:solidFill>
                          <a:highlight>
                            <a:srgbClr val="FFFFFF"/>
                          </a:highlight>
                          <a:latin typeface="Cambria Math" panose="02040503050406030204" pitchFamily="18" charset="0"/>
                        </a:rPr>
                        <m:t>𝑡</m:t>
                      </m:r>
                      <m:r>
                        <m:rPr>
                          <m:nor/>
                        </m:rPr>
                        <a:rPr lang="en-IN">
                          <a:solidFill>
                            <a:schemeClr val="tx1"/>
                          </a:solidFill>
                          <a:highlight>
                            <a:srgbClr val="FFFFFF"/>
                          </a:highlight>
                        </a:rPr>
                        <m:t> ̃</m:t>
                      </m:r>
                      <m:r>
                        <a:rPr lang="en-IN" i="1">
                          <a:solidFill>
                            <a:schemeClr val="tx1"/>
                          </a:solidFill>
                          <a:highlight>
                            <a:srgbClr val="FFFFFF"/>
                          </a:highlight>
                          <a:latin typeface="Cambria Math" panose="02040503050406030204" pitchFamily="18" charset="0"/>
                        </a:rPr>
                        <m:t>)</m:t>
                      </m:r>
                    </m:oMath>
                  </m:oMathPara>
                </a14:m>
                <a:endParaRPr lang="en-IN" dirty="0">
                  <a:solidFill>
                    <a:srgbClr val="222222"/>
                  </a:solidFill>
                  <a:highlight>
                    <a:srgbClr val="FFFFFF"/>
                  </a:highlight>
                </a:endParaRPr>
              </a:p>
              <a:p>
                <a:pPr marL="0" lvl="0" indent="457200" algn="just" rtl="0">
                  <a:lnSpc>
                    <a:spcPct val="150000"/>
                  </a:lnSpc>
                  <a:spcBef>
                    <a:spcPts val="0"/>
                  </a:spcBef>
                  <a:spcAft>
                    <a:spcPts val="0"/>
                  </a:spcAft>
                  <a:buClr>
                    <a:schemeClr val="dk1"/>
                  </a:buClr>
                  <a:buSzPts val="1100"/>
                  <a:buFont typeface="Arial"/>
                  <a:buNone/>
                </a:pPr>
                <a:r>
                  <a:rPr lang="en-IN" dirty="0">
                    <a:solidFill>
                      <a:srgbClr val="222222"/>
                    </a:solidFill>
                    <a:highlight>
                      <a:srgbClr val="FFFFFF"/>
                    </a:highlight>
                  </a:rPr>
                  <a:t>Where L is the Matting Laplacian matrix and λ is a regularization parameter. The ﬁrst term is the smooth term and the second term is the data term. This algorithm is to optimize the transmission  t.</a:t>
                </a:r>
              </a:p>
              <a:p>
                <a:pPr marL="0" lvl="0" indent="457200" algn="just" rtl="0">
                  <a:lnSpc>
                    <a:spcPct val="150000"/>
                  </a:lnSpc>
                  <a:spcBef>
                    <a:spcPts val="0"/>
                  </a:spcBef>
                  <a:spcAft>
                    <a:spcPts val="0"/>
                  </a:spcAft>
                  <a:buClr>
                    <a:schemeClr val="dk1"/>
                  </a:buClr>
                  <a:buSzPts val="1100"/>
                  <a:buFont typeface="Arial"/>
                  <a:buNone/>
                </a:pPr>
                <a:endParaRPr lang="en-IN" sz="1200" dirty="0">
                  <a:solidFill>
                    <a:srgbClr val="222222"/>
                  </a:solidFill>
                  <a:highlight>
                    <a:srgbClr val="FFFFFF"/>
                  </a:highlight>
                </a:endParaRPr>
              </a:p>
              <a:p>
                <a:pPr marL="0" lvl="0" indent="457200" algn="just" rtl="0">
                  <a:lnSpc>
                    <a:spcPct val="150000"/>
                  </a:lnSpc>
                  <a:spcBef>
                    <a:spcPts val="0"/>
                  </a:spcBef>
                  <a:spcAft>
                    <a:spcPts val="0"/>
                  </a:spcAft>
                  <a:buClr>
                    <a:schemeClr val="dk1"/>
                  </a:buClr>
                  <a:buSzPts val="1100"/>
                  <a:buFont typeface="Arial"/>
                  <a:buNone/>
                </a:pPr>
                <a:r>
                  <a:rPr lang="en-IN" sz="1200" dirty="0">
                    <a:solidFill>
                      <a:srgbClr val="222222"/>
                    </a:solidFill>
                    <a:highlight>
                      <a:srgbClr val="FFFFFF"/>
                    </a:highlight>
                  </a:rPr>
                  <a:t>17-05-2019</a:t>
                </a:r>
              </a:p>
            </p:txBody>
          </p:sp>
        </mc:Choice>
        <mc:Fallback>
          <p:sp>
            <p:nvSpPr>
              <p:cNvPr id="238" name="Google Shape;238;p37"/>
              <p:cNvSpPr txBox="1">
                <a:spLocks noGrp="1" noRot="1" noChangeAspect="1" noMove="1" noResize="1" noEditPoints="1" noAdjustHandles="1" noChangeArrowheads="1" noChangeShapeType="1" noTextEdit="1"/>
              </p:cNvSpPr>
              <p:nvPr>
                <p:ph type="body" idx="1"/>
              </p:nvPr>
            </p:nvSpPr>
            <p:spPr>
              <a:xfrm>
                <a:off x="311700" y="1017724"/>
                <a:ext cx="8709458" cy="4125775"/>
              </a:xfrm>
              <a:prstGeom prst="rect">
                <a:avLst/>
              </a:prstGeom>
              <a:blipFill>
                <a:blip r:embed="rId3"/>
                <a:stretch>
                  <a:fillRect l="-560" r="-1400"/>
                </a:stretch>
              </a:blipFill>
            </p:spPr>
            <p:txBody>
              <a:bodyPr/>
              <a:lstStyle/>
              <a:p>
                <a:r>
                  <a:rPr lang="en-IN">
                    <a:noFill/>
                  </a:rPr>
                  <a:t> </a:t>
                </a:r>
              </a:p>
            </p:txBody>
          </p:sp>
        </mc:Fallback>
      </mc:AlternateContent>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uk-UA" smtClean="0"/>
              <a:t>26</a:t>
            </a:fld>
            <a:endParaRPr lang="uk-UA"/>
          </a:p>
        </p:txBody>
      </p:sp>
      <p:pic>
        <p:nvPicPr>
          <p:cNvPr id="5" name="Google Shape;210;p32">
            <a:extLst>
              <a:ext uri="{FF2B5EF4-FFF2-40B4-BE49-F238E27FC236}">
                <a16:creationId xmlns:a16="http://schemas.microsoft.com/office/drawing/2014/main" id="{CA4BC22D-3C5A-4753-9B0F-C7275F5A5C11}"/>
              </a:ext>
            </a:extLst>
          </p:cNvPr>
          <p:cNvPicPr preferRelativeResize="0"/>
          <p:nvPr/>
        </p:nvPicPr>
        <p:blipFill>
          <a:blip r:embed="rId4">
            <a:alphaModFix/>
          </a:blip>
          <a:stretch>
            <a:fillRect/>
          </a:stretch>
        </p:blipFill>
        <p:spPr>
          <a:xfrm>
            <a:off x="8472458" y="1"/>
            <a:ext cx="671542" cy="547389"/>
          </a:xfrm>
          <a:prstGeom prst="rect">
            <a:avLst/>
          </a:prstGeom>
          <a:noFill/>
          <a:ln>
            <a:noFill/>
          </a:ln>
        </p:spPr>
      </p:pic>
      <p:pic>
        <p:nvPicPr>
          <p:cNvPr id="6" name="Google Shape;222;p34">
            <a:extLst>
              <a:ext uri="{FF2B5EF4-FFF2-40B4-BE49-F238E27FC236}">
                <a16:creationId xmlns:a16="http://schemas.microsoft.com/office/drawing/2014/main" id="{DC90B6C9-96A4-4C55-BAF6-F10B6A523F08}"/>
              </a:ext>
            </a:extLst>
          </p:cNvPr>
          <p:cNvPicPr preferRelativeResize="0"/>
          <p:nvPr/>
        </p:nvPicPr>
        <p:blipFill>
          <a:blip r:embed="rId5">
            <a:alphaModFix/>
          </a:blip>
          <a:stretch>
            <a:fillRect/>
          </a:stretch>
        </p:blipFill>
        <p:spPr>
          <a:xfrm>
            <a:off x="0" y="-1"/>
            <a:ext cx="754912" cy="68048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43" name="Google Shape;243;p38"/>
              <p:cNvSpPr txBox="1">
                <a:spLocks noGrp="1"/>
              </p:cNvSpPr>
              <p:nvPr>
                <p:ph type="body" idx="1"/>
              </p:nvPr>
            </p:nvSpPr>
            <p:spPr>
              <a:xfrm>
                <a:off x="232800" y="795694"/>
                <a:ext cx="8911200" cy="4347806"/>
              </a:xfrm>
              <a:prstGeom prst="rect">
                <a:avLst/>
              </a:prstGeom>
            </p:spPr>
            <p:txBody>
              <a:bodyPr spcFirstLastPara="1" wrap="square" lIns="91425" tIns="91425" rIns="91425" bIns="91425" anchor="t" anchorCtr="0">
                <a:noAutofit/>
              </a:bodyPr>
              <a:lstStyle/>
              <a:p>
                <a:pPr marL="0" lvl="0" indent="0" rtl="0">
                  <a:lnSpc>
                    <a:spcPct val="150000"/>
                  </a:lnSpc>
                  <a:spcBef>
                    <a:spcPts val="0"/>
                  </a:spcBef>
                  <a:spcAft>
                    <a:spcPts val="0"/>
                  </a:spcAft>
                  <a:buNone/>
                </a:pPr>
                <a:r>
                  <a:rPr lang="en-IN" dirty="0">
                    <a:solidFill>
                      <a:srgbClr val="222222"/>
                    </a:solidFill>
                    <a:highlight>
                      <a:srgbClr val="FFFFFF"/>
                    </a:highlight>
                  </a:rPr>
                  <a:t>The (i,j) element of the matrix L is deﬁned as:     </a:t>
                </a:r>
              </a:p>
              <a:p>
                <a:pPr marL="0" lvl="0" indent="0" rtl="0">
                  <a:lnSpc>
                    <a:spcPct val="150000"/>
                  </a:lnSpc>
                  <a:spcBef>
                    <a:spcPts val="0"/>
                  </a:spcBef>
                  <a:spcAft>
                    <a:spcPts val="0"/>
                  </a:spcAft>
                  <a:buNone/>
                </a:pPr>
                <a:r>
                  <a:rPr lang="en-IN" dirty="0">
                    <a:solidFill>
                      <a:srgbClr val="222222"/>
                    </a:solidFill>
                    <a:highlight>
                      <a:srgbClr val="FFFFFF"/>
                    </a:highlight>
                  </a:rPr>
                  <a:t>  </a:t>
                </a:r>
                <a:r>
                  <a:rPr lang="en-IN" sz="2400" dirty="0">
                    <a:solidFill>
                      <a:srgbClr val="222222"/>
                    </a:solidFill>
                    <a:highlight>
                      <a:srgbClr val="FFFFFF"/>
                    </a:highlight>
                    <a:latin typeface="Times New Roman"/>
                    <a:ea typeface="Times New Roman"/>
                    <a:cs typeface="Times New Roman"/>
                    <a:sym typeface="Times New Roman"/>
                  </a:rPr>
                  <a:t>	 </a:t>
                </a:r>
                <a14:m>
                  <m:oMath xmlns:m="http://schemas.openxmlformats.org/officeDocument/2006/math">
                    <m:nary>
                      <m:naryPr>
                        <m:chr m:val="∑"/>
                        <m:supHide m:val="on"/>
                        <m:ctrlPr>
                          <a:rPr lang="en-IN" i="1">
                            <a:solidFill>
                              <a:srgbClr val="000000"/>
                            </a:solidFill>
                            <a:highlight>
                              <a:srgbClr val="FFFFFF"/>
                            </a:highlight>
                            <a:latin typeface="Cambria Math" panose="02040503050406030204" pitchFamily="18" charset="0"/>
                          </a:rPr>
                        </m:ctrlPr>
                      </m:naryPr>
                      <m:sub>
                        <m:r>
                          <a:rPr lang="ar-AE" i="1">
                            <a:solidFill>
                              <a:srgbClr val="000000"/>
                            </a:solidFill>
                            <a:highlight>
                              <a:srgbClr val="FFFFFF"/>
                            </a:highlight>
                            <a:latin typeface="Cambria Math" panose="02040503050406030204" pitchFamily="18" charset="0"/>
                          </a:rPr>
                          <m:t>𝑘</m:t>
                        </m:r>
                        <m:r>
                          <a:rPr lang="en-IN" i="1">
                            <a:solidFill>
                              <a:srgbClr val="000000"/>
                            </a:solidFill>
                            <a:highlight>
                              <a:srgbClr val="FFFFFF"/>
                            </a:highlight>
                            <a:latin typeface="Cambria Math" panose="02040503050406030204" pitchFamily="18" charset="0"/>
                          </a:rPr>
                          <m:t>|(</m:t>
                        </m:r>
                        <m:r>
                          <a:rPr lang="en-IN" i="1">
                            <a:solidFill>
                              <a:srgbClr val="000000"/>
                            </a:solidFill>
                            <a:highlight>
                              <a:srgbClr val="FFFFFF"/>
                            </a:highlight>
                            <a:latin typeface="Cambria Math" panose="02040503050406030204" pitchFamily="18" charset="0"/>
                          </a:rPr>
                          <m:t>𝑖</m:t>
                        </m:r>
                        <m:r>
                          <a:rPr lang="en-IN" i="1">
                            <a:solidFill>
                              <a:srgbClr val="000000"/>
                            </a:solidFill>
                            <a:highlight>
                              <a:srgbClr val="FFFFFF"/>
                            </a:highlight>
                            <a:latin typeface="Cambria Math" panose="02040503050406030204" pitchFamily="18" charset="0"/>
                          </a:rPr>
                          <m:t>,</m:t>
                        </m:r>
                        <m:r>
                          <a:rPr lang="en-IN" i="1">
                            <a:solidFill>
                              <a:srgbClr val="000000"/>
                            </a:solidFill>
                            <a:highlight>
                              <a:srgbClr val="FFFFFF"/>
                            </a:highlight>
                            <a:latin typeface="Cambria Math" panose="02040503050406030204" pitchFamily="18" charset="0"/>
                          </a:rPr>
                          <m:t>𝑗</m:t>
                        </m:r>
                        <m:r>
                          <a:rPr lang="en-IN" i="1">
                            <a:solidFill>
                              <a:srgbClr val="000000"/>
                            </a:solidFill>
                            <a:highlight>
                              <a:srgbClr val="FFFFFF"/>
                            </a:highlight>
                            <a:latin typeface="Cambria Math" panose="02040503050406030204" pitchFamily="18" charset="0"/>
                          </a:rPr>
                          <m:t>)∈</m:t>
                        </m:r>
                        <m:sSub>
                          <m:sSubPr>
                            <m:ctrlPr>
                              <a:rPr lang="en-IN" i="1">
                                <a:solidFill>
                                  <a:srgbClr val="000000"/>
                                </a:solidFill>
                                <a:highlight>
                                  <a:srgbClr val="FFFFFF"/>
                                </a:highlight>
                                <a:latin typeface="Cambria Math" panose="02040503050406030204" pitchFamily="18" charset="0"/>
                                <a:ea typeface="Cambria Math" panose="02040503050406030204" pitchFamily="18" charset="0"/>
                              </a:rPr>
                            </m:ctrlPr>
                          </m:sSubPr>
                          <m:e>
                            <m:r>
                              <a:rPr lang="en-IN" i="1">
                                <a:solidFill>
                                  <a:srgbClr val="000000"/>
                                </a:solidFill>
                                <a:highlight>
                                  <a:srgbClr val="FFFFFF"/>
                                </a:highlight>
                                <a:latin typeface="Cambria Math" panose="02040503050406030204" pitchFamily="18" charset="0"/>
                                <a:ea typeface="Cambria Math" panose="02040503050406030204" pitchFamily="18" charset="0"/>
                              </a:rPr>
                              <m:t>𝜔</m:t>
                            </m:r>
                          </m:e>
                          <m:sub>
                            <m:r>
                              <a:rPr lang="en-IN" i="1">
                                <a:solidFill>
                                  <a:srgbClr val="000000"/>
                                </a:solidFill>
                                <a:highlight>
                                  <a:srgbClr val="FFFFFF"/>
                                </a:highlight>
                                <a:latin typeface="Cambria Math" panose="02040503050406030204" pitchFamily="18" charset="0"/>
                                <a:ea typeface="Cambria Math" panose="02040503050406030204" pitchFamily="18" charset="0"/>
                              </a:rPr>
                              <m:t>𝑘</m:t>
                            </m:r>
                          </m:sub>
                        </m:sSub>
                      </m:sub>
                      <m:sup/>
                      <m:e>
                        <m:r>
                          <a:rPr lang="en-IN" i="1">
                            <a:solidFill>
                              <a:srgbClr val="000000"/>
                            </a:solidFill>
                            <a:highlight>
                              <a:srgbClr val="FFFFFF"/>
                            </a:highlight>
                            <a:latin typeface="Cambria Math" panose="02040503050406030204" pitchFamily="18" charset="0"/>
                          </a:rPr>
                          <m:t>(</m:t>
                        </m:r>
                        <m:sSub>
                          <m:sSubPr>
                            <m:ctrlPr>
                              <a:rPr lang="en-IN" i="1">
                                <a:solidFill>
                                  <a:srgbClr val="000000"/>
                                </a:solidFill>
                                <a:highlight>
                                  <a:srgbClr val="FFFFFF"/>
                                </a:highlight>
                                <a:latin typeface="Cambria Math" panose="02040503050406030204" pitchFamily="18" charset="0"/>
                              </a:rPr>
                            </m:ctrlPr>
                          </m:sSubPr>
                          <m:e>
                            <m:r>
                              <a:rPr lang="en-IN" i="1">
                                <a:solidFill>
                                  <a:srgbClr val="000000"/>
                                </a:solidFill>
                                <a:highlight>
                                  <a:srgbClr val="FFFFFF"/>
                                </a:highlight>
                                <a:latin typeface="Cambria Math" panose="02040503050406030204" pitchFamily="18" charset="0"/>
                                <a:ea typeface="Cambria Math" panose="02040503050406030204" pitchFamily="18" charset="0"/>
                              </a:rPr>
                              <m:t>𝛿</m:t>
                            </m:r>
                          </m:e>
                          <m:sub>
                            <m:r>
                              <a:rPr lang="en-IN" i="1">
                                <a:solidFill>
                                  <a:srgbClr val="000000"/>
                                </a:solidFill>
                                <a:highlight>
                                  <a:srgbClr val="FFFFFF"/>
                                </a:highlight>
                                <a:latin typeface="Cambria Math" panose="02040503050406030204" pitchFamily="18" charset="0"/>
                              </a:rPr>
                              <m:t>𝑖𝑗</m:t>
                            </m:r>
                          </m:sub>
                        </m:sSub>
                        <m:r>
                          <a:rPr lang="en-IN" i="1">
                            <a:solidFill>
                              <a:srgbClr val="000000"/>
                            </a:solidFill>
                            <a:highlight>
                              <a:srgbClr val="FFFFFF"/>
                            </a:highlight>
                            <a:latin typeface="Cambria Math" panose="02040503050406030204" pitchFamily="18" charset="0"/>
                          </a:rPr>
                          <m:t>−</m:t>
                        </m:r>
                        <m:f>
                          <m:fPr>
                            <m:ctrlPr>
                              <a:rPr lang="en-IN" i="1">
                                <a:solidFill>
                                  <a:srgbClr val="000000"/>
                                </a:solidFill>
                                <a:highlight>
                                  <a:srgbClr val="FFFFFF"/>
                                </a:highlight>
                                <a:latin typeface="Cambria Math" panose="02040503050406030204" pitchFamily="18" charset="0"/>
                              </a:rPr>
                            </m:ctrlPr>
                          </m:fPr>
                          <m:num>
                            <m:r>
                              <a:rPr lang="en-IN" i="1">
                                <a:solidFill>
                                  <a:srgbClr val="000000"/>
                                </a:solidFill>
                                <a:highlight>
                                  <a:srgbClr val="FFFFFF"/>
                                </a:highlight>
                                <a:latin typeface="Cambria Math" panose="02040503050406030204" pitchFamily="18" charset="0"/>
                              </a:rPr>
                              <m:t>1</m:t>
                            </m:r>
                          </m:num>
                          <m:den>
                            <m:d>
                              <m:dPr>
                                <m:begChr m:val="|"/>
                                <m:endChr m:val="|"/>
                                <m:ctrlPr>
                                  <a:rPr lang="en-IN" i="1">
                                    <a:solidFill>
                                      <a:srgbClr val="000000"/>
                                    </a:solidFill>
                                    <a:highlight>
                                      <a:srgbClr val="FFFFFF"/>
                                    </a:highlight>
                                    <a:latin typeface="Cambria Math" panose="02040503050406030204" pitchFamily="18" charset="0"/>
                                    <a:ea typeface="Cambria Math" panose="02040503050406030204" pitchFamily="18" charset="0"/>
                                  </a:rPr>
                                </m:ctrlPr>
                              </m:dPr>
                              <m:e>
                                <m:sSub>
                                  <m:sSubPr>
                                    <m:ctrlPr>
                                      <a:rPr lang="en-IN" i="1">
                                        <a:solidFill>
                                          <a:srgbClr val="000000"/>
                                        </a:solidFill>
                                        <a:highlight>
                                          <a:srgbClr val="FFFFFF"/>
                                        </a:highlight>
                                        <a:latin typeface="Cambria Math" panose="02040503050406030204" pitchFamily="18" charset="0"/>
                                        <a:ea typeface="Cambria Math" panose="02040503050406030204" pitchFamily="18" charset="0"/>
                                      </a:rPr>
                                    </m:ctrlPr>
                                  </m:sSubPr>
                                  <m:e>
                                    <m:r>
                                      <a:rPr lang="en-IN" i="1">
                                        <a:solidFill>
                                          <a:srgbClr val="000000"/>
                                        </a:solidFill>
                                        <a:highlight>
                                          <a:srgbClr val="FFFFFF"/>
                                        </a:highlight>
                                        <a:latin typeface="Cambria Math" panose="02040503050406030204" pitchFamily="18" charset="0"/>
                                        <a:ea typeface="Cambria Math" panose="02040503050406030204" pitchFamily="18" charset="0"/>
                                      </a:rPr>
                                      <m:t>𝜔</m:t>
                                    </m:r>
                                  </m:e>
                                  <m:sub>
                                    <m:r>
                                      <a:rPr lang="en-IN" i="1">
                                        <a:solidFill>
                                          <a:srgbClr val="000000"/>
                                        </a:solidFill>
                                        <a:highlight>
                                          <a:srgbClr val="FFFFFF"/>
                                        </a:highlight>
                                        <a:latin typeface="Cambria Math" panose="02040503050406030204" pitchFamily="18" charset="0"/>
                                        <a:ea typeface="Cambria Math" panose="02040503050406030204" pitchFamily="18" charset="0"/>
                                      </a:rPr>
                                      <m:t>𝑘</m:t>
                                    </m:r>
                                  </m:sub>
                                </m:sSub>
                              </m:e>
                            </m:d>
                          </m:den>
                        </m:f>
                        <m:r>
                          <a:rPr lang="en-IN" i="1">
                            <a:solidFill>
                              <a:srgbClr val="000000"/>
                            </a:solidFill>
                            <a:highlight>
                              <a:srgbClr val="FFFFFF"/>
                            </a:highlight>
                            <a:latin typeface="Cambria Math" panose="02040503050406030204" pitchFamily="18" charset="0"/>
                          </a:rPr>
                          <m:t>(</m:t>
                        </m:r>
                        <m:r>
                          <a:rPr lang="en-IN" i="1">
                            <a:solidFill>
                              <a:srgbClr val="000000"/>
                            </a:solidFill>
                            <a:highlight>
                              <a:srgbClr val="FFFFFF"/>
                            </a:highlight>
                            <a:latin typeface="Cambria Math" panose="02040503050406030204" pitchFamily="18" charset="0"/>
                          </a:rPr>
                          <m:t>1</m:t>
                        </m:r>
                        <m:r>
                          <a:rPr lang="en-IN" i="1">
                            <a:solidFill>
                              <a:srgbClr val="000000"/>
                            </a:solidFill>
                            <a:highlight>
                              <a:srgbClr val="FFFFFF"/>
                            </a:highlight>
                            <a:latin typeface="Cambria Math" panose="02040503050406030204" pitchFamily="18" charset="0"/>
                          </a:rPr>
                          <m:t>+(</m:t>
                        </m:r>
                        <m:sSub>
                          <m:sSubPr>
                            <m:ctrlPr>
                              <a:rPr lang="en-IN" i="1">
                                <a:solidFill>
                                  <a:srgbClr val="000000"/>
                                </a:solidFill>
                                <a:highlight>
                                  <a:srgbClr val="FFFFFF"/>
                                </a:highlight>
                                <a:latin typeface="Cambria Math" panose="02040503050406030204" pitchFamily="18" charset="0"/>
                                <a:ea typeface="Cambria Math" panose="02040503050406030204" pitchFamily="18" charset="0"/>
                              </a:rPr>
                            </m:ctrlPr>
                          </m:sSubPr>
                          <m:e>
                            <m:r>
                              <a:rPr lang="en-IN" i="1">
                                <a:solidFill>
                                  <a:srgbClr val="000000"/>
                                </a:solidFill>
                                <a:highlight>
                                  <a:srgbClr val="FFFFFF"/>
                                </a:highlight>
                                <a:latin typeface="Cambria Math" panose="02040503050406030204" pitchFamily="18" charset="0"/>
                                <a:ea typeface="Cambria Math" panose="02040503050406030204" pitchFamily="18" charset="0"/>
                              </a:rPr>
                              <m:t>𝐼</m:t>
                            </m:r>
                          </m:e>
                          <m:sub>
                            <m:r>
                              <a:rPr lang="en-IN" i="1">
                                <a:solidFill>
                                  <a:srgbClr val="000000"/>
                                </a:solidFill>
                                <a:highlight>
                                  <a:srgbClr val="FFFFFF"/>
                                </a:highlight>
                                <a:latin typeface="Cambria Math" panose="02040503050406030204" pitchFamily="18" charset="0"/>
                                <a:ea typeface="Cambria Math" panose="02040503050406030204" pitchFamily="18" charset="0"/>
                              </a:rPr>
                              <m:t>𝑖</m:t>
                            </m:r>
                          </m:sub>
                        </m:sSub>
                        <m:r>
                          <a:rPr lang="en-IN" i="1">
                            <a:solidFill>
                              <a:srgbClr val="000000"/>
                            </a:solidFill>
                            <a:highlight>
                              <a:srgbClr val="FFFFFF"/>
                            </a:highlight>
                            <a:latin typeface="Cambria Math" panose="02040503050406030204" pitchFamily="18" charset="0"/>
                            <a:ea typeface="Cambria Math" panose="02040503050406030204" pitchFamily="18" charset="0"/>
                          </a:rPr>
                          <m:t>−</m:t>
                        </m:r>
                        <m:sSub>
                          <m:sSubPr>
                            <m:ctrlPr>
                              <a:rPr lang="en-IN" i="1">
                                <a:solidFill>
                                  <a:srgbClr val="000000"/>
                                </a:solidFill>
                                <a:highlight>
                                  <a:srgbClr val="FFFFFF"/>
                                </a:highlight>
                                <a:latin typeface="Cambria Math" panose="02040503050406030204" pitchFamily="18" charset="0"/>
                                <a:ea typeface="Cambria Math" panose="02040503050406030204" pitchFamily="18" charset="0"/>
                              </a:rPr>
                            </m:ctrlPr>
                          </m:sSubPr>
                          <m:e>
                            <m:r>
                              <a:rPr lang="en-IN" i="1">
                                <a:solidFill>
                                  <a:srgbClr val="000000"/>
                                </a:solidFill>
                                <a:highlight>
                                  <a:srgbClr val="FFFFFF"/>
                                </a:highlight>
                                <a:latin typeface="Cambria Math" panose="02040503050406030204" pitchFamily="18" charset="0"/>
                                <a:ea typeface="Cambria Math" panose="02040503050406030204" pitchFamily="18" charset="0"/>
                              </a:rPr>
                              <m:t>𝜇</m:t>
                            </m:r>
                          </m:e>
                          <m:sub>
                            <m:r>
                              <a:rPr lang="en-IN" i="1">
                                <a:solidFill>
                                  <a:srgbClr val="000000"/>
                                </a:solidFill>
                                <a:highlight>
                                  <a:srgbClr val="FFFFFF"/>
                                </a:highlight>
                                <a:latin typeface="Cambria Math" panose="02040503050406030204" pitchFamily="18" charset="0"/>
                                <a:ea typeface="Cambria Math" panose="02040503050406030204" pitchFamily="18" charset="0"/>
                              </a:rPr>
                              <m:t>𝑘</m:t>
                            </m:r>
                          </m:sub>
                        </m:sSub>
                        <m:sSup>
                          <m:sSupPr>
                            <m:ctrlPr>
                              <a:rPr lang="en-IN" i="1">
                                <a:solidFill>
                                  <a:srgbClr val="000000"/>
                                </a:solidFill>
                                <a:highlight>
                                  <a:srgbClr val="FFFFFF"/>
                                </a:highlight>
                                <a:latin typeface="Cambria Math" panose="02040503050406030204" pitchFamily="18" charset="0"/>
                                <a:ea typeface="Cambria Math" panose="02040503050406030204" pitchFamily="18" charset="0"/>
                              </a:rPr>
                            </m:ctrlPr>
                          </m:sSupPr>
                          <m:e>
                            <m:r>
                              <a:rPr lang="en-IN" i="1">
                                <a:solidFill>
                                  <a:srgbClr val="000000"/>
                                </a:solidFill>
                                <a:highlight>
                                  <a:srgbClr val="FFFFFF"/>
                                </a:highlight>
                                <a:latin typeface="Cambria Math" panose="02040503050406030204" pitchFamily="18" charset="0"/>
                                <a:ea typeface="Cambria Math" panose="02040503050406030204" pitchFamily="18" charset="0"/>
                              </a:rPr>
                              <m:t>)</m:t>
                            </m:r>
                          </m:e>
                          <m:sup>
                            <m:r>
                              <a:rPr lang="en-IN" i="1">
                                <a:solidFill>
                                  <a:srgbClr val="000000"/>
                                </a:solidFill>
                                <a:highlight>
                                  <a:srgbClr val="FFFFFF"/>
                                </a:highlight>
                                <a:latin typeface="Cambria Math" panose="02040503050406030204" pitchFamily="18" charset="0"/>
                                <a:ea typeface="Cambria Math" panose="02040503050406030204" pitchFamily="18" charset="0"/>
                              </a:rPr>
                              <m:t>𝑇</m:t>
                            </m:r>
                          </m:sup>
                        </m:sSup>
                      </m:e>
                    </m:nary>
                    <m:r>
                      <a:rPr lang="en-IN" i="1">
                        <a:solidFill>
                          <a:srgbClr val="000000"/>
                        </a:solidFill>
                        <a:highlight>
                          <a:srgbClr val="FFFFFF"/>
                        </a:highlight>
                        <a:latin typeface="Cambria Math" panose="02040503050406030204" pitchFamily="18" charset="0"/>
                        <a:ea typeface="Cambria Math" panose="02040503050406030204" pitchFamily="18" charset="0"/>
                      </a:rPr>
                      <m:t>(</m:t>
                    </m:r>
                    <m:sSub>
                      <m:sSubPr>
                        <m:ctrlPr>
                          <a:rPr lang="en-IN" i="1">
                            <a:solidFill>
                              <a:srgbClr val="000000"/>
                            </a:solidFill>
                            <a:highlight>
                              <a:srgbClr val="FFFFFF"/>
                            </a:highlight>
                            <a:latin typeface="Cambria Math" panose="02040503050406030204" pitchFamily="18" charset="0"/>
                            <a:ea typeface="Cambria Math" panose="02040503050406030204" pitchFamily="18" charset="0"/>
                          </a:rPr>
                        </m:ctrlPr>
                      </m:sSubPr>
                      <m:e>
                        <m:r>
                          <m:rPr>
                            <m:sty m:val="p"/>
                          </m:rPr>
                          <a:rPr lang="el-GR" i="1">
                            <a:solidFill>
                              <a:srgbClr val="000000"/>
                            </a:solidFill>
                            <a:highlight>
                              <a:srgbClr val="FFFFFF"/>
                            </a:highlight>
                            <a:latin typeface="Cambria Math" panose="02040503050406030204" pitchFamily="18" charset="0"/>
                            <a:ea typeface="Cambria Math" panose="02040503050406030204" pitchFamily="18" charset="0"/>
                          </a:rPr>
                          <m:t>Σ</m:t>
                        </m:r>
                      </m:e>
                      <m:sub>
                        <m:r>
                          <a:rPr lang="en-IN" i="1">
                            <a:solidFill>
                              <a:srgbClr val="000000"/>
                            </a:solidFill>
                            <a:highlight>
                              <a:srgbClr val="FFFFFF"/>
                            </a:highlight>
                            <a:latin typeface="Cambria Math" panose="02040503050406030204" pitchFamily="18" charset="0"/>
                            <a:ea typeface="Cambria Math" panose="02040503050406030204" pitchFamily="18" charset="0"/>
                          </a:rPr>
                          <m:t>𝑘</m:t>
                        </m:r>
                      </m:sub>
                    </m:sSub>
                    <m:r>
                      <a:rPr lang="en-IN" i="1">
                        <a:solidFill>
                          <a:srgbClr val="000000"/>
                        </a:solidFill>
                        <a:highlight>
                          <a:srgbClr val="FFFFFF"/>
                        </a:highlight>
                        <a:latin typeface="Cambria Math" panose="02040503050406030204" pitchFamily="18" charset="0"/>
                        <a:ea typeface="Cambria Math" panose="02040503050406030204" pitchFamily="18" charset="0"/>
                      </a:rPr>
                      <m:t>+</m:t>
                    </m:r>
                    <m:f>
                      <m:fPr>
                        <m:ctrlPr>
                          <a:rPr lang="en-IN" i="1">
                            <a:solidFill>
                              <a:srgbClr val="000000"/>
                            </a:solidFill>
                            <a:highlight>
                              <a:srgbClr val="FFFFFF"/>
                            </a:highlight>
                            <a:latin typeface="Cambria Math" panose="02040503050406030204" pitchFamily="18" charset="0"/>
                          </a:rPr>
                        </m:ctrlPr>
                      </m:fPr>
                      <m:num>
                        <m:r>
                          <a:rPr lang="en-IN" i="1" smtClean="0">
                            <a:solidFill>
                              <a:srgbClr val="000000"/>
                            </a:solidFill>
                            <a:highlight>
                              <a:srgbClr val="FFFFFF"/>
                            </a:highlight>
                            <a:latin typeface="Cambria Math" panose="02040503050406030204" pitchFamily="18" charset="0"/>
                            <a:ea typeface="Cambria Math" panose="02040503050406030204" pitchFamily="18" charset="0"/>
                          </a:rPr>
                          <m:t>𝜀</m:t>
                        </m:r>
                      </m:num>
                      <m:den>
                        <m:d>
                          <m:dPr>
                            <m:begChr m:val="|"/>
                            <m:endChr m:val="|"/>
                            <m:ctrlPr>
                              <a:rPr lang="en-IN" i="1">
                                <a:solidFill>
                                  <a:srgbClr val="000000"/>
                                </a:solidFill>
                                <a:highlight>
                                  <a:srgbClr val="FFFFFF"/>
                                </a:highlight>
                                <a:latin typeface="Cambria Math" panose="02040503050406030204" pitchFamily="18" charset="0"/>
                                <a:ea typeface="Cambria Math" panose="02040503050406030204" pitchFamily="18" charset="0"/>
                              </a:rPr>
                            </m:ctrlPr>
                          </m:dPr>
                          <m:e>
                            <m:sSub>
                              <m:sSubPr>
                                <m:ctrlPr>
                                  <a:rPr lang="en-IN" i="1">
                                    <a:solidFill>
                                      <a:srgbClr val="000000"/>
                                    </a:solidFill>
                                    <a:highlight>
                                      <a:srgbClr val="FFFFFF"/>
                                    </a:highlight>
                                    <a:latin typeface="Cambria Math" panose="02040503050406030204" pitchFamily="18" charset="0"/>
                                    <a:ea typeface="Cambria Math" panose="02040503050406030204" pitchFamily="18" charset="0"/>
                                  </a:rPr>
                                </m:ctrlPr>
                              </m:sSubPr>
                              <m:e>
                                <m:r>
                                  <a:rPr lang="en-IN" i="1">
                                    <a:solidFill>
                                      <a:srgbClr val="000000"/>
                                    </a:solidFill>
                                    <a:highlight>
                                      <a:srgbClr val="FFFFFF"/>
                                    </a:highlight>
                                    <a:latin typeface="Cambria Math" panose="02040503050406030204" pitchFamily="18" charset="0"/>
                                    <a:ea typeface="Cambria Math" panose="02040503050406030204" pitchFamily="18" charset="0"/>
                                  </a:rPr>
                                  <m:t>𝜔</m:t>
                                </m:r>
                              </m:e>
                              <m:sub>
                                <m:r>
                                  <a:rPr lang="en-IN" i="1">
                                    <a:solidFill>
                                      <a:srgbClr val="000000"/>
                                    </a:solidFill>
                                    <a:highlight>
                                      <a:srgbClr val="FFFFFF"/>
                                    </a:highlight>
                                    <a:latin typeface="Cambria Math" panose="02040503050406030204" pitchFamily="18" charset="0"/>
                                    <a:ea typeface="Cambria Math" panose="02040503050406030204" pitchFamily="18" charset="0"/>
                                  </a:rPr>
                                  <m:t>𝑘</m:t>
                                </m:r>
                              </m:sub>
                            </m:sSub>
                          </m:e>
                        </m:d>
                      </m:den>
                    </m:f>
                    <m:sSub>
                      <m:sSubPr>
                        <m:ctrlPr>
                          <a:rPr lang="en-IN" i="1" smtClean="0">
                            <a:solidFill>
                              <a:srgbClr val="000000"/>
                            </a:solidFill>
                            <a:highlight>
                              <a:srgbClr val="FFFFFF"/>
                            </a:highlight>
                            <a:latin typeface="Cambria Math" panose="02040503050406030204" pitchFamily="18" charset="0"/>
                            <a:ea typeface="Cambria Math" panose="02040503050406030204" pitchFamily="18" charset="0"/>
                          </a:rPr>
                        </m:ctrlPr>
                      </m:sSubPr>
                      <m:e>
                        <m:r>
                          <a:rPr lang="en-IN" b="0" i="1" smtClean="0">
                            <a:solidFill>
                              <a:srgbClr val="000000"/>
                            </a:solidFill>
                            <a:highlight>
                              <a:srgbClr val="FFFFFF"/>
                            </a:highlight>
                            <a:latin typeface="Cambria Math" panose="02040503050406030204" pitchFamily="18" charset="0"/>
                            <a:ea typeface="Cambria Math" panose="02040503050406030204" pitchFamily="18" charset="0"/>
                          </a:rPr>
                          <m:t>𝑈</m:t>
                        </m:r>
                      </m:e>
                      <m:sub>
                        <m:r>
                          <a:rPr lang="en-IN" b="0" i="1" smtClean="0">
                            <a:solidFill>
                              <a:srgbClr val="000000"/>
                            </a:solidFill>
                            <a:highlight>
                              <a:srgbClr val="FFFFFF"/>
                            </a:highlight>
                            <a:latin typeface="Cambria Math" panose="02040503050406030204" pitchFamily="18" charset="0"/>
                            <a:ea typeface="Cambria Math" panose="02040503050406030204" pitchFamily="18" charset="0"/>
                          </a:rPr>
                          <m:t>3</m:t>
                        </m:r>
                      </m:sub>
                    </m:sSub>
                    <m:sSup>
                      <m:sSupPr>
                        <m:ctrlPr>
                          <a:rPr lang="en-IN" i="1" smtClean="0">
                            <a:solidFill>
                              <a:srgbClr val="000000"/>
                            </a:solidFill>
                            <a:highlight>
                              <a:srgbClr val="FFFFFF"/>
                            </a:highlight>
                            <a:latin typeface="Cambria Math" panose="02040503050406030204" pitchFamily="18" charset="0"/>
                            <a:ea typeface="Cambria Math" panose="02040503050406030204" pitchFamily="18" charset="0"/>
                          </a:rPr>
                        </m:ctrlPr>
                      </m:sSupPr>
                      <m:e>
                        <m:r>
                          <a:rPr lang="en-IN" b="0" i="1" smtClean="0">
                            <a:solidFill>
                              <a:srgbClr val="000000"/>
                            </a:solidFill>
                            <a:highlight>
                              <a:srgbClr val="FFFFFF"/>
                            </a:highlight>
                            <a:latin typeface="Cambria Math" panose="02040503050406030204" pitchFamily="18" charset="0"/>
                            <a:ea typeface="Cambria Math" panose="02040503050406030204" pitchFamily="18" charset="0"/>
                          </a:rPr>
                          <m:t>)</m:t>
                        </m:r>
                      </m:e>
                      <m:sup>
                        <m:r>
                          <a:rPr lang="en-IN" b="0" i="1" smtClean="0">
                            <a:solidFill>
                              <a:srgbClr val="000000"/>
                            </a:solidFill>
                            <a:highlight>
                              <a:srgbClr val="FFFFFF"/>
                            </a:highlight>
                            <a:latin typeface="Cambria Math" panose="02040503050406030204" pitchFamily="18" charset="0"/>
                            <a:ea typeface="Cambria Math" panose="02040503050406030204" pitchFamily="18" charset="0"/>
                          </a:rPr>
                          <m:t>−</m:t>
                        </m:r>
                        <m:r>
                          <a:rPr lang="en-IN" b="0" i="1" smtClean="0">
                            <a:solidFill>
                              <a:srgbClr val="000000"/>
                            </a:solidFill>
                            <a:highlight>
                              <a:srgbClr val="FFFFFF"/>
                            </a:highlight>
                            <a:latin typeface="Cambria Math" panose="02040503050406030204" pitchFamily="18" charset="0"/>
                            <a:ea typeface="Cambria Math" panose="02040503050406030204" pitchFamily="18" charset="0"/>
                          </a:rPr>
                          <m:t>1</m:t>
                        </m:r>
                      </m:sup>
                    </m:sSup>
                    <m:r>
                      <a:rPr lang="en-IN" i="1">
                        <a:solidFill>
                          <a:srgbClr val="000000"/>
                        </a:solidFill>
                        <a:highlight>
                          <a:srgbClr val="FFFFFF"/>
                        </a:highlight>
                        <a:latin typeface="Cambria Math" panose="02040503050406030204" pitchFamily="18" charset="0"/>
                      </a:rPr>
                      <m:t>(</m:t>
                    </m:r>
                    <m:sSub>
                      <m:sSubPr>
                        <m:ctrlPr>
                          <a:rPr lang="en-IN" i="1">
                            <a:solidFill>
                              <a:srgbClr val="000000"/>
                            </a:solidFill>
                            <a:highlight>
                              <a:srgbClr val="FFFFFF"/>
                            </a:highlight>
                            <a:latin typeface="Cambria Math" panose="02040503050406030204" pitchFamily="18" charset="0"/>
                            <a:ea typeface="Cambria Math" panose="02040503050406030204" pitchFamily="18" charset="0"/>
                          </a:rPr>
                        </m:ctrlPr>
                      </m:sSubPr>
                      <m:e>
                        <m:r>
                          <a:rPr lang="en-IN" i="1">
                            <a:solidFill>
                              <a:srgbClr val="000000"/>
                            </a:solidFill>
                            <a:highlight>
                              <a:srgbClr val="FFFFFF"/>
                            </a:highlight>
                            <a:latin typeface="Cambria Math" panose="02040503050406030204" pitchFamily="18" charset="0"/>
                            <a:ea typeface="Cambria Math" panose="02040503050406030204" pitchFamily="18" charset="0"/>
                          </a:rPr>
                          <m:t>𝐼</m:t>
                        </m:r>
                      </m:e>
                      <m:sub>
                        <m:r>
                          <a:rPr lang="en-IN" b="0" i="1" smtClean="0">
                            <a:solidFill>
                              <a:srgbClr val="000000"/>
                            </a:solidFill>
                            <a:highlight>
                              <a:srgbClr val="FFFFFF"/>
                            </a:highlight>
                            <a:latin typeface="Cambria Math" panose="02040503050406030204" pitchFamily="18" charset="0"/>
                            <a:ea typeface="Cambria Math" panose="02040503050406030204" pitchFamily="18" charset="0"/>
                          </a:rPr>
                          <m:t>𝑗</m:t>
                        </m:r>
                      </m:sub>
                    </m:sSub>
                    <m:r>
                      <a:rPr lang="en-IN" i="1">
                        <a:solidFill>
                          <a:srgbClr val="000000"/>
                        </a:solidFill>
                        <a:highlight>
                          <a:srgbClr val="FFFFFF"/>
                        </a:highlight>
                        <a:latin typeface="Cambria Math" panose="02040503050406030204" pitchFamily="18" charset="0"/>
                        <a:ea typeface="Cambria Math" panose="02040503050406030204" pitchFamily="18" charset="0"/>
                      </a:rPr>
                      <m:t>−</m:t>
                    </m:r>
                    <m:sSub>
                      <m:sSubPr>
                        <m:ctrlPr>
                          <a:rPr lang="en-IN" i="1">
                            <a:solidFill>
                              <a:srgbClr val="000000"/>
                            </a:solidFill>
                            <a:highlight>
                              <a:srgbClr val="FFFFFF"/>
                            </a:highlight>
                            <a:latin typeface="Cambria Math" panose="02040503050406030204" pitchFamily="18" charset="0"/>
                            <a:ea typeface="Cambria Math" panose="02040503050406030204" pitchFamily="18" charset="0"/>
                          </a:rPr>
                        </m:ctrlPr>
                      </m:sSubPr>
                      <m:e>
                        <m:r>
                          <a:rPr lang="en-IN" i="1">
                            <a:solidFill>
                              <a:srgbClr val="000000"/>
                            </a:solidFill>
                            <a:highlight>
                              <a:srgbClr val="FFFFFF"/>
                            </a:highlight>
                            <a:latin typeface="Cambria Math" panose="02040503050406030204" pitchFamily="18" charset="0"/>
                            <a:ea typeface="Cambria Math" panose="02040503050406030204" pitchFamily="18" charset="0"/>
                          </a:rPr>
                          <m:t>𝜇</m:t>
                        </m:r>
                      </m:e>
                      <m:sub>
                        <m:r>
                          <a:rPr lang="en-IN" i="1">
                            <a:solidFill>
                              <a:srgbClr val="000000"/>
                            </a:solidFill>
                            <a:highlight>
                              <a:srgbClr val="FFFFFF"/>
                            </a:highlight>
                            <a:latin typeface="Cambria Math" panose="02040503050406030204" pitchFamily="18" charset="0"/>
                            <a:ea typeface="Cambria Math" panose="02040503050406030204" pitchFamily="18" charset="0"/>
                          </a:rPr>
                          <m:t>𝑘</m:t>
                        </m:r>
                      </m:sub>
                    </m:sSub>
                    <m:r>
                      <a:rPr lang="en-IN" b="0" i="1" smtClean="0">
                        <a:solidFill>
                          <a:srgbClr val="000000"/>
                        </a:solidFill>
                        <a:highlight>
                          <a:srgbClr val="FFFFFF"/>
                        </a:highlight>
                        <a:latin typeface="Cambria Math" panose="02040503050406030204" pitchFamily="18" charset="0"/>
                        <a:ea typeface="Cambria Math" panose="02040503050406030204" pitchFamily="18" charset="0"/>
                      </a:rPr>
                      <m:t>)))</m:t>
                    </m:r>
                  </m:oMath>
                </a14:m>
                <a:r>
                  <a:rPr lang="en-IN" dirty="0">
                    <a:solidFill>
                      <a:srgbClr val="222222"/>
                    </a:solidFill>
                    <a:highlight>
                      <a:srgbClr val="FFFFFF"/>
                    </a:highlight>
                  </a:rPr>
                  <a:t> </a:t>
                </a:r>
                <a:endParaRPr lang="ar-AE" dirty="0">
                  <a:solidFill>
                    <a:srgbClr val="222222"/>
                  </a:solidFill>
                  <a:highlight>
                    <a:srgbClr val="FFFFFF"/>
                  </a:highlight>
                </a:endParaRPr>
              </a:p>
              <a:p>
                <a:pPr marL="0" lvl="0" indent="457200">
                  <a:lnSpc>
                    <a:spcPct val="150000"/>
                  </a:lnSpc>
                  <a:buNone/>
                </a:pPr>
                <a:r>
                  <a:rPr lang="en-IN" dirty="0">
                    <a:solidFill>
                      <a:srgbClr val="222222"/>
                    </a:solidFill>
                    <a:highlight>
                      <a:srgbClr val="FFFFFF"/>
                    </a:highlight>
                  </a:rPr>
                  <a:t>Where </a:t>
                </a:r>
                <a14:m>
                  <m:oMath xmlns:m="http://schemas.openxmlformats.org/officeDocument/2006/math">
                    <m:sSub>
                      <m:sSubPr>
                        <m:ctrlPr>
                          <a:rPr lang="en-IN" i="1">
                            <a:solidFill>
                              <a:srgbClr val="000000"/>
                            </a:solidFill>
                            <a:highlight>
                              <a:srgbClr val="FFFFFF"/>
                            </a:highlight>
                            <a:latin typeface="Cambria Math" panose="02040503050406030204" pitchFamily="18" charset="0"/>
                            <a:ea typeface="Cambria Math" panose="02040503050406030204" pitchFamily="18" charset="0"/>
                          </a:rPr>
                        </m:ctrlPr>
                      </m:sSubPr>
                      <m:e>
                        <m:r>
                          <a:rPr lang="en-IN" i="1">
                            <a:solidFill>
                              <a:srgbClr val="000000"/>
                            </a:solidFill>
                            <a:highlight>
                              <a:srgbClr val="FFFFFF"/>
                            </a:highlight>
                            <a:latin typeface="Cambria Math" panose="02040503050406030204" pitchFamily="18" charset="0"/>
                            <a:ea typeface="Cambria Math" panose="02040503050406030204" pitchFamily="18" charset="0"/>
                          </a:rPr>
                          <m:t>𝐼</m:t>
                        </m:r>
                      </m:e>
                      <m:sub>
                        <m:r>
                          <a:rPr lang="en-IN" i="1">
                            <a:solidFill>
                              <a:srgbClr val="000000"/>
                            </a:solidFill>
                            <a:highlight>
                              <a:srgbClr val="FFFFFF"/>
                            </a:highlight>
                            <a:latin typeface="Cambria Math" panose="02040503050406030204" pitchFamily="18" charset="0"/>
                            <a:ea typeface="Cambria Math" panose="02040503050406030204" pitchFamily="18" charset="0"/>
                          </a:rPr>
                          <m:t>𝑖</m:t>
                        </m:r>
                      </m:sub>
                    </m:sSub>
                  </m:oMath>
                </a14:m>
                <a:r>
                  <a:rPr lang="en-IN" dirty="0">
                    <a:solidFill>
                      <a:srgbClr val="222222"/>
                    </a:solidFill>
                    <a:highlight>
                      <a:srgbClr val="FFFFFF"/>
                    </a:highlight>
                  </a:rPr>
                  <a:t> and </a:t>
                </a:r>
                <a14:m>
                  <m:oMath xmlns:m="http://schemas.openxmlformats.org/officeDocument/2006/math">
                    <m:sSub>
                      <m:sSubPr>
                        <m:ctrlPr>
                          <a:rPr lang="en-IN" i="1">
                            <a:solidFill>
                              <a:srgbClr val="000000"/>
                            </a:solidFill>
                            <a:highlight>
                              <a:srgbClr val="FFFFFF"/>
                            </a:highlight>
                            <a:latin typeface="Cambria Math" panose="02040503050406030204" pitchFamily="18" charset="0"/>
                            <a:ea typeface="Cambria Math" panose="02040503050406030204" pitchFamily="18" charset="0"/>
                          </a:rPr>
                        </m:ctrlPr>
                      </m:sSubPr>
                      <m:e>
                        <m:r>
                          <a:rPr lang="en-IN" i="1">
                            <a:solidFill>
                              <a:srgbClr val="000000"/>
                            </a:solidFill>
                            <a:highlight>
                              <a:srgbClr val="FFFFFF"/>
                            </a:highlight>
                            <a:latin typeface="Cambria Math" panose="02040503050406030204" pitchFamily="18" charset="0"/>
                            <a:ea typeface="Cambria Math" panose="02040503050406030204" pitchFamily="18" charset="0"/>
                          </a:rPr>
                          <m:t>𝐼</m:t>
                        </m:r>
                      </m:e>
                      <m:sub>
                        <m:r>
                          <a:rPr lang="en-IN" b="0" i="1" smtClean="0">
                            <a:solidFill>
                              <a:srgbClr val="000000"/>
                            </a:solidFill>
                            <a:highlight>
                              <a:srgbClr val="FFFFFF"/>
                            </a:highlight>
                            <a:latin typeface="Cambria Math" panose="02040503050406030204" pitchFamily="18" charset="0"/>
                            <a:ea typeface="Cambria Math" panose="02040503050406030204" pitchFamily="18" charset="0"/>
                          </a:rPr>
                          <m:t>𝑗</m:t>
                        </m:r>
                      </m:sub>
                    </m:sSub>
                  </m:oMath>
                </a14:m>
                <a:r>
                  <a:rPr lang="en-IN" dirty="0">
                    <a:solidFill>
                      <a:srgbClr val="222222"/>
                    </a:solidFill>
                    <a:highlight>
                      <a:srgbClr val="FFFFFF"/>
                    </a:highlight>
                  </a:rPr>
                  <a:t> are the colors of the input image Iat pixels i and j, </a:t>
                </a:r>
                <a14:m>
                  <m:oMath xmlns:m="http://schemas.openxmlformats.org/officeDocument/2006/math">
                    <m:sSub>
                      <m:sSubPr>
                        <m:ctrlPr>
                          <a:rPr lang="en-IN" i="1">
                            <a:solidFill>
                              <a:srgbClr val="000000"/>
                            </a:solidFill>
                            <a:highlight>
                              <a:srgbClr val="FFFFFF"/>
                            </a:highlight>
                            <a:latin typeface="Cambria Math" panose="02040503050406030204" pitchFamily="18" charset="0"/>
                          </a:rPr>
                        </m:ctrlPr>
                      </m:sSubPr>
                      <m:e>
                        <m:r>
                          <a:rPr lang="en-IN" i="1">
                            <a:solidFill>
                              <a:srgbClr val="000000"/>
                            </a:solidFill>
                            <a:highlight>
                              <a:srgbClr val="FFFFFF"/>
                            </a:highlight>
                            <a:latin typeface="Cambria Math" panose="02040503050406030204" pitchFamily="18" charset="0"/>
                            <a:ea typeface="Cambria Math" panose="02040503050406030204" pitchFamily="18" charset="0"/>
                          </a:rPr>
                          <m:t>𝛿</m:t>
                        </m:r>
                      </m:e>
                      <m:sub>
                        <m:r>
                          <a:rPr lang="en-IN" i="1">
                            <a:solidFill>
                              <a:srgbClr val="000000"/>
                            </a:solidFill>
                            <a:highlight>
                              <a:srgbClr val="FFFFFF"/>
                            </a:highlight>
                            <a:latin typeface="Cambria Math" panose="02040503050406030204" pitchFamily="18" charset="0"/>
                          </a:rPr>
                          <m:t>𝑖𝑗</m:t>
                        </m:r>
                      </m:sub>
                    </m:sSub>
                  </m:oMath>
                </a14:m>
                <a:r>
                  <a:rPr lang="en-IN" dirty="0">
                    <a:solidFill>
                      <a:srgbClr val="222222"/>
                    </a:solidFill>
                    <a:highlight>
                      <a:srgbClr val="FFFFFF"/>
                    </a:highlight>
                  </a:rPr>
                  <a:t> is the Kronecker delta, </a:t>
                </a:r>
                <a14:m>
                  <m:oMath xmlns:m="http://schemas.openxmlformats.org/officeDocument/2006/math">
                    <m:sSub>
                      <m:sSubPr>
                        <m:ctrlPr>
                          <a:rPr lang="en-IN" i="1">
                            <a:solidFill>
                              <a:srgbClr val="000000"/>
                            </a:solidFill>
                            <a:highlight>
                              <a:srgbClr val="FFFFFF"/>
                            </a:highlight>
                            <a:latin typeface="Cambria Math" panose="02040503050406030204" pitchFamily="18" charset="0"/>
                            <a:ea typeface="Cambria Math" panose="02040503050406030204" pitchFamily="18" charset="0"/>
                          </a:rPr>
                        </m:ctrlPr>
                      </m:sSubPr>
                      <m:e>
                        <m:r>
                          <a:rPr lang="en-IN" i="1">
                            <a:solidFill>
                              <a:srgbClr val="000000"/>
                            </a:solidFill>
                            <a:highlight>
                              <a:srgbClr val="FFFFFF"/>
                            </a:highlight>
                            <a:latin typeface="Cambria Math" panose="02040503050406030204" pitchFamily="18" charset="0"/>
                            <a:ea typeface="Cambria Math" panose="02040503050406030204" pitchFamily="18" charset="0"/>
                          </a:rPr>
                          <m:t>𝜇</m:t>
                        </m:r>
                      </m:e>
                      <m:sub>
                        <m:r>
                          <a:rPr lang="en-IN" i="1">
                            <a:solidFill>
                              <a:srgbClr val="000000"/>
                            </a:solidFill>
                            <a:highlight>
                              <a:srgbClr val="FFFFFF"/>
                            </a:highlight>
                            <a:latin typeface="Cambria Math" panose="02040503050406030204" pitchFamily="18" charset="0"/>
                            <a:ea typeface="Cambria Math" panose="02040503050406030204" pitchFamily="18" charset="0"/>
                          </a:rPr>
                          <m:t>𝑘</m:t>
                        </m:r>
                      </m:sub>
                    </m:sSub>
                  </m:oMath>
                </a14:m>
                <a:r>
                  <a:rPr lang="en-IN" dirty="0">
                    <a:solidFill>
                      <a:srgbClr val="222222"/>
                    </a:solidFill>
                    <a:highlight>
                      <a:srgbClr val="FFFFFF"/>
                    </a:highlight>
                  </a:rPr>
                  <a:t> and </a:t>
                </a:r>
                <a14:m>
                  <m:oMath xmlns:m="http://schemas.openxmlformats.org/officeDocument/2006/math">
                    <m:sSub>
                      <m:sSubPr>
                        <m:ctrlPr>
                          <a:rPr lang="en-IN" i="1">
                            <a:solidFill>
                              <a:srgbClr val="000000"/>
                            </a:solidFill>
                            <a:highlight>
                              <a:srgbClr val="FFFFFF"/>
                            </a:highlight>
                            <a:latin typeface="Cambria Math" panose="02040503050406030204" pitchFamily="18" charset="0"/>
                            <a:ea typeface="Cambria Math" panose="02040503050406030204" pitchFamily="18" charset="0"/>
                          </a:rPr>
                        </m:ctrlPr>
                      </m:sSubPr>
                      <m:e>
                        <m:r>
                          <m:rPr>
                            <m:sty m:val="p"/>
                          </m:rPr>
                          <a:rPr lang="el-GR" i="1">
                            <a:solidFill>
                              <a:srgbClr val="000000"/>
                            </a:solidFill>
                            <a:highlight>
                              <a:srgbClr val="FFFFFF"/>
                            </a:highlight>
                            <a:latin typeface="Cambria Math" panose="02040503050406030204" pitchFamily="18" charset="0"/>
                            <a:ea typeface="Cambria Math" panose="02040503050406030204" pitchFamily="18" charset="0"/>
                          </a:rPr>
                          <m:t>Σ</m:t>
                        </m:r>
                      </m:e>
                      <m:sub>
                        <m:r>
                          <a:rPr lang="en-IN" i="1">
                            <a:solidFill>
                              <a:srgbClr val="000000"/>
                            </a:solidFill>
                            <a:highlight>
                              <a:srgbClr val="FFFFFF"/>
                            </a:highlight>
                            <a:latin typeface="Cambria Math" panose="02040503050406030204" pitchFamily="18" charset="0"/>
                            <a:ea typeface="Cambria Math" panose="02040503050406030204" pitchFamily="18" charset="0"/>
                          </a:rPr>
                          <m:t>𝑘</m:t>
                        </m:r>
                      </m:sub>
                    </m:sSub>
                    <m:r>
                      <a:rPr lang="en-IN" i="1">
                        <a:solidFill>
                          <a:srgbClr val="000000"/>
                        </a:solidFill>
                        <a:highlight>
                          <a:srgbClr val="FFFFFF"/>
                        </a:highlight>
                        <a:latin typeface="Cambria Math" panose="02040503050406030204" pitchFamily="18" charset="0"/>
                        <a:ea typeface="Cambria Math" panose="02040503050406030204" pitchFamily="18" charset="0"/>
                      </a:rPr>
                      <m:t> </m:t>
                    </m:r>
                  </m:oMath>
                </a14:m>
                <a:r>
                  <a:rPr lang="en-IN" dirty="0">
                    <a:solidFill>
                      <a:srgbClr val="222222"/>
                    </a:solidFill>
                    <a:highlight>
                      <a:srgbClr val="FFFFFF"/>
                    </a:highlight>
                  </a:rPr>
                  <a:t>are the mean and covariance matrix of the colors in window k, </a:t>
                </a:r>
                <a14:m>
                  <m:oMath xmlns:m="http://schemas.openxmlformats.org/officeDocument/2006/math">
                    <m:sSub>
                      <m:sSubPr>
                        <m:ctrlPr>
                          <a:rPr lang="en-IN" i="1">
                            <a:solidFill>
                              <a:srgbClr val="000000"/>
                            </a:solidFill>
                            <a:highlight>
                              <a:srgbClr val="FFFFFF"/>
                            </a:highlight>
                            <a:latin typeface="Cambria Math" panose="02040503050406030204" pitchFamily="18" charset="0"/>
                            <a:ea typeface="Cambria Math" panose="02040503050406030204" pitchFamily="18" charset="0"/>
                          </a:rPr>
                        </m:ctrlPr>
                      </m:sSubPr>
                      <m:e>
                        <m:r>
                          <a:rPr lang="en-IN" i="1">
                            <a:solidFill>
                              <a:srgbClr val="000000"/>
                            </a:solidFill>
                            <a:highlight>
                              <a:srgbClr val="FFFFFF"/>
                            </a:highlight>
                            <a:latin typeface="Cambria Math" panose="02040503050406030204" pitchFamily="18" charset="0"/>
                            <a:ea typeface="Cambria Math" panose="02040503050406030204" pitchFamily="18" charset="0"/>
                          </a:rPr>
                          <m:t>𝑈</m:t>
                        </m:r>
                      </m:e>
                      <m:sub>
                        <m:r>
                          <a:rPr lang="en-IN" i="1">
                            <a:solidFill>
                              <a:srgbClr val="000000"/>
                            </a:solidFill>
                            <a:highlight>
                              <a:srgbClr val="FFFFFF"/>
                            </a:highlight>
                            <a:latin typeface="Cambria Math" panose="02040503050406030204" pitchFamily="18" charset="0"/>
                            <a:ea typeface="Cambria Math" panose="02040503050406030204" pitchFamily="18" charset="0"/>
                          </a:rPr>
                          <m:t>3</m:t>
                        </m:r>
                      </m:sub>
                    </m:sSub>
                  </m:oMath>
                </a14:m>
                <a:r>
                  <a:rPr lang="en-IN" dirty="0">
                    <a:solidFill>
                      <a:srgbClr val="222222"/>
                    </a:solidFill>
                    <a:highlight>
                      <a:srgbClr val="FFFFFF"/>
                    </a:highlight>
                  </a:rPr>
                  <a:t> is a 3×3 identity matrix,  is a regularizing parameter, and </a:t>
                </a:r>
                <a14:m>
                  <m:oMath xmlns:m="http://schemas.openxmlformats.org/officeDocument/2006/math">
                    <m:d>
                      <m:dPr>
                        <m:begChr m:val="|"/>
                        <m:endChr m:val="|"/>
                        <m:ctrlPr>
                          <a:rPr lang="en-IN" i="1">
                            <a:solidFill>
                              <a:srgbClr val="000000"/>
                            </a:solidFill>
                            <a:highlight>
                              <a:srgbClr val="FFFFFF"/>
                            </a:highlight>
                            <a:latin typeface="Cambria Math" panose="02040503050406030204" pitchFamily="18" charset="0"/>
                            <a:ea typeface="Cambria Math" panose="02040503050406030204" pitchFamily="18" charset="0"/>
                          </a:rPr>
                        </m:ctrlPr>
                      </m:dPr>
                      <m:e>
                        <m:sSub>
                          <m:sSubPr>
                            <m:ctrlPr>
                              <a:rPr lang="en-IN" i="1">
                                <a:solidFill>
                                  <a:srgbClr val="000000"/>
                                </a:solidFill>
                                <a:highlight>
                                  <a:srgbClr val="FFFFFF"/>
                                </a:highlight>
                                <a:latin typeface="Cambria Math" panose="02040503050406030204" pitchFamily="18" charset="0"/>
                                <a:ea typeface="Cambria Math" panose="02040503050406030204" pitchFamily="18" charset="0"/>
                              </a:rPr>
                            </m:ctrlPr>
                          </m:sSubPr>
                          <m:e>
                            <m:r>
                              <a:rPr lang="en-IN" i="1">
                                <a:solidFill>
                                  <a:srgbClr val="000000"/>
                                </a:solidFill>
                                <a:highlight>
                                  <a:srgbClr val="FFFFFF"/>
                                </a:highlight>
                                <a:latin typeface="Cambria Math" panose="02040503050406030204" pitchFamily="18" charset="0"/>
                                <a:ea typeface="Cambria Math" panose="02040503050406030204" pitchFamily="18" charset="0"/>
                              </a:rPr>
                              <m:t>𝜔</m:t>
                            </m:r>
                          </m:e>
                          <m:sub>
                            <m:r>
                              <a:rPr lang="en-IN" i="1">
                                <a:solidFill>
                                  <a:srgbClr val="000000"/>
                                </a:solidFill>
                                <a:highlight>
                                  <a:srgbClr val="FFFFFF"/>
                                </a:highlight>
                                <a:latin typeface="Cambria Math" panose="02040503050406030204" pitchFamily="18" charset="0"/>
                                <a:ea typeface="Cambria Math" panose="02040503050406030204" pitchFamily="18" charset="0"/>
                              </a:rPr>
                              <m:t>𝑘</m:t>
                            </m:r>
                          </m:sub>
                        </m:sSub>
                      </m:e>
                    </m:d>
                  </m:oMath>
                </a14:m>
                <a:r>
                  <a:rPr lang="en-IN" dirty="0">
                    <a:solidFill>
                      <a:srgbClr val="222222"/>
                    </a:solidFill>
                    <a:highlight>
                      <a:srgbClr val="FFFFFF"/>
                    </a:highlight>
                  </a:rPr>
                  <a:t> is the number of pixels in the window </a:t>
                </a:r>
                <a14:m>
                  <m:oMath xmlns:m="http://schemas.openxmlformats.org/officeDocument/2006/math">
                    <m:sSub>
                      <m:sSubPr>
                        <m:ctrlPr>
                          <a:rPr lang="en-IN" i="1" smtClean="0">
                            <a:solidFill>
                              <a:srgbClr val="222222"/>
                            </a:solidFill>
                            <a:highlight>
                              <a:srgbClr val="FFFFFF"/>
                            </a:highlight>
                            <a:latin typeface="Cambria Math" panose="02040503050406030204" pitchFamily="18" charset="0"/>
                          </a:rPr>
                        </m:ctrlPr>
                      </m:sSubPr>
                      <m:e>
                        <m:r>
                          <a:rPr lang="en-IN" i="1" smtClean="0">
                            <a:solidFill>
                              <a:srgbClr val="222222"/>
                            </a:solidFill>
                            <a:highlight>
                              <a:srgbClr val="FFFFFF"/>
                            </a:highlight>
                            <a:latin typeface="Cambria Math" panose="02040503050406030204" pitchFamily="18" charset="0"/>
                            <a:ea typeface="Cambria Math" panose="02040503050406030204" pitchFamily="18" charset="0"/>
                          </a:rPr>
                          <m:t>𝜔</m:t>
                        </m:r>
                      </m:e>
                      <m:sub>
                        <m:r>
                          <a:rPr lang="en-IN" b="0" i="1" smtClean="0">
                            <a:solidFill>
                              <a:srgbClr val="222222"/>
                            </a:solidFill>
                            <a:highlight>
                              <a:srgbClr val="FFFFFF"/>
                            </a:highlight>
                            <a:latin typeface="Cambria Math" panose="02040503050406030204" pitchFamily="18" charset="0"/>
                          </a:rPr>
                          <m:t>𝑘</m:t>
                        </m:r>
                      </m:sub>
                    </m:sSub>
                    <m:r>
                      <a:rPr lang="en-IN" b="0" i="0" smtClean="0">
                        <a:solidFill>
                          <a:srgbClr val="222222"/>
                        </a:solidFill>
                        <a:highlight>
                          <a:srgbClr val="FFFFFF"/>
                        </a:highlight>
                        <a:latin typeface="Cambria Math" panose="02040503050406030204" pitchFamily="18" charset="0"/>
                      </a:rPr>
                      <m:t>.</m:t>
                    </m:r>
                  </m:oMath>
                </a14:m>
                <a:endParaRPr lang="en-IN" b="0" i="0" dirty="0">
                  <a:solidFill>
                    <a:srgbClr val="222222"/>
                  </a:solidFill>
                  <a:highlight>
                    <a:srgbClr val="FFFFFF"/>
                  </a:highlight>
                  <a:latin typeface="Cambria Math" panose="02040503050406030204" pitchFamily="18" charset="0"/>
                </a:endParaRPr>
              </a:p>
              <a:p>
                <a:pPr marL="0" lvl="0" indent="457200">
                  <a:lnSpc>
                    <a:spcPct val="150000"/>
                  </a:lnSpc>
                  <a:buNone/>
                </a:pPr>
                <a14:m>
                  <m:oMath xmlns:m="http://schemas.openxmlformats.org/officeDocument/2006/math">
                    <m:sSub>
                      <m:sSubPr>
                        <m:ctrlPr>
                          <a:rPr lang="en-IN" i="1">
                            <a:solidFill>
                              <a:srgbClr val="000000"/>
                            </a:solidFill>
                            <a:highlight>
                              <a:srgbClr val="FFFFFF"/>
                            </a:highlight>
                            <a:latin typeface="Cambria Math" panose="02040503050406030204" pitchFamily="18" charset="0"/>
                            <a:ea typeface="Cambria Math" panose="02040503050406030204" pitchFamily="18" charset="0"/>
                          </a:rPr>
                        </m:ctrlPr>
                      </m:sSubPr>
                      <m:e>
                        <m:r>
                          <m:rPr>
                            <m:sty m:val="p"/>
                          </m:rPr>
                          <a:rPr lang="el-GR" i="1">
                            <a:solidFill>
                              <a:srgbClr val="000000"/>
                            </a:solidFill>
                            <a:highlight>
                              <a:srgbClr val="FFFFFF"/>
                            </a:highlight>
                            <a:latin typeface="Cambria Math" panose="02040503050406030204" pitchFamily="18" charset="0"/>
                            <a:ea typeface="Cambria Math" panose="02040503050406030204" pitchFamily="18" charset="0"/>
                          </a:rPr>
                          <m:t>Σ</m:t>
                        </m:r>
                      </m:e>
                      <m:sub>
                        <m:r>
                          <a:rPr lang="en-IN" i="1">
                            <a:solidFill>
                              <a:srgbClr val="000000"/>
                            </a:solidFill>
                            <a:highlight>
                              <a:srgbClr val="FFFFFF"/>
                            </a:highlight>
                            <a:latin typeface="Cambria Math" panose="02040503050406030204" pitchFamily="18" charset="0"/>
                            <a:ea typeface="Cambria Math" panose="02040503050406030204" pitchFamily="18" charset="0"/>
                          </a:rPr>
                          <m:t>𝑘</m:t>
                        </m:r>
                      </m:sub>
                    </m:sSub>
                    <m:r>
                      <a:rPr lang="en-IN" b="0" i="1" smtClean="0">
                        <a:solidFill>
                          <a:srgbClr val="000000"/>
                        </a:solidFill>
                        <a:highlight>
                          <a:srgbClr val="FFFFFF"/>
                        </a:highlight>
                        <a:latin typeface="Cambria Math" panose="02040503050406030204" pitchFamily="18" charset="0"/>
                        <a:ea typeface="Cambria Math" panose="02040503050406030204" pitchFamily="18" charset="0"/>
                      </a:rPr>
                      <m:t>=</m:t>
                    </m:r>
                    <m:f>
                      <m:fPr>
                        <m:ctrlPr>
                          <a:rPr lang="en-IN" b="0" i="1" smtClean="0">
                            <a:solidFill>
                              <a:srgbClr val="000000"/>
                            </a:solidFill>
                            <a:highlight>
                              <a:srgbClr val="FFFFFF"/>
                            </a:highlight>
                            <a:latin typeface="Cambria Math" panose="02040503050406030204" pitchFamily="18" charset="0"/>
                            <a:ea typeface="Cambria Math" panose="02040503050406030204" pitchFamily="18" charset="0"/>
                          </a:rPr>
                        </m:ctrlPr>
                      </m:fPr>
                      <m:num>
                        <m:r>
                          <a:rPr lang="en-IN" b="0" i="1" smtClean="0">
                            <a:solidFill>
                              <a:srgbClr val="000000"/>
                            </a:solidFill>
                            <a:highlight>
                              <a:srgbClr val="FFFFFF"/>
                            </a:highlight>
                            <a:latin typeface="Cambria Math" panose="02040503050406030204" pitchFamily="18" charset="0"/>
                            <a:ea typeface="Cambria Math" panose="02040503050406030204" pitchFamily="18" charset="0"/>
                          </a:rPr>
                          <m:t>1</m:t>
                        </m:r>
                      </m:num>
                      <m:den>
                        <m:r>
                          <a:rPr lang="en-IN" b="0" i="1" smtClean="0">
                            <a:solidFill>
                              <a:srgbClr val="000000"/>
                            </a:solidFill>
                            <a:highlight>
                              <a:srgbClr val="FFFFFF"/>
                            </a:highlight>
                            <a:latin typeface="Cambria Math" panose="02040503050406030204" pitchFamily="18" charset="0"/>
                            <a:ea typeface="Cambria Math" panose="02040503050406030204" pitchFamily="18" charset="0"/>
                          </a:rPr>
                          <m:t>𝑛</m:t>
                        </m:r>
                        <m:r>
                          <a:rPr lang="en-IN" b="0" i="1" smtClean="0">
                            <a:solidFill>
                              <a:srgbClr val="000000"/>
                            </a:solidFill>
                            <a:highlight>
                              <a:srgbClr val="FFFFFF"/>
                            </a:highlight>
                            <a:latin typeface="Cambria Math" panose="02040503050406030204" pitchFamily="18" charset="0"/>
                            <a:ea typeface="Cambria Math" panose="02040503050406030204" pitchFamily="18" charset="0"/>
                          </a:rPr>
                          <m:t>−</m:t>
                        </m:r>
                        <m:r>
                          <a:rPr lang="en-IN" b="0" i="1" smtClean="0">
                            <a:solidFill>
                              <a:srgbClr val="000000"/>
                            </a:solidFill>
                            <a:highlight>
                              <a:srgbClr val="FFFFFF"/>
                            </a:highlight>
                            <a:latin typeface="Cambria Math" panose="02040503050406030204" pitchFamily="18" charset="0"/>
                            <a:ea typeface="Cambria Math" panose="02040503050406030204" pitchFamily="18" charset="0"/>
                          </a:rPr>
                          <m:t>1</m:t>
                        </m:r>
                      </m:den>
                    </m:f>
                    <m:nary>
                      <m:naryPr>
                        <m:chr m:val="∑"/>
                        <m:ctrlPr>
                          <a:rPr lang="en-IN" b="0" i="1" smtClean="0">
                            <a:solidFill>
                              <a:srgbClr val="000000"/>
                            </a:solidFill>
                            <a:highlight>
                              <a:srgbClr val="FFFFFF"/>
                            </a:highlight>
                            <a:latin typeface="Cambria Math" panose="02040503050406030204" pitchFamily="18" charset="0"/>
                            <a:ea typeface="Cambria Math" panose="02040503050406030204" pitchFamily="18" charset="0"/>
                          </a:rPr>
                        </m:ctrlPr>
                      </m:naryPr>
                      <m:sub>
                        <m:r>
                          <m:rPr>
                            <m:brk m:alnAt="23"/>
                          </m:rPr>
                          <a:rPr lang="en-IN" b="0" i="1" smtClean="0">
                            <a:solidFill>
                              <a:srgbClr val="000000"/>
                            </a:solidFill>
                            <a:highlight>
                              <a:srgbClr val="FFFFFF"/>
                            </a:highlight>
                            <a:latin typeface="Cambria Math" panose="02040503050406030204" pitchFamily="18" charset="0"/>
                            <a:ea typeface="Cambria Math" panose="02040503050406030204" pitchFamily="18" charset="0"/>
                          </a:rPr>
                          <m:t>𝑖</m:t>
                        </m:r>
                        <m:r>
                          <a:rPr lang="en-IN" b="0" i="1" smtClean="0">
                            <a:solidFill>
                              <a:srgbClr val="000000"/>
                            </a:solidFill>
                            <a:highlight>
                              <a:srgbClr val="FFFFFF"/>
                            </a:highlight>
                            <a:latin typeface="Cambria Math" panose="02040503050406030204" pitchFamily="18" charset="0"/>
                            <a:ea typeface="Cambria Math" panose="02040503050406030204" pitchFamily="18" charset="0"/>
                          </a:rPr>
                          <m:t>=</m:t>
                        </m:r>
                        <m:r>
                          <m:rPr>
                            <m:brk m:alnAt="23"/>
                          </m:rPr>
                          <a:rPr lang="en-IN" b="0" i="1" smtClean="0">
                            <a:solidFill>
                              <a:srgbClr val="000000"/>
                            </a:solidFill>
                            <a:highlight>
                              <a:srgbClr val="FFFFFF"/>
                            </a:highlight>
                            <a:latin typeface="Cambria Math" panose="02040503050406030204" pitchFamily="18" charset="0"/>
                            <a:ea typeface="Cambria Math" panose="02040503050406030204" pitchFamily="18" charset="0"/>
                          </a:rPr>
                          <m:t>1</m:t>
                        </m:r>
                      </m:sub>
                      <m:sup>
                        <m:r>
                          <a:rPr lang="en-IN" b="0" i="1" smtClean="0">
                            <a:solidFill>
                              <a:srgbClr val="000000"/>
                            </a:solidFill>
                            <a:highlight>
                              <a:srgbClr val="FFFFFF"/>
                            </a:highlight>
                            <a:latin typeface="Cambria Math" panose="02040503050406030204" pitchFamily="18" charset="0"/>
                            <a:ea typeface="Cambria Math" panose="02040503050406030204" pitchFamily="18" charset="0"/>
                          </a:rPr>
                          <m:t>𝑚</m:t>
                        </m:r>
                      </m:sup>
                      <m:e>
                        <m:d>
                          <m:dPr>
                            <m:ctrlPr>
                              <a:rPr lang="en-IN" b="0" i="1" smtClean="0">
                                <a:solidFill>
                                  <a:srgbClr val="000000"/>
                                </a:solidFill>
                                <a:highlight>
                                  <a:srgbClr val="FFFFFF"/>
                                </a:highlight>
                                <a:latin typeface="Cambria Math" panose="02040503050406030204" pitchFamily="18" charset="0"/>
                                <a:ea typeface="Cambria Math" panose="02040503050406030204" pitchFamily="18" charset="0"/>
                              </a:rPr>
                            </m:ctrlPr>
                          </m:dPr>
                          <m:e>
                            <m:sSub>
                              <m:sSubPr>
                                <m:ctrlPr>
                                  <a:rPr lang="en-IN" i="1">
                                    <a:solidFill>
                                      <a:srgbClr val="000000"/>
                                    </a:solidFill>
                                    <a:highlight>
                                      <a:srgbClr val="FFFFFF"/>
                                    </a:highlight>
                                    <a:latin typeface="Cambria Math" panose="02040503050406030204" pitchFamily="18" charset="0"/>
                                    <a:ea typeface="Cambria Math" panose="02040503050406030204" pitchFamily="18" charset="0"/>
                                  </a:rPr>
                                </m:ctrlPr>
                              </m:sSubPr>
                              <m:e>
                                <m:r>
                                  <a:rPr lang="en-IN" i="1">
                                    <a:solidFill>
                                      <a:srgbClr val="000000"/>
                                    </a:solidFill>
                                    <a:highlight>
                                      <a:srgbClr val="FFFFFF"/>
                                    </a:highlight>
                                    <a:latin typeface="Cambria Math" panose="02040503050406030204" pitchFamily="18" charset="0"/>
                                    <a:ea typeface="Cambria Math" panose="02040503050406030204" pitchFamily="18" charset="0"/>
                                  </a:rPr>
                                  <m:t>𝐼</m:t>
                                </m:r>
                              </m:e>
                              <m:sub>
                                <m:r>
                                  <a:rPr lang="en-IN" i="1">
                                    <a:solidFill>
                                      <a:srgbClr val="000000"/>
                                    </a:solidFill>
                                    <a:highlight>
                                      <a:srgbClr val="FFFFFF"/>
                                    </a:highlight>
                                    <a:latin typeface="Cambria Math" panose="02040503050406030204" pitchFamily="18" charset="0"/>
                                    <a:ea typeface="Cambria Math" panose="02040503050406030204" pitchFamily="18" charset="0"/>
                                  </a:rPr>
                                  <m:t>𝑖</m:t>
                                </m:r>
                              </m:sub>
                            </m:sSub>
                            <m:r>
                              <a:rPr lang="en-IN" i="1">
                                <a:solidFill>
                                  <a:srgbClr val="000000"/>
                                </a:solidFill>
                                <a:highlight>
                                  <a:srgbClr val="FFFFFF"/>
                                </a:highlight>
                                <a:latin typeface="Cambria Math" panose="02040503050406030204" pitchFamily="18" charset="0"/>
                                <a:ea typeface="Cambria Math" panose="02040503050406030204" pitchFamily="18" charset="0"/>
                              </a:rPr>
                              <m:t>−</m:t>
                            </m:r>
                            <m:sSub>
                              <m:sSubPr>
                                <m:ctrlPr>
                                  <a:rPr lang="en-IN" i="1">
                                    <a:solidFill>
                                      <a:srgbClr val="000000"/>
                                    </a:solidFill>
                                    <a:highlight>
                                      <a:srgbClr val="FFFFFF"/>
                                    </a:highlight>
                                    <a:latin typeface="Cambria Math" panose="02040503050406030204" pitchFamily="18" charset="0"/>
                                    <a:ea typeface="Cambria Math" panose="02040503050406030204" pitchFamily="18" charset="0"/>
                                  </a:rPr>
                                </m:ctrlPr>
                              </m:sSubPr>
                              <m:e>
                                <m:r>
                                  <a:rPr lang="en-IN" i="1">
                                    <a:solidFill>
                                      <a:srgbClr val="000000"/>
                                    </a:solidFill>
                                    <a:highlight>
                                      <a:srgbClr val="FFFFFF"/>
                                    </a:highlight>
                                    <a:latin typeface="Cambria Math" panose="02040503050406030204" pitchFamily="18" charset="0"/>
                                    <a:ea typeface="Cambria Math" panose="02040503050406030204" pitchFamily="18" charset="0"/>
                                  </a:rPr>
                                  <m:t>𝜇</m:t>
                                </m:r>
                              </m:e>
                              <m:sub>
                                <m:r>
                                  <a:rPr lang="en-IN" i="1">
                                    <a:solidFill>
                                      <a:srgbClr val="000000"/>
                                    </a:solidFill>
                                    <a:highlight>
                                      <a:srgbClr val="FFFFFF"/>
                                    </a:highlight>
                                    <a:latin typeface="Cambria Math" panose="02040503050406030204" pitchFamily="18" charset="0"/>
                                    <a:ea typeface="Cambria Math" panose="02040503050406030204" pitchFamily="18" charset="0"/>
                                  </a:rPr>
                                  <m:t>𝑘</m:t>
                                </m:r>
                              </m:sub>
                            </m:sSub>
                          </m:e>
                        </m:d>
                      </m:e>
                    </m:nary>
                    <m:r>
                      <a:rPr lang="en-IN" i="1">
                        <a:solidFill>
                          <a:srgbClr val="000000"/>
                        </a:solidFill>
                        <a:highlight>
                          <a:srgbClr val="FFFFFF"/>
                        </a:highlight>
                        <a:latin typeface="Cambria Math" panose="02040503050406030204" pitchFamily="18" charset="0"/>
                      </a:rPr>
                      <m:t>(</m:t>
                    </m:r>
                    <m:sSub>
                      <m:sSubPr>
                        <m:ctrlPr>
                          <a:rPr lang="en-IN" i="1">
                            <a:solidFill>
                              <a:srgbClr val="000000"/>
                            </a:solidFill>
                            <a:highlight>
                              <a:srgbClr val="FFFFFF"/>
                            </a:highlight>
                            <a:latin typeface="Cambria Math" panose="02040503050406030204" pitchFamily="18" charset="0"/>
                            <a:ea typeface="Cambria Math" panose="02040503050406030204" pitchFamily="18" charset="0"/>
                          </a:rPr>
                        </m:ctrlPr>
                      </m:sSubPr>
                      <m:e>
                        <m:r>
                          <a:rPr lang="en-IN" i="1">
                            <a:solidFill>
                              <a:srgbClr val="000000"/>
                            </a:solidFill>
                            <a:highlight>
                              <a:srgbClr val="FFFFFF"/>
                            </a:highlight>
                            <a:latin typeface="Cambria Math" panose="02040503050406030204" pitchFamily="18" charset="0"/>
                            <a:ea typeface="Cambria Math" panose="02040503050406030204" pitchFamily="18" charset="0"/>
                          </a:rPr>
                          <m:t>𝐼</m:t>
                        </m:r>
                      </m:e>
                      <m:sub>
                        <m:r>
                          <a:rPr lang="en-IN" b="0" i="1" smtClean="0">
                            <a:solidFill>
                              <a:srgbClr val="000000"/>
                            </a:solidFill>
                            <a:highlight>
                              <a:srgbClr val="FFFFFF"/>
                            </a:highlight>
                            <a:latin typeface="Cambria Math" panose="02040503050406030204" pitchFamily="18" charset="0"/>
                            <a:ea typeface="Cambria Math" panose="02040503050406030204" pitchFamily="18" charset="0"/>
                          </a:rPr>
                          <m:t>𝑗</m:t>
                        </m:r>
                      </m:sub>
                    </m:sSub>
                    <m:r>
                      <a:rPr lang="en-IN" i="1">
                        <a:solidFill>
                          <a:srgbClr val="000000"/>
                        </a:solidFill>
                        <a:highlight>
                          <a:srgbClr val="FFFFFF"/>
                        </a:highlight>
                        <a:latin typeface="Cambria Math" panose="02040503050406030204" pitchFamily="18" charset="0"/>
                        <a:ea typeface="Cambria Math" panose="02040503050406030204" pitchFamily="18" charset="0"/>
                      </a:rPr>
                      <m:t>−</m:t>
                    </m:r>
                    <m:sSub>
                      <m:sSubPr>
                        <m:ctrlPr>
                          <a:rPr lang="en-IN" i="1">
                            <a:solidFill>
                              <a:srgbClr val="000000"/>
                            </a:solidFill>
                            <a:highlight>
                              <a:srgbClr val="FFFFFF"/>
                            </a:highlight>
                            <a:latin typeface="Cambria Math" panose="02040503050406030204" pitchFamily="18" charset="0"/>
                            <a:ea typeface="Cambria Math" panose="02040503050406030204" pitchFamily="18" charset="0"/>
                          </a:rPr>
                        </m:ctrlPr>
                      </m:sSubPr>
                      <m:e>
                        <m:r>
                          <a:rPr lang="en-IN" i="1">
                            <a:solidFill>
                              <a:srgbClr val="000000"/>
                            </a:solidFill>
                            <a:highlight>
                              <a:srgbClr val="FFFFFF"/>
                            </a:highlight>
                            <a:latin typeface="Cambria Math" panose="02040503050406030204" pitchFamily="18" charset="0"/>
                            <a:ea typeface="Cambria Math" panose="02040503050406030204" pitchFamily="18" charset="0"/>
                          </a:rPr>
                          <m:t>𝜇</m:t>
                        </m:r>
                      </m:e>
                      <m:sub>
                        <m:r>
                          <a:rPr lang="en-IN" i="1">
                            <a:solidFill>
                              <a:srgbClr val="000000"/>
                            </a:solidFill>
                            <a:highlight>
                              <a:srgbClr val="FFFFFF"/>
                            </a:highlight>
                            <a:latin typeface="Cambria Math" panose="02040503050406030204" pitchFamily="18" charset="0"/>
                            <a:ea typeface="Cambria Math" panose="02040503050406030204" pitchFamily="18" charset="0"/>
                          </a:rPr>
                          <m:t>𝑘</m:t>
                        </m:r>
                      </m:sub>
                    </m:sSub>
                    <m:sSup>
                      <m:sSupPr>
                        <m:ctrlPr>
                          <a:rPr lang="en-IN" i="1">
                            <a:solidFill>
                              <a:srgbClr val="000000"/>
                            </a:solidFill>
                            <a:highlight>
                              <a:srgbClr val="FFFFFF"/>
                            </a:highlight>
                            <a:latin typeface="Cambria Math" panose="02040503050406030204" pitchFamily="18" charset="0"/>
                            <a:ea typeface="Cambria Math" panose="02040503050406030204" pitchFamily="18" charset="0"/>
                          </a:rPr>
                        </m:ctrlPr>
                      </m:sSupPr>
                      <m:e>
                        <m:r>
                          <a:rPr lang="en-IN" i="1">
                            <a:solidFill>
                              <a:srgbClr val="000000"/>
                            </a:solidFill>
                            <a:highlight>
                              <a:srgbClr val="FFFFFF"/>
                            </a:highlight>
                            <a:latin typeface="Cambria Math" panose="02040503050406030204" pitchFamily="18" charset="0"/>
                            <a:ea typeface="Cambria Math" panose="02040503050406030204" pitchFamily="18" charset="0"/>
                          </a:rPr>
                          <m:t>)</m:t>
                        </m:r>
                      </m:e>
                      <m:sup>
                        <m:r>
                          <a:rPr lang="en-IN" b="0" i="1" smtClean="0">
                            <a:solidFill>
                              <a:srgbClr val="000000"/>
                            </a:solidFill>
                            <a:highlight>
                              <a:srgbClr val="FFFFFF"/>
                            </a:highlight>
                            <a:latin typeface="Cambria Math" panose="02040503050406030204" pitchFamily="18" charset="0"/>
                            <a:ea typeface="Cambria Math" panose="02040503050406030204" pitchFamily="18" charset="0"/>
                          </a:rPr>
                          <m:t>|</m:t>
                        </m:r>
                      </m:sup>
                    </m:sSup>
                    <m:r>
                      <a:rPr lang="en-IN" b="0" i="1" smtClean="0">
                        <a:solidFill>
                          <a:srgbClr val="000000"/>
                        </a:solidFill>
                        <a:highlight>
                          <a:srgbClr val="FFFFFF"/>
                        </a:highlight>
                        <a:latin typeface="Cambria Math" panose="02040503050406030204" pitchFamily="18" charset="0"/>
                        <a:ea typeface="Cambria Math" panose="02040503050406030204" pitchFamily="18" charset="0"/>
                      </a:rPr>
                      <m:t>    </m:t>
                    </m:r>
                  </m:oMath>
                </a14:m>
                <a:r>
                  <a:rPr lang="en-IN" b="0" i="1" dirty="0">
                    <a:solidFill>
                      <a:srgbClr val="000000"/>
                    </a:solidFill>
                    <a:highlight>
                      <a:srgbClr val="FFFFFF"/>
                    </a:highlight>
                    <a:latin typeface="Cambria Math" panose="02040503050406030204" pitchFamily="18" charset="0"/>
                    <a:ea typeface="Cambria Math" panose="02040503050406030204" pitchFamily="18" charset="0"/>
                  </a:rPr>
                  <a:t> 		</a:t>
                </a:r>
                <a14:m>
                  <m:oMath xmlns:m="http://schemas.openxmlformats.org/officeDocument/2006/math">
                    <m:sSub>
                      <m:sSubPr>
                        <m:ctrlPr>
                          <a:rPr lang="en-IN" i="1">
                            <a:solidFill>
                              <a:srgbClr val="000000"/>
                            </a:solidFill>
                            <a:highlight>
                              <a:srgbClr val="FFFFFF"/>
                            </a:highlight>
                            <a:latin typeface="Cambria Math" panose="02040503050406030204" pitchFamily="18" charset="0"/>
                          </a:rPr>
                        </m:ctrlPr>
                      </m:sSubPr>
                      <m:e>
                        <m:r>
                          <a:rPr lang="en-IN" i="1">
                            <a:solidFill>
                              <a:srgbClr val="000000"/>
                            </a:solidFill>
                            <a:highlight>
                              <a:srgbClr val="FFFFFF"/>
                            </a:highlight>
                            <a:latin typeface="Cambria Math" panose="02040503050406030204" pitchFamily="18" charset="0"/>
                            <a:ea typeface="Cambria Math" panose="02040503050406030204" pitchFamily="18" charset="0"/>
                          </a:rPr>
                          <m:t>𝛿</m:t>
                        </m:r>
                      </m:e>
                      <m:sub>
                        <m:r>
                          <a:rPr lang="en-IN" i="1">
                            <a:solidFill>
                              <a:srgbClr val="000000"/>
                            </a:solidFill>
                            <a:highlight>
                              <a:srgbClr val="FFFFFF"/>
                            </a:highlight>
                            <a:latin typeface="Cambria Math" panose="02040503050406030204" pitchFamily="18" charset="0"/>
                          </a:rPr>
                          <m:t>𝑖𝑗</m:t>
                        </m:r>
                      </m:sub>
                    </m:sSub>
                    <m:r>
                      <a:rPr lang="en-IN" i="1">
                        <a:solidFill>
                          <a:srgbClr val="000000"/>
                        </a:solidFill>
                        <a:highlight>
                          <a:srgbClr val="FFFFFF"/>
                        </a:highlight>
                        <a:latin typeface="Cambria Math" panose="02040503050406030204" pitchFamily="18" charset="0"/>
                      </a:rPr>
                      <m:t>=</m:t>
                    </m:r>
                    <m:d>
                      <m:dPr>
                        <m:begChr m:val="{"/>
                        <m:endChr m:val=""/>
                        <m:ctrlPr>
                          <a:rPr lang="en-IN" i="1">
                            <a:solidFill>
                              <a:srgbClr val="000000"/>
                            </a:solidFill>
                            <a:highlight>
                              <a:srgbClr val="FFFFFF"/>
                            </a:highlight>
                            <a:latin typeface="Cambria Math" panose="02040503050406030204" pitchFamily="18" charset="0"/>
                          </a:rPr>
                        </m:ctrlPr>
                      </m:dPr>
                      <m:e>
                        <m:eqArr>
                          <m:eqArrPr>
                            <m:ctrlPr>
                              <a:rPr lang="en-IN" i="1">
                                <a:solidFill>
                                  <a:srgbClr val="000000"/>
                                </a:solidFill>
                                <a:highlight>
                                  <a:srgbClr val="FFFFFF"/>
                                </a:highlight>
                                <a:latin typeface="Cambria Math" panose="02040503050406030204" pitchFamily="18" charset="0"/>
                              </a:rPr>
                            </m:ctrlPr>
                          </m:eqArrPr>
                          <m:e>
                            <m:r>
                              <a:rPr lang="en-IN" i="1">
                                <a:solidFill>
                                  <a:srgbClr val="000000"/>
                                </a:solidFill>
                                <a:highlight>
                                  <a:srgbClr val="FFFFFF"/>
                                </a:highlight>
                                <a:latin typeface="Cambria Math" panose="02040503050406030204" pitchFamily="18" charset="0"/>
                              </a:rPr>
                              <m:t>1</m:t>
                            </m:r>
                            <m:r>
                              <a:rPr lang="en-IN" i="1">
                                <a:solidFill>
                                  <a:srgbClr val="000000"/>
                                </a:solidFill>
                                <a:highlight>
                                  <a:srgbClr val="FFFFFF"/>
                                </a:highlight>
                                <a:latin typeface="Cambria Math" panose="02040503050406030204" pitchFamily="18" charset="0"/>
                              </a:rPr>
                              <m:t>        (</m:t>
                            </m:r>
                            <m:r>
                              <a:rPr lang="en-IN" i="1">
                                <a:solidFill>
                                  <a:srgbClr val="000000"/>
                                </a:solidFill>
                                <a:highlight>
                                  <a:srgbClr val="FFFFFF"/>
                                </a:highlight>
                                <a:latin typeface="Cambria Math" panose="02040503050406030204" pitchFamily="18" charset="0"/>
                              </a:rPr>
                              <m:t>𝑖</m:t>
                            </m:r>
                            <m:r>
                              <a:rPr lang="en-IN" i="1">
                                <a:solidFill>
                                  <a:srgbClr val="000000"/>
                                </a:solidFill>
                                <a:highlight>
                                  <a:srgbClr val="FFFFFF"/>
                                </a:highlight>
                                <a:latin typeface="Cambria Math" panose="02040503050406030204" pitchFamily="18" charset="0"/>
                              </a:rPr>
                              <m:t>=</m:t>
                            </m:r>
                            <m:r>
                              <a:rPr lang="en-IN" i="1">
                                <a:solidFill>
                                  <a:srgbClr val="000000"/>
                                </a:solidFill>
                                <a:highlight>
                                  <a:srgbClr val="FFFFFF"/>
                                </a:highlight>
                                <a:latin typeface="Cambria Math" panose="02040503050406030204" pitchFamily="18" charset="0"/>
                              </a:rPr>
                              <m:t>𝑗</m:t>
                            </m:r>
                            <m:r>
                              <a:rPr lang="en-IN" i="1">
                                <a:solidFill>
                                  <a:srgbClr val="000000"/>
                                </a:solidFill>
                                <a:highlight>
                                  <a:srgbClr val="FFFFFF"/>
                                </a:highlight>
                                <a:latin typeface="Cambria Math" panose="02040503050406030204" pitchFamily="18" charset="0"/>
                              </a:rPr>
                              <m:t>)</m:t>
                            </m:r>
                          </m:e>
                          <m:e>
                            <m:r>
                              <a:rPr lang="en-IN" i="1">
                                <a:solidFill>
                                  <a:srgbClr val="000000"/>
                                </a:solidFill>
                                <a:highlight>
                                  <a:srgbClr val="FFFFFF"/>
                                </a:highlight>
                                <a:latin typeface="Cambria Math" panose="02040503050406030204" pitchFamily="18" charset="0"/>
                              </a:rPr>
                              <m:t>0</m:t>
                            </m:r>
                            <m:r>
                              <a:rPr lang="en-IN" i="1">
                                <a:solidFill>
                                  <a:srgbClr val="000000"/>
                                </a:solidFill>
                                <a:highlight>
                                  <a:srgbClr val="FFFFFF"/>
                                </a:highlight>
                                <a:latin typeface="Cambria Math" panose="02040503050406030204" pitchFamily="18" charset="0"/>
                              </a:rPr>
                              <m:t>        (</m:t>
                            </m:r>
                            <m:r>
                              <a:rPr lang="en-IN" i="1">
                                <a:solidFill>
                                  <a:srgbClr val="000000"/>
                                </a:solidFill>
                                <a:highlight>
                                  <a:srgbClr val="FFFFFF"/>
                                </a:highlight>
                                <a:latin typeface="Cambria Math" panose="02040503050406030204" pitchFamily="18" charset="0"/>
                              </a:rPr>
                              <m:t>𝑖</m:t>
                            </m:r>
                            <m:r>
                              <a:rPr lang="en-IN" i="1">
                                <a:solidFill>
                                  <a:srgbClr val="000000"/>
                                </a:solidFill>
                                <a:highlight>
                                  <a:srgbClr val="FFFFFF"/>
                                </a:highlight>
                                <a:latin typeface="Cambria Math" panose="02040503050406030204" pitchFamily="18" charset="0"/>
                                <a:ea typeface="Cambria Math" panose="02040503050406030204" pitchFamily="18" charset="0"/>
                              </a:rPr>
                              <m:t>≠</m:t>
                            </m:r>
                            <m:r>
                              <a:rPr lang="en-IN" i="1">
                                <a:solidFill>
                                  <a:srgbClr val="000000"/>
                                </a:solidFill>
                                <a:highlight>
                                  <a:srgbClr val="FFFFFF"/>
                                </a:highlight>
                                <a:latin typeface="Cambria Math" panose="02040503050406030204" pitchFamily="18" charset="0"/>
                                <a:ea typeface="Cambria Math" panose="02040503050406030204" pitchFamily="18" charset="0"/>
                              </a:rPr>
                              <m:t>𝑗</m:t>
                            </m:r>
                            <m:r>
                              <a:rPr lang="en-IN" i="1">
                                <a:solidFill>
                                  <a:srgbClr val="000000"/>
                                </a:solidFill>
                                <a:highlight>
                                  <a:srgbClr val="FFFFFF"/>
                                </a:highlight>
                                <a:latin typeface="Cambria Math" panose="02040503050406030204" pitchFamily="18" charset="0"/>
                                <a:ea typeface="Cambria Math" panose="02040503050406030204" pitchFamily="18" charset="0"/>
                              </a:rPr>
                              <m:t>)</m:t>
                            </m:r>
                          </m:e>
                        </m:eqArr>
                      </m:e>
                    </m:d>
                  </m:oMath>
                </a14:m>
                <a:endParaRPr lang="en-IN" dirty="0">
                  <a:solidFill>
                    <a:srgbClr val="222222"/>
                  </a:solidFill>
                  <a:highlight>
                    <a:srgbClr val="FFFFFF"/>
                  </a:highlight>
                </a:endParaRPr>
              </a:p>
              <a:p>
                <a:pPr marL="0" lvl="0" indent="457200" algn="r">
                  <a:lnSpc>
                    <a:spcPct val="150000"/>
                  </a:lnSpc>
                  <a:buClr>
                    <a:schemeClr val="dk1"/>
                  </a:buClr>
                  <a:buSzPts val="1100"/>
                  <a:buNone/>
                </a:pPr>
                <a:r>
                  <a:rPr lang="en-IN" sz="1200" dirty="0">
                    <a:solidFill>
                      <a:srgbClr val="222222"/>
                    </a:solidFill>
                    <a:highlight>
                      <a:srgbClr val="FFFFFF"/>
                    </a:highlight>
                    <a:latin typeface="Times New Roman"/>
                    <a:ea typeface="Times New Roman"/>
                    <a:cs typeface="Times New Roman"/>
                    <a:sym typeface="Times New Roman"/>
                  </a:rPr>
                  <a:t>	</a:t>
                </a:r>
              </a:p>
              <a:p>
                <a:pPr marL="0" lvl="0" indent="457200">
                  <a:lnSpc>
                    <a:spcPct val="150000"/>
                  </a:lnSpc>
                  <a:buNone/>
                </a:pPr>
                <a:r>
                  <a:rPr lang="en-IN" sz="1200" b="0" dirty="0">
                    <a:solidFill>
                      <a:srgbClr val="000000"/>
                    </a:solidFill>
                    <a:highlight>
                      <a:srgbClr val="FFFFFF"/>
                    </a:highlight>
                    <a:latin typeface="Cambria Math" panose="02040503050406030204" pitchFamily="18" charset="0"/>
                    <a:ea typeface="Cambria Math" panose="02040503050406030204" pitchFamily="18" charset="0"/>
                  </a:rPr>
                  <a:t>17-05-2019</a:t>
                </a:r>
              </a:p>
              <a:p>
                <a:pPr marL="0" lvl="0" indent="457200" algn="r" rtl="0">
                  <a:lnSpc>
                    <a:spcPct val="150000"/>
                  </a:lnSpc>
                  <a:spcBef>
                    <a:spcPts val="0"/>
                  </a:spcBef>
                  <a:spcAft>
                    <a:spcPts val="0"/>
                  </a:spcAft>
                  <a:buClr>
                    <a:schemeClr val="dk1"/>
                  </a:buClr>
                  <a:buSzPts val="1100"/>
                  <a:buFont typeface="Arial"/>
                  <a:buNone/>
                </a:pPr>
                <a:endParaRPr dirty="0"/>
              </a:p>
            </p:txBody>
          </p:sp>
        </mc:Choice>
        <mc:Fallback>
          <p:sp>
            <p:nvSpPr>
              <p:cNvPr id="243" name="Google Shape;243;p38"/>
              <p:cNvSpPr txBox="1">
                <a:spLocks noGrp="1" noRot="1" noChangeAspect="1" noMove="1" noResize="1" noEditPoints="1" noAdjustHandles="1" noChangeArrowheads="1" noChangeShapeType="1" noTextEdit="1"/>
              </p:cNvSpPr>
              <p:nvPr>
                <p:ph type="body" idx="1"/>
              </p:nvPr>
            </p:nvSpPr>
            <p:spPr>
              <a:xfrm>
                <a:off x="232800" y="795694"/>
                <a:ext cx="8911200" cy="4347806"/>
              </a:xfrm>
              <a:prstGeom prst="rect">
                <a:avLst/>
              </a:prstGeom>
              <a:blipFill>
                <a:blip r:embed="rId3"/>
                <a:stretch>
                  <a:fillRect l="-547"/>
                </a:stretch>
              </a:blipFill>
            </p:spPr>
            <p:txBody>
              <a:bodyPr/>
              <a:lstStyle/>
              <a:p>
                <a:r>
                  <a:rPr lang="en-IN">
                    <a:noFill/>
                  </a:rPr>
                  <a:t> </a:t>
                </a:r>
              </a:p>
            </p:txBody>
          </p:sp>
        </mc:Fallback>
      </mc:AlternateContent>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uk-UA" smtClean="0"/>
              <a:t>27</a:t>
            </a:fld>
            <a:endParaRPr lang="uk-UA"/>
          </a:p>
        </p:txBody>
      </p:sp>
      <p:pic>
        <p:nvPicPr>
          <p:cNvPr id="4" name="Google Shape;210;p32">
            <a:extLst>
              <a:ext uri="{FF2B5EF4-FFF2-40B4-BE49-F238E27FC236}">
                <a16:creationId xmlns:a16="http://schemas.microsoft.com/office/drawing/2014/main" id="{ABFA62F6-394E-4408-8B1E-97047FF56165}"/>
              </a:ext>
            </a:extLst>
          </p:cNvPr>
          <p:cNvPicPr preferRelativeResize="0"/>
          <p:nvPr/>
        </p:nvPicPr>
        <p:blipFill>
          <a:blip r:embed="rId4">
            <a:alphaModFix/>
          </a:blip>
          <a:stretch>
            <a:fillRect/>
          </a:stretch>
        </p:blipFill>
        <p:spPr>
          <a:xfrm>
            <a:off x="8472458" y="1"/>
            <a:ext cx="671542" cy="547389"/>
          </a:xfrm>
          <a:prstGeom prst="rect">
            <a:avLst/>
          </a:prstGeom>
          <a:noFill/>
          <a:ln>
            <a:noFill/>
          </a:ln>
        </p:spPr>
      </p:pic>
      <p:pic>
        <p:nvPicPr>
          <p:cNvPr id="5" name="Google Shape;222;p34">
            <a:extLst>
              <a:ext uri="{FF2B5EF4-FFF2-40B4-BE49-F238E27FC236}">
                <a16:creationId xmlns:a16="http://schemas.microsoft.com/office/drawing/2014/main" id="{B862D84F-D341-408E-8857-C325CEB220A3}"/>
              </a:ext>
            </a:extLst>
          </p:cNvPr>
          <p:cNvPicPr preferRelativeResize="0"/>
          <p:nvPr/>
        </p:nvPicPr>
        <p:blipFill>
          <a:blip r:embed="rId5">
            <a:alphaModFix/>
          </a:blip>
          <a:stretch>
            <a:fillRect/>
          </a:stretch>
        </p:blipFill>
        <p:spPr>
          <a:xfrm>
            <a:off x="0" y="-1"/>
            <a:ext cx="754912" cy="68048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48" name="Google Shape;248;p39"/>
              <p:cNvSpPr txBox="1">
                <a:spLocks noGrp="1"/>
              </p:cNvSpPr>
              <p:nvPr>
                <p:ph type="body" idx="1"/>
              </p:nvPr>
            </p:nvSpPr>
            <p:spPr>
              <a:xfrm>
                <a:off x="109958" y="839945"/>
                <a:ext cx="8911200" cy="4994700"/>
              </a:xfrm>
              <a:prstGeom prst="rect">
                <a:avLst/>
              </a:prstGeom>
            </p:spPr>
            <p:txBody>
              <a:bodyPr spcFirstLastPara="1" wrap="square" lIns="91425" tIns="91425" rIns="91425" bIns="91425" anchor="t" anchorCtr="0">
                <a:noAutofit/>
              </a:bodyPr>
              <a:lstStyle/>
              <a:p>
                <a:pPr marL="0" lvl="0" indent="457200" algn="just">
                  <a:lnSpc>
                    <a:spcPct val="150000"/>
                  </a:lnSpc>
                  <a:buClr>
                    <a:schemeClr val="dk1"/>
                  </a:buClr>
                  <a:buSzPts val="1100"/>
                  <a:buNone/>
                </a:pPr>
                <a:r>
                  <a:rPr lang="en-IN" dirty="0">
                    <a:solidFill>
                      <a:srgbClr val="222222"/>
                    </a:solidFill>
                    <a:highlight>
                      <a:srgbClr val="FFFFFF"/>
                    </a:highlight>
                  </a:rPr>
                  <a:t>The optimal t can be obtained by solving the following linear sparse system:</a:t>
                </a:r>
              </a:p>
              <a:p>
                <a:pPr marL="0" lvl="0" indent="457200" algn="just" rtl="0">
                  <a:lnSpc>
                    <a:spcPct val="150000"/>
                  </a:lnSpc>
                  <a:spcBef>
                    <a:spcPts val="0"/>
                  </a:spcBef>
                  <a:spcAft>
                    <a:spcPts val="0"/>
                  </a:spcAft>
                  <a:buClr>
                    <a:schemeClr val="dk1"/>
                  </a:buClr>
                  <a:buSzPts val="1100"/>
                  <a:buFont typeface="Arial"/>
                  <a:buNone/>
                </a:pPr>
                <a:endParaRPr lang="en-IN" dirty="0">
                  <a:solidFill>
                    <a:srgbClr val="222222"/>
                  </a:solidFill>
                  <a:highlight>
                    <a:srgbClr val="FFFFFF"/>
                  </a:highlight>
                </a:endParaRPr>
              </a:p>
              <a:p>
                <a:pPr marL="0" lvl="0" indent="457200" algn="just">
                  <a:lnSpc>
                    <a:spcPct val="150000"/>
                  </a:lnSpc>
                  <a:buClr>
                    <a:schemeClr val="dk1"/>
                  </a:buClr>
                  <a:buSzPts val="1100"/>
                  <a:buNone/>
                </a:pPr>
                <a:r>
                  <a:rPr lang="en-IN" dirty="0">
                    <a:solidFill>
                      <a:srgbClr val="222222"/>
                    </a:solidFill>
                    <a:highlight>
                      <a:srgbClr val="FFFFFF"/>
                    </a:highlight>
                  </a:rPr>
                  <a:t>                                        </a:t>
                </a:r>
                <a:r>
                  <a:rPr lang="en-IN" sz="2400" dirty="0">
                    <a:solidFill>
                      <a:srgbClr val="222222"/>
                    </a:solidFill>
                    <a:highlight>
                      <a:srgbClr val="FFFFFF"/>
                    </a:highlight>
                  </a:rPr>
                  <a:t> (L+</a:t>
                </a:r>
                <a:r>
                  <a:rPr lang="el-GR" sz="2400" dirty="0">
                    <a:solidFill>
                      <a:srgbClr val="222222"/>
                    </a:solidFill>
                    <a:highlight>
                      <a:srgbClr val="FFFFFF"/>
                    </a:highlight>
                  </a:rPr>
                  <a:t>λ</a:t>
                </a:r>
                <a:r>
                  <a:rPr lang="en-IN" sz="2400" dirty="0">
                    <a:solidFill>
                      <a:srgbClr val="222222"/>
                    </a:solidFill>
                    <a:highlight>
                      <a:srgbClr val="FFFFFF"/>
                    </a:highlight>
                  </a:rPr>
                  <a:t>U)t = </a:t>
                </a:r>
                <a:r>
                  <a:rPr lang="el-GR" sz="2400" dirty="0">
                    <a:solidFill>
                      <a:srgbClr val="222222"/>
                    </a:solidFill>
                    <a:highlight>
                      <a:srgbClr val="FFFFFF"/>
                    </a:highlight>
                  </a:rPr>
                  <a:t>λ</a:t>
                </a:r>
                <a:r>
                  <a:rPr lang="en-IN" sz="2400" dirty="0">
                    <a:solidFill>
                      <a:srgbClr val="222222"/>
                    </a:solidFill>
                    <a:highlight>
                      <a:srgbClr val="FFFFFF"/>
                    </a:highlight>
                  </a:rPr>
                  <a:t> </a:t>
                </a:r>
                <a14:m>
                  <m:oMath xmlns:m="http://schemas.openxmlformats.org/officeDocument/2006/math">
                    <m:r>
                      <a:rPr lang="en-IN" sz="2400" i="1">
                        <a:solidFill>
                          <a:schemeClr val="tx1"/>
                        </a:solidFill>
                        <a:highlight>
                          <a:srgbClr val="FFFFFF"/>
                        </a:highlight>
                        <a:latin typeface="Cambria Math" panose="02040503050406030204" pitchFamily="18" charset="0"/>
                      </a:rPr>
                      <m:t>𝑡</m:t>
                    </m:r>
                    <m:r>
                      <m:rPr>
                        <m:nor/>
                      </m:rPr>
                      <a:rPr lang="en-IN" sz="2400">
                        <a:solidFill>
                          <a:schemeClr val="tx1"/>
                        </a:solidFill>
                        <a:highlight>
                          <a:srgbClr val="FFFFFF"/>
                        </a:highlight>
                      </a:rPr>
                      <m:t> ̃</m:t>
                    </m:r>
                  </m:oMath>
                </a14:m>
                <a:r>
                  <a:rPr lang="en-IN" sz="2400" dirty="0">
                    <a:solidFill>
                      <a:srgbClr val="222222"/>
                    </a:solidFill>
                    <a:highlight>
                      <a:srgbClr val="FFFFFF"/>
                    </a:highlight>
                  </a:rPr>
                  <a:t>     </a:t>
                </a:r>
                <a:r>
                  <a:rPr lang="en-IN" dirty="0">
                    <a:solidFill>
                      <a:srgbClr val="222222"/>
                    </a:solidFill>
                    <a:highlight>
                      <a:srgbClr val="FFFFFF"/>
                    </a:highlight>
                  </a:rPr>
                  <a:t>                                           </a:t>
                </a:r>
              </a:p>
              <a:p>
                <a:pPr marL="0" lvl="0" indent="457200" algn="just">
                  <a:lnSpc>
                    <a:spcPct val="150000"/>
                  </a:lnSpc>
                  <a:buClr>
                    <a:schemeClr val="dk1"/>
                  </a:buClr>
                  <a:buSzPts val="1100"/>
                  <a:buNone/>
                </a:pPr>
                <a:r>
                  <a:rPr lang="en-IN" dirty="0">
                    <a:solidFill>
                      <a:schemeClr val="dk1"/>
                    </a:solidFill>
                    <a:highlight>
                      <a:srgbClr val="FFFFFF"/>
                    </a:highlight>
                  </a:rPr>
                  <a:t>Where U is a matrix of identity equal to L. In this case, we set a small value on </a:t>
                </a:r>
                <a:r>
                  <a:rPr lang="el-GR" dirty="0">
                    <a:solidFill>
                      <a:schemeClr val="dk1"/>
                    </a:solidFill>
                    <a:highlight>
                      <a:srgbClr val="FFFFFF"/>
                    </a:highlight>
                  </a:rPr>
                  <a:t>λ (</a:t>
                </a:r>
                <a14:m>
                  <m:oMath xmlns:m="http://schemas.openxmlformats.org/officeDocument/2006/math">
                    <m:sSup>
                      <m:sSupPr>
                        <m:ctrlPr>
                          <a:rPr lang="ar-AE" i="1" smtClean="0">
                            <a:solidFill>
                              <a:schemeClr val="dk1"/>
                            </a:solidFill>
                            <a:highlight>
                              <a:srgbClr val="FFFFFF"/>
                            </a:highlight>
                            <a:latin typeface="Cambria Math" panose="02040503050406030204" pitchFamily="18" charset="0"/>
                          </a:rPr>
                        </m:ctrlPr>
                      </m:sSupPr>
                      <m:e>
                        <m:r>
                          <a:rPr lang="ar-AE" b="0" i="1" smtClean="0">
                            <a:solidFill>
                              <a:schemeClr val="dk1"/>
                            </a:solidFill>
                            <a:highlight>
                              <a:srgbClr val="FFFFFF"/>
                            </a:highlight>
                            <a:latin typeface="Cambria Math" panose="02040503050406030204" pitchFamily="18" charset="0"/>
                          </a:rPr>
                          <m:t>1</m:t>
                        </m:r>
                        <m:r>
                          <a:rPr lang="en-IN" b="0" i="1" smtClean="0">
                            <a:solidFill>
                              <a:schemeClr val="dk1"/>
                            </a:solidFill>
                            <a:highlight>
                              <a:srgbClr val="FFFFFF"/>
                            </a:highlight>
                            <a:latin typeface="Cambria Math" panose="02040503050406030204" pitchFamily="18" charset="0"/>
                          </a:rPr>
                          <m:t>0</m:t>
                        </m:r>
                      </m:e>
                      <m:sup>
                        <m:r>
                          <a:rPr lang="en-IN" b="0" i="1" smtClean="0">
                            <a:solidFill>
                              <a:schemeClr val="dk1"/>
                            </a:solidFill>
                            <a:highlight>
                              <a:srgbClr val="FFFFFF"/>
                            </a:highlight>
                            <a:latin typeface="Cambria Math" panose="02040503050406030204" pitchFamily="18" charset="0"/>
                          </a:rPr>
                          <m:t>−</m:t>
                        </m:r>
                        <m:r>
                          <a:rPr lang="en-IN" b="0" i="1" smtClean="0">
                            <a:solidFill>
                              <a:schemeClr val="dk1"/>
                            </a:solidFill>
                            <a:highlight>
                              <a:srgbClr val="FFFFFF"/>
                            </a:highlight>
                            <a:latin typeface="Cambria Math" panose="02040503050406030204" pitchFamily="18" charset="0"/>
                          </a:rPr>
                          <m:t>4</m:t>
                        </m:r>
                      </m:sup>
                    </m:sSup>
                  </m:oMath>
                </a14:m>
                <a:r>
                  <a:rPr lang="ar-AE" dirty="0">
                    <a:solidFill>
                      <a:schemeClr val="dk1"/>
                    </a:solidFill>
                    <a:highlight>
                      <a:srgbClr val="FFFFFF"/>
                    </a:highlight>
                  </a:rPr>
                  <a:t> </a:t>
                </a:r>
                <a:r>
                  <a:rPr lang="en-IN" dirty="0">
                    <a:solidFill>
                      <a:schemeClr val="dk1"/>
                    </a:solidFill>
                    <a:highlight>
                      <a:srgbClr val="FFFFFF"/>
                    </a:highlight>
                  </a:rPr>
                  <a:t>in our experiments) so that t is softly constrained by </a:t>
                </a:r>
                <a14:m>
                  <m:oMath xmlns:m="http://schemas.openxmlformats.org/officeDocument/2006/math">
                    <m:r>
                      <a:rPr lang="en-IN" i="1">
                        <a:solidFill>
                          <a:schemeClr val="tx1"/>
                        </a:solidFill>
                        <a:highlight>
                          <a:srgbClr val="FFFFFF"/>
                        </a:highlight>
                        <a:latin typeface="Cambria Math" panose="02040503050406030204" pitchFamily="18" charset="0"/>
                      </a:rPr>
                      <m:t>𝑡</m:t>
                    </m:r>
                    <m:r>
                      <m:rPr>
                        <m:nor/>
                      </m:rPr>
                      <a:rPr lang="en-IN">
                        <a:solidFill>
                          <a:schemeClr val="tx1"/>
                        </a:solidFill>
                        <a:highlight>
                          <a:srgbClr val="FFFFFF"/>
                        </a:highlight>
                      </a:rPr>
                      <m:t> ̃</m:t>
                    </m:r>
                  </m:oMath>
                </a14:m>
                <a:r>
                  <a:rPr lang="en-IN" dirty="0">
                    <a:solidFill>
                      <a:schemeClr val="dk1"/>
                    </a:solidFill>
                    <a:highlight>
                      <a:srgbClr val="FFFFFF"/>
                    </a:highlight>
                  </a:rPr>
                  <a:t>. we use the soft matting to reﬁne t.</a:t>
                </a:r>
              </a:p>
              <a:p>
                <a:pPr marL="0" lvl="0" indent="0" algn="l" rtl="0">
                  <a:lnSpc>
                    <a:spcPct val="150000"/>
                  </a:lnSpc>
                  <a:spcBef>
                    <a:spcPts val="0"/>
                  </a:spcBef>
                  <a:spcAft>
                    <a:spcPts val="0"/>
                  </a:spcAft>
                  <a:buClr>
                    <a:schemeClr val="dk1"/>
                  </a:buClr>
                  <a:buSzPts val="1100"/>
                  <a:buFont typeface="Arial"/>
                  <a:buNone/>
                </a:pPr>
                <a:endParaRPr lang="en-IN" sz="2400" dirty="0">
                  <a:solidFill>
                    <a:srgbClr val="222222"/>
                  </a:solidFill>
                  <a:highlight>
                    <a:srgbClr val="FFFFFF"/>
                  </a:highlight>
                  <a:latin typeface="Times New Roman"/>
                  <a:ea typeface="Times New Roman"/>
                  <a:cs typeface="Times New Roman"/>
                  <a:sym typeface="Times New Roman"/>
                </a:endParaRPr>
              </a:p>
              <a:p>
                <a:pPr marL="0" lvl="0" indent="0" algn="l" rtl="0">
                  <a:spcBef>
                    <a:spcPts val="0"/>
                  </a:spcBef>
                  <a:spcAft>
                    <a:spcPts val="1600"/>
                  </a:spcAft>
                  <a:buNone/>
                </a:pPr>
                <a:endParaRPr lang="en-IN" dirty="0"/>
              </a:p>
              <a:p>
                <a:pPr marL="0" lvl="0" indent="0" algn="l" rtl="0">
                  <a:spcBef>
                    <a:spcPts val="0"/>
                  </a:spcBef>
                  <a:spcAft>
                    <a:spcPts val="1600"/>
                  </a:spcAft>
                  <a:buNone/>
                </a:pPr>
                <a:r>
                  <a:rPr lang="en-IN" sz="1200" dirty="0">
                    <a:solidFill>
                      <a:schemeClr val="tx1"/>
                    </a:solidFill>
                  </a:rPr>
                  <a:t>17-05-2019</a:t>
                </a:r>
              </a:p>
            </p:txBody>
          </p:sp>
        </mc:Choice>
        <mc:Fallback>
          <p:sp>
            <p:nvSpPr>
              <p:cNvPr id="248" name="Google Shape;248;p39"/>
              <p:cNvSpPr txBox="1">
                <a:spLocks noGrp="1" noRot="1" noChangeAspect="1" noMove="1" noResize="1" noEditPoints="1" noAdjustHandles="1" noChangeArrowheads="1" noChangeShapeType="1" noTextEdit="1"/>
              </p:cNvSpPr>
              <p:nvPr>
                <p:ph type="body" idx="1"/>
              </p:nvPr>
            </p:nvSpPr>
            <p:spPr>
              <a:xfrm>
                <a:off x="109958" y="839945"/>
                <a:ext cx="8911200" cy="4994700"/>
              </a:xfrm>
              <a:prstGeom prst="rect">
                <a:avLst/>
              </a:prstGeom>
              <a:blipFill>
                <a:blip r:embed="rId3"/>
                <a:stretch>
                  <a:fillRect l="-547" r="-1300"/>
                </a:stretch>
              </a:blipFill>
            </p:spPr>
            <p:txBody>
              <a:bodyPr/>
              <a:lstStyle/>
              <a:p>
                <a:r>
                  <a:rPr lang="en-IN">
                    <a:noFill/>
                  </a:rPr>
                  <a:t> </a:t>
                </a:r>
              </a:p>
            </p:txBody>
          </p:sp>
        </mc:Fallback>
      </mc:AlternateContent>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uk-UA" smtClean="0"/>
              <a:t>28</a:t>
            </a:fld>
            <a:endParaRPr lang="uk-UA"/>
          </a:p>
        </p:txBody>
      </p:sp>
      <p:pic>
        <p:nvPicPr>
          <p:cNvPr id="4" name="Google Shape;210;p32">
            <a:extLst>
              <a:ext uri="{FF2B5EF4-FFF2-40B4-BE49-F238E27FC236}">
                <a16:creationId xmlns:a16="http://schemas.microsoft.com/office/drawing/2014/main" id="{A7F530BA-4551-46C2-A771-F6F86DC979A0}"/>
              </a:ext>
            </a:extLst>
          </p:cNvPr>
          <p:cNvPicPr preferRelativeResize="0"/>
          <p:nvPr/>
        </p:nvPicPr>
        <p:blipFill>
          <a:blip r:embed="rId4">
            <a:alphaModFix/>
          </a:blip>
          <a:stretch>
            <a:fillRect/>
          </a:stretch>
        </p:blipFill>
        <p:spPr>
          <a:xfrm>
            <a:off x="8472458" y="1"/>
            <a:ext cx="671542" cy="547389"/>
          </a:xfrm>
          <a:prstGeom prst="rect">
            <a:avLst/>
          </a:prstGeom>
          <a:noFill/>
          <a:ln>
            <a:noFill/>
          </a:ln>
        </p:spPr>
      </p:pic>
      <p:pic>
        <p:nvPicPr>
          <p:cNvPr id="5" name="Google Shape;222;p34">
            <a:extLst>
              <a:ext uri="{FF2B5EF4-FFF2-40B4-BE49-F238E27FC236}">
                <a16:creationId xmlns:a16="http://schemas.microsoft.com/office/drawing/2014/main" id="{9C21A229-26DB-422E-8533-036E3ED0878E}"/>
              </a:ext>
            </a:extLst>
          </p:cNvPr>
          <p:cNvPicPr preferRelativeResize="0"/>
          <p:nvPr/>
        </p:nvPicPr>
        <p:blipFill>
          <a:blip r:embed="rId5">
            <a:alphaModFix/>
          </a:blip>
          <a:stretch>
            <a:fillRect/>
          </a:stretch>
        </p:blipFill>
        <p:spPr>
          <a:xfrm>
            <a:off x="0" y="-1"/>
            <a:ext cx="754912" cy="68048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40"/>
          <p:cNvSpPr txBox="1">
            <a:spLocks noGrp="1"/>
          </p:cNvSpPr>
          <p:nvPr>
            <p:ph type="title"/>
          </p:nvPr>
        </p:nvSpPr>
        <p:spPr>
          <a:xfrm>
            <a:off x="311700" y="134243"/>
            <a:ext cx="8520600" cy="572700"/>
          </a:xfrm>
          <a:prstGeom prst="rect">
            <a:avLst/>
          </a:prstGeom>
        </p:spPr>
        <p:txBody>
          <a:bodyPr spcFirstLastPara="1" wrap="square" lIns="91425" tIns="91425" rIns="91425" bIns="91425" anchor="t" anchorCtr="0">
            <a:noAutofit/>
          </a:bodyPr>
          <a:lstStyle/>
          <a:p>
            <a:pPr marL="0" lvl="0" indent="0" algn="ctr" rtl="0">
              <a:lnSpc>
                <a:spcPct val="150000"/>
              </a:lnSpc>
              <a:spcBef>
                <a:spcPts val="0"/>
              </a:spcBef>
              <a:spcAft>
                <a:spcPts val="0"/>
              </a:spcAft>
              <a:buClr>
                <a:schemeClr val="dk1"/>
              </a:buClr>
              <a:buSzPts val="1100"/>
              <a:buFont typeface="Arial"/>
              <a:buNone/>
            </a:pPr>
            <a:r>
              <a:rPr lang="en" sz="2400" b="1" dirty="0">
                <a:solidFill>
                  <a:srgbClr val="222222"/>
                </a:solidFill>
                <a:highlight>
                  <a:schemeClr val="lt1"/>
                </a:highlight>
              </a:rPr>
              <a:t>RECOVERING THE SCENE RADIANCE</a:t>
            </a:r>
            <a:r>
              <a:rPr lang="en" sz="1600" b="1" dirty="0">
                <a:solidFill>
                  <a:srgbClr val="222222"/>
                </a:solidFill>
                <a:highlight>
                  <a:schemeClr val="lt1"/>
                </a:highlight>
              </a:rPr>
              <a:t> </a:t>
            </a:r>
            <a:endParaRPr sz="1600" b="1" dirty="0">
              <a:highlight>
                <a:schemeClr val="lt1"/>
              </a:highlight>
            </a:endParaRPr>
          </a:p>
          <a:p>
            <a:pPr marL="0" lvl="0" indent="0" algn="l" rtl="0">
              <a:spcBef>
                <a:spcPts val="0"/>
              </a:spcBef>
              <a:spcAft>
                <a:spcPts val="0"/>
              </a:spcAft>
              <a:buNone/>
            </a:pPr>
            <a:endParaRPr dirty="0"/>
          </a:p>
        </p:txBody>
      </p:sp>
      <mc:AlternateContent xmlns:mc="http://schemas.openxmlformats.org/markup-compatibility/2006">
        <mc:Choice xmlns:a14="http://schemas.microsoft.com/office/drawing/2010/main" Requires="a14">
          <p:sp>
            <p:nvSpPr>
              <p:cNvPr id="254" name="Google Shape;254;p40"/>
              <p:cNvSpPr txBox="1">
                <a:spLocks noGrp="1"/>
              </p:cNvSpPr>
              <p:nvPr>
                <p:ph type="body" idx="1"/>
              </p:nvPr>
            </p:nvSpPr>
            <p:spPr>
              <a:xfrm>
                <a:off x="311700" y="631328"/>
                <a:ext cx="8520600" cy="4511859"/>
              </a:xfrm>
              <a:prstGeom prst="rect">
                <a:avLst/>
              </a:prstGeom>
            </p:spPr>
            <p:txBody>
              <a:bodyPr spcFirstLastPara="1" wrap="square" lIns="91425" tIns="91425" rIns="91425" bIns="91425" anchor="t" anchorCtr="0">
                <a:noAutofit/>
              </a:bodyPr>
              <a:lstStyle/>
              <a:p>
                <a:pPr marL="285750" indent="-285750">
                  <a:lnSpc>
                    <a:spcPct val="150000"/>
                  </a:lnSpc>
                  <a:buClr>
                    <a:schemeClr val="dk1"/>
                  </a:buClr>
                  <a:buSzPts val="1100"/>
                </a:pPr>
                <a:r>
                  <a:rPr lang="en-IN" dirty="0">
                    <a:solidFill>
                      <a:schemeClr val="dk1"/>
                    </a:solidFill>
                    <a:highlight>
                      <a:srgbClr val="FFFFFF"/>
                    </a:highlight>
                  </a:rPr>
                  <a:t>With the transmission map, we can recover the scene radiance, but if the transmission t(x) is close to zero, the direct attenuation term J(x)t(x) can be very close to zero.</a:t>
                </a:r>
              </a:p>
              <a:p>
                <a:pPr marL="285750" indent="-285750">
                  <a:lnSpc>
                    <a:spcPct val="150000"/>
                  </a:lnSpc>
                  <a:buClr>
                    <a:schemeClr val="dk1"/>
                  </a:buClr>
                  <a:buSzPts val="1100"/>
                </a:pPr>
                <a:r>
                  <a:rPr lang="en-IN" dirty="0">
                    <a:solidFill>
                      <a:schemeClr val="dk1"/>
                    </a:solidFill>
                    <a:highlight>
                      <a:srgbClr val="FFFFFF"/>
                    </a:highlight>
                  </a:rPr>
                  <a:t>The scene radiance J that has been directly recovered is prone to noise.</a:t>
                </a:r>
              </a:p>
              <a:p>
                <a:pPr marL="285750" indent="-285750">
                  <a:lnSpc>
                    <a:spcPct val="150000"/>
                  </a:lnSpc>
                  <a:buClr>
                    <a:schemeClr val="dk1"/>
                  </a:buClr>
                  <a:buSzPts val="1100"/>
                </a:pPr>
                <a:r>
                  <a:rPr lang="en-IN" dirty="0">
                    <a:solidFill>
                      <a:schemeClr val="dk1"/>
                    </a:solidFill>
                    <a:highlight>
                      <a:srgbClr val="FFFFFF"/>
                    </a:highlight>
                  </a:rPr>
                  <a:t>Therefore, the transmission t(x) to a lower bound t</a:t>
                </a:r>
                <a:r>
                  <a:rPr lang="en-IN" baseline="-25000" dirty="0">
                    <a:solidFill>
                      <a:schemeClr val="dk1"/>
                    </a:solidFill>
                    <a:highlight>
                      <a:srgbClr val="FFFFFF"/>
                    </a:highlight>
                  </a:rPr>
                  <a:t>0</a:t>
                </a:r>
                <a:r>
                  <a:rPr lang="en-IN" dirty="0">
                    <a:solidFill>
                      <a:schemeClr val="dk1"/>
                    </a:solidFill>
                    <a:highlight>
                      <a:srgbClr val="FFFFFF"/>
                    </a:highlight>
                  </a:rPr>
                  <a:t> was strict, which means that in very dense haze regions a small amount of haze is preserved.</a:t>
                </a:r>
              </a:p>
              <a:p>
                <a:pPr marL="285750" indent="-285750">
                  <a:lnSpc>
                    <a:spcPct val="150000"/>
                  </a:lnSpc>
                  <a:buClr>
                    <a:schemeClr val="dk1"/>
                  </a:buClr>
                  <a:buSzPts val="1100"/>
                </a:pPr>
                <a:r>
                  <a:rPr lang="en-IN" dirty="0">
                    <a:solidFill>
                      <a:schemeClr val="dk1"/>
                    </a:solidFill>
                    <a:highlight>
                      <a:srgbClr val="FFFFFF"/>
                    </a:highlight>
                  </a:rPr>
                  <a:t>The final radiance of the scene J(x) is recovered and typical value of t</a:t>
                </a:r>
                <a:r>
                  <a:rPr lang="en-IN" baseline="-25000" dirty="0">
                    <a:solidFill>
                      <a:schemeClr val="dk1"/>
                    </a:solidFill>
                    <a:highlight>
                      <a:srgbClr val="FFFFFF"/>
                    </a:highlight>
                  </a:rPr>
                  <a:t>0</a:t>
                </a:r>
                <a:r>
                  <a:rPr lang="en-IN" dirty="0">
                    <a:solidFill>
                      <a:schemeClr val="dk1"/>
                    </a:solidFill>
                    <a:highlight>
                      <a:srgbClr val="FFFFFF"/>
                    </a:highlight>
                  </a:rPr>
                  <a:t> is 0.1 as per the standard model.</a:t>
                </a:r>
              </a:p>
              <a:p>
                <a:pPr marL="0" lvl="0" indent="457200">
                  <a:lnSpc>
                    <a:spcPct val="150000"/>
                  </a:lnSpc>
                  <a:buNone/>
                </a:pPr>
                <a:r>
                  <a:rPr lang="en-IN" dirty="0">
                    <a:solidFill>
                      <a:schemeClr val="dk1"/>
                    </a:solidFill>
                    <a:highlight>
                      <a:srgbClr val="FFFFFF"/>
                    </a:highlight>
                  </a:rPr>
                  <a:t>    </a:t>
                </a:r>
                <a:r>
                  <a:rPr lang="en-IN" sz="2400" dirty="0">
                    <a:solidFill>
                      <a:schemeClr val="dk1"/>
                    </a:solidFill>
                    <a:highlight>
                      <a:srgbClr val="FFFFFF"/>
                    </a:highlight>
                    <a:latin typeface="Times New Roman"/>
                    <a:ea typeface="Times New Roman"/>
                    <a:cs typeface="Times New Roman"/>
                    <a:sym typeface="Times New Roman"/>
                  </a:rPr>
                  <a:t>                </a:t>
                </a:r>
                <a14:m>
                  <m:oMath xmlns:m="http://schemas.openxmlformats.org/officeDocument/2006/math">
                    <m:r>
                      <a:rPr lang="en-IN" sz="2400" b="0" i="1" smtClean="0">
                        <a:solidFill>
                          <a:schemeClr val="dk1"/>
                        </a:solidFill>
                        <a:highlight>
                          <a:srgbClr val="FFFFFF"/>
                        </a:highlight>
                        <a:latin typeface="Cambria Math" panose="02040503050406030204" pitchFamily="18" charset="0"/>
                        <a:ea typeface="Times New Roman"/>
                        <a:cs typeface="Times New Roman"/>
                        <a:sym typeface="Times New Roman"/>
                      </a:rPr>
                      <m:t>𝐽</m:t>
                    </m:r>
                    <m:d>
                      <m:dPr>
                        <m:ctrlPr>
                          <a:rPr lang="en-IN" sz="2400" b="0" i="1" smtClean="0">
                            <a:solidFill>
                              <a:schemeClr val="dk1"/>
                            </a:solidFill>
                            <a:highlight>
                              <a:srgbClr val="FFFFFF"/>
                            </a:highlight>
                            <a:latin typeface="Cambria Math" panose="02040503050406030204" pitchFamily="18" charset="0"/>
                            <a:ea typeface="Times New Roman"/>
                            <a:cs typeface="Times New Roman"/>
                            <a:sym typeface="Times New Roman"/>
                          </a:rPr>
                        </m:ctrlPr>
                      </m:dPr>
                      <m:e>
                        <m:r>
                          <a:rPr lang="en-IN" sz="2400" b="0" i="1" smtClean="0">
                            <a:solidFill>
                              <a:schemeClr val="dk1"/>
                            </a:solidFill>
                            <a:highlight>
                              <a:srgbClr val="FFFFFF"/>
                            </a:highlight>
                            <a:latin typeface="Cambria Math" panose="02040503050406030204" pitchFamily="18" charset="0"/>
                            <a:ea typeface="Times New Roman"/>
                            <a:cs typeface="Times New Roman"/>
                            <a:sym typeface="Times New Roman"/>
                          </a:rPr>
                          <m:t>𝑥</m:t>
                        </m:r>
                      </m:e>
                    </m:d>
                    <m:r>
                      <a:rPr lang="en-IN" sz="2400" b="0" i="1" smtClean="0">
                        <a:solidFill>
                          <a:schemeClr val="dk1"/>
                        </a:solidFill>
                        <a:highlight>
                          <a:srgbClr val="FFFFFF"/>
                        </a:highlight>
                        <a:latin typeface="Cambria Math" panose="02040503050406030204" pitchFamily="18" charset="0"/>
                        <a:ea typeface="Times New Roman"/>
                        <a:cs typeface="Times New Roman"/>
                        <a:sym typeface="Times New Roman"/>
                      </a:rPr>
                      <m:t>=</m:t>
                    </m:r>
                    <m:f>
                      <m:fPr>
                        <m:ctrlPr>
                          <a:rPr lang="en-IN" sz="2400" b="0" i="1" smtClean="0">
                            <a:solidFill>
                              <a:schemeClr val="dk1"/>
                            </a:solidFill>
                            <a:highlight>
                              <a:srgbClr val="FFFFFF"/>
                            </a:highlight>
                            <a:latin typeface="Cambria Math" panose="02040503050406030204" pitchFamily="18" charset="0"/>
                            <a:cs typeface="Times New Roman"/>
                            <a:sym typeface="Times New Roman"/>
                          </a:rPr>
                        </m:ctrlPr>
                      </m:fPr>
                      <m:num>
                        <m:r>
                          <m:rPr>
                            <m:nor/>
                          </m:rPr>
                          <a:rPr lang="en-IN" sz="2400" dirty="0">
                            <a:solidFill>
                              <a:schemeClr val="dk1"/>
                            </a:solidFill>
                            <a:highlight>
                              <a:srgbClr val="FFFFFF"/>
                            </a:highlight>
                            <a:latin typeface="Times New Roman"/>
                            <a:ea typeface="Times New Roman"/>
                            <a:cs typeface="Times New Roman"/>
                            <a:sym typeface="Times New Roman"/>
                          </a:rPr>
                          <m:t>I</m:t>
                        </m:r>
                        <m:r>
                          <m:rPr>
                            <m:nor/>
                          </m:rPr>
                          <a:rPr lang="en-IN" sz="2400" dirty="0">
                            <a:solidFill>
                              <a:schemeClr val="dk1"/>
                            </a:solidFill>
                            <a:highlight>
                              <a:srgbClr val="FFFFFF"/>
                            </a:highlight>
                            <a:latin typeface="Times New Roman"/>
                            <a:ea typeface="Times New Roman"/>
                            <a:cs typeface="Times New Roman"/>
                            <a:sym typeface="Times New Roman"/>
                          </a:rPr>
                          <m:t>(</m:t>
                        </m:r>
                        <m:r>
                          <m:rPr>
                            <m:nor/>
                          </m:rPr>
                          <a:rPr lang="en-IN" sz="2400" dirty="0">
                            <a:solidFill>
                              <a:schemeClr val="dk1"/>
                            </a:solidFill>
                            <a:highlight>
                              <a:srgbClr val="FFFFFF"/>
                            </a:highlight>
                            <a:latin typeface="Times New Roman"/>
                            <a:ea typeface="Times New Roman"/>
                            <a:cs typeface="Times New Roman"/>
                            <a:sym typeface="Times New Roman"/>
                          </a:rPr>
                          <m:t>x</m:t>
                        </m:r>
                        <m:r>
                          <m:rPr>
                            <m:nor/>
                          </m:rPr>
                          <a:rPr lang="en-IN" sz="2400" dirty="0">
                            <a:solidFill>
                              <a:schemeClr val="dk1"/>
                            </a:solidFill>
                            <a:highlight>
                              <a:srgbClr val="FFFFFF"/>
                            </a:highlight>
                            <a:latin typeface="Times New Roman"/>
                            <a:ea typeface="Times New Roman"/>
                            <a:cs typeface="Times New Roman"/>
                            <a:sym typeface="Times New Roman"/>
                          </a:rPr>
                          <m:t>)-</m:t>
                        </m:r>
                        <m:r>
                          <m:rPr>
                            <m:nor/>
                          </m:rPr>
                          <a:rPr lang="en-IN" sz="2400" dirty="0">
                            <a:solidFill>
                              <a:schemeClr val="dk1"/>
                            </a:solidFill>
                            <a:highlight>
                              <a:srgbClr val="FFFFFF"/>
                            </a:highlight>
                            <a:latin typeface="Times New Roman"/>
                            <a:ea typeface="Times New Roman"/>
                            <a:cs typeface="Times New Roman"/>
                            <a:sym typeface="Times New Roman"/>
                          </a:rPr>
                          <m:t>A</m:t>
                        </m:r>
                      </m:num>
                      <m:den>
                        <m:r>
                          <m:rPr>
                            <m:nor/>
                          </m:rPr>
                          <a:rPr lang="en-IN" sz="2400" dirty="0">
                            <a:solidFill>
                              <a:schemeClr val="dk1"/>
                            </a:solidFill>
                            <a:highlight>
                              <a:srgbClr val="FFFFFF"/>
                            </a:highlight>
                            <a:latin typeface="Times New Roman"/>
                            <a:ea typeface="Times New Roman"/>
                            <a:cs typeface="Times New Roman"/>
                            <a:sym typeface="Times New Roman"/>
                          </a:rPr>
                          <m:t>max</m:t>
                        </m:r>
                        <m:r>
                          <m:rPr>
                            <m:nor/>
                          </m:rPr>
                          <a:rPr lang="en-IN" sz="2400" dirty="0">
                            <a:solidFill>
                              <a:schemeClr val="dk1"/>
                            </a:solidFill>
                            <a:highlight>
                              <a:srgbClr val="FFFFFF"/>
                            </a:highlight>
                            <a:latin typeface="Times New Roman"/>
                            <a:ea typeface="Times New Roman"/>
                            <a:cs typeface="Times New Roman"/>
                            <a:sym typeface="Times New Roman"/>
                          </a:rPr>
                          <m:t>(</m:t>
                        </m:r>
                        <m:r>
                          <m:rPr>
                            <m:nor/>
                          </m:rPr>
                          <a:rPr lang="en-IN" sz="2400" dirty="0">
                            <a:solidFill>
                              <a:schemeClr val="dk1"/>
                            </a:solidFill>
                            <a:highlight>
                              <a:srgbClr val="FFFFFF"/>
                            </a:highlight>
                            <a:latin typeface="Times New Roman"/>
                            <a:ea typeface="Times New Roman"/>
                            <a:cs typeface="Times New Roman"/>
                            <a:sym typeface="Times New Roman"/>
                          </a:rPr>
                          <m:t>t</m:t>
                        </m:r>
                        <m:r>
                          <m:rPr>
                            <m:nor/>
                          </m:rPr>
                          <a:rPr lang="en-IN" sz="2400" dirty="0">
                            <a:solidFill>
                              <a:schemeClr val="dk1"/>
                            </a:solidFill>
                            <a:highlight>
                              <a:srgbClr val="FFFFFF"/>
                            </a:highlight>
                            <a:latin typeface="Times New Roman"/>
                            <a:ea typeface="Times New Roman"/>
                            <a:cs typeface="Times New Roman"/>
                            <a:sym typeface="Times New Roman"/>
                          </a:rPr>
                          <m:t>(</m:t>
                        </m:r>
                        <m:r>
                          <m:rPr>
                            <m:nor/>
                          </m:rPr>
                          <a:rPr lang="en-IN" sz="2400" dirty="0">
                            <a:solidFill>
                              <a:schemeClr val="dk1"/>
                            </a:solidFill>
                            <a:highlight>
                              <a:srgbClr val="FFFFFF"/>
                            </a:highlight>
                            <a:latin typeface="Times New Roman"/>
                            <a:ea typeface="Times New Roman"/>
                            <a:cs typeface="Times New Roman"/>
                            <a:sym typeface="Times New Roman"/>
                          </a:rPr>
                          <m:t>x</m:t>
                        </m:r>
                        <m:r>
                          <m:rPr>
                            <m:nor/>
                          </m:rPr>
                          <a:rPr lang="en-IN" sz="2400" dirty="0">
                            <a:solidFill>
                              <a:schemeClr val="dk1"/>
                            </a:solidFill>
                            <a:highlight>
                              <a:srgbClr val="FFFFFF"/>
                            </a:highlight>
                            <a:latin typeface="Times New Roman"/>
                            <a:ea typeface="Times New Roman"/>
                            <a:cs typeface="Times New Roman"/>
                            <a:sym typeface="Times New Roman"/>
                          </a:rPr>
                          <m:t>),</m:t>
                        </m:r>
                        <m:r>
                          <m:rPr>
                            <m:nor/>
                          </m:rPr>
                          <a:rPr lang="en-IN" sz="2400" dirty="0">
                            <a:solidFill>
                              <a:schemeClr val="dk1"/>
                            </a:solidFill>
                            <a:highlight>
                              <a:srgbClr val="FFFFFF"/>
                            </a:highlight>
                            <a:latin typeface="Times New Roman"/>
                            <a:ea typeface="Times New Roman"/>
                            <a:cs typeface="Times New Roman"/>
                            <a:sym typeface="Times New Roman"/>
                          </a:rPr>
                          <m:t>t</m:t>
                        </m:r>
                        <m:r>
                          <m:rPr>
                            <m:nor/>
                          </m:rPr>
                          <a:rPr lang="en-IN" sz="2400" baseline="-25000" dirty="0">
                            <a:solidFill>
                              <a:schemeClr val="dk1"/>
                            </a:solidFill>
                            <a:highlight>
                              <a:srgbClr val="FFFFFF"/>
                            </a:highlight>
                            <a:latin typeface="Times New Roman"/>
                            <a:ea typeface="Times New Roman"/>
                            <a:cs typeface="Times New Roman"/>
                            <a:sym typeface="Times New Roman"/>
                          </a:rPr>
                          <m:t>0</m:t>
                        </m:r>
                        <m:r>
                          <m:rPr>
                            <m:nor/>
                          </m:rPr>
                          <a:rPr lang="en-IN" sz="2400" dirty="0">
                            <a:solidFill>
                              <a:schemeClr val="dk1"/>
                            </a:solidFill>
                            <a:highlight>
                              <a:srgbClr val="FFFFFF"/>
                            </a:highlight>
                            <a:latin typeface="Times New Roman"/>
                            <a:ea typeface="Times New Roman"/>
                            <a:cs typeface="Times New Roman"/>
                            <a:sym typeface="Times New Roman"/>
                          </a:rPr>
                          <m:t>)</m:t>
                        </m:r>
                      </m:den>
                    </m:f>
                    <m:r>
                      <a:rPr lang="en-IN" sz="2400" b="0" i="1" smtClean="0">
                        <a:solidFill>
                          <a:schemeClr val="dk1"/>
                        </a:solidFill>
                        <a:highlight>
                          <a:srgbClr val="FFFFFF"/>
                        </a:highlight>
                        <a:latin typeface="Cambria Math" panose="02040503050406030204" pitchFamily="18" charset="0"/>
                        <a:cs typeface="Times New Roman"/>
                        <a:sym typeface="Times New Roman"/>
                      </a:rPr>
                      <m:t>+</m:t>
                    </m:r>
                    <m:r>
                      <a:rPr lang="en-IN" sz="2400" b="0" i="1" smtClean="0">
                        <a:solidFill>
                          <a:schemeClr val="dk1"/>
                        </a:solidFill>
                        <a:highlight>
                          <a:srgbClr val="FFFFFF"/>
                        </a:highlight>
                        <a:latin typeface="Cambria Math" panose="02040503050406030204" pitchFamily="18" charset="0"/>
                        <a:cs typeface="Times New Roman"/>
                        <a:sym typeface="Times New Roman"/>
                      </a:rPr>
                      <m:t>𝐴</m:t>
                    </m:r>
                  </m:oMath>
                </a14:m>
                <a:endParaRPr lang="en-IN" dirty="0">
                  <a:solidFill>
                    <a:schemeClr val="dk1"/>
                  </a:solidFill>
                  <a:highlight>
                    <a:srgbClr val="FFFFFF"/>
                  </a:highlight>
                </a:endParaRPr>
              </a:p>
              <a:p>
                <a:pPr marL="0" lvl="0" indent="457200" algn="l" rtl="0">
                  <a:lnSpc>
                    <a:spcPct val="150000"/>
                  </a:lnSpc>
                  <a:spcBef>
                    <a:spcPts val="0"/>
                  </a:spcBef>
                  <a:spcAft>
                    <a:spcPts val="0"/>
                  </a:spcAft>
                  <a:buNone/>
                </a:pPr>
                <a:endParaRPr lang="en-IN" dirty="0">
                  <a:solidFill>
                    <a:schemeClr val="dk1"/>
                  </a:solidFill>
                  <a:highlight>
                    <a:srgbClr val="FFFFFF"/>
                  </a:highlight>
                </a:endParaRPr>
              </a:p>
              <a:p>
                <a:pPr marL="0" lvl="0" indent="457200" algn="l" rtl="0">
                  <a:lnSpc>
                    <a:spcPct val="150000"/>
                  </a:lnSpc>
                  <a:spcBef>
                    <a:spcPts val="0"/>
                  </a:spcBef>
                  <a:spcAft>
                    <a:spcPts val="0"/>
                  </a:spcAft>
                  <a:buNone/>
                </a:pPr>
                <a:endParaRPr lang="en-IN" dirty="0">
                  <a:solidFill>
                    <a:schemeClr val="dk1"/>
                  </a:solidFill>
                  <a:highlight>
                    <a:srgbClr val="FFFFFF"/>
                  </a:highlight>
                </a:endParaRPr>
              </a:p>
              <a:p>
                <a:pPr marL="0" lvl="0" indent="457200" algn="l" rtl="0">
                  <a:lnSpc>
                    <a:spcPct val="150000"/>
                  </a:lnSpc>
                  <a:spcBef>
                    <a:spcPts val="0"/>
                  </a:spcBef>
                  <a:spcAft>
                    <a:spcPts val="0"/>
                  </a:spcAft>
                  <a:buNone/>
                </a:pPr>
                <a:endParaRPr lang="en-IN" dirty="0">
                  <a:solidFill>
                    <a:schemeClr val="dk1"/>
                  </a:solidFill>
                  <a:highlight>
                    <a:srgbClr val="FFFFFF"/>
                  </a:highlight>
                </a:endParaRPr>
              </a:p>
              <a:p>
                <a:pPr marL="0" lvl="0" indent="457200" algn="l" rtl="0">
                  <a:lnSpc>
                    <a:spcPct val="150000"/>
                  </a:lnSpc>
                  <a:spcBef>
                    <a:spcPts val="0"/>
                  </a:spcBef>
                  <a:spcAft>
                    <a:spcPts val="0"/>
                  </a:spcAft>
                  <a:buNone/>
                </a:pPr>
                <a:endParaRPr lang="en-IN" dirty="0">
                  <a:solidFill>
                    <a:schemeClr val="dk1"/>
                  </a:solidFill>
                  <a:highlight>
                    <a:srgbClr val="FFFFFF"/>
                  </a:highlight>
                </a:endParaRPr>
              </a:p>
              <a:p>
                <a:pPr marL="0" lvl="0" indent="0" algn="l" rtl="0">
                  <a:spcBef>
                    <a:spcPts val="0"/>
                  </a:spcBef>
                  <a:spcAft>
                    <a:spcPts val="1600"/>
                  </a:spcAft>
                  <a:buClr>
                    <a:schemeClr val="dk1"/>
                  </a:buClr>
                  <a:buSzPts val="1100"/>
                  <a:buFont typeface="Arial"/>
                  <a:buNone/>
                </a:pPr>
                <a:r>
                  <a:rPr lang="en-IN" sz="1200" dirty="0"/>
                  <a:t>17-05-2019</a:t>
                </a:r>
                <a:endParaRPr dirty="0">
                  <a:solidFill>
                    <a:schemeClr val="dk1"/>
                  </a:solidFill>
                  <a:highlight>
                    <a:srgbClr val="FFFFFF"/>
                  </a:highlight>
                </a:endParaRPr>
              </a:p>
            </p:txBody>
          </p:sp>
        </mc:Choice>
        <mc:Fallback>
          <p:sp>
            <p:nvSpPr>
              <p:cNvPr id="254" name="Google Shape;254;p40"/>
              <p:cNvSpPr txBox="1">
                <a:spLocks noGrp="1" noRot="1" noChangeAspect="1" noMove="1" noResize="1" noEditPoints="1" noAdjustHandles="1" noChangeArrowheads="1" noChangeShapeType="1" noTextEdit="1"/>
              </p:cNvSpPr>
              <p:nvPr>
                <p:ph type="body" idx="1"/>
              </p:nvPr>
            </p:nvSpPr>
            <p:spPr>
              <a:xfrm>
                <a:off x="311700" y="631328"/>
                <a:ext cx="8520600" cy="4511859"/>
              </a:xfrm>
              <a:prstGeom prst="rect">
                <a:avLst/>
              </a:prstGeom>
              <a:blipFill>
                <a:blip r:embed="rId3"/>
                <a:stretch>
                  <a:fillRect r="-1001" b="-39595"/>
                </a:stretch>
              </a:blipFill>
            </p:spPr>
            <p:txBody>
              <a:bodyPr/>
              <a:lstStyle/>
              <a:p>
                <a:r>
                  <a:rPr lang="en-IN">
                    <a:noFill/>
                  </a:rPr>
                  <a:t> </a:t>
                </a:r>
              </a:p>
            </p:txBody>
          </p:sp>
        </mc:Fallback>
      </mc:AlternateContent>
      <p:pic>
        <p:nvPicPr>
          <p:cNvPr id="255" name="Google Shape;255;p40"/>
          <p:cNvPicPr preferRelativeResize="0"/>
          <p:nvPr/>
        </p:nvPicPr>
        <p:blipFill>
          <a:blip r:embed="rId4">
            <a:alphaModFix/>
          </a:blip>
          <a:stretch>
            <a:fillRect/>
          </a:stretch>
        </p:blipFill>
        <p:spPr>
          <a:xfrm>
            <a:off x="17909" y="312"/>
            <a:ext cx="779533" cy="701437"/>
          </a:xfrm>
          <a:prstGeom prst="rect">
            <a:avLst/>
          </a:prstGeom>
          <a:noFill/>
          <a:ln>
            <a:noFill/>
          </a:ln>
        </p:spPr>
      </p:pic>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uk-UA" smtClean="0"/>
              <a:t>29</a:t>
            </a:fld>
            <a:endParaRPr lang="uk-UA"/>
          </a:p>
        </p:txBody>
      </p:sp>
      <p:pic>
        <p:nvPicPr>
          <p:cNvPr id="6" name="Google Shape;210;p32">
            <a:extLst>
              <a:ext uri="{FF2B5EF4-FFF2-40B4-BE49-F238E27FC236}">
                <a16:creationId xmlns:a16="http://schemas.microsoft.com/office/drawing/2014/main" id="{4E53A41A-F830-4EE8-A00E-2615FCB1F9F0}"/>
              </a:ext>
            </a:extLst>
          </p:cNvPr>
          <p:cNvPicPr preferRelativeResize="0"/>
          <p:nvPr/>
        </p:nvPicPr>
        <p:blipFill>
          <a:blip r:embed="rId5">
            <a:alphaModFix/>
          </a:blip>
          <a:stretch>
            <a:fillRect/>
          </a:stretch>
        </p:blipFill>
        <p:spPr>
          <a:xfrm>
            <a:off x="8472458" y="1"/>
            <a:ext cx="671542" cy="54738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5"/>
          <p:cNvSpPr txBox="1">
            <a:spLocks noGrp="1"/>
          </p:cNvSpPr>
          <p:nvPr>
            <p:ph type="body" idx="1"/>
          </p:nvPr>
        </p:nvSpPr>
        <p:spPr>
          <a:xfrm>
            <a:off x="122842" y="98374"/>
            <a:ext cx="8898316" cy="5045125"/>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Clr>
                <a:schemeClr val="dk1"/>
              </a:buClr>
              <a:buSzPts val="1100"/>
              <a:buFont typeface="Arial"/>
              <a:buNone/>
            </a:pPr>
            <a:r>
              <a:rPr lang="en" dirty="0"/>
              <a:t>                                    </a:t>
            </a:r>
            <a:r>
              <a:rPr lang="en" dirty="0">
                <a:solidFill>
                  <a:srgbClr val="000000"/>
                </a:solidFill>
              </a:rPr>
              <a:t> </a:t>
            </a:r>
            <a:r>
              <a:rPr lang="en" sz="2400" dirty="0">
                <a:solidFill>
                  <a:srgbClr val="000000"/>
                </a:solidFill>
              </a:rPr>
              <a:t>Under the guidance of </a:t>
            </a:r>
            <a:endParaRPr sz="2400" dirty="0">
              <a:solidFill>
                <a:srgbClr val="000000"/>
              </a:solidFill>
            </a:endParaRPr>
          </a:p>
          <a:p>
            <a:pPr marL="0" lvl="0" indent="0" algn="just" rtl="0">
              <a:spcBef>
                <a:spcPts val="1600"/>
              </a:spcBef>
              <a:spcAft>
                <a:spcPts val="0"/>
              </a:spcAft>
              <a:buClr>
                <a:schemeClr val="dk1"/>
              </a:buClr>
              <a:buSzPts val="1100"/>
              <a:buFont typeface="Arial"/>
              <a:buNone/>
            </a:pPr>
            <a:r>
              <a:rPr lang="en" dirty="0">
                <a:solidFill>
                  <a:srgbClr val="000000"/>
                </a:solidFill>
              </a:rPr>
              <a:t>                                    </a:t>
            </a:r>
            <a:r>
              <a:rPr lang="en" sz="2800" b="1" dirty="0">
                <a:solidFill>
                  <a:srgbClr val="000000"/>
                </a:solidFill>
              </a:rPr>
              <a:t>Dr. Shikha Tripath</a:t>
            </a:r>
            <a:r>
              <a:rPr lang="en-IN" sz="2800" b="1" dirty="0" err="1">
                <a:solidFill>
                  <a:srgbClr val="000000"/>
                </a:solidFill>
              </a:rPr>
              <a:t>i</a:t>
            </a:r>
            <a:endParaRPr lang="en" sz="2800" b="1" dirty="0">
              <a:solidFill>
                <a:srgbClr val="000000"/>
              </a:solidFill>
            </a:endParaRPr>
          </a:p>
          <a:p>
            <a:pPr marL="0" lvl="0" indent="0" algn="just" rtl="0">
              <a:spcBef>
                <a:spcPts val="1600"/>
              </a:spcBef>
              <a:spcAft>
                <a:spcPts val="0"/>
              </a:spcAft>
              <a:buClr>
                <a:schemeClr val="dk1"/>
              </a:buClr>
              <a:buSzPts val="1100"/>
              <a:buFont typeface="Arial"/>
              <a:buNone/>
            </a:pPr>
            <a:r>
              <a:rPr lang="en" sz="2800" b="1" dirty="0">
                <a:solidFill>
                  <a:srgbClr val="000000"/>
                </a:solidFill>
              </a:rPr>
              <a:t>                           </a:t>
            </a:r>
            <a:r>
              <a:rPr lang="en" sz="2800" dirty="0">
                <a:solidFill>
                  <a:srgbClr val="000000"/>
                </a:solidFill>
              </a:rPr>
              <a:t>Undertaken by: </a:t>
            </a:r>
            <a:endParaRPr sz="2800" dirty="0">
              <a:solidFill>
                <a:srgbClr val="000000"/>
              </a:solidFill>
            </a:endParaRPr>
          </a:p>
          <a:p>
            <a:pPr marL="0" lvl="0" indent="0" algn="l" rtl="0">
              <a:lnSpc>
                <a:spcPct val="100000"/>
              </a:lnSpc>
              <a:spcBef>
                <a:spcPts val="1600"/>
              </a:spcBef>
              <a:spcAft>
                <a:spcPts val="0"/>
              </a:spcAft>
              <a:buNone/>
            </a:pPr>
            <a:r>
              <a:rPr lang="en" sz="2800" dirty="0">
                <a:solidFill>
                  <a:srgbClr val="000000"/>
                </a:solidFill>
              </a:rPr>
              <a:t>              </a:t>
            </a:r>
            <a:r>
              <a:rPr lang="en" sz="2400" dirty="0">
                <a:solidFill>
                  <a:srgbClr val="000000"/>
                </a:solidFill>
              </a:rPr>
              <a:t>Praful B S                  01FB15EEC156</a:t>
            </a:r>
            <a:endParaRPr sz="2400" dirty="0">
              <a:solidFill>
                <a:srgbClr val="000000"/>
              </a:solidFill>
            </a:endParaRPr>
          </a:p>
          <a:p>
            <a:pPr marL="0" lvl="0" indent="0" algn="l" rtl="0">
              <a:lnSpc>
                <a:spcPct val="100000"/>
              </a:lnSpc>
              <a:spcBef>
                <a:spcPts val="1600"/>
              </a:spcBef>
              <a:spcAft>
                <a:spcPts val="0"/>
              </a:spcAft>
              <a:buClr>
                <a:schemeClr val="dk1"/>
              </a:buClr>
              <a:buSzPts val="1100"/>
              <a:buFont typeface="Arial"/>
              <a:buNone/>
            </a:pPr>
            <a:r>
              <a:rPr lang="en" dirty="0">
                <a:solidFill>
                  <a:srgbClr val="000000"/>
                </a:solidFill>
              </a:rPr>
              <a:t>                      </a:t>
            </a:r>
            <a:r>
              <a:rPr lang="en" sz="2400" dirty="0">
                <a:solidFill>
                  <a:srgbClr val="000000"/>
                </a:solidFill>
              </a:rPr>
              <a:t>Praveen Kumar R     01FB15EEC164</a:t>
            </a:r>
            <a:endParaRPr sz="2400" dirty="0">
              <a:solidFill>
                <a:srgbClr val="000000"/>
              </a:solidFill>
            </a:endParaRPr>
          </a:p>
          <a:p>
            <a:pPr marL="0" lvl="0" indent="0" algn="l" rtl="0">
              <a:spcBef>
                <a:spcPts val="1600"/>
              </a:spcBef>
              <a:spcAft>
                <a:spcPts val="0"/>
              </a:spcAft>
              <a:buClr>
                <a:schemeClr val="dk1"/>
              </a:buClr>
              <a:buSzPts val="1100"/>
              <a:buFont typeface="Arial"/>
              <a:buNone/>
            </a:pPr>
            <a:r>
              <a:rPr lang="en" dirty="0">
                <a:solidFill>
                  <a:srgbClr val="000000"/>
                </a:solidFill>
              </a:rPr>
              <a:t>	        </a:t>
            </a:r>
            <a:r>
              <a:rPr lang="en" sz="2400" dirty="0">
                <a:solidFill>
                  <a:srgbClr val="000000"/>
                </a:solidFill>
              </a:rPr>
              <a:t>Syed Arif                   01FB15EEC263</a:t>
            </a:r>
            <a:endParaRPr sz="2400" dirty="0">
              <a:solidFill>
                <a:srgbClr val="000000"/>
              </a:solidFill>
            </a:endParaRPr>
          </a:p>
          <a:p>
            <a:pPr marL="0" lvl="0" indent="0" algn="l" rtl="0">
              <a:spcBef>
                <a:spcPts val="1600"/>
              </a:spcBef>
              <a:spcAft>
                <a:spcPts val="0"/>
              </a:spcAft>
              <a:buNone/>
            </a:pPr>
            <a:endParaRPr lang="en" sz="1200" dirty="0"/>
          </a:p>
          <a:p>
            <a:pPr marL="0" lvl="0" indent="0" algn="l" rtl="0">
              <a:spcBef>
                <a:spcPts val="1600"/>
              </a:spcBef>
              <a:spcAft>
                <a:spcPts val="0"/>
              </a:spcAft>
              <a:buNone/>
            </a:pPr>
            <a:endParaRPr lang="en" sz="1200" dirty="0"/>
          </a:p>
          <a:p>
            <a:pPr marL="0" lvl="0" indent="0" algn="l" rtl="0">
              <a:spcBef>
                <a:spcPts val="1600"/>
              </a:spcBef>
              <a:spcAft>
                <a:spcPts val="0"/>
              </a:spcAft>
              <a:buNone/>
            </a:pPr>
            <a:r>
              <a:rPr lang="en" sz="1200" dirty="0">
                <a:solidFill>
                  <a:schemeClr val="tx1"/>
                </a:solidFill>
              </a:rPr>
              <a:t>17-05-2019</a:t>
            </a:r>
            <a:endParaRPr sz="1200" dirty="0">
              <a:solidFill>
                <a:schemeClr val="tx1"/>
              </a:solidFill>
            </a:endParaRPr>
          </a:p>
          <a:p>
            <a:pPr marL="0" lvl="0" indent="0" algn="l" rtl="0">
              <a:spcBef>
                <a:spcPts val="1600"/>
              </a:spcBef>
              <a:spcAft>
                <a:spcPts val="1600"/>
              </a:spcAft>
              <a:buNone/>
            </a:pPr>
            <a:endParaRPr sz="1200" dirty="0"/>
          </a:p>
        </p:txBody>
      </p:sp>
      <p:pic>
        <p:nvPicPr>
          <p:cNvPr id="71" name="Google Shape;71;p15"/>
          <p:cNvPicPr preferRelativeResize="0"/>
          <p:nvPr/>
        </p:nvPicPr>
        <p:blipFill>
          <a:blip r:embed="rId3">
            <a:alphaModFix/>
          </a:blip>
          <a:stretch>
            <a:fillRect/>
          </a:stretch>
        </p:blipFill>
        <p:spPr>
          <a:xfrm>
            <a:off x="0" y="0"/>
            <a:ext cx="960425" cy="960425"/>
          </a:xfrm>
          <a:prstGeom prst="rect">
            <a:avLst/>
          </a:prstGeom>
          <a:noFill/>
          <a:ln>
            <a:noFill/>
          </a:ln>
        </p:spPr>
      </p:pic>
      <p:pic>
        <p:nvPicPr>
          <p:cNvPr id="72" name="Google Shape;72;p15"/>
          <p:cNvPicPr preferRelativeResize="0"/>
          <p:nvPr/>
        </p:nvPicPr>
        <p:blipFill>
          <a:blip r:embed="rId4">
            <a:alphaModFix/>
          </a:blip>
          <a:stretch>
            <a:fillRect/>
          </a:stretch>
        </p:blipFill>
        <p:spPr>
          <a:xfrm>
            <a:off x="8217225" y="-1"/>
            <a:ext cx="926769" cy="889425"/>
          </a:xfrm>
          <a:prstGeom prst="rect">
            <a:avLst/>
          </a:prstGeom>
          <a:noFill/>
          <a:ln>
            <a:noFill/>
          </a:ln>
        </p:spPr>
      </p:pic>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uk-UA" smtClean="0"/>
              <a:t>3</a:t>
            </a:fld>
            <a:endParaRPr lang="uk-UA"/>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4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lnSpc>
                <a:spcPct val="150000"/>
              </a:lnSpc>
              <a:spcBef>
                <a:spcPts val="0"/>
              </a:spcBef>
              <a:spcAft>
                <a:spcPts val="0"/>
              </a:spcAft>
              <a:buClr>
                <a:schemeClr val="dk1"/>
              </a:buClr>
              <a:buSzPts val="1100"/>
              <a:buFont typeface="Arial"/>
              <a:buNone/>
            </a:pPr>
            <a:r>
              <a:rPr lang="en" sz="2400" b="1">
                <a:highlight>
                  <a:srgbClr val="FFFFFF"/>
                </a:highlight>
              </a:rPr>
              <a:t>Determining  the Atmospheric Light</a:t>
            </a:r>
            <a:endParaRPr sz="2400" dirty="0"/>
          </a:p>
        </p:txBody>
      </p:sp>
      <p:sp>
        <p:nvSpPr>
          <p:cNvPr id="261" name="Google Shape;261;p41"/>
          <p:cNvSpPr txBox="1">
            <a:spLocks noGrp="1"/>
          </p:cNvSpPr>
          <p:nvPr>
            <p:ph type="body" idx="1"/>
          </p:nvPr>
        </p:nvSpPr>
        <p:spPr>
          <a:xfrm>
            <a:off x="311700" y="1152475"/>
            <a:ext cx="8520600" cy="3991024"/>
          </a:xfrm>
          <a:prstGeom prst="rect">
            <a:avLst/>
          </a:prstGeom>
        </p:spPr>
        <p:txBody>
          <a:bodyPr spcFirstLastPara="1" wrap="square" lIns="91425" tIns="91425" rIns="91425" bIns="91425" anchor="t" anchorCtr="0">
            <a:noAutofit/>
          </a:bodyPr>
          <a:lstStyle/>
          <a:p>
            <a:pPr marL="0" lvl="0" indent="457200" algn="just" rtl="0">
              <a:lnSpc>
                <a:spcPct val="150000"/>
              </a:lnSpc>
              <a:spcBef>
                <a:spcPts val="0"/>
              </a:spcBef>
              <a:spcAft>
                <a:spcPts val="0"/>
              </a:spcAft>
              <a:buNone/>
            </a:pPr>
            <a:endParaRPr dirty="0">
              <a:solidFill>
                <a:schemeClr val="dk1"/>
              </a:solidFill>
              <a:highlight>
                <a:srgbClr val="FFFFFF"/>
              </a:highlight>
            </a:endParaRPr>
          </a:p>
          <a:p>
            <a:pPr marL="285750" indent="-285750" algn="just">
              <a:lnSpc>
                <a:spcPct val="150000"/>
              </a:lnSpc>
              <a:buClr>
                <a:schemeClr val="dk1"/>
              </a:buClr>
              <a:buSzPts val="1100"/>
            </a:pPr>
            <a:r>
              <a:rPr lang="en" dirty="0">
                <a:solidFill>
                  <a:schemeClr val="dk1"/>
                </a:solidFill>
                <a:highlight>
                  <a:srgbClr val="FFFFFF"/>
                </a:highlight>
              </a:rPr>
              <a:t>The atmospheric light A is estimated from the dark channel. </a:t>
            </a:r>
            <a:endParaRPr lang="en-US" dirty="0">
              <a:solidFill>
                <a:schemeClr val="dk1"/>
              </a:solidFill>
              <a:highlight>
                <a:srgbClr val="FFFFFF"/>
              </a:highlight>
            </a:endParaRPr>
          </a:p>
          <a:p>
            <a:pPr marL="285750" indent="-285750" algn="just">
              <a:lnSpc>
                <a:spcPct val="150000"/>
              </a:lnSpc>
              <a:buClr>
                <a:schemeClr val="dk1"/>
              </a:buClr>
              <a:buSzPts val="1100"/>
            </a:pPr>
            <a:r>
              <a:rPr lang="en" dirty="0">
                <a:solidFill>
                  <a:schemeClr val="dk1"/>
                </a:solidFill>
                <a:highlight>
                  <a:srgbClr val="FFFFFF"/>
                </a:highlight>
              </a:rPr>
              <a:t>We first select the dark channel's top 0.1 percent brightest pixels. </a:t>
            </a:r>
            <a:endParaRPr lang="en-US" dirty="0">
              <a:solidFill>
                <a:schemeClr val="dk1"/>
              </a:solidFill>
              <a:highlight>
                <a:srgbClr val="FFFFFF"/>
              </a:highlight>
            </a:endParaRPr>
          </a:p>
          <a:p>
            <a:pPr marL="285750" indent="-285750" algn="just">
              <a:lnSpc>
                <a:spcPct val="150000"/>
              </a:lnSpc>
              <a:buClr>
                <a:schemeClr val="dk1"/>
              </a:buClr>
              <a:buSzPts val="1100"/>
            </a:pPr>
            <a:r>
              <a:rPr lang="en" dirty="0">
                <a:solidFill>
                  <a:schemeClr val="dk1"/>
                </a:solidFill>
                <a:highlight>
                  <a:srgbClr val="FFFFFF"/>
                </a:highlight>
              </a:rPr>
              <a:t>Most of these pixels are opaque haze. </a:t>
            </a:r>
            <a:endParaRPr lang="en-US" dirty="0">
              <a:solidFill>
                <a:schemeClr val="dk1"/>
              </a:solidFill>
              <a:highlight>
                <a:srgbClr val="FFFFFF"/>
              </a:highlight>
            </a:endParaRPr>
          </a:p>
          <a:p>
            <a:pPr marL="285750" indent="-285750" algn="just">
              <a:lnSpc>
                <a:spcPct val="150000"/>
              </a:lnSpc>
              <a:buClr>
                <a:schemeClr val="dk1"/>
              </a:buClr>
              <a:buSzPts val="1100"/>
            </a:pPr>
            <a:r>
              <a:rPr lang="en" dirty="0">
                <a:solidFill>
                  <a:schemeClr val="dk1"/>
                </a:solidFill>
                <a:highlight>
                  <a:srgbClr val="FFFFFF"/>
                </a:highlight>
              </a:rPr>
              <a:t>The pixels with the highest intensity in the input image I are selected as the atmospheric light among these pixels.</a:t>
            </a:r>
          </a:p>
          <a:p>
            <a:pPr marL="285750" indent="-285750" algn="just">
              <a:lnSpc>
                <a:spcPct val="150000"/>
              </a:lnSpc>
              <a:buClr>
                <a:schemeClr val="dk1"/>
              </a:buClr>
              <a:buSzPts val="1100"/>
            </a:pPr>
            <a:endParaRPr lang="en" dirty="0">
              <a:solidFill>
                <a:schemeClr val="dk1"/>
              </a:solidFill>
              <a:highlight>
                <a:srgbClr val="FFFFFF"/>
              </a:highlight>
            </a:endParaRPr>
          </a:p>
          <a:p>
            <a:pPr marL="285750" indent="-285750" algn="just">
              <a:lnSpc>
                <a:spcPct val="150000"/>
              </a:lnSpc>
              <a:buClr>
                <a:schemeClr val="dk1"/>
              </a:buClr>
              <a:buSzPts val="1100"/>
            </a:pPr>
            <a:endParaRPr lang="en" dirty="0">
              <a:solidFill>
                <a:schemeClr val="dk1"/>
              </a:solidFill>
              <a:highlight>
                <a:srgbClr val="FFFFFF"/>
              </a:highlight>
            </a:endParaRPr>
          </a:p>
          <a:p>
            <a:pPr marL="0" indent="0" algn="just">
              <a:lnSpc>
                <a:spcPct val="150000"/>
              </a:lnSpc>
              <a:buClr>
                <a:schemeClr val="dk1"/>
              </a:buClr>
              <a:buSzPts val="1100"/>
              <a:buNone/>
            </a:pPr>
            <a:endParaRPr lang="en" sz="1200" dirty="0">
              <a:solidFill>
                <a:schemeClr val="dk1"/>
              </a:solidFill>
              <a:highlight>
                <a:srgbClr val="FFFFFF"/>
              </a:highlight>
            </a:endParaRPr>
          </a:p>
          <a:p>
            <a:pPr marL="0" indent="0" algn="just">
              <a:lnSpc>
                <a:spcPct val="150000"/>
              </a:lnSpc>
              <a:buClr>
                <a:schemeClr val="dk1"/>
              </a:buClr>
              <a:buSzPts val="1100"/>
              <a:buNone/>
            </a:pPr>
            <a:r>
              <a:rPr lang="en" sz="1200" dirty="0">
                <a:solidFill>
                  <a:schemeClr val="dk1"/>
                </a:solidFill>
                <a:highlight>
                  <a:srgbClr val="FFFFFF"/>
                </a:highlight>
              </a:rPr>
              <a:t>17-05-2019</a:t>
            </a: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uk-UA" smtClean="0"/>
              <a:t>30</a:t>
            </a:fld>
            <a:endParaRPr lang="uk-UA"/>
          </a:p>
        </p:txBody>
      </p:sp>
      <p:pic>
        <p:nvPicPr>
          <p:cNvPr id="5" name="Google Shape;222;p34">
            <a:extLst>
              <a:ext uri="{FF2B5EF4-FFF2-40B4-BE49-F238E27FC236}">
                <a16:creationId xmlns:a16="http://schemas.microsoft.com/office/drawing/2014/main" id="{B827521B-1F6D-46F3-B5F1-C0AEFA8C6165}"/>
              </a:ext>
            </a:extLst>
          </p:cNvPr>
          <p:cNvPicPr preferRelativeResize="0"/>
          <p:nvPr/>
        </p:nvPicPr>
        <p:blipFill>
          <a:blip r:embed="rId3">
            <a:alphaModFix/>
          </a:blip>
          <a:stretch>
            <a:fillRect/>
          </a:stretch>
        </p:blipFill>
        <p:spPr>
          <a:xfrm>
            <a:off x="0" y="-1"/>
            <a:ext cx="754912" cy="680485"/>
          </a:xfrm>
          <a:prstGeom prst="rect">
            <a:avLst/>
          </a:prstGeom>
          <a:noFill/>
          <a:ln>
            <a:noFill/>
          </a:ln>
        </p:spPr>
      </p:pic>
      <p:pic>
        <p:nvPicPr>
          <p:cNvPr id="6" name="Google Shape;210;p32">
            <a:extLst>
              <a:ext uri="{FF2B5EF4-FFF2-40B4-BE49-F238E27FC236}">
                <a16:creationId xmlns:a16="http://schemas.microsoft.com/office/drawing/2014/main" id="{8434E55C-631B-4A49-B705-80F7BBBD8D74}"/>
              </a:ext>
            </a:extLst>
          </p:cNvPr>
          <p:cNvPicPr preferRelativeResize="0"/>
          <p:nvPr/>
        </p:nvPicPr>
        <p:blipFill>
          <a:blip r:embed="rId4">
            <a:alphaModFix/>
          </a:blip>
          <a:stretch>
            <a:fillRect/>
          </a:stretch>
        </p:blipFill>
        <p:spPr>
          <a:xfrm>
            <a:off x="8472458" y="1"/>
            <a:ext cx="671542" cy="547389"/>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42"/>
          <p:cNvSpPr txBox="1">
            <a:spLocks noGrp="1"/>
          </p:cNvSpPr>
          <p:nvPr>
            <p:ph type="body" idx="1"/>
          </p:nvPr>
        </p:nvSpPr>
        <p:spPr>
          <a:xfrm>
            <a:off x="311700" y="787450"/>
            <a:ext cx="8520600" cy="48903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chemeClr val="dk1"/>
              </a:buClr>
              <a:buSzPts val="1800"/>
              <a:buChar char="●"/>
            </a:pPr>
            <a:r>
              <a:rPr lang="en" dirty="0">
                <a:solidFill>
                  <a:schemeClr val="dk1"/>
                </a:solidFill>
              </a:rPr>
              <a:t>Later we work on enhancement of image based on work of two parameter model and Retinex model.</a:t>
            </a:r>
            <a:endParaRPr dirty="0">
              <a:solidFill>
                <a:schemeClr val="dk1"/>
              </a:solidFill>
            </a:endParaRPr>
          </a:p>
          <a:p>
            <a:pPr marL="457200" lvl="0" indent="-342900" algn="l" rtl="0">
              <a:spcBef>
                <a:spcPts val="0"/>
              </a:spcBef>
              <a:spcAft>
                <a:spcPts val="0"/>
              </a:spcAft>
              <a:buClr>
                <a:schemeClr val="dk1"/>
              </a:buClr>
              <a:buSzPts val="1800"/>
              <a:buChar char="●"/>
            </a:pPr>
            <a:r>
              <a:rPr lang="en" dirty="0">
                <a:solidFill>
                  <a:schemeClr val="dk1"/>
                </a:solidFill>
              </a:rPr>
              <a:t>A low-light image may either be global enhancement or local enhancement , so we cannot get all pixels well-exposed using an uniform exposure ratio ‘k’. In order to solve this issue, we extend k to a matrix ‘K’. </a:t>
            </a:r>
            <a:endParaRPr dirty="0">
              <a:solidFill>
                <a:schemeClr val="dk1"/>
              </a:solidFill>
            </a:endParaRPr>
          </a:p>
          <a:p>
            <a:pPr marL="457200" lvl="0" indent="0" algn="l" rtl="0">
              <a:spcBef>
                <a:spcPts val="0"/>
              </a:spcBef>
              <a:spcAft>
                <a:spcPts val="0"/>
              </a:spcAft>
              <a:buClr>
                <a:schemeClr val="dk1"/>
              </a:buClr>
              <a:buSzPts val="1100"/>
              <a:buFont typeface="Arial"/>
              <a:buNone/>
            </a:pPr>
            <a:r>
              <a:rPr lang="en" dirty="0">
                <a:solidFill>
                  <a:schemeClr val="dk1"/>
                </a:solidFill>
              </a:rPr>
              <a:t>		P′ = g( P, K)</a:t>
            </a:r>
            <a:endParaRPr dirty="0">
              <a:solidFill>
                <a:schemeClr val="dk1"/>
              </a:solidFill>
            </a:endParaRPr>
          </a:p>
          <a:p>
            <a:pPr marL="457200" lvl="0" indent="-342900" algn="l" rtl="0">
              <a:spcBef>
                <a:spcPts val="0"/>
              </a:spcBef>
              <a:spcAft>
                <a:spcPts val="0"/>
              </a:spcAft>
              <a:buClr>
                <a:schemeClr val="dk1"/>
              </a:buClr>
              <a:buSzPts val="1800"/>
              <a:buChar char="●"/>
            </a:pPr>
            <a:r>
              <a:rPr lang="en" dirty="0">
                <a:solidFill>
                  <a:schemeClr val="dk1"/>
                </a:solidFill>
              </a:rPr>
              <a:t>The approach is as follows: </a:t>
            </a:r>
            <a:endParaRPr dirty="0">
              <a:solidFill>
                <a:schemeClr val="dk1"/>
              </a:solidFill>
            </a:endParaRPr>
          </a:p>
          <a:p>
            <a:pPr marL="0" lvl="0" indent="0" algn="l" rtl="0">
              <a:spcBef>
                <a:spcPts val="0"/>
              </a:spcBef>
              <a:spcAft>
                <a:spcPts val="0"/>
              </a:spcAft>
              <a:buClr>
                <a:schemeClr val="dk1"/>
              </a:buClr>
              <a:buSzPts val="1100"/>
              <a:buFont typeface="Arial"/>
              <a:buNone/>
            </a:pPr>
            <a:r>
              <a:rPr lang="en" dirty="0">
                <a:solidFill>
                  <a:schemeClr val="dk1"/>
                </a:solidFill>
              </a:rPr>
              <a:t>		1. Enhancement framework.</a:t>
            </a:r>
            <a:endParaRPr dirty="0">
              <a:solidFill>
                <a:schemeClr val="dk1"/>
              </a:solidFill>
            </a:endParaRPr>
          </a:p>
          <a:p>
            <a:pPr marL="0" lvl="0" indent="0" algn="l" rtl="0">
              <a:spcBef>
                <a:spcPts val="0"/>
              </a:spcBef>
              <a:spcAft>
                <a:spcPts val="0"/>
              </a:spcAft>
              <a:buClr>
                <a:schemeClr val="dk1"/>
              </a:buClr>
              <a:buSzPts val="1100"/>
              <a:buFont typeface="Arial"/>
              <a:buNone/>
            </a:pPr>
            <a:r>
              <a:rPr lang="en" dirty="0">
                <a:solidFill>
                  <a:schemeClr val="dk1"/>
                </a:solidFill>
              </a:rPr>
              <a:t>		2. Camera Response model to solve g. </a:t>
            </a:r>
            <a:endParaRPr dirty="0">
              <a:solidFill>
                <a:schemeClr val="dk1"/>
              </a:solidFill>
            </a:endParaRPr>
          </a:p>
          <a:p>
            <a:pPr marL="0" lvl="0" indent="0" algn="l" rtl="0">
              <a:spcBef>
                <a:spcPts val="0"/>
              </a:spcBef>
              <a:spcAft>
                <a:spcPts val="0"/>
              </a:spcAft>
              <a:buNone/>
            </a:pPr>
            <a:r>
              <a:rPr lang="en" dirty="0">
                <a:solidFill>
                  <a:schemeClr val="dk1"/>
                </a:solidFill>
              </a:rPr>
              <a:t>		3. Estimation of K (Exposure ratio map).</a:t>
            </a:r>
            <a:endParaRPr dirty="0">
              <a:solidFill>
                <a:schemeClr val="dk1"/>
              </a:solidFill>
            </a:endParaRPr>
          </a:p>
          <a:p>
            <a:pPr marL="0" lvl="0" indent="0" algn="l" rtl="0">
              <a:spcBef>
                <a:spcPts val="0"/>
              </a:spcBef>
              <a:spcAft>
                <a:spcPts val="0"/>
              </a:spcAft>
              <a:buNone/>
            </a:pPr>
            <a:endParaRPr dirty="0">
              <a:solidFill>
                <a:schemeClr val="dk1"/>
              </a:solidFill>
            </a:endParaRPr>
          </a:p>
          <a:p>
            <a:pPr marL="0" lvl="0" indent="0" algn="l" rtl="0">
              <a:spcBef>
                <a:spcPts val="0"/>
              </a:spcBef>
              <a:spcAft>
                <a:spcPts val="0"/>
              </a:spcAft>
              <a:buNone/>
            </a:pPr>
            <a:endParaRPr dirty="0">
              <a:solidFill>
                <a:schemeClr val="dk1"/>
              </a:solidFill>
            </a:endParaRPr>
          </a:p>
          <a:p>
            <a:pPr marL="0" lvl="0" indent="0" algn="l" rtl="0">
              <a:spcBef>
                <a:spcPts val="0"/>
              </a:spcBef>
              <a:spcAft>
                <a:spcPts val="0"/>
              </a:spcAft>
              <a:buNone/>
            </a:pPr>
            <a:endParaRPr lang="en-IN" sz="1200" dirty="0">
              <a:solidFill>
                <a:schemeClr val="dk1"/>
              </a:solidFill>
            </a:endParaRPr>
          </a:p>
          <a:p>
            <a:pPr marL="0" lvl="0" indent="0" algn="l" rtl="0">
              <a:spcBef>
                <a:spcPts val="0"/>
              </a:spcBef>
              <a:spcAft>
                <a:spcPts val="0"/>
              </a:spcAft>
              <a:buNone/>
            </a:pPr>
            <a:r>
              <a:rPr lang="en-IN" sz="1200" dirty="0">
                <a:solidFill>
                  <a:schemeClr val="dk1"/>
                </a:solidFill>
              </a:rPr>
              <a:t>17-05-2019</a:t>
            </a:r>
            <a:endParaRPr sz="1200" dirty="0">
              <a:solidFill>
                <a:schemeClr val="dk1"/>
              </a:solidFill>
            </a:endParaRPr>
          </a:p>
          <a:p>
            <a:pPr marL="0" lvl="0" indent="0" algn="l" rtl="0">
              <a:spcBef>
                <a:spcPts val="0"/>
              </a:spcBef>
              <a:spcAft>
                <a:spcPts val="0"/>
              </a:spcAft>
              <a:buClr>
                <a:schemeClr val="dk1"/>
              </a:buClr>
              <a:buSzPts val="1100"/>
              <a:buFont typeface="Arial"/>
              <a:buNone/>
            </a:pPr>
            <a:endParaRPr lang="en" sz="1200" dirty="0"/>
          </a:p>
          <a:p>
            <a:pPr marL="0" lvl="0" indent="0" algn="l" rtl="0">
              <a:spcBef>
                <a:spcPts val="0"/>
              </a:spcBef>
              <a:spcAft>
                <a:spcPts val="0"/>
              </a:spcAft>
              <a:buClr>
                <a:schemeClr val="dk1"/>
              </a:buClr>
              <a:buSzPts val="1100"/>
              <a:buFont typeface="Arial"/>
              <a:buNone/>
            </a:pPr>
            <a:endParaRPr lang="en" sz="1200" dirty="0"/>
          </a:p>
          <a:p>
            <a:pPr marL="0" lvl="0" indent="0" algn="l" rtl="0">
              <a:spcBef>
                <a:spcPts val="0"/>
              </a:spcBef>
              <a:spcAft>
                <a:spcPts val="0"/>
              </a:spcAft>
              <a:buClr>
                <a:schemeClr val="dk1"/>
              </a:buClr>
              <a:buSzPts val="1100"/>
              <a:buFont typeface="Arial"/>
              <a:buNone/>
            </a:pPr>
            <a:r>
              <a:rPr lang="en" sz="1200" dirty="0"/>
              <a:t>17-05-2019</a:t>
            </a:r>
            <a:endParaRPr dirty="0">
              <a:solidFill>
                <a:schemeClr val="dk1"/>
              </a:solidFill>
            </a:endParaRPr>
          </a:p>
          <a:p>
            <a:pPr marL="0" lvl="0" indent="0" algn="l" rtl="0">
              <a:spcBef>
                <a:spcPts val="1600"/>
              </a:spcBef>
              <a:spcAft>
                <a:spcPts val="1600"/>
              </a:spcAft>
              <a:buNone/>
            </a:pPr>
            <a:endParaRPr dirty="0"/>
          </a:p>
        </p:txBody>
      </p:sp>
      <p:pic>
        <p:nvPicPr>
          <p:cNvPr id="267" name="Google Shape;267;p42"/>
          <p:cNvPicPr preferRelativeResize="0"/>
          <p:nvPr/>
        </p:nvPicPr>
        <p:blipFill>
          <a:blip r:embed="rId3">
            <a:alphaModFix/>
          </a:blip>
          <a:stretch>
            <a:fillRect/>
          </a:stretch>
        </p:blipFill>
        <p:spPr>
          <a:xfrm>
            <a:off x="0" y="0"/>
            <a:ext cx="787450" cy="787450"/>
          </a:xfrm>
          <a:prstGeom prst="rect">
            <a:avLst/>
          </a:prstGeom>
          <a:noFill/>
          <a:ln>
            <a:noFill/>
          </a:ln>
        </p:spPr>
      </p:pic>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uk-UA" smtClean="0"/>
              <a:t>31</a:t>
            </a:fld>
            <a:endParaRPr lang="uk-UA"/>
          </a:p>
        </p:txBody>
      </p:sp>
      <p:pic>
        <p:nvPicPr>
          <p:cNvPr id="5" name="Google Shape;210;p32">
            <a:extLst>
              <a:ext uri="{FF2B5EF4-FFF2-40B4-BE49-F238E27FC236}">
                <a16:creationId xmlns:a16="http://schemas.microsoft.com/office/drawing/2014/main" id="{95A8B032-3BAF-45F8-B7FA-10B293B6768F}"/>
              </a:ext>
            </a:extLst>
          </p:cNvPr>
          <p:cNvPicPr preferRelativeResize="0"/>
          <p:nvPr/>
        </p:nvPicPr>
        <p:blipFill>
          <a:blip r:embed="rId4">
            <a:alphaModFix/>
          </a:blip>
          <a:stretch>
            <a:fillRect/>
          </a:stretch>
        </p:blipFill>
        <p:spPr>
          <a:xfrm>
            <a:off x="8472458" y="1"/>
            <a:ext cx="671542" cy="547389"/>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43"/>
          <p:cNvSpPr txBox="1">
            <a:spLocks noGrp="1"/>
          </p:cNvSpPr>
          <p:nvPr>
            <p:ph type="title"/>
          </p:nvPr>
        </p:nvSpPr>
        <p:spPr>
          <a:xfrm>
            <a:off x="100350" y="430815"/>
            <a:ext cx="8520600" cy="476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400" b="1" dirty="0"/>
              <a:t>FRAMEWORK:</a:t>
            </a:r>
            <a:endParaRPr sz="2400" b="1" dirty="0"/>
          </a:p>
        </p:txBody>
      </p:sp>
      <p:sp>
        <p:nvSpPr>
          <p:cNvPr id="273" name="Google Shape;273;p43"/>
          <p:cNvSpPr txBox="1">
            <a:spLocks noGrp="1"/>
          </p:cNvSpPr>
          <p:nvPr>
            <p:ph type="body" idx="1"/>
          </p:nvPr>
        </p:nvSpPr>
        <p:spPr>
          <a:xfrm>
            <a:off x="100350" y="1349891"/>
            <a:ext cx="8943300" cy="4580417"/>
          </a:xfrm>
          <a:prstGeom prst="rect">
            <a:avLst/>
          </a:prstGeom>
        </p:spPr>
        <p:txBody>
          <a:bodyPr spcFirstLastPara="1" wrap="square" lIns="91425" tIns="91425" rIns="91425" bIns="91425" anchor="t" anchorCtr="0">
            <a:noAutofit/>
          </a:bodyPr>
          <a:lstStyle/>
          <a:p>
            <a:pPr marL="285750" indent="-285750" algn="just">
              <a:buClrTx/>
              <a:buSzPct val="120000"/>
            </a:pPr>
            <a:r>
              <a:rPr lang="en-IN" dirty="0">
                <a:solidFill>
                  <a:schemeClr val="dk1"/>
                </a:solidFill>
              </a:rPr>
              <a:t>To provide a physical meaningful model for image enhancement, Retinex theory is proposed. According to this model, the amount of light reaching observers can be decomposed into illuminations and scene reflection. </a:t>
            </a:r>
          </a:p>
          <a:p>
            <a:pPr marL="0" indent="0" algn="just">
              <a:buNone/>
            </a:pPr>
            <a:endParaRPr lang="en-IN" dirty="0">
              <a:solidFill>
                <a:schemeClr val="dk1"/>
              </a:solidFill>
            </a:endParaRPr>
          </a:p>
          <a:p>
            <a:pPr marL="0" indent="0" algn="just">
              <a:buNone/>
            </a:pPr>
            <a:r>
              <a:rPr lang="en-IN" dirty="0">
                <a:solidFill>
                  <a:schemeClr val="dk1"/>
                </a:solidFill>
              </a:rPr>
              <a:t>			     E = R o T</a:t>
            </a:r>
          </a:p>
          <a:p>
            <a:pPr marL="0" indent="0" algn="just">
              <a:buNone/>
            </a:pPr>
            <a:endParaRPr lang="en-IN" dirty="0">
              <a:solidFill>
                <a:schemeClr val="dk1"/>
              </a:solidFill>
            </a:endParaRPr>
          </a:p>
          <a:p>
            <a:pPr marL="0" indent="0" algn="just">
              <a:buNone/>
            </a:pPr>
            <a:r>
              <a:rPr lang="en-IN" dirty="0">
                <a:solidFill>
                  <a:schemeClr val="dk1"/>
                </a:solidFill>
              </a:rPr>
              <a:t>	where R and T are the scene reflectance map and the illumination map, respectively. The operator o represents element-wise multiplication. E is the light reaching the camera, i.e. the image irradiance. </a:t>
            </a:r>
          </a:p>
          <a:p>
            <a:pPr marL="0" lvl="0" indent="0" algn="l" rtl="0">
              <a:spcBef>
                <a:spcPts val="0"/>
              </a:spcBef>
              <a:spcAft>
                <a:spcPts val="0"/>
              </a:spcAft>
              <a:buNone/>
            </a:pPr>
            <a:endParaRPr sz="1200" dirty="0"/>
          </a:p>
          <a:p>
            <a:pPr marL="0" lvl="0" indent="0" algn="l" rtl="0">
              <a:spcBef>
                <a:spcPts val="1600"/>
              </a:spcBef>
              <a:spcAft>
                <a:spcPts val="0"/>
              </a:spcAft>
              <a:buNone/>
            </a:pPr>
            <a:r>
              <a:rPr lang="en-IN" sz="1200" dirty="0">
                <a:solidFill>
                  <a:schemeClr val="tx1"/>
                </a:solidFill>
              </a:rPr>
              <a:t>17-05-2019</a:t>
            </a:r>
            <a:endParaRPr sz="1200" dirty="0">
              <a:solidFill>
                <a:schemeClr val="tx1"/>
              </a:solidFill>
            </a:endParaRPr>
          </a:p>
          <a:p>
            <a:pPr marL="0" lvl="0" indent="0" algn="l" rtl="0">
              <a:spcBef>
                <a:spcPts val="1600"/>
              </a:spcBef>
              <a:spcAft>
                <a:spcPts val="0"/>
              </a:spcAft>
              <a:buNone/>
            </a:pPr>
            <a:endParaRPr sz="1200" dirty="0"/>
          </a:p>
          <a:p>
            <a:pPr marL="0" lvl="0" indent="0" algn="l" rtl="0">
              <a:spcBef>
                <a:spcPts val="0"/>
              </a:spcBef>
              <a:spcAft>
                <a:spcPts val="0"/>
              </a:spcAft>
              <a:buNone/>
            </a:pPr>
            <a:endParaRPr sz="1200" dirty="0"/>
          </a:p>
          <a:p>
            <a:pPr marL="0" lvl="0" indent="0" algn="l" rtl="0">
              <a:spcBef>
                <a:spcPts val="0"/>
              </a:spcBef>
              <a:spcAft>
                <a:spcPts val="0"/>
              </a:spcAft>
              <a:buNone/>
            </a:pPr>
            <a:endParaRPr sz="1200" dirty="0"/>
          </a:p>
          <a:p>
            <a:pPr marL="0" lvl="0" indent="0" algn="l" rtl="0">
              <a:spcBef>
                <a:spcPts val="0"/>
              </a:spcBef>
              <a:spcAft>
                <a:spcPts val="0"/>
              </a:spcAft>
              <a:buNone/>
            </a:pPr>
            <a:r>
              <a:rPr lang="en" sz="1200" dirty="0"/>
              <a:t>17-05-2019</a:t>
            </a:r>
            <a:endParaRPr dirty="0">
              <a:solidFill>
                <a:schemeClr val="dk1"/>
              </a:solidFill>
            </a:endParaRPr>
          </a:p>
          <a:p>
            <a:pPr marL="0" lvl="0" indent="0" algn="l" rtl="0">
              <a:spcBef>
                <a:spcPts val="1600"/>
              </a:spcBef>
              <a:spcAft>
                <a:spcPts val="0"/>
              </a:spcAft>
              <a:buNone/>
            </a:pPr>
            <a:endParaRPr dirty="0">
              <a:solidFill>
                <a:schemeClr val="dk1"/>
              </a:solidFill>
            </a:endParaRPr>
          </a:p>
          <a:p>
            <a:pPr marL="0" lvl="0" indent="0" algn="l" rtl="0">
              <a:spcBef>
                <a:spcPts val="0"/>
              </a:spcBef>
              <a:spcAft>
                <a:spcPts val="0"/>
              </a:spcAft>
              <a:buNone/>
            </a:pPr>
            <a:endParaRPr dirty="0">
              <a:solidFill>
                <a:schemeClr val="dk1"/>
              </a:solidFill>
            </a:endParaRPr>
          </a:p>
          <a:p>
            <a:pPr marL="0" lvl="0" indent="0" algn="l" rtl="0">
              <a:spcBef>
                <a:spcPts val="0"/>
              </a:spcBef>
              <a:spcAft>
                <a:spcPts val="0"/>
              </a:spcAft>
              <a:buNone/>
            </a:pPr>
            <a:endParaRPr dirty="0">
              <a:solidFill>
                <a:schemeClr val="dk1"/>
              </a:solidFill>
            </a:endParaRPr>
          </a:p>
          <a:p>
            <a:pPr marL="0" lvl="0" indent="0" algn="l" rtl="0">
              <a:spcBef>
                <a:spcPts val="0"/>
              </a:spcBef>
              <a:spcAft>
                <a:spcPts val="0"/>
              </a:spcAft>
              <a:buNone/>
            </a:pPr>
            <a:endParaRPr dirty="0">
              <a:solidFill>
                <a:schemeClr val="dk1"/>
              </a:solidFill>
            </a:endParaRPr>
          </a:p>
          <a:p>
            <a:pPr marL="0" lvl="0" indent="0" algn="l" rtl="0">
              <a:spcBef>
                <a:spcPts val="0"/>
              </a:spcBef>
              <a:spcAft>
                <a:spcPts val="0"/>
              </a:spcAft>
              <a:buNone/>
            </a:pPr>
            <a:endParaRPr dirty="0">
              <a:solidFill>
                <a:schemeClr val="dk1"/>
              </a:solidFill>
            </a:endParaRPr>
          </a:p>
          <a:p>
            <a:pPr marL="0" lvl="0" indent="0" algn="l" rtl="0">
              <a:lnSpc>
                <a:spcPct val="100000"/>
              </a:lnSpc>
              <a:spcBef>
                <a:spcPts val="0"/>
              </a:spcBef>
              <a:spcAft>
                <a:spcPts val="0"/>
              </a:spcAft>
              <a:buClr>
                <a:schemeClr val="dk1"/>
              </a:buClr>
              <a:buSzPts val="1100"/>
              <a:buFont typeface="Arial"/>
              <a:buNone/>
            </a:pPr>
            <a:r>
              <a:rPr lang="en" sz="1400" dirty="0">
                <a:solidFill>
                  <a:schemeClr val="dk1"/>
                </a:solidFill>
              </a:rPr>
              <a:t>16-03-2019</a:t>
            </a:r>
            <a:endParaRPr dirty="0">
              <a:solidFill>
                <a:schemeClr val="dk1"/>
              </a:solidFill>
            </a:endParaRPr>
          </a:p>
        </p:txBody>
      </p:sp>
      <p:pic>
        <p:nvPicPr>
          <p:cNvPr id="274" name="Google Shape;274;p43"/>
          <p:cNvPicPr preferRelativeResize="0"/>
          <p:nvPr/>
        </p:nvPicPr>
        <p:blipFill>
          <a:blip r:embed="rId3">
            <a:alphaModFix/>
          </a:blip>
          <a:stretch>
            <a:fillRect/>
          </a:stretch>
        </p:blipFill>
        <p:spPr>
          <a:xfrm>
            <a:off x="0" y="-15489"/>
            <a:ext cx="776177" cy="745424"/>
          </a:xfrm>
          <a:prstGeom prst="rect">
            <a:avLst/>
          </a:prstGeom>
          <a:noFill/>
          <a:ln>
            <a:noFill/>
          </a:ln>
        </p:spPr>
      </p:pic>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uk-UA" smtClean="0"/>
              <a:t>32</a:t>
            </a:fld>
            <a:endParaRPr lang="uk-UA"/>
          </a:p>
        </p:txBody>
      </p:sp>
      <p:pic>
        <p:nvPicPr>
          <p:cNvPr id="6" name="Google Shape;210;p32">
            <a:extLst>
              <a:ext uri="{FF2B5EF4-FFF2-40B4-BE49-F238E27FC236}">
                <a16:creationId xmlns:a16="http://schemas.microsoft.com/office/drawing/2014/main" id="{6FCC936F-D8F7-4A25-8162-F4E47AD1B022}"/>
              </a:ext>
            </a:extLst>
          </p:cNvPr>
          <p:cNvPicPr preferRelativeResize="0"/>
          <p:nvPr/>
        </p:nvPicPr>
        <p:blipFill>
          <a:blip r:embed="rId4">
            <a:alphaModFix/>
          </a:blip>
          <a:stretch>
            <a:fillRect/>
          </a:stretch>
        </p:blipFill>
        <p:spPr>
          <a:xfrm>
            <a:off x="8472458" y="1"/>
            <a:ext cx="671542" cy="595422"/>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7013161-DAD7-4A32-843E-ADA453E76C1B}"/>
              </a:ext>
            </a:extLst>
          </p:cNvPr>
          <p:cNvSpPr>
            <a:spLocks noGrp="1"/>
          </p:cNvSpPr>
          <p:nvPr>
            <p:ph type="body" idx="1"/>
          </p:nvPr>
        </p:nvSpPr>
        <p:spPr>
          <a:xfrm>
            <a:off x="0" y="605096"/>
            <a:ext cx="8520600" cy="4538404"/>
          </a:xfrm>
        </p:spPr>
        <p:txBody>
          <a:bodyPr/>
          <a:lstStyle/>
          <a:p>
            <a:pPr lvl="0">
              <a:buClr>
                <a:schemeClr val="dk1"/>
              </a:buClr>
            </a:pPr>
            <a:r>
              <a:rPr lang="en-IN" dirty="0">
                <a:solidFill>
                  <a:schemeClr val="dk1"/>
                </a:solidFill>
              </a:rPr>
              <a:t>In most cameras, there exists a nonlinear radiometric response function f. Therefore, f should be considered in forming the actual input image P and the desired recovery image P’ </a:t>
            </a:r>
          </a:p>
          <a:p>
            <a:pPr marL="114300" lvl="0" indent="0">
              <a:buClr>
                <a:schemeClr val="dk1"/>
              </a:buClr>
              <a:buNone/>
            </a:pPr>
            <a:r>
              <a:rPr lang="en-IN" sz="2000" dirty="0">
                <a:solidFill>
                  <a:schemeClr val="dk1"/>
                </a:solidFill>
              </a:rPr>
              <a:t>			P = f(E), P′=f(R)</a:t>
            </a:r>
          </a:p>
          <a:p>
            <a:pPr marL="0" lvl="0" indent="0">
              <a:buNone/>
            </a:pPr>
            <a:r>
              <a:rPr lang="en-IN" dirty="0">
                <a:solidFill>
                  <a:schemeClr val="dk1"/>
                </a:solidFill>
              </a:rPr>
              <a:t>	                    </a:t>
            </a:r>
            <a:r>
              <a:rPr lang="en-IN" sz="2000" dirty="0">
                <a:solidFill>
                  <a:schemeClr val="dk1"/>
                </a:solidFill>
              </a:rPr>
              <a:t>P′ = f(R) = f( E o ( 1 Ø T ))</a:t>
            </a:r>
          </a:p>
          <a:p>
            <a:pPr marL="0" lvl="0" indent="0">
              <a:buNone/>
            </a:pPr>
            <a:r>
              <a:rPr lang="en-IN" sz="2000" dirty="0">
                <a:solidFill>
                  <a:schemeClr val="dk1"/>
                </a:solidFill>
              </a:rPr>
              <a:t>                                              = g( f(E), 1 ØT ) = g( P, 1 Ø T )</a:t>
            </a:r>
          </a:p>
          <a:p>
            <a:pPr marL="0" lvl="0" indent="0">
              <a:buNone/>
            </a:pPr>
            <a:r>
              <a:rPr lang="en-IN" dirty="0">
                <a:solidFill>
                  <a:schemeClr val="dk1"/>
                </a:solidFill>
              </a:rPr>
              <a:t>                Where </a:t>
            </a:r>
            <a:r>
              <a:rPr lang="en-IN" sz="2000" dirty="0">
                <a:solidFill>
                  <a:schemeClr val="dk1"/>
                </a:solidFill>
              </a:rPr>
              <a:t>Ø</a:t>
            </a:r>
            <a:r>
              <a:rPr lang="en-IN" dirty="0">
                <a:solidFill>
                  <a:schemeClr val="dk1"/>
                </a:solidFill>
              </a:rPr>
              <a:t> represents element wise division. </a:t>
            </a:r>
          </a:p>
          <a:p>
            <a:pPr marL="0" lvl="0" indent="0">
              <a:buNone/>
            </a:pPr>
            <a:endParaRPr lang="en-IN" dirty="0">
              <a:solidFill>
                <a:schemeClr val="dk1"/>
              </a:solidFill>
            </a:endParaRPr>
          </a:p>
          <a:p>
            <a:pPr marL="285750" indent="-285750">
              <a:buClr>
                <a:schemeClr val="tx1"/>
              </a:buClr>
            </a:pPr>
            <a:r>
              <a:rPr lang="en-IN" dirty="0">
                <a:solidFill>
                  <a:schemeClr val="dk1"/>
                </a:solidFill>
              </a:rPr>
              <a:t>The relationship between CRF and BTF is given by Comparametric equation. </a:t>
            </a:r>
          </a:p>
          <a:p>
            <a:pPr marL="0" indent="0">
              <a:buNone/>
            </a:pPr>
            <a:r>
              <a:rPr lang="en-IN" dirty="0">
                <a:solidFill>
                  <a:schemeClr val="dk1"/>
                </a:solidFill>
              </a:rPr>
              <a:t>                                          g( f(E),k)=f(kE)……..comparametric equation</a:t>
            </a:r>
          </a:p>
          <a:p>
            <a:pPr marL="0" indent="0">
              <a:buNone/>
            </a:pPr>
            <a:endParaRPr lang="en-IN" dirty="0">
              <a:solidFill>
                <a:schemeClr val="dk1"/>
              </a:solidFill>
            </a:endParaRPr>
          </a:p>
          <a:p>
            <a:pPr lvl="0">
              <a:buClr>
                <a:schemeClr val="dk1"/>
              </a:buClr>
            </a:pPr>
            <a:r>
              <a:rPr lang="en-IN" dirty="0">
                <a:solidFill>
                  <a:schemeClr val="dk1"/>
                </a:solidFill>
              </a:rPr>
              <a:t>We can find the relation between T and K as : K=(1⊘T). </a:t>
            </a:r>
          </a:p>
          <a:p>
            <a:pPr marL="114300" indent="0">
              <a:buNone/>
            </a:pPr>
            <a:endParaRPr lang="en-IN" sz="1200" dirty="0">
              <a:solidFill>
                <a:schemeClr val="tx1"/>
              </a:solidFill>
            </a:endParaRPr>
          </a:p>
          <a:p>
            <a:pPr marL="114300" indent="0">
              <a:buNone/>
            </a:pPr>
            <a:r>
              <a:rPr lang="en-IN" sz="1200" dirty="0">
                <a:solidFill>
                  <a:schemeClr val="tx1"/>
                </a:solidFill>
              </a:rPr>
              <a:t>17-05-2019</a:t>
            </a:r>
          </a:p>
        </p:txBody>
      </p:sp>
      <p:sp>
        <p:nvSpPr>
          <p:cNvPr id="4" name="Slide Number Placeholder 3">
            <a:extLst>
              <a:ext uri="{FF2B5EF4-FFF2-40B4-BE49-F238E27FC236}">
                <a16:creationId xmlns:a16="http://schemas.microsoft.com/office/drawing/2014/main" id="{E018140E-660E-401A-A936-D516F67EE3C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33</a:t>
            </a:fld>
            <a:endParaRPr lang="en" dirty="0"/>
          </a:p>
        </p:txBody>
      </p:sp>
    </p:spTree>
    <p:extLst>
      <p:ext uri="{BB962C8B-B14F-4D97-AF65-F5344CB8AC3E}">
        <p14:creationId xmlns:p14="http://schemas.microsoft.com/office/powerpoint/2010/main" val="82535332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p44"/>
          <p:cNvSpPr txBox="1">
            <a:spLocks noGrp="1"/>
          </p:cNvSpPr>
          <p:nvPr>
            <p:ph type="title"/>
          </p:nvPr>
        </p:nvSpPr>
        <p:spPr>
          <a:xfrm>
            <a:off x="311700" y="390850"/>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sz="2400" b="1"/>
              <a:t>Camera Response Model (CRM):</a:t>
            </a:r>
            <a:endParaRPr sz="2400" b="1" dirty="0"/>
          </a:p>
          <a:p>
            <a:pPr marL="0" lvl="0" indent="0" algn="l" rtl="0">
              <a:spcBef>
                <a:spcPts val="0"/>
              </a:spcBef>
              <a:spcAft>
                <a:spcPts val="0"/>
              </a:spcAft>
              <a:buNone/>
            </a:pPr>
            <a:endParaRPr dirty="0"/>
          </a:p>
        </p:txBody>
      </p:sp>
      <p:sp>
        <p:nvSpPr>
          <p:cNvPr id="280" name="Google Shape;280;p44"/>
          <p:cNvSpPr txBox="1">
            <a:spLocks noGrp="1"/>
          </p:cNvSpPr>
          <p:nvPr>
            <p:ph type="body" idx="1"/>
          </p:nvPr>
        </p:nvSpPr>
        <p:spPr>
          <a:xfrm>
            <a:off x="147300" y="806225"/>
            <a:ext cx="8849400" cy="4390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solidFill>
                <a:srgbClr val="000000"/>
              </a:solidFill>
            </a:endParaRPr>
          </a:p>
          <a:p>
            <a:pPr marL="457200" lvl="0" indent="-342900" algn="l" rtl="0">
              <a:spcBef>
                <a:spcPts val="1600"/>
              </a:spcBef>
              <a:spcAft>
                <a:spcPts val="0"/>
              </a:spcAft>
              <a:buClr>
                <a:srgbClr val="000000"/>
              </a:buClr>
              <a:buSzPts val="1800"/>
              <a:buChar char="●"/>
            </a:pPr>
            <a:r>
              <a:rPr lang="en">
                <a:solidFill>
                  <a:srgbClr val="000000"/>
                </a:solidFill>
              </a:rPr>
              <a:t>A Camera Response Model consists of two sub parts : CRF model and BTF model. </a:t>
            </a:r>
            <a:endParaRPr dirty="0">
              <a:solidFill>
                <a:srgbClr val="000000"/>
              </a:solidFill>
            </a:endParaRPr>
          </a:p>
          <a:p>
            <a:pPr marL="457200" lvl="0" indent="-342900" algn="l" rtl="0">
              <a:spcBef>
                <a:spcPts val="0"/>
              </a:spcBef>
              <a:spcAft>
                <a:spcPts val="0"/>
              </a:spcAft>
              <a:buClr>
                <a:srgbClr val="000000"/>
              </a:buClr>
              <a:buSzPts val="1800"/>
              <a:buChar char="●"/>
            </a:pPr>
            <a:r>
              <a:rPr lang="en">
                <a:solidFill>
                  <a:srgbClr val="000000"/>
                </a:solidFill>
              </a:rPr>
              <a:t>CRF model parameter is determined only by camera , whereas BTF model parameters are determined by camera and exposure ratio. </a:t>
            </a:r>
            <a:endParaRPr dirty="0">
              <a:solidFill>
                <a:srgbClr val="000000"/>
              </a:solidFill>
            </a:endParaRPr>
          </a:p>
          <a:p>
            <a:pPr marL="0" lvl="0" indent="0" algn="l" rtl="0">
              <a:spcBef>
                <a:spcPts val="1600"/>
              </a:spcBef>
              <a:spcAft>
                <a:spcPts val="0"/>
              </a:spcAft>
              <a:buNone/>
            </a:pPr>
            <a:endParaRPr dirty="0">
              <a:solidFill>
                <a:srgbClr val="000000"/>
              </a:solidFill>
            </a:endParaRPr>
          </a:p>
          <a:p>
            <a:pPr marL="0" lvl="0" indent="0" algn="l" rtl="0">
              <a:spcBef>
                <a:spcPts val="1600"/>
              </a:spcBef>
              <a:spcAft>
                <a:spcPts val="0"/>
              </a:spcAft>
              <a:buNone/>
            </a:pPr>
            <a:endParaRPr dirty="0">
              <a:solidFill>
                <a:srgbClr val="000000"/>
              </a:solidFill>
            </a:endParaRPr>
          </a:p>
          <a:p>
            <a:pPr marL="0" lvl="0" indent="0" algn="l" rtl="0">
              <a:spcBef>
                <a:spcPts val="1600"/>
              </a:spcBef>
              <a:spcAft>
                <a:spcPts val="0"/>
              </a:spcAft>
              <a:buNone/>
            </a:pPr>
            <a:endParaRPr dirty="0">
              <a:solidFill>
                <a:srgbClr val="000000"/>
              </a:solidFill>
            </a:endParaRPr>
          </a:p>
          <a:p>
            <a:pPr marL="0" lvl="0" indent="0" algn="l" rtl="0">
              <a:spcBef>
                <a:spcPts val="1600"/>
              </a:spcBef>
              <a:spcAft>
                <a:spcPts val="0"/>
              </a:spcAft>
              <a:buNone/>
            </a:pPr>
            <a:endParaRPr dirty="0">
              <a:solidFill>
                <a:srgbClr val="000000"/>
              </a:solidFill>
            </a:endParaRPr>
          </a:p>
          <a:p>
            <a:pPr marL="0" lvl="0" indent="0" algn="l" rtl="0">
              <a:spcBef>
                <a:spcPts val="1600"/>
              </a:spcBef>
              <a:spcAft>
                <a:spcPts val="1600"/>
              </a:spcAft>
              <a:buClr>
                <a:schemeClr val="dk1"/>
              </a:buClr>
              <a:buSzPts val="1100"/>
              <a:buFont typeface="Arial"/>
              <a:buNone/>
            </a:pPr>
            <a:r>
              <a:rPr lang="en" sz="1200"/>
              <a:t>17-05-2019</a:t>
            </a:r>
            <a:endParaRPr dirty="0">
              <a:solidFill>
                <a:srgbClr val="000000"/>
              </a:solidFill>
            </a:endParaRPr>
          </a:p>
        </p:txBody>
      </p:sp>
      <p:pic>
        <p:nvPicPr>
          <p:cNvPr id="281" name="Google Shape;281;p44"/>
          <p:cNvPicPr preferRelativeResize="0"/>
          <p:nvPr/>
        </p:nvPicPr>
        <p:blipFill>
          <a:blip r:embed="rId3">
            <a:alphaModFix/>
          </a:blip>
          <a:stretch>
            <a:fillRect/>
          </a:stretch>
        </p:blipFill>
        <p:spPr>
          <a:xfrm>
            <a:off x="0" y="0"/>
            <a:ext cx="948906" cy="806225"/>
          </a:xfrm>
          <a:prstGeom prst="rect">
            <a:avLst/>
          </a:prstGeom>
          <a:noFill/>
          <a:ln>
            <a:noFill/>
          </a:ln>
        </p:spPr>
      </p:pic>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uk-UA" smtClean="0"/>
              <a:t>34</a:t>
            </a:fld>
            <a:endParaRPr lang="uk-UA"/>
          </a:p>
        </p:txBody>
      </p:sp>
      <p:pic>
        <p:nvPicPr>
          <p:cNvPr id="6" name="Google Shape;210;p32">
            <a:extLst>
              <a:ext uri="{FF2B5EF4-FFF2-40B4-BE49-F238E27FC236}">
                <a16:creationId xmlns:a16="http://schemas.microsoft.com/office/drawing/2014/main" id="{338BB988-3CCF-4280-B069-9E1D3C678D41}"/>
              </a:ext>
            </a:extLst>
          </p:cNvPr>
          <p:cNvPicPr preferRelativeResize="0"/>
          <p:nvPr/>
        </p:nvPicPr>
        <p:blipFill>
          <a:blip r:embed="rId4">
            <a:alphaModFix/>
          </a:blip>
          <a:stretch>
            <a:fillRect/>
          </a:stretch>
        </p:blipFill>
        <p:spPr>
          <a:xfrm>
            <a:off x="8472458" y="1"/>
            <a:ext cx="671542" cy="595422"/>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45"/>
          <p:cNvSpPr txBox="1">
            <a:spLocks noGrp="1"/>
          </p:cNvSpPr>
          <p:nvPr>
            <p:ph type="title"/>
          </p:nvPr>
        </p:nvSpPr>
        <p:spPr>
          <a:xfrm>
            <a:off x="226208" y="385428"/>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dirty="0"/>
              <a:t>BTF ESTIMATION </a:t>
            </a:r>
            <a:endParaRPr b="1" dirty="0"/>
          </a:p>
        </p:txBody>
      </p:sp>
      <mc:AlternateContent xmlns:mc="http://schemas.openxmlformats.org/markup-compatibility/2006">
        <mc:Choice xmlns:a14="http://schemas.microsoft.com/office/drawing/2010/main" Requires="a14">
          <p:sp>
            <p:nvSpPr>
              <p:cNvPr id="287" name="Google Shape;287;p45"/>
              <p:cNvSpPr txBox="1">
                <a:spLocks noGrp="1"/>
              </p:cNvSpPr>
              <p:nvPr>
                <p:ph type="body" idx="1"/>
              </p:nvPr>
            </p:nvSpPr>
            <p:spPr>
              <a:xfrm>
                <a:off x="122550" y="1122625"/>
                <a:ext cx="8898900" cy="4008650"/>
              </a:xfrm>
              <a:prstGeom prst="rect">
                <a:avLst/>
              </a:prstGeom>
            </p:spPr>
            <p:txBody>
              <a:bodyPr spcFirstLastPara="1" wrap="square" lIns="91425" tIns="91425" rIns="91425" bIns="91425" anchor="t" anchorCtr="0">
                <a:noAutofit/>
              </a:bodyPr>
              <a:lstStyle/>
              <a:p>
                <a:pPr marL="457200" lvl="0" indent="-342900" algn="just" rtl="0">
                  <a:spcBef>
                    <a:spcPts val="0"/>
                  </a:spcBef>
                  <a:spcAft>
                    <a:spcPts val="0"/>
                  </a:spcAft>
                  <a:buClr>
                    <a:srgbClr val="000000"/>
                  </a:buClr>
                  <a:buSzPts val="1800"/>
                  <a:buChar char="●"/>
                </a:pPr>
                <a:r>
                  <a:rPr lang="en-IN" dirty="0">
                    <a:solidFill>
                      <a:srgbClr val="000000"/>
                    </a:solidFill>
                  </a:rPr>
                  <a:t>To estimate BTF ‘g’, consider a pair of images P0 and P1 which differ only in exposure. </a:t>
                </a:r>
              </a:p>
              <a:p>
                <a:pPr marL="457200" lvl="0" indent="-342900" algn="just" rtl="0">
                  <a:spcBef>
                    <a:spcPts val="0"/>
                  </a:spcBef>
                  <a:spcAft>
                    <a:spcPts val="0"/>
                  </a:spcAft>
                  <a:buClr>
                    <a:srgbClr val="000000"/>
                  </a:buClr>
                  <a:buSzPts val="1800"/>
                  <a:buChar char="●"/>
                </a:pPr>
                <a:r>
                  <a:rPr lang="en-IN" dirty="0">
                    <a:solidFill>
                      <a:srgbClr val="000000"/>
                    </a:solidFill>
                  </a:rPr>
                  <a:t>Then plot their histograms of each color channel. </a:t>
                </a:r>
              </a:p>
              <a:p>
                <a:pPr marL="457200" lvl="0" indent="-342900" algn="just" rtl="0">
                  <a:spcBef>
                    <a:spcPts val="0"/>
                  </a:spcBef>
                  <a:spcAft>
                    <a:spcPts val="0"/>
                  </a:spcAft>
                  <a:buClr>
                    <a:srgbClr val="000000"/>
                  </a:buClr>
                  <a:buSzPts val="1800"/>
                  <a:buChar char="●"/>
                </a:pPr>
                <a:r>
                  <a:rPr lang="en-IN" dirty="0">
                    <a:solidFill>
                      <a:srgbClr val="000000"/>
                    </a:solidFill>
                  </a:rPr>
                  <a:t>If linear amplification of pixel values is performed before traditional gamma correction, then the resulting image will be very close to the real well-exposed image. Therefore, a two-parameter function can be used to describe the BTF model as :</a:t>
                </a:r>
              </a:p>
              <a:p>
                <a:pPr marL="0" lvl="0" indent="0" algn="just">
                  <a:spcBef>
                    <a:spcPts val="1600"/>
                  </a:spcBef>
                  <a:buNone/>
                </a:pPr>
                <a:r>
                  <a:rPr lang="en-IN" dirty="0">
                    <a:solidFill>
                      <a:srgbClr val="000000"/>
                    </a:solidFill>
                  </a:rPr>
                  <a:t>			</a:t>
                </a:r>
                <a14:m>
                  <m:oMath xmlns:m="http://schemas.openxmlformats.org/officeDocument/2006/math">
                    <m:sSub>
                      <m:sSubPr>
                        <m:ctrlPr>
                          <a:rPr lang="ar-AE" sz="2000" i="1" smtClean="0">
                            <a:solidFill>
                              <a:srgbClr val="000000"/>
                            </a:solidFill>
                            <a:latin typeface="Cambria Math" panose="02040503050406030204" pitchFamily="18" charset="0"/>
                          </a:rPr>
                        </m:ctrlPr>
                      </m:sSubPr>
                      <m:e>
                        <m:r>
                          <a:rPr lang="ar-AE" sz="2000" b="0" i="1" smtClean="0">
                            <a:solidFill>
                              <a:srgbClr val="000000"/>
                            </a:solidFill>
                            <a:latin typeface="Cambria Math" panose="02040503050406030204" pitchFamily="18" charset="0"/>
                          </a:rPr>
                          <m:t>𝑃</m:t>
                        </m:r>
                      </m:e>
                      <m:sub>
                        <m:r>
                          <a:rPr lang="en-IN" sz="2000" b="0" i="1" smtClean="0">
                            <a:solidFill>
                              <a:srgbClr val="000000"/>
                            </a:solidFill>
                            <a:latin typeface="Cambria Math" panose="02040503050406030204" pitchFamily="18" charset="0"/>
                          </a:rPr>
                          <m:t>1</m:t>
                        </m:r>
                      </m:sub>
                    </m:sSub>
                    <m:r>
                      <a:rPr lang="en-IN" sz="2000" b="0" i="1" smtClean="0">
                        <a:solidFill>
                          <a:srgbClr val="000000"/>
                        </a:solidFill>
                        <a:latin typeface="Cambria Math" panose="02040503050406030204" pitchFamily="18" charset="0"/>
                      </a:rPr>
                      <m:t>=</m:t>
                    </m:r>
                    <m:r>
                      <a:rPr lang="en-IN" sz="2000" b="0" i="1" smtClean="0">
                        <a:solidFill>
                          <a:srgbClr val="000000"/>
                        </a:solidFill>
                        <a:latin typeface="Cambria Math" panose="02040503050406030204" pitchFamily="18" charset="0"/>
                      </a:rPr>
                      <m:t>𝑔</m:t>
                    </m:r>
                    <m:d>
                      <m:dPr>
                        <m:ctrlPr>
                          <a:rPr lang="en-IN" sz="2000" b="0" i="1" smtClean="0">
                            <a:solidFill>
                              <a:srgbClr val="000000"/>
                            </a:solidFill>
                            <a:latin typeface="Cambria Math" panose="02040503050406030204" pitchFamily="18" charset="0"/>
                          </a:rPr>
                        </m:ctrlPr>
                      </m:dPr>
                      <m:e>
                        <m:sSub>
                          <m:sSubPr>
                            <m:ctrlPr>
                              <a:rPr lang="en-IN" sz="2000" b="0" i="1" smtClean="0">
                                <a:solidFill>
                                  <a:srgbClr val="000000"/>
                                </a:solidFill>
                                <a:latin typeface="Cambria Math" panose="02040503050406030204" pitchFamily="18" charset="0"/>
                              </a:rPr>
                            </m:ctrlPr>
                          </m:sSubPr>
                          <m:e>
                            <m:r>
                              <a:rPr lang="en-IN" sz="2000" b="0" i="1" smtClean="0">
                                <a:solidFill>
                                  <a:srgbClr val="000000"/>
                                </a:solidFill>
                                <a:latin typeface="Cambria Math" panose="02040503050406030204" pitchFamily="18" charset="0"/>
                              </a:rPr>
                              <m:t>𝑃</m:t>
                            </m:r>
                          </m:e>
                          <m:sub>
                            <m:r>
                              <a:rPr lang="en-IN" sz="2000" b="0" i="1" smtClean="0">
                                <a:solidFill>
                                  <a:srgbClr val="000000"/>
                                </a:solidFill>
                                <a:latin typeface="Cambria Math" panose="02040503050406030204" pitchFamily="18" charset="0"/>
                              </a:rPr>
                              <m:t>0</m:t>
                            </m:r>
                            <m:r>
                              <a:rPr lang="en-IN" sz="2000" b="0" i="1" smtClean="0">
                                <a:solidFill>
                                  <a:srgbClr val="000000"/>
                                </a:solidFill>
                                <a:latin typeface="Cambria Math" panose="02040503050406030204" pitchFamily="18" charset="0"/>
                              </a:rPr>
                              <m:t> </m:t>
                            </m:r>
                          </m:sub>
                        </m:sSub>
                        <m:r>
                          <a:rPr lang="en-IN" sz="2000" b="0" i="1" smtClean="0">
                            <a:solidFill>
                              <a:srgbClr val="000000"/>
                            </a:solidFill>
                            <a:latin typeface="Cambria Math" panose="02040503050406030204" pitchFamily="18" charset="0"/>
                          </a:rPr>
                          <m:t>,</m:t>
                        </m:r>
                        <m:r>
                          <a:rPr lang="en-IN" sz="2000" b="0" i="1" smtClean="0">
                            <a:solidFill>
                              <a:srgbClr val="000000"/>
                            </a:solidFill>
                            <a:latin typeface="Cambria Math" panose="02040503050406030204" pitchFamily="18" charset="0"/>
                          </a:rPr>
                          <m:t>𝑘</m:t>
                        </m:r>
                      </m:e>
                    </m:d>
                    <m:r>
                      <a:rPr lang="en-IN" sz="2000" b="0" i="1" smtClean="0">
                        <a:solidFill>
                          <a:srgbClr val="000000"/>
                        </a:solidFill>
                        <a:latin typeface="Cambria Math" panose="02040503050406030204" pitchFamily="18" charset="0"/>
                      </a:rPr>
                      <m:t>= </m:t>
                    </m:r>
                    <m:r>
                      <a:rPr lang="en-IN" sz="2000" b="0" i="1" smtClean="0">
                        <a:solidFill>
                          <a:srgbClr val="000000"/>
                        </a:solidFill>
                        <a:latin typeface="Cambria Math" panose="02040503050406030204" pitchFamily="18" charset="0"/>
                        <a:ea typeface="Cambria Math" panose="02040503050406030204" pitchFamily="18" charset="0"/>
                      </a:rPr>
                      <m:t>𝛽</m:t>
                    </m:r>
                    <m:r>
                      <a:rPr lang="en-IN" sz="2000" b="0" i="1" smtClean="0">
                        <a:solidFill>
                          <a:srgbClr val="000000"/>
                        </a:solidFill>
                        <a:latin typeface="Cambria Math" panose="02040503050406030204" pitchFamily="18" charset="0"/>
                        <a:ea typeface="Cambria Math" panose="02040503050406030204" pitchFamily="18" charset="0"/>
                      </a:rPr>
                      <m:t> </m:t>
                    </m:r>
                    <m:sSubSup>
                      <m:sSubSupPr>
                        <m:ctrlPr>
                          <a:rPr lang="en-IN" sz="2000" b="0" i="1" smtClean="0">
                            <a:solidFill>
                              <a:srgbClr val="000000"/>
                            </a:solidFill>
                            <a:latin typeface="Cambria Math" panose="02040503050406030204" pitchFamily="18" charset="0"/>
                            <a:ea typeface="Cambria Math" panose="02040503050406030204" pitchFamily="18" charset="0"/>
                          </a:rPr>
                        </m:ctrlPr>
                      </m:sSubSupPr>
                      <m:e>
                        <m:r>
                          <a:rPr lang="en-IN" sz="2000" b="0" i="1" smtClean="0">
                            <a:solidFill>
                              <a:srgbClr val="000000"/>
                            </a:solidFill>
                            <a:latin typeface="Cambria Math" panose="02040503050406030204" pitchFamily="18" charset="0"/>
                            <a:ea typeface="Cambria Math" panose="02040503050406030204" pitchFamily="18" charset="0"/>
                          </a:rPr>
                          <m:t>𝑃</m:t>
                        </m:r>
                      </m:e>
                      <m:sub>
                        <m:r>
                          <a:rPr lang="en-IN" sz="2000" b="0" i="1" smtClean="0">
                            <a:solidFill>
                              <a:srgbClr val="000000"/>
                            </a:solidFill>
                            <a:latin typeface="Cambria Math" panose="02040503050406030204" pitchFamily="18" charset="0"/>
                            <a:ea typeface="Cambria Math" panose="02040503050406030204" pitchFamily="18" charset="0"/>
                          </a:rPr>
                          <m:t>0</m:t>
                        </m:r>
                      </m:sub>
                      <m:sup>
                        <m:r>
                          <a:rPr lang="en-IN" sz="2000" b="0" i="1" smtClean="0">
                            <a:solidFill>
                              <a:srgbClr val="000000"/>
                            </a:solidFill>
                            <a:latin typeface="Cambria Math" panose="02040503050406030204" pitchFamily="18" charset="0"/>
                            <a:ea typeface="Cambria Math" panose="02040503050406030204" pitchFamily="18" charset="0"/>
                          </a:rPr>
                          <m:t>𝛾</m:t>
                        </m:r>
                      </m:sup>
                    </m:sSubSup>
                  </m:oMath>
                </a14:m>
                <a:r>
                  <a:rPr lang="ar-AE" dirty="0">
                    <a:solidFill>
                      <a:srgbClr val="000000"/>
                    </a:solidFill>
                  </a:rPr>
                  <a:t>	</a:t>
                </a:r>
              </a:p>
              <a:p>
                <a:pPr marL="457200" lvl="0" indent="0" algn="just" rtl="0">
                  <a:spcBef>
                    <a:spcPts val="1600"/>
                  </a:spcBef>
                  <a:spcAft>
                    <a:spcPts val="0"/>
                  </a:spcAft>
                  <a:buNone/>
                </a:pPr>
                <a:r>
                  <a:rPr lang="en-IN" dirty="0">
                    <a:solidFill>
                      <a:srgbClr val="000000"/>
                    </a:solidFill>
                  </a:rPr>
                  <a:t>Where </a:t>
                </a:r>
                <a:r>
                  <a:rPr lang="el-GR" dirty="0">
                    <a:solidFill>
                      <a:srgbClr val="000000"/>
                    </a:solidFill>
                  </a:rPr>
                  <a:t>β </a:t>
                </a:r>
                <a:r>
                  <a:rPr lang="en-IN" dirty="0">
                    <a:solidFill>
                      <a:srgbClr val="000000"/>
                    </a:solidFill>
                  </a:rPr>
                  <a:t>and 𝛾 are parameters of BTF and k is the exposure ratio. </a:t>
                </a:r>
              </a:p>
              <a:p>
                <a:pPr marL="0" lvl="0" indent="0" algn="l" rtl="0">
                  <a:spcBef>
                    <a:spcPts val="1600"/>
                  </a:spcBef>
                  <a:spcAft>
                    <a:spcPts val="0"/>
                  </a:spcAft>
                  <a:buClr>
                    <a:schemeClr val="dk1"/>
                  </a:buClr>
                  <a:buSzPts val="1100"/>
                  <a:buFont typeface="Arial"/>
                  <a:buNone/>
                </a:pPr>
                <a:r>
                  <a:rPr lang="en-IN" sz="1200" dirty="0">
                    <a:solidFill>
                      <a:schemeClr val="tx1"/>
                    </a:solidFill>
                  </a:rPr>
                  <a:t>17-05-2019</a:t>
                </a:r>
                <a:endParaRPr lang="en-IN" dirty="0">
                  <a:solidFill>
                    <a:schemeClr val="tx1"/>
                  </a:solidFill>
                </a:endParaRPr>
              </a:p>
              <a:p>
                <a:pPr marL="457200" lvl="0" indent="0" algn="l" rtl="0">
                  <a:spcBef>
                    <a:spcPts val="1600"/>
                  </a:spcBef>
                  <a:spcAft>
                    <a:spcPts val="1600"/>
                  </a:spcAft>
                  <a:buNone/>
                </a:pPr>
                <a:endParaRPr dirty="0">
                  <a:solidFill>
                    <a:srgbClr val="000000"/>
                  </a:solidFill>
                </a:endParaRPr>
              </a:p>
            </p:txBody>
          </p:sp>
        </mc:Choice>
        <mc:Fallback>
          <p:sp>
            <p:nvSpPr>
              <p:cNvPr id="287" name="Google Shape;287;p45"/>
              <p:cNvSpPr txBox="1">
                <a:spLocks noGrp="1" noRot="1" noChangeAspect="1" noMove="1" noResize="1" noEditPoints="1" noAdjustHandles="1" noChangeArrowheads="1" noChangeShapeType="1" noTextEdit="1"/>
              </p:cNvSpPr>
              <p:nvPr>
                <p:ph type="body" idx="1"/>
              </p:nvPr>
            </p:nvSpPr>
            <p:spPr>
              <a:xfrm>
                <a:off x="122550" y="1122625"/>
                <a:ext cx="8898900" cy="4008650"/>
              </a:xfrm>
              <a:prstGeom prst="rect">
                <a:avLst/>
              </a:prstGeom>
              <a:blipFill>
                <a:blip r:embed="rId3"/>
                <a:stretch>
                  <a:fillRect r="-616"/>
                </a:stretch>
              </a:blipFill>
            </p:spPr>
            <p:txBody>
              <a:bodyPr/>
              <a:lstStyle/>
              <a:p>
                <a:r>
                  <a:rPr lang="en-IN">
                    <a:noFill/>
                  </a:rPr>
                  <a:t> </a:t>
                </a:r>
              </a:p>
            </p:txBody>
          </p:sp>
        </mc:Fallback>
      </mc:AlternateContent>
      <p:pic>
        <p:nvPicPr>
          <p:cNvPr id="288" name="Google Shape;288;p45"/>
          <p:cNvPicPr preferRelativeResize="0"/>
          <p:nvPr/>
        </p:nvPicPr>
        <p:blipFill>
          <a:blip r:embed="rId4">
            <a:alphaModFix/>
          </a:blip>
          <a:stretch>
            <a:fillRect/>
          </a:stretch>
        </p:blipFill>
        <p:spPr>
          <a:xfrm>
            <a:off x="0" y="12225"/>
            <a:ext cx="948906" cy="781405"/>
          </a:xfrm>
          <a:prstGeom prst="rect">
            <a:avLst/>
          </a:prstGeom>
          <a:noFill/>
          <a:ln>
            <a:noFill/>
          </a:ln>
        </p:spPr>
      </p:pic>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uk-UA" smtClean="0"/>
              <a:t>35</a:t>
            </a:fld>
            <a:endParaRPr lang="uk-UA"/>
          </a:p>
        </p:txBody>
      </p:sp>
      <p:pic>
        <p:nvPicPr>
          <p:cNvPr id="7" name="Google Shape;210;p32">
            <a:extLst>
              <a:ext uri="{FF2B5EF4-FFF2-40B4-BE49-F238E27FC236}">
                <a16:creationId xmlns:a16="http://schemas.microsoft.com/office/drawing/2014/main" id="{8FB4AEEA-400D-4D6B-ADA3-5A605DC54A29}"/>
              </a:ext>
            </a:extLst>
          </p:cNvPr>
          <p:cNvPicPr preferRelativeResize="0"/>
          <p:nvPr/>
        </p:nvPicPr>
        <p:blipFill>
          <a:blip r:embed="rId5">
            <a:alphaModFix/>
          </a:blip>
          <a:stretch>
            <a:fillRect/>
          </a:stretch>
        </p:blipFill>
        <p:spPr>
          <a:xfrm>
            <a:off x="8472458" y="1"/>
            <a:ext cx="671542" cy="595422"/>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pic>
        <p:nvPicPr>
          <p:cNvPr id="294" name="Google Shape;294;p46"/>
          <p:cNvPicPr preferRelativeResize="0"/>
          <p:nvPr/>
        </p:nvPicPr>
        <p:blipFill>
          <a:blip r:embed="rId3">
            <a:alphaModFix/>
          </a:blip>
          <a:stretch>
            <a:fillRect/>
          </a:stretch>
        </p:blipFill>
        <p:spPr>
          <a:xfrm>
            <a:off x="8183350" y="0"/>
            <a:ext cx="960650" cy="876100"/>
          </a:xfrm>
          <a:prstGeom prst="rect">
            <a:avLst/>
          </a:prstGeom>
          <a:noFill/>
          <a:ln>
            <a:noFill/>
          </a:ln>
        </p:spPr>
      </p:pic>
      <p:pic>
        <p:nvPicPr>
          <p:cNvPr id="295" name="Google Shape;295;p46"/>
          <p:cNvPicPr preferRelativeResize="0"/>
          <p:nvPr/>
        </p:nvPicPr>
        <p:blipFill>
          <a:blip r:embed="rId4">
            <a:alphaModFix/>
          </a:blip>
          <a:stretch>
            <a:fillRect/>
          </a:stretch>
        </p:blipFill>
        <p:spPr>
          <a:xfrm>
            <a:off x="382925" y="0"/>
            <a:ext cx="7800424" cy="5143500"/>
          </a:xfrm>
          <a:prstGeom prst="rect">
            <a:avLst/>
          </a:prstGeom>
          <a:noFill/>
          <a:ln>
            <a:noFill/>
          </a:ln>
        </p:spPr>
      </p:pic>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uk-UA" smtClean="0"/>
              <a:t>36</a:t>
            </a:fld>
            <a:endParaRPr lang="uk-UA"/>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p47"/>
          <p:cNvSpPr txBox="1">
            <a:spLocks noGrp="1"/>
          </p:cNvSpPr>
          <p:nvPr>
            <p:ph type="title"/>
          </p:nvPr>
        </p:nvSpPr>
        <p:spPr>
          <a:xfrm>
            <a:off x="1268630" y="2205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CRF ESTIMATION</a:t>
            </a:r>
            <a:endParaRPr b="1" dirty="0"/>
          </a:p>
        </p:txBody>
      </p:sp>
      <mc:AlternateContent xmlns:mc="http://schemas.openxmlformats.org/markup-compatibility/2006">
        <mc:Choice xmlns:a14="http://schemas.microsoft.com/office/drawing/2010/main" Requires="a14">
          <p:sp>
            <p:nvSpPr>
              <p:cNvPr id="301" name="Google Shape;301;p47"/>
              <p:cNvSpPr txBox="1">
                <a:spLocks noGrp="1"/>
              </p:cNvSpPr>
              <p:nvPr>
                <p:ph type="body" idx="1"/>
              </p:nvPr>
            </p:nvSpPr>
            <p:spPr>
              <a:xfrm>
                <a:off x="161125" y="793225"/>
                <a:ext cx="8874000" cy="43503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rgbClr val="000000"/>
                  </a:buClr>
                  <a:buSzPts val="1800"/>
                  <a:buChar char="●"/>
                </a:pPr>
                <a:r>
                  <a:rPr lang="en-IN" dirty="0">
                    <a:solidFill>
                      <a:srgbClr val="000000"/>
                    </a:solidFill>
                  </a:rPr>
                  <a:t>To derive the CRF model, plug  g= </a:t>
                </a:r>
                <a14:m>
                  <m:oMath xmlns:m="http://schemas.openxmlformats.org/officeDocument/2006/math">
                    <m:r>
                      <a:rPr lang="en-IN" i="1" smtClean="0">
                        <a:solidFill>
                          <a:srgbClr val="000000"/>
                        </a:solidFill>
                        <a:latin typeface="Cambria Math" panose="02040503050406030204" pitchFamily="18" charset="0"/>
                        <a:ea typeface="Cambria Math" panose="02040503050406030204" pitchFamily="18" charset="0"/>
                      </a:rPr>
                      <m:t>𝛽</m:t>
                    </m:r>
                    <m:sSup>
                      <m:sSupPr>
                        <m:ctrlPr>
                          <a:rPr lang="en-IN" b="0" i="1" smtClean="0">
                            <a:solidFill>
                              <a:srgbClr val="000000"/>
                            </a:solidFill>
                            <a:latin typeface="Cambria Math" panose="02040503050406030204" pitchFamily="18" charset="0"/>
                            <a:ea typeface="Cambria Math" panose="02040503050406030204" pitchFamily="18" charset="0"/>
                          </a:rPr>
                        </m:ctrlPr>
                      </m:sSupPr>
                      <m:e>
                        <m:r>
                          <a:rPr lang="en-IN" b="0" i="1" smtClean="0">
                            <a:solidFill>
                              <a:srgbClr val="000000"/>
                            </a:solidFill>
                            <a:latin typeface="Cambria Math" panose="02040503050406030204" pitchFamily="18" charset="0"/>
                            <a:ea typeface="Cambria Math" panose="02040503050406030204" pitchFamily="18" charset="0"/>
                          </a:rPr>
                          <m:t>𝑓</m:t>
                        </m:r>
                      </m:e>
                      <m:sup>
                        <m:r>
                          <a:rPr lang="en-IN" b="0" i="1" smtClean="0">
                            <a:solidFill>
                              <a:srgbClr val="000000"/>
                            </a:solidFill>
                            <a:latin typeface="Cambria Math" panose="02040503050406030204" pitchFamily="18" charset="0"/>
                            <a:ea typeface="Cambria Math" panose="02040503050406030204" pitchFamily="18" charset="0"/>
                          </a:rPr>
                          <m:t>𝛾</m:t>
                        </m:r>
                      </m:sup>
                    </m:sSup>
                  </m:oMath>
                </a14:m>
                <a:r>
                  <a:rPr lang="en-IN" dirty="0">
                    <a:solidFill>
                      <a:srgbClr val="000000"/>
                    </a:solidFill>
                  </a:rPr>
                  <a:t> in the comparametric equation  </a:t>
                </a:r>
              </a:p>
              <a:p>
                <a:pPr marL="114300" lvl="0" indent="0" algn="l" rtl="0">
                  <a:lnSpc>
                    <a:spcPct val="150000"/>
                  </a:lnSpc>
                  <a:spcBef>
                    <a:spcPts val="0"/>
                  </a:spcBef>
                  <a:spcAft>
                    <a:spcPts val="0"/>
                  </a:spcAft>
                  <a:buClr>
                    <a:srgbClr val="000000"/>
                  </a:buClr>
                  <a:buSzPts val="1800"/>
                  <a:buNone/>
                </a:pPr>
                <a:r>
                  <a:rPr lang="en-IN" dirty="0">
                    <a:solidFill>
                      <a:srgbClr val="000000"/>
                    </a:solidFill>
                  </a:rPr>
                  <a:t>                    </a:t>
                </a:r>
                <a:r>
                  <a:rPr lang="en-IN" dirty="0">
                    <a:solidFill>
                      <a:schemeClr val="dk1"/>
                    </a:solidFill>
                  </a:rPr>
                  <a:t>g( f(E),k ) = f(kE). . . . . . . . . . . comparametric equation</a:t>
                </a:r>
              </a:p>
              <a:p>
                <a:pPr marL="114300" lvl="0" indent="0" algn="l" rtl="0">
                  <a:lnSpc>
                    <a:spcPct val="150000"/>
                  </a:lnSpc>
                  <a:spcBef>
                    <a:spcPts val="0"/>
                  </a:spcBef>
                  <a:spcAft>
                    <a:spcPts val="0"/>
                  </a:spcAft>
                  <a:buClr>
                    <a:srgbClr val="000000"/>
                  </a:buClr>
                  <a:buSzPts val="1800"/>
                  <a:buNone/>
                </a:pPr>
                <a:r>
                  <a:rPr lang="en-IN" sz="2000" i="1" dirty="0">
                    <a:solidFill>
                      <a:schemeClr val="dk1"/>
                    </a:solidFill>
                    <a:latin typeface="Cambria Math" panose="02040503050406030204" pitchFamily="18" charset="0"/>
                  </a:rPr>
                  <a:t>         </a:t>
                </a:r>
                <a14:m>
                  <m:oMath xmlns:m="http://schemas.openxmlformats.org/officeDocument/2006/math">
                    <m:sSub>
                      <m:sSubPr>
                        <m:ctrlPr>
                          <a:rPr lang="ar-AE" sz="2000" i="1">
                            <a:solidFill>
                              <a:srgbClr val="000000"/>
                            </a:solidFill>
                            <a:latin typeface="Cambria Math" panose="02040503050406030204" pitchFamily="18" charset="0"/>
                          </a:rPr>
                        </m:ctrlPr>
                      </m:sSubPr>
                      <m:e>
                        <m:r>
                          <a:rPr lang="en-IN" sz="2000" b="0" i="1" smtClean="0">
                            <a:solidFill>
                              <a:srgbClr val="000000"/>
                            </a:solidFill>
                            <a:latin typeface="Cambria Math" panose="02040503050406030204" pitchFamily="18" charset="0"/>
                          </a:rPr>
                          <m:t>            </m:t>
                        </m:r>
                        <m:r>
                          <a:rPr lang="ar-AE" sz="2000" i="1">
                            <a:solidFill>
                              <a:srgbClr val="000000"/>
                            </a:solidFill>
                            <a:latin typeface="Cambria Math" panose="02040503050406030204" pitchFamily="18" charset="0"/>
                          </a:rPr>
                          <m:t>𝑃</m:t>
                        </m:r>
                      </m:e>
                      <m:sub>
                        <m:r>
                          <a:rPr lang="en-IN" sz="2000" i="1">
                            <a:solidFill>
                              <a:srgbClr val="000000"/>
                            </a:solidFill>
                            <a:latin typeface="Cambria Math" panose="02040503050406030204" pitchFamily="18" charset="0"/>
                          </a:rPr>
                          <m:t>1</m:t>
                        </m:r>
                      </m:sub>
                    </m:sSub>
                    <m:r>
                      <a:rPr lang="en-IN" sz="2000" i="1">
                        <a:solidFill>
                          <a:srgbClr val="000000"/>
                        </a:solidFill>
                        <a:latin typeface="Cambria Math" panose="02040503050406030204" pitchFamily="18" charset="0"/>
                      </a:rPr>
                      <m:t>=</m:t>
                    </m:r>
                    <m:r>
                      <a:rPr lang="en-IN" sz="2000" i="1">
                        <a:solidFill>
                          <a:srgbClr val="000000"/>
                        </a:solidFill>
                        <a:latin typeface="Cambria Math" panose="02040503050406030204" pitchFamily="18" charset="0"/>
                      </a:rPr>
                      <m:t>𝑔</m:t>
                    </m:r>
                    <m:d>
                      <m:dPr>
                        <m:ctrlPr>
                          <a:rPr lang="en-IN" sz="2000" i="1">
                            <a:solidFill>
                              <a:srgbClr val="000000"/>
                            </a:solidFill>
                            <a:latin typeface="Cambria Math" panose="02040503050406030204" pitchFamily="18" charset="0"/>
                          </a:rPr>
                        </m:ctrlPr>
                      </m:dPr>
                      <m:e>
                        <m:sSub>
                          <m:sSubPr>
                            <m:ctrlPr>
                              <a:rPr lang="en-IN" sz="2000" i="1">
                                <a:solidFill>
                                  <a:srgbClr val="000000"/>
                                </a:solidFill>
                                <a:latin typeface="Cambria Math" panose="02040503050406030204" pitchFamily="18" charset="0"/>
                              </a:rPr>
                            </m:ctrlPr>
                          </m:sSubPr>
                          <m:e>
                            <m:r>
                              <a:rPr lang="en-IN" sz="2000" i="1">
                                <a:solidFill>
                                  <a:srgbClr val="000000"/>
                                </a:solidFill>
                                <a:latin typeface="Cambria Math" panose="02040503050406030204" pitchFamily="18" charset="0"/>
                              </a:rPr>
                              <m:t>𝑃</m:t>
                            </m:r>
                          </m:e>
                          <m:sub>
                            <m:r>
                              <a:rPr lang="en-IN" sz="2000" i="1">
                                <a:solidFill>
                                  <a:srgbClr val="000000"/>
                                </a:solidFill>
                                <a:latin typeface="Cambria Math" panose="02040503050406030204" pitchFamily="18" charset="0"/>
                              </a:rPr>
                              <m:t>0</m:t>
                            </m:r>
                            <m:r>
                              <a:rPr lang="en-IN" sz="2000" i="1">
                                <a:solidFill>
                                  <a:srgbClr val="000000"/>
                                </a:solidFill>
                                <a:latin typeface="Cambria Math" panose="02040503050406030204" pitchFamily="18" charset="0"/>
                              </a:rPr>
                              <m:t> </m:t>
                            </m:r>
                          </m:sub>
                        </m:sSub>
                        <m:r>
                          <a:rPr lang="en-IN" sz="2000" i="1">
                            <a:solidFill>
                              <a:srgbClr val="000000"/>
                            </a:solidFill>
                            <a:latin typeface="Cambria Math" panose="02040503050406030204" pitchFamily="18" charset="0"/>
                          </a:rPr>
                          <m:t>,</m:t>
                        </m:r>
                        <m:r>
                          <a:rPr lang="en-IN" sz="2000" i="1">
                            <a:solidFill>
                              <a:srgbClr val="000000"/>
                            </a:solidFill>
                            <a:latin typeface="Cambria Math" panose="02040503050406030204" pitchFamily="18" charset="0"/>
                          </a:rPr>
                          <m:t>𝑘</m:t>
                        </m:r>
                      </m:e>
                    </m:d>
                    <m:r>
                      <a:rPr lang="en-IN" sz="2000" i="1">
                        <a:solidFill>
                          <a:srgbClr val="000000"/>
                        </a:solidFill>
                        <a:latin typeface="Cambria Math" panose="02040503050406030204" pitchFamily="18" charset="0"/>
                      </a:rPr>
                      <m:t>= </m:t>
                    </m:r>
                    <m:r>
                      <a:rPr lang="en-IN" sz="2000" i="1" smtClean="0">
                        <a:solidFill>
                          <a:srgbClr val="000000"/>
                        </a:solidFill>
                        <a:latin typeface="Cambria Math" panose="02040503050406030204" pitchFamily="18" charset="0"/>
                        <a:ea typeface="Cambria Math" panose="02040503050406030204" pitchFamily="18" charset="0"/>
                      </a:rPr>
                      <m:t>𝛽</m:t>
                    </m:r>
                    <m:r>
                      <a:rPr lang="en-IN" sz="2000" i="1" smtClean="0">
                        <a:solidFill>
                          <a:srgbClr val="000000"/>
                        </a:solidFill>
                        <a:latin typeface="Cambria Math" panose="02040503050406030204" pitchFamily="18" charset="0"/>
                        <a:ea typeface="Cambria Math" panose="02040503050406030204" pitchFamily="18" charset="0"/>
                      </a:rPr>
                      <m:t> </m:t>
                    </m:r>
                    <m:sSubSup>
                      <m:sSubSupPr>
                        <m:ctrlPr>
                          <a:rPr lang="en-IN" sz="2000" i="1">
                            <a:solidFill>
                              <a:srgbClr val="000000"/>
                            </a:solidFill>
                            <a:latin typeface="Cambria Math" panose="02040503050406030204" pitchFamily="18" charset="0"/>
                            <a:ea typeface="Cambria Math" panose="02040503050406030204" pitchFamily="18" charset="0"/>
                          </a:rPr>
                        </m:ctrlPr>
                      </m:sSubSupPr>
                      <m:e>
                        <m:r>
                          <a:rPr lang="en-IN" sz="2000" i="1">
                            <a:solidFill>
                              <a:srgbClr val="000000"/>
                            </a:solidFill>
                            <a:latin typeface="Cambria Math" panose="02040503050406030204" pitchFamily="18" charset="0"/>
                            <a:ea typeface="Cambria Math" panose="02040503050406030204" pitchFamily="18" charset="0"/>
                          </a:rPr>
                          <m:t>𝑃</m:t>
                        </m:r>
                      </m:e>
                      <m:sub>
                        <m:r>
                          <a:rPr lang="en-IN" sz="2000" i="1">
                            <a:solidFill>
                              <a:srgbClr val="000000"/>
                            </a:solidFill>
                            <a:latin typeface="Cambria Math" panose="02040503050406030204" pitchFamily="18" charset="0"/>
                            <a:ea typeface="Cambria Math" panose="02040503050406030204" pitchFamily="18" charset="0"/>
                          </a:rPr>
                          <m:t>0</m:t>
                        </m:r>
                      </m:sub>
                      <m:sup>
                        <m:r>
                          <a:rPr lang="en-IN" sz="2000" i="1">
                            <a:solidFill>
                              <a:srgbClr val="000000"/>
                            </a:solidFill>
                            <a:latin typeface="Cambria Math" panose="02040503050406030204" pitchFamily="18" charset="0"/>
                            <a:ea typeface="Cambria Math" panose="02040503050406030204" pitchFamily="18" charset="0"/>
                          </a:rPr>
                          <m:t>𝛾</m:t>
                        </m:r>
                      </m:sup>
                    </m:sSubSup>
                  </m:oMath>
                </a14:m>
                <a:r>
                  <a:rPr lang="en-IN" dirty="0">
                    <a:solidFill>
                      <a:schemeClr val="dk1"/>
                    </a:solidFill>
                  </a:rPr>
                  <a:t> . . . . . . . BTF Model</a:t>
                </a:r>
              </a:p>
              <a:p>
                <a:pPr marL="114300" lvl="0" indent="0" algn="l" rtl="0">
                  <a:lnSpc>
                    <a:spcPct val="150000"/>
                  </a:lnSpc>
                  <a:spcBef>
                    <a:spcPts val="0"/>
                  </a:spcBef>
                  <a:spcAft>
                    <a:spcPts val="0"/>
                  </a:spcAft>
                  <a:buClr>
                    <a:srgbClr val="000000"/>
                  </a:buClr>
                  <a:buSzPct val="130000"/>
                  <a:buNone/>
                </a:pPr>
                <a:r>
                  <a:rPr lang="en-IN" dirty="0">
                    <a:solidFill>
                      <a:schemeClr val="dk1"/>
                    </a:solidFill>
                  </a:rPr>
                  <a:t>                        </a:t>
                </a:r>
                <a:r>
                  <a:rPr lang="en-IN" dirty="0">
                    <a:solidFill>
                      <a:srgbClr val="000000"/>
                    </a:solidFill>
                  </a:rPr>
                  <a:t>Therefore, f(kE) = </a:t>
                </a:r>
                <a14:m>
                  <m:oMath xmlns:m="http://schemas.openxmlformats.org/officeDocument/2006/math">
                    <m:r>
                      <a:rPr lang="en-IN" i="1">
                        <a:solidFill>
                          <a:srgbClr val="000000"/>
                        </a:solidFill>
                        <a:latin typeface="Cambria Math" panose="02040503050406030204" pitchFamily="18" charset="0"/>
                        <a:ea typeface="Cambria Math" panose="02040503050406030204" pitchFamily="18" charset="0"/>
                      </a:rPr>
                      <m:t>𝛽</m:t>
                    </m:r>
                    <m:r>
                      <a:rPr lang="en-IN" b="0" i="1" smtClean="0">
                        <a:solidFill>
                          <a:srgbClr val="000000"/>
                        </a:solidFill>
                        <a:latin typeface="Cambria Math" panose="02040503050406030204" pitchFamily="18" charset="0"/>
                        <a:ea typeface="Cambria Math" panose="02040503050406030204" pitchFamily="18" charset="0"/>
                      </a:rPr>
                      <m:t> </m:t>
                    </m:r>
                    <m:r>
                      <a:rPr lang="en-IN" b="0" i="1" smtClean="0">
                        <a:solidFill>
                          <a:srgbClr val="000000"/>
                        </a:solidFill>
                        <a:latin typeface="Cambria Math" panose="02040503050406030204" pitchFamily="18" charset="0"/>
                        <a:ea typeface="Cambria Math" panose="02040503050406030204" pitchFamily="18" charset="0"/>
                      </a:rPr>
                      <m:t>𝑓</m:t>
                    </m:r>
                    <m:r>
                      <a:rPr lang="en-IN" b="0" i="1" smtClean="0">
                        <a:solidFill>
                          <a:srgbClr val="000000"/>
                        </a:solidFill>
                        <a:latin typeface="Cambria Math" panose="02040503050406030204" pitchFamily="18" charset="0"/>
                        <a:ea typeface="Cambria Math" panose="02040503050406030204" pitchFamily="18" charset="0"/>
                      </a:rPr>
                      <m:t>(</m:t>
                    </m:r>
                    <m:sSup>
                      <m:sSupPr>
                        <m:ctrlPr>
                          <a:rPr lang="en-IN" b="0" i="1" smtClean="0">
                            <a:solidFill>
                              <a:srgbClr val="000000"/>
                            </a:solidFill>
                            <a:latin typeface="Cambria Math" panose="02040503050406030204" pitchFamily="18" charset="0"/>
                            <a:ea typeface="Cambria Math" panose="02040503050406030204" pitchFamily="18" charset="0"/>
                          </a:rPr>
                        </m:ctrlPr>
                      </m:sSupPr>
                      <m:e>
                        <m:r>
                          <a:rPr lang="en-IN" b="0" i="1" smtClean="0">
                            <a:solidFill>
                              <a:srgbClr val="000000"/>
                            </a:solidFill>
                            <a:latin typeface="Cambria Math" panose="02040503050406030204" pitchFamily="18" charset="0"/>
                            <a:ea typeface="Cambria Math" panose="02040503050406030204" pitchFamily="18" charset="0"/>
                          </a:rPr>
                          <m:t>𝐸</m:t>
                        </m:r>
                        <m:r>
                          <a:rPr lang="en-IN" b="0" i="1" smtClean="0">
                            <a:solidFill>
                              <a:srgbClr val="000000"/>
                            </a:solidFill>
                            <a:latin typeface="Cambria Math" panose="02040503050406030204" pitchFamily="18" charset="0"/>
                            <a:ea typeface="Cambria Math" panose="02040503050406030204" pitchFamily="18" charset="0"/>
                          </a:rPr>
                          <m:t>)</m:t>
                        </m:r>
                      </m:e>
                      <m:sup>
                        <m:r>
                          <a:rPr lang="en-IN" b="0" i="1" smtClean="0">
                            <a:solidFill>
                              <a:srgbClr val="000000"/>
                            </a:solidFill>
                            <a:latin typeface="Cambria Math" panose="02040503050406030204" pitchFamily="18" charset="0"/>
                            <a:ea typeface="Cambria Math" panose="02040503050406030204" pitchFamily="18" charset="0"/>
                          </a:rPr>
                          <m:t>𝛾</m:t>
                        </m:r>
                      </m:sup>
                    </m:sSup>
                  </m:oMath>
                </a14:m>
                <a:r>
                  <a:rPr lang="en-IN" dirty="0">
                    <a:solidFill>
                      <a:srgbClr val="000000"/>
                    </a:solidFill>
                  </a:rPr>
                  <a:t> </a:t>
                </a:r>
              </a:p>
              <a:p>
                <a:pPr lvl="0" algn="l" rtl="0">
                  <a:lnSpc>
                    <a:spcPct val="100000"/>
                  </a:lnSpc>
                  <a:spcBef>
                    <a:spcPts val="0"/>
                  </a:spcBef>
                  <a:spcAft>
                    <a:spcPts val="0"/>
                  </a:spcAft>
                  <a:buClrTx/>
                  <a:buSzPct val="180000"/>
                  <a:buFont typeface="Arial" panose="020B0604020202020204" pitchFamily="34" charset="0"/>
                  <a:buChar char="•"/>
                </a:pPr>
                <a:r>
                  <a:rPr lang="en-IN" dirty="0">
                    <a:solidFill>
                      <a:srgbClr val="000000"/>
                    </a:solidFill>
                  </a:rPr>
                  <a:t> The closed-form solution of ‘f’ is obtained as :  </a:t>
                </a:r>
              </a:p>
              <a:p>
                <a:pPr marL="114300" lvl="0" indent="0" algn="l" rtl="0">
                  <a:lnSpc>
                    <a:spcPct val="100000"/>
                  </a:lnSpc>
                  <a:spcBef>
                    <a:spcPts val="0"/>
                  </a:spcBef>
                  <a:spcAft>
                    <a:spcPts val="0"/>
                  </a:spcAft>
                  <a:buClrTx/>
                  <a:buSzPct val="180000"/>
                  <a:buNone/>
                </a:pPr>
                <a14:m>
                  <m:oMathPara xmlns:m="http://schemas.openxmlformats.org/officeDocument/2006/math">
                    <m:oMathParaPr>
                      <m:jc m:val="centerGroup"/>
                    </m:oMathParaPr>
                    <m:oMath xmlns:m="http://schemas.openxmlformats.org/officeDocument/2006/math">
                      <m:r>
                        <a:rPr lang="en-IN" sz="1800" b="0" i="1" smtClean="0">
                          <a:solidFill>
                            <a:srgbClr val="000000"/>
                          </a:solidFill>
                          <a:latin typeface="Cambria Math" panose="02040503050406030204" pitchFamily="18" charset="0"/>
                        </a:rPr>
                        <m:t>𝑓</m:t>
                      </m:r>
                      <m:d>
                        <m:dPr>
                          <m:ctrlPr>
                            <a:rPr lang="en-IN" sz="1800" b="0" i="1" smtClean="0">
                              <a:solidFill>
                                <a:srgbClr val="000000"/>
                              </a:solidFill>
                              <a:latin typeface="Cambria Math" panose="02040503050406030204" pitchFamily="18" charset="0"/>
                            </a:rPr>
                          </m:ctrlPr>
                        </m:dPr>
                        <m:e>
                          <m:r>
                            <a:rPr lang="en-IN" sz="1800" b="0" i="1" smtClean="0">
                              <a:solidFill>
                                <a:srgbClr val="000000"/>
                              </a:solidFill>
                              <a:latin typeface="Cambria Math" panose="02040503050406030204" pitchFamily="18" charset="0"/>
                            </a:rPr>
                            <m:t>𝐸</m:t>
                          </m:r>
                        </m:e>
                      </m:d>
                      <m:r>
                        <a:rPr lang="en-IN" sz="1800" b="0" i="1" smtClean="0">
                          <a:solidFill>
                            <a:srgbClr val="000000"/>
                          </a:solidFill>
                          <a:latin typeface="Cambria Math" panose="02040503050406030204" pitchFamily="18" charset="0"/>
                        </a:rPr>
                        <m:t>=</m:t>
                      </m:r>
                      <m:d>
                        <m:dPr>
                          <m:begChr m:val="{"/>
                          <m:endChr m:val=""/>
                          <m:ctrlPr>
                            <a:rPr lang="en-IN" sz="1800" b="0" i="1" smtClean="0">
                              <a:solidFill>
                                <a:srgbClr val="000000"/>
                              </a:solidFill>
                              <a:latin typeface="Cambria Math" panose="02040503050406030204" pitchFamily="18" charset="0"/>
                            </a:rPr>
                          </m:ctrlPr>
                        </m:dPr>
                        <m:e>
                          <m:eqArr>
                            <m:eqArrPr>
                              <m:ctrlPr>
                                <a:rPr lang="en-IN" sz="1800" b="0" i="1" smtClean="0">
                                  <a:solidFill>
                                    <a:srgbClr val="000000"/>
                                  </a:solidFill>
                                  <a:latin typeface="Cambria Math" panose="02040503050406030204" pitchFamily="18" charset="0"/>
                                </a:rPr>
                              </m:ctrlPr>
                            </m:eqArrPr>
                            <m:e>
                              <m:sSup>
                                <m:sSupPr>
                                  <m:ctrlPr>
                                    <a:rPr lang="en-IN" sz="1800" b="0" i="1" smtClean="0">
                                      <a:solidFill>
                                        <a:srgbClr val="000000"/>
                                      </a:solidFill>
                                      <a:latin typeface="Cambria Math" panose="02040503050406030204" pitchFamily="18" charset="0"/>
                                    </a:rPr>
                                  </m:ctrlPr>
                                </m:sSupPr>
                                <m:e>
                                  <m:r>
                                    <a:rPr lang="en-IN" sz="1800" b="0" i="1" smtClean="0">
                                      <a:solidFill>
                                        <a:srgbClr val="000000"/>
                                      </a:solidFill>
                                      <a:latin typeface="Cambria Math" panose="02040503050406030204" pitchFamily="18" charset="0"/>
                                    </a:rPr>
                                    <m:t>𝑒</m:t>
                                  </m:r>
                                </m:e>
                                <m:sup>
                                  <m:d>
                                    <m:dPr>
                                      <m:ctrlPr>
                                        <a:rPr lang="en-IN" sz="1800" b="0" i="1" smtClean="0">
                                          <a:solidFill>
                                            <a:srgbClr val="000000"/>
                                          </a:solidFill>
                                          <a:latin typeface="Cambria Math" panose="02040503050406030204" pitchFamily="18" charset="0"/>
                                        </a:rPr>
                                      </m:ctrlPr>
                                    </m:dPr>
                                    <m:e>
                                      <m:r>
                                        <a:rPr lang="en-IN" sz="1800" b="0" i="1" smtClean="0">
                                          <a:solidFill>
                                            <a:srgbClr val="000000"/>
                                          </a:solidFill>
                                          <a:latin typeface="Cambria Math" panose="02040503050406030204" pitchFamily="18" charset="0"/>
                                        </a:rPr>
                                        <m:t>1</m:t>
                                      </m:r>
                                      <m:r>
                                        <a:rPr lang="en-IN" sz="1800" b="0" i="1" smtClean="0">
                                          <a:solidFill>
                                            <a:srgbClr val="000000"/>
                                          </a:solidFill>
                                          <a:latin typeface="Cambria Math" panose="02040503050406030204" pitchFamily="18" charset="0"/>
                                        </a:rPr>
                                        <m:t>−</m:t>
                                      </m:r>
                                      <m:sSup>
                                        <m:sSupPr>
                                          <m:ctrlPr>
                                            <a:rPr lang="en-IN" sz="1800" b="0" i="1" smtClean="0">
                                              <a:solidFill>
                                                <a:srgbClr val="000000"/>
                                              </a:solidFill>
                                              <a:latin typeface="Cambria Math" panose="02040503050406030204" pitchFamily="18" charset="0"/>
                                            </a:rPr>
                                          </m:ctrlPr>
                                        </m:sSupPr>
                                        <m:e>
                                          <m:r>
                                            <a:rPr lang="en-IN" sz="1800" b="0" i="1" smtClean="0">
                                              <a:solidFill>
                                                <a:srgbClr val="000000"/>
                                              </a:solidFill>
                                              <a:latin typeface="Cambria Math" panose="02040503050406030204" pitchFamily="18" charset="0"/>
                                            </a:rPr>
                                            <m:t>𝐸</m:t>
                                          </m:r>
                                        </m:e>
                                        <m:sup>
                                          <m:r>
                                            <a:rPr lang="en-IN" sz="1800" b="0" i="1" smtClean="0">
                                              <a:solidFill>
                                                <a:srgbClr val="000000"/>
                                              </a:solidFill>
                                              <a:latin typeface="Cambria Math" panose="02040503050406030204" pitchFamily="18" charset="0"/>
                                            </a:rPr>
                                            <m:t>𝑎</m:t>
                                          </m:r>
                                        </m:sup>
                                      </m:sSup>
                                    </m:e>
                                  </m:d>
                                  <m:r>
                                    <a:rPr lang="en-IN" sz="1800" b="0" i="1" smtClean="0">
                                      <a:solidFill>
                                        <a:srgbClr val="000000"/>
                                      </a:solidFill>
                                      <a:latin typeface="Cambria Math" panose="02040503050406030204" pitchFamily="18" charset="0"/>
                                    </a:rPr>
                                    <m:t> </m:t>
                                  </m:r>
                                </m:sup>
                              </m:sSup>
                              <m:r>
                                <a:rPr lang="en-IN" sz="1800" b="0" i="1" smtClean="0">
                                  <a:solidFill>
                                    <a:srgbClr val="000000"/>
                                  </a:solidFill>
                                  <a:latin typeface="Cambria Math" panose="02040503050406030204" pitchFamily="18" charset="0"/>
                                </a:rPr>
                                <m:t>       , </m:t>
                              </m:r>
                              <m:r>
                                <a:rPr lang="en-IN" sz="1800" b="0" i="1" smtClean="0">
                                  <a:solidFill>
                                    <a:srgbClr val="000000"/>
                                  </a:solidFill>
                                  <a:latin typeface="Cambria Math" panose="02040503050406030204" pitchFamily="18" charset="0"/>
                                </a:rPr>
                                <m:t>𝑖𝑓</m:t>
                              </m:r>
                              <m:r>
                                <a:rPr lang="en-IN" sz="1800" b="0" i="1" smtClean="0">
                                  <a:solidFill>
                                    <a:srgbClr val="000000"/>
                                  </a:solidFill>
                                  <a:latin typeface="Cambria Math" panose="02040503050406030204" pitchFamily="18" charset="0"/>
                                </a:rPr>
                                <m:t> </m:t>
                              </m:r>
                              <m:r>
                                <a:rPr lang="en-IN" sz="1800" b="0" i="1" smtClean="0">
                                  <a:solidFill>
                                    <a:srgbClr val="000000"/>
                                  </a:solidFill>
                                  <a:latin typeface="Cambria Math" panose="02040503050406030204" pitchFamily="18" charset="0"/>
                                  <a:ea typeface="Cambria Math" panose="02040503050406030204" pitchFamily="18" charset="0"/>
                                </a:rPr>
                                <m:t>𝛾</m:t>
                              </m:r>
                              <m:r>
                                <a:rPr lang="en-IN" sz="1800" b="0" i="1" smtClean="0">
                                  <a:solidFill>
                                    <a:srgbClr val="000000"/>
                                  </a:solidFill>
                                  <a:latin typeface="Cambria Math" panose="02040503050406030204" pitchFamily="18" charset="0"/>
                                  <a:ea typeface="Cambria Math" panose="02040503050406030204" pitchFamily="18" charset="0"/>
                                </a:rPr>
                                <m:t>≠</m:t>
                              </m:r>
                              <m:r>
                                <a:rPr lang="en-IN" sz="1800" b="0" i="1" smtClean="0">
                                  <a:solidFill>
                                    <a:srgbClr val="000000"/>
                                  </a:solidFill>
                                  <a:latin typeface="Cambria Math" panose="02040503050406030204" pitchFamily="18" charset="0"/>
                                  <a:ea typeface="Cambria Math" panose="02040503050406030204" pitchFamily="18" charset="0"/>
                                </a:rPr>
                                <m:t>1</m:t>
                              </m:r>
                            </m:e>
                            <m:e>
                              <m:sSup>
                                <m:sSupPr>
                                  <m:ctrlPr>
                                    <a:rPr lang="en-IN" sz="1800" b="0" i="1" smtClean="0">
                                      <a:solidFill>
                                        <a:srgbClr val="000000"/>
                                      </a:solidFill>
                                      <a:latin typeface="Cambria Math" panose="02040503050406030204" pitchFamily="18" charset="0"/>
                                    </a:rPr>
                                  </m:ctrlPr>
                                </m:sSupPr>
                                <m:e>
                                  <m:r>
                                    <a:rPr lang="en-IN" sz="1800" b="0" i="1" smtClean="0">
                                      <a:solidFill>
                                        <a:srgbClr val="000000"/>
                                      </a:solidFill>
                                      <a:latin typeface="Cambria Math" panose="02040503050406030204" pitchFamily="18" charset="0"/>
                                    </a:rPr>
                                    <m:t>𝐸</m:t>
                                  </m:r>
                                </m:e>
                                <m:sup>
                                  <m:r>
                                    <a:rPr lang="en-IN" sz="1800" b="0" i="1" smtClean="0">
                                      <a:solidFill>
                                        <a:srgbClr val="000000"/>
                                      </a:solidFill>
                                      <a:latin typeface="Cambria Math" panose="02040503050406030204" pitchFamily="18" charset="0"/>
                                    </a:rPr>
                                    <m:t>𝑐</m:t>
                                  </m:r>
                                  <m:r>
                                    <a:rPr lang="en-IN" sz="1800" b="0" i="1" smtClean="0">
                                      <a:solidFill>
                                        <a:srgbClr val="000000"/>
                                      </a:solidFill>
                                      <a:latin typeface="Cambria Math" panose="02040503050406030204" pitchFamily="18" charset="0"/>
                                    </a:rPr>
                                    <m:t>      </m:t>
                                  </m:r>
                                </m:sup>
                              </m:sSup>
                              <m:r>
                                <a:rPr lang="en-IN" sz="1800" b="0" i="1" smtClean="0">
                                  <a:solidFill>
                                    <a:srgbClr val="000000"/>
                                  </a:solidFill>
                                  <a:latin typeface="Cambria Math" panose="02040503050406030204" pitchFamily="18" charset="0"/>
                                </a:rPr>
                                <m:t>            , </m:t>
                              </m:r>
                              <m:r>
                                <a:rPr lang="en-IN" sz="1800" b="0" i="1" smtClean="0">
                                  <a:solidFill>
                                    <a:srgbClr val="000000"/>
                                  </a:solidFill>
                                  <a:latin typeface="Cambria Math" panose="02040503050406030204" pitchFamily="18" charset="0"/>
                                </a:rPr>
                                <m:t>𝑖𝑓</m:t>
                              </m:r>
                              <m:r>
                                <a:rPr lang="en-IN" sz="1800" b="0" i="1" smtClean="0">
                                  <a:solidFill>
                                    <a:srgbClr val="000000"/>
                                  </a:solidFill>
                                  <a:latin typeface="Cambria Math" panose="02040503050406030204" pitchFamily="18" charset="0"/>
                                </a:rPr>
                                <m:t> </m:t>
                              </m:r>
                              <m:r>
                                <a:rPr lang="en-IN" sz="1800" b="0" i="1" smtClean="0">
                                  <a:solidFill>
                                    <a:srgbClr val="000000"/>
                                  </a:solidFill>
                                  <a:latin typeface="Cambria Math" panose="02040503050406030204" pitchFamily="18" charset="0"/>
                                  <a:ea typeface="Cambria Math" panose="02040503050406030204" pitchFamily="18" charset="0"/>
                                </a:rPr>
                                <m:t>𝛾</m:t>
                              </m:r>
                              <m:r>
                                <a:rPr lang="en-IN" sz="1800" b="0" i="1" smtClean="0">
                                  <a:solidFill>
                                    <a:srgbClr val="000000"/>
                                  </a:solidFill>
                                  <a:latin typeface="Cambria Math" panose="02040503050406030204" pitchFamily="18" charset="0"/>
                                  <a:ea typeface="Cambria Math" panose="02040503050406030204" pitchFamily="18" charset="0"/>
                                </a:rPr>
                                <m:t>=</m:t>
                              </m:r>
                              <m:r>
                                <a:rPr lang="en-IN" sz="1800" b="0" i="1" smtClean="0">
                                  <a:solidFill>
                                    <a:srgbClr val="000000"/>
                                  </a:solidFill>
                                  <a:latin typeface="Cambria Math" panose="02040503050406030204" pitchFamily="18" charset="0"/>
                                  <a:ea typeface="Cambria Math" panose="02040503050406030204" pitchFamily="18" charset="0"/>
                                </a:rPr>
                                <m:t>1</m:t>
                              </m:r>
                            </m:e>
                          </m:eqArr>
                        </m:e>
                      </m:d>
                    </m:oMath>
                  </m:oMathPara>
                </a14:m>
                <a:endParaRPr lang="en-IN" sz="1800" dirty="0">
                  <a:solidFill>
                    <a:srgbClr val="000000"/>
                  </a:solidFill>
                </a:endParaRPr>
              </a:p>
              <a:p>
                <a:pPr marL="114300" lvl="0" indent="0" algn="l" rtl="0">
                  <a:lnSpc>
                    <a:spcPct val="100000"/>
                  </a:lnSpc>
                  <a:spcBef>
                    <a:spcPts val="0"/>
                  </a:spcBef>
                  <a:spcAft>
                    <a:spcPts val="0"/>
                  </a:spcAft>
                  <a:buClr>
                    <a:srgbClr val="000000"/>
                  </a:buClr>
                  <a:buSzPts val="1800"/>
                  <a:buNone/>
                </a:pPr>
                <a:r>
                  <a:rPr lang="en-IN" dirty="0">
                    <a:solidFill>
                      <a:schemeClr val="dk1"/>
                    </a:solidFill>
                  </a:rPr>
                  <a:t>          where a, b and c are model parameters</a:t>
                </a:r>
              </a:p>
              <a:p>
                <a:pPr marL="114300" lvl="0" indent="0">
                  <a:lnSpc>
                    <a:spcPct val="150000"/>
                  </a:lnSpc>
                  <a:buClr>
                    <a:srgbClr val="000000"/>
                  </a:buClr>
                  <a:buNone/>
                </a:pPr>
                <a:r>
                  <a:rPr lang="en-IN" dirty="0">
                    <a:solidFill>
                      <a:schemeClr val="dk1"/>
                    </a:solidFill>
                  </a:rPr>
                  <a:t>              a=</a:t>
                </a:r>
                <a14:m>
                  <m:oMath xmlns:m="http://schemas.openxmlformats.org/officeDocument/2006/math">
                    <m:sSub>
                      <m:sSubPr>
                        <m:ctrlPr>
                          <a:rPr lang="en-IN" i="1" smtClean="0">
                            <a:solidFill>
                              <a:schemeClr val="dk1"/>
                            </a:solidFill>
                            <a:latin typeface="Cambria Math" panose="02040503050406030204" pitchFamily="18" charset="0"/>
                          </a:rPr>
                        </m:ctrlPr>
                      </m:sSubPr>
                      <m:e>
                        <m:r>
                          <a:rPr lang="en-IN" b="0" i="1" smtClean="0">
                            <a:solidFill>
                              <a:schemeClr val="dk1"/>
                            </a:solidFill>
                            <a:latin typeface="Cambria Math" panose="02040503050406030204" pitchFamily="18" charset="0"/>
                          </a:rPr>
                          <m:t>𝑙𝑜𝑔</m:t>
                        </m:r>
                      </m:e>
                      <m:sub>
                        <m:r>
                          <a:rPr lang="en-IN" b="0" i="1" smtClean="0">
                            <a:solidFill>
                              <a:schemeClr val="dk1"/>
                            </a:solidFill>
                            <a:latin typeface="Cambria Math" panose="02040503050406030204" pitchFamily="18" charset="0"/>
                          </a:rPr>
                          <m:t>𝑘</m:t>
                        </m:r>
                      </m:sub>
                    </m:sSub>
                    <m:r>
                      <a:rPr lang="en-IN" b="0" i="1" smtClean="0">
                        <a:solidFill>
                          <a:schemeClr val="dk1"/>
                        </a:solidFill>
                        <a:latin typeface="Cambria Math" panose="02040503050406030204" pitchFamily="18" charset="0"/>
                      </a:rPr>
                      <m:t> </m:t>
                    </m:r>
                    <m:r>
                      <a:rPr lang="en-IN" b="0" i="1" smtClean="0">
                        <a:solidFill>
                          <a:schemeClr val="dk1"/>
                        </a:solidFill>
                        <a:latin typeface="Cambria Math" panose="02040503050406030204" pitchFamily="18" charset="0"/>
                        <a:ea typeface="Cambria Math" panose="02040503050406030204" pitchFamily="18" charset="0"/>
                      </a:rPr>
                      <m:t>𝛾</m:t>
                    </m:r>
                    <m:r>
                      <a:rPr lang="en-IN" b="0" i="0" smtClean="0">
                        <a:solidFill>
                          <a:schemeClr val="dk1"/>
                        </a:solidFill>
                        <a:latin typeface="Cambria Math" panose="02040503050406030204" pitchFamily="18" charset="0"/>
                        <a:ea typeface="Cambria Math" panose="02040503050406030204" pitchFamily="18" charset="0"/>
                      </a:rPr>
                      <m:t> ,</m:t>
                    </m:r>
                  </m:oMath>
                </a14:m>
                <a:r>
                  <a:rPr lang="en-IN" dirty="0">
                    <a:solidFill>
                      <a:schemeClr val="dk1"/>
                    </a:solidFill>
                  </a:rPr>
                  <a:t>   b= </a:t>
                </a:r>
                <a14:m>
                  <m:oMath xmlns:m="http://schemas.openxmlformats.org/officeDocument/2006/math">
                    <m:f>
                      <m:fPr>
                        <m:ctrlPr>
                          <a:rPr lang="en-IN" i="1" smtClean="0">
                            <a:solidFill>
                              <a:schemeClr val="dk1"/>
                            </a:solidFill>
                            <a:latin typeface="Cambria Math" panose="02040503050406030204" pitchFamily="18" charset="0"/>
                          </a:rPr>
                        </m:ctrlPr>
                      </m:fPr>
                      <m:num>
                        <m:func>
                          <m:funcPr>
                            <m:ctrlPr>
                              <a:rPr lang="en-IN" b="0" i="1" smtClean="0">
                                <a:solidFill>
                                  <a:schemeClr val="dk1"/>
                                </a:solidFill>
                                <a:latin typeface="Cambria Math" panose="02040503050406030204" pitchFamily="18" charset="0"/>
                              </a:rPr>
                            </m:ctrlPr>
                          </m:funcPr>
                          <m:fName>
                            <m:r>
                              <m:rPr>
                                <m:sty m:val="p"/>
                              </m:rPr>
                              <a:rPr lang="en-IN" b="0" i="0" smtClean="0">
                                <a:solidFill>
                                  <a:schemeClr val="dk1"/>
                                </a:solidFill>
                                <a:latin typeface="Cambria Math" panose="02040503050406030204" pitchFamily="18" charset="0"/>
                              </a:rPr>
                              <m:t>ln</m:t>
                            </m:r>
                          </m:fName>
                          <m:e>
                            <m:r>
                              <a:rPr lang="en-IN" b="0" i="1" smtClean="0">
                                <a:solidFill>
                                  <a:schemeClr val="dk1"/>
                                </a:solidFill>
                                <a:latin typeface="Cambria Math" panose="02040503050406030204" pitchFamily="18" charset="0"/>
                                <a:ea typeface="Cambria Math" panose="02040503050406030204" pitchFamily="18" charset="0"/>
                              </a:rPr>
                              <m:t>𝛽</m:t>
                            </m:r>
                          </m:e>
                        </m:func>
                      </m:num>
                      <m:den>
                        <m:r>
                          <a:rPr lang="en-IN" b="0" i="1" smtClean="0">
                            <a:solidFill>
                              <a:schemeClr val="dk1"/>
                            </a:solidFill>
                            <a:latin typeface="Cambria Math" panose="02040503050406030204" pitchFamily="18" charset="0"/>
                          </a:rPr>
                          <m:t>1</m:t>
                        </m:r>
                        <m:r>
                          <a:rPr lang="en-IN" b="0" i="1" smtClean="0">
                            <a:solidFill>
                              <a:schemeClr val="dk1"/>
                            </a:solidFill>
                            <a:latin typeface="Cambria Math" panose="02040503050406030204" pitchFamily="18" charset="0"/>
                          </a:rPr>
                          <m:t>−</m:t>
                        </m:r>
                        <m:r>
                          <a:rPr lang="en-IN" b="0" i="1" smtClean="0">
                            <a:solidFill>
                              <a:schemeClr val="dk1"/>
                            </a:solidFill>
                            <a:latin typeface="Cambria Math" panose="02040503050406030204" pitchFamily="18" charset="0"/>
                            <a:ea typeface="Cambria Math" panose="02040503050406030204" pitchFamily="18" charset="0"/>
                          </a:rPr>
                          <m:t>𝛾</m:t>
                        </m:r>
                      </m:den>
                    </m:f>
                  </m:oMath>
                </a14:m>
                <a:r>
                  <a:rPr lang="en-IN" dirty="0">
                    <a:solidFill>
                      <a:schemeClr val="dk1"/>
                    </a:solidFill>
                  </a:rPr>
                  <a:t>   ,  c= </a:t>
                </a:r>
                <a14:m>
                  <m:oMath xmlns:m="http://schemas.openxmlformats.org/officeDocument/2006/math">
                    <m:sSub>
                      <m:sSubPr>
                        <m:ctrlPr>
                          <a:rPr lang="en-IN" i="1">
                            <a:solidFill>
                              <a:schemeClr val="dk1"/>
                            </a:solidFill>
                            <a:latin typeface="Cambria Math" panose="02040503050406030204" pitchFamily="18" charset="0"/>
                          </a:rPr>
                        </m:ctrlPr>
                      </m:sSubPr>
                      <m:e>
                        <m:r>
                          <a:rPr lang="en-IN" i="1">
                            <a:solidFill>
                              <a:schemeClr val="dk1"/>
                            </a:solidFill>
                            <a:latin typeface="Cambria Math" panose="02040503050406030204" pitchFamily="18" charset="0"/>
                          </a:rPr>
                          <m:t>𝑙𝑜𝑔</m:t>
                        </m:r>
                      </m:e>
                      <m:sub>
                        <m:r>
                          <a:rPr lang="en-IN" i="1">
                            <a:solidFill>
                              <a:schemeClr val="dk1"/>
                            </a:solidFill>
                            <a:latin typeface="Cambria Math" panose="02040503050406030204" pitchFamily="18" charset="0"/>
                          </a:rPr>
                          <m:t>𝑘</m:t>
                        </m:r>
                      </m:sub>
                    </m:sSub>
                    <m:r>
                      <a:rPr lang="en-IN" i="1">
                        <a:solidFill>
                          <a:schemeClr val="dk1"/>
                        </a:solidFill>
                        <a:latin typeface="Cambria Math" panose="02040503050406030204" pitchFamily="18" charset="0"/>
                      </a:rPr>
                      <m:t> </m:t>
                    </m:r>
                    <m:r>
                      <a:rPr lang="en-IN" i="1" smtClean="0">
                        <a:solidFill>
                          <a:schemeClr val="dk1"/>
                        </a:solidFill>
                        <a:latin typeface="Cambria Math" panose="02040503050406030204" pitchFamily="18" charset="0"/>
                        <a:ea typeface="Cambria Math" panose="02040503050406030204" pitchFamily="18" charset="0"/>
                      </a:rPr>
                      <m:t>𝛽</m:t>
                    </m:r>
                  </m:oMath>
                </a14:m>
                <a:r>
                  <a:rPr lang="en-IN" dirty="0">
                    <a:solidFill>
                      <a:schemeClr val="dk1"/>
                    </a:solidFill>
                  </a:rPr>
                  <a:t>	</a:t>
                </a:r>
              </a:p>
              <a:p>
                <a:pPr marL="0" lvl="0" indent="0" algn="l" rtl="0">
                  <a:spcBef>
                    <a:spcPts val="1600"/>
                  </a:spcBef>
                  <a:spcAft>
                    <a:spcPts val="0"/>
                  </a:spcAft>
                  <a:buNone/>
                </a:pPr>
                <a:endParaRPr lang="en-IN" sz="1200" dirty="0"/>
              </a:p>
              <a:p>
                <a:pPr marL="0" lvl="0" indent="0">
                  <a:buNone/>
                </a:pPr>
                <a:r>
                  <a:rPr lang="en-IN" sz="1200" dirty="0">
                    <a:solidFill>
                      <a:schemeClr val="tx1"/>
                    </a:solidFill>
                  </a:rPr>
                  <a:t>17-05-2019</a:t>
                </a:r>
                <a:endParaRPr lang="en-IN" sz="1200" dirty="0"/>
              </a:p>
              <a:p>
                <a:pPr marL="0" lvl="0" indent="0" algn="l" rtl="0">
                  <a:spcBef>
                    <a:spcPts val="0"/>
                  </a:spcBef>
                  <a:spcAft>
                    <a:spcPts val="0"/>
                  </a:spcAft>
                  <a:buNone/>
                </a:pPr>
                <a:r>
                  <a:rPr lang="en-IN" dirty="0">
                    <a:solidFill>
                      <a:schemeClr val="dk1"/>
                    </a:solidFill>
                  </a:rPr>
                  <a:t>  </a:t>
                </a:r>
              </a:p>
              <a:p>
                <a:pPr marL="457200" lvl="0" indent="0" algn="l" rtl="0">
                  <a:lnSpc>
                    <a:spcPct val="100000"/>
                  </a:lnSpc>
                  <a:spcBef>
                    <a:spcPts val="0"/>
                  </a:spcBef>
                  <a:spcAft>
                    <a:spcPts val="0"/>
                  </a:spcAft>
                  <a:buNone/>
                </a:pPr>
                <a:r>
                  <a:rPr lang="en-IN" dirty="0">
                    <a:solidFill>
                      <a:schemeClr val="dk1"/>
                    </a:solidFill>
                  </a:rPr>
                  <a:t>				</a:t>
                </a:r>
              </a:p>
              <a:p>
                <a:pPr marL="0" lvl="0" indent="0" algn="l" rtl="0">
                  <a:spcBef>
                    <a:spcPts val="1600"/>
                  </a:spcBef>
                  <a:spcAft>
                    <a:spcPts val="0"/>
                  </a:spcAft>
                  <a:buNone/>
                </a:pPr>
                <a:endParaRPr lang="en-IN" dirty="0">
                  <a:solidFill>
                    <a:schemeClr val="dk1"/>
                  </a:solidFill>
                </a:endParaRPr>
              </a:p>
              <a:p>
                <a:pPr marL="457200" lvl="0" indent="0" algn="l" rtl="0">
                  <a:spcBef>
                    <a:spcPts val="1600"/>
                  </a:spcBef>
                  <a:spcAft>
                    <a:spcPts val="0"/>
                  </a:spcAft>
                  <a:buNone/>
                </a:pPr>
                <a:endParaRPr lang="en-IN" dirty="0">
                  <a:solidFill>
                    <a:srgbClr val="000000"/>
                  </a:solidFill>
                </a:endParaRPr>
              </a:p>
              <a:p>
                <a:pPr marL="457200" lvl="0" indent="0" algn="l" rtl="0">
                  <a:spcBef>
                    <a:spcPts val="1600"/>
                  </a:spcBef>
                  <a:spcAft>
                    <a:spcPts val="1600"/>
                  </a:spcAft>
                  <a:buNone/>
                </a:pPr>
                <a:r>
                  <a:rPr lang="en-IN" dirty="0">
                    <a:solidFill>
                      <a:srgbClr val="000000"/>
                    </a:solidFill>
                  </a:rPr>
                  <a:t>		</a:t>
                </a:r>
                <a:endParaRPr dirty="0">
                  <a:solidFill>
                    <a:srgbClr val="000000"/>
                  </a:solidFill>
                </a:endParaRPr>
              </a:p>
            </p:txBody>
          </p:sp>
        </mc:Choice>
        <mc:Fallback>
          <p:sp>
            <p:nvSpPr>
              <p:cNvPr id="301" name="Google Shape;301;p47"/>
              <p:cNvSpPr txBox="1">
                <a:spLocks noGrp="1" noRot="1" noChangeAspect="1" noMove="1" noResize="1" noEditPoints="1" noAdjustHandles="1" noChangeArrowheads="1" noChangeShapeType="1" noTextEdit="1"/>
              </p:cNvSpPr>
              <p:nvPr>
                <p:ph type="body" idx="1"/>
              </p:nvPr>
            </p:nvSpPr>
            <p:spPr>
              <a:xfrm>
                <a:off x="161125" y="793225"/>
                <a:ext cx="8874000" cy="4350300"/>
              </a:xfrm>
              <a:prstGeom prst="rect">
                <a:avLst/>
              </a:prstGeom>
              <a:blipFill>
                <a:blip r:embed="rId3"/>
                <a:stretch>
                  <a:fillRect l="-549" b="-8123"/>
                </a:stretch>
              </a:blipFill>
            </p:spPr>
            <p:txBody>
              <a:bodyPr/>
              <a:lstStyle/>
              <a:p>
                <a:r>
                  <a:rPr lang="en-IN">
                    <a:noFill/>
                  </a:rPr>
                  <a:t> </a:t>
                </a:r>
              </a:p>
            </p:txBody>
          </p:sp>
        </mc:Fallback>
      </mc:AlternateContent>
      <p:pic>
        <p:nvPicPr>
          <p:cNvPr id="304" name="Google Shape;304;p47"/>
          <p:cNvPicPr preferRelativeResize="0"/>
          <p:nvPr/>
        </p:nvPicPr>
        <p:blipFill>
          <a:blip r:embed="rId4">
            <a:alphaModFix/>
          </a:blip>
          <a:stretch>
            <a:fillRect/>
          </a:stretch>
        </p:blipFill>
        <p:spPr>
          <a:xfrm>
            <a:off x="-1" y="-12090"/>
            <a:ext cx="818707" cy="713839"/>
          </a:xfrm>
          <a:prstGeom prst="rect">
            <a:avLst/>
          </a:prstGeom>
          <a:noFill/>
          <a:ln>
            <a:noFill/>
          </a:ln>
        </p:spPr>
      </p:pic>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uk-UA" smtClean="0"/>
              <a:t>37</a:t>
            </a:fld>
            <a:endParaRPr lang="uk-UA"/>
          </a:p>
        </p:txBody>
      </p:sp>
      <p:pic>
        <p:nvPicPr>
          <p:cNvPr id="12" name="Google Shape;210;p32">
            <a:extLst>
              <a:ext uri="{FF2B5EF4-FFF2-40B4-BE49-F238E27FC236}">
                <a16:creationId xmlns:a16="http://schemas.microsoft.com/office/drawing/2014/main" id="{1E2CC65D-FF69-4B4F-97F3-02C78710CE61}"/>
              </a:ext>
            </a:extLst>
          </p:cNvPr>
          <p:cNvPicPr preferRelativeResize="0"/>
          <p:nvPr/>
        </p:nvPicPr>
        <p:blipFill>
          <a:blip r:embed="rId5">
            <a:alphaModFix/>
          </a:blip>
          <a:stretch>
            <a:fillRect/>
          </a:stretch>
        </p:blipFill>
        <p:spPr>
          <a:xfrm>
            <a:off x="8472458" y="1"/>
            <a:ext cx="671542" cy="595422"/>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48"/>
          <p:cNvSpPr txBox="1">
            <a:spLocks noGrp="1"/>
          </p:cNvSpPr>
          <p:nvPr>
            <p:ph type="body" idx="1"/>
          </p:nvPr>
        </p:nvSpPr>
        <p:spPr>
          <a:xfrm>
            <a:off x="0" y="1154825"/>
            <a:ext cx="8943600" cy="4382400"/>
          </a:xfrm>
          <a:prstGeom prst="rect">
            <a:avLst/>
          </a:prstGeom>
        </p:spPr>
        <p:txBody>
          <a:bodyPr spcFirstLastPara="1" wrap="square" lIns="91425" tIns="91425" rIns="91425" bIns="91425" anchor="t" anchorCtr="0">
            <a:noAutofit/>
          </a:bodyPr>
          <a:lstStyle/>
          <a:p>
            <a:pPr marL="457200" lvl="0" indent="-342900" algn="just" rtl="0">
              <a:lnSpc>
                <a:spcPct val="115000"/>
              </a:lnSpc>
              <a:spcBef>
                <a:spcPts val="0"/>
              </a:spcBef>
              <a:spcAft>
                <a:spcPts val="0"/>
              </a:spcAft>
              <a:buClr>
                <a:srgbClr val="000000"/>
              </a:buClr>
              <a:buSzPts val="1800"/>
              <a:buChar char="●"/>
            </a:pPr>
            <a:r>
              <a:rPr lang="en" dirty="0">
                <a:solidFill>
                  <a:srgbClr val="000000"/>
                </a:solidFill>
              </a:rPr>
              <a:t>Two CRF models can be derived from previous two cases. </a:t>
            </a:r>
            <a:endParaRPr dirty="0">
              <a:solidFill>
                <a:srgbClr val="000000"/>
              </a:solidFill>
            </a:endParaRPr>
          </a:p>
          <a:p>
            <a:pPr marL="457200" lvl="0" indent="-342900" algn="just" rtl="0">
              <a:lnSpc>
                <a:spcPct val="115000"/>
              </a:lnSpc>
              <a:spcBef>
                <a:spcPts val="0"/>
              </a:spcBef>
              <a:spcAft>
                <a:spcPts val="0"/>
              </a:spcAft>
              <a:buClr>
                <a:srgbClr val="000000"/>
              </a:buClr>
              <a:buSzPts val="1800"/>
              <a:buChar char="●"/>
            </a:pPr>
            <a:r>
              <a:rPr lang="en" dirty="0">
                <a:solidFill>
                  <a:srgbClr val="000000"/>
                </a:solidFill>
              </a:rPr>
              <a:t>When γ =1, the CRF model is a power function and the BTF model is a simple linear function. </a:t>
            </a:r>
            <a:endParaRPr dirty="0">
              <a:solidFill>
                <a:srgbClr val="000000"/>
              </a:solidFill>
            </a:endParaRPr>
          </a:p>
          <a:p>
            <a:pPr marL="457200" lvl="0" indent="-342900" algn="just" rtl="0">
              <a:lnSpc>
                <a:spcPct val="115000"/>
              </a:lnSpc>
              <a:spcBef>
                <a:spcPts val="0"/>
              </a:spcBef>
              <a:spcAft>
                <a:spcPts val="0"/>
              </a:spcAft>
              <a:buClr>
                <a:srgbClr val="000000"/>
              </a:buClr>
              <a:buSzPts val="1800"/>
              <a:buChar char="●"/>
            </a:pPr>
            <a:r>
              <a:rPr lang="en" dirty="0">
                <a:solidFill>
                  <a:srgbClr val="000000"/>
                </a:solidFill>
              </a:rPr>
              <a:t>When γ≠1, the CRF model is a two-parameter function and the BTF model is a nonlinear function. </a:t>
            </a:r>
            <a:endParaRPr dirty="0">
              <a:solidFill>
                <a:srgbClr val="000000"/>
              </a:solidFill>
            </a:endParaRPr>
          </a:p>
          <a:p>
            <a:pPr marL="457200" lvl="0" indent="-342900" algn="just" rtl="0">
              <a:lnSpc>
                <a:spcPct val="115000"/>
              </a:lnSpc>
              <a:spcBef>
                <a:spcPts val="0"/>
              </a:spcBef>
              <a:spcAft>
                <a:spcPts val="0"/>
              </a:spcAft>
              <a:buClr>
                <a:srgbClr val="000000"/>
              </a:buClr>
              <a:buSzPts val="1800"/>
              <a:buChar char="●"/>
            </a:pPr>
            <a:r>
              <a:rPr lang="en" dirty="0">
                <a:solidFill>
                  <a:srgbClr val="000000"/>
                </a:solidFill>
              </a:rPr>
              <a:t>Since the BTF is non-linear for most cameras, we mainly consider the case of          γ ≠ 1</a:t>
            </a:r>
            <a:endParaRPr dirty="0">
              <a:solidFill>
                <a:srgbClr val="000000"/>
              </a:solidFill>
            </a:endParaRPr>
          </a:p>
          <a:p>
            <a:pPr marL="457200" lvl="0" indent="-342900" algn="just" rtl="0">
              <a:lnSpc>
                <a:spcPct val="115000"/>
              </a:lnSpc>
              <a:spcBef>
                <a:spcPts val="0"/>
              </a:spcBef>
              <a:spcAft>
                <a:spcPts val="0"/>
              </a:spcAft>
              <a:buClr>
                <a:srgbClr val="000000"/>
              </a:buClr>
              <a:buSzPts val="1800"/>
              <a:buChar char="●"/>
            </a:pPr>
            <a:r>
              <a:rPr lang="en" dirty="0">
                <a:solidFill>
                  <a:srgbClr val="000000"/>
                </a:solidFill>
              </a:rPr>
              <a:t>To measure the goodness of the two CRF models, we use Root Mean Square Error (RMSE) evaluation.</a:t>
            </a:r>
            <a:endParaRPr dirty="0">
              <a:solidFill>
                <a:srgbClr val="000000"/>
              </a:solidFill>
            </a:endParaRPr>
          </a:p>
          <a:p>
            <a:pPr marL="0" lvl="0" indent="0" algn="l" rtl="0">
              <a:lnSpc>
                <a:spcPct val="115000"/>
              </a:lnSpc>
              <a:spcBef>
                <a:spcPts val="1600"/>
              </a:spcBef>
              <a:spcAft>
                <a:spcPts val="0"/>
              </a:spcAft>
              <a:buNone/>
            </a:pPr>
            <a:endParaRPr dirty="0">
              <a:solidFill>
                <a:srgbClr val="000000"/>
              </a:solidFill>
            </a:endParaRPr>
          </a:p>
          <a:p>
            <a:pPr marL="0" lvl="0" indent="0" algn="l" rtl="0">
              <a:spcBef>
                <a:spcPts val="1600"/>
              </a:spcBef>
              <a:spcAft>
                <a:spcPts val="1600"/>
              </a:spcAft>
              <a:buClr>
                <a:schemeClr val="dk1"/>
              </a:buClr>
              <a:buSzPts val="1100"/>
              <a:buFont typeface="Arial"/>
              <a:buNone/>
            </a:pPr>
            <a:r>
              <a:rPr lang="en" sz="1200" dirty="0">
                <a:solidFill>
                  <a:schemeClr val="tx1"/>
                </a:solidFill>
              </a:rPr>
              <a:t>17-05-2019</a:t>
            </a:r>
            <a:endParaRPr dirty="0">
              <a:solidFill>
                <a:schemeClr val="tx1"/>
              </a:solidFill>
            </a:endParaRPr>
          </a:p>
        </p:txBody>
      </p:sp>
      <p:pic>
        <p:nvPicPr>
          <p:cNvPr id="314" name="Google Shape;314;p48"/>
          <p:cNvPicPr preferRelativeResize="0"/>
          <p:nvPr/>
        </p:nvPicPr>
        <p:blipFill>
          <a:blip r:embed="rId3">
            <a:alphaModFix/>
          </a:blip>
          <a:stretch>
            <a:fillRect/>
          </a:stretch>
        </p:blipFill>
        <p:spPr>
          <a:xfrm>
            <a:off x="0" y="0"/>
            <a:ext cx="861237" cy="829340"/>
          </a:xfrm>
          <a:prstGeom prst="rect">
            <a:avLst/>
          </a:prstGeom>
          <a:noFill/>
          <a:ln>
            <a:noFill/>
          </a:ln>
        </p:spPr>
      </p:pic>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uk-UA" smtClean="0"/>
              <a:t>38</a:t>
            </a:fld>
            <a:endParaRPr lang="uk-UA"/>
          </a:p>
        </p:txBody>
      </p:sp>
      <p:pic>
        <p:nvPicPr>
          <p:cNvPr id="5" name="Google Shape;210;p32">
            <a:extLst>
              <a:ext uri="{FF2B5EF4-FFF2-40B4-BE49-F238E27FC236}">
                <a16:creationId xmlns:a16="http://schemas.microsoft.com/office/drawing/2014/main" id="{FC9B9ED8-4276-404F-A7DC-C7AA97E3BDE6}"/>
              </a:ext>
            </a:extLst>
          </p:cNvPr>
          <p:cNvPicPr preferRelativeResize="0"/>
          <p:nvPr/>
        </p:nvPicPr>
        <p:blipFill>
          <a:blip r:embed="rId4">
            <a:alphaModFix/>
          </a:blip>
          <a:stretch>
            <a:fillRect/>
          </a:stretch>
        </p:blipFill>
        <p:spPr>
          <a:xfrm>
            <a:off x="8472458" y="1"/>
            <a:ext cx="671542" cy="595422"/>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Google Shape;319;p49"/>
          <p:cNvSpPr txBox="1">
            <a:spLocks noGrp="1"/>
          </p:cNvSpPr>
          <p:nvPr>
            <p:ph type="title"/>
          </p:nvPr>
        </p:nvSpPr>
        <p:spPr>
          <a:xfrm>
            <a:off x="1183492" y="2612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RMSE</a:t>
            </a:r>
            <a:r>
              <a:rPr lang="en" dirty="0"/>
              <a:t> (Root Mean Square Error)</a:t>
            </a:r>
            <a:endParaRPr dirty="0"/>
          </a:p>
        </p:txBody>
      </p:sp>
      <mc:AlternateContent xmlns:mc="http://schemas.openxmlformats.org/markup-compatibility/2006">
        <mc:Choice xmlns:a14="http://schemas.microsoft.com/office/drawing/2010/main" Requires="a14">
          <p:sp>
            <p:nvSpPr>
              <p:cNvPr id="320" name="Google Shape;320;p49"/>
              <p:cNvSpPr txBox="1">
                <a:spLocks noGrp="1"/>
              </p:cNvSpPr>
              <p:nvPr>
                <p:ph type="body" idx="1"/>
              </p:nvPr>
            </p:nvSpPr>
            <p:spPr>
              <a:xfrm>
                <a:off x="122842" y="907150"/>
                <a:ext cx="8874000" cy="4424700"/>
              </a:xfrm>
              <a:prstGeom prst="rect">
                <a:avLst/>
              </a:prstGeom>
            </p:spPr>
            <p:txBody>
              <a:bodyPr spcFirstLastPara="1" wrap="square" lIns="91425" tIns="91425" rIns="91425" bIns="91425" anchor="t" anchorCtr="0">
                <a:noAutofit/>
              </a:bodyPr>
              <a:lstStyle/>
              <a:p>
                <a:pPr marL="457200" lvl="0" indent="-361950" algn="l" rtl="0">
                  <a:spcBef>
                    <a:spcPts val="0"/>
                  </a:spcBef>
                  <a:spcAft>
                    <a:spcPts val="0"/>
                  </a:spcAft>
                  <a:buClr>
                    <a:schemeClr val="dk1"/>
                  </a:buClr>
                  <a:buSzPts val="2100"/>
                  <a:buChar char="●"/>
                </a:pPr>
                <a:r>
                  <a:rPr lang="en-IN" dirty="0">
                    <a:solidFill>
                      <a:schemeClr val="dk1"/>
                    </a:solidFill>
                  </a:rPr>
                  <a:t>It is a measure of image quality used to check the distortion between the original image and the enhanced image.</a:t>
                </a:r>
              </a:p>
              <a:p>
                <a:pPr marL="457200" lvl="0" indent="-361950" algn="l" rtl="0">
                  <a:spcBef>
                    <a:spcPts val="0"/>
                  </a:spcBef>
                  <a:spcAft>
                    <a:spcPts val="0"/>
                  </a:spcAft>
                  <a:buClr>
                    <a:schemeClr val="dk1"/>
                  </a:buClr>
                  <a:buSzPts val="2100"/>
                  <a:buChar char="●"/>
                </a:pPr>
                <a:r>
                  <a:rPr lang="en-IN" dirty="0">
                    <a:solidFill>
                      <a:schemeClr val="dk1"/>
                    </a:solidFill>
                  </a:rPr>
                  <a:t>The CRM model performs the best in single parameter models when γ =1 and performs the best among the two-parameter models when  γ ≠ 1. </a:t>
                </a:r>
              </a:p>
              <a:p>
                <a:pPr marL="457200" lvl="0" indent="-361950" algn="l" rtl="0">
                  <a:spcBef>
                    <a:spcPts val="0"/>
                  </a:spcBef>
                  <a:spcAft>
                    <a:spcPts val="0"/>
                  </a:spcAft>
                  <a:buClr>
                    <a:schemeClr val="dk1"/>
                  </a:buClr>
                  <a:buSzPts val="2100"/>
                  <a:buChar char="●"/>
                </a:pPr>
                <a:r>
                  <a:rPr lang="en-IN" dirty="0">
                    <a:solidFill>
                      <a:schemeClr val="dk1"/>
                    </a:solidFill>
                  </a:rPr>
                  <a:t>The RMSE of our model (γ ≠ 1 ) is an order of magnitude smaller than that of other two parameter models.</a:t>
                </a:r>
              </a:p>
              <a:p>
                <a:pPr marL="457200" lvl="0" indent="-361950" algn="l" rtl="0">
                  <a:spcBef>
                    <a:spcPts val="0"/>
                  </a:spcBef>
                  <a:spcAft>
                    <a:spcPts val="0"/>
                  </a:spcAft>
                  <a:buClr>
                    <a:schemeClr val="dk1"/>
                  </a:buClr>
                  <a:buSzPts val="2100"/>
                  <a:buChar char="●"/>
                </a:pPr>
                <a:r>
                  <a:rPr lang="en-IN" dirty="0">
                    <a:solidFill>
                      <a:schemeClr val="dk1"/>
                    </a:solidFill>
                  </a:rPr>
                  <a:t>Since the RMSE value of γ ≠ 1 model is lesser than the γ = 1 model. The CRM model for γ ≠ 1 is better than the CRM model for γ = 1. </a:t>
                </a:r>
              </a:p>
              <a:p>
                <a:pPr marL="0" lvl="0" indent="0">
                  <a:lnSpc>
                    <a:spcPct val="100000"/>
                  </a:lnSpc>
                  <a:spcBef>
                    <a:spcPts val="1600"/>
                  </a:spcBef>
                  <a:buNone/>
                </a:pPr>
                <a:r>
                  <a:rPr lang="en-IN" sz="1400" dirty="0">
                    <a:solidFill>
                      <a:schemeClr val="dk1"/>
                    </a:solidFill>
                  </a:rPr>
                  <a:t>		</a:t>
                </a:r>
                <a14:m>
                  <m:oMath xmlns:m="http://schemas.openxmlformats.org/officeDocument/2006/math">
                    <m:r>
                      <a:rPr lang="en-IN" sz="2200" b="0" i="1" smtClean="0">
                        <a:solidFill>
                          <a:schemeClr val="dk1"/>
                        </a:solidFill>
                        <a:latin typeface="Cambria Math" panose="02040503050406030204" pitchFamily="18" charset="0"/>
                      </a:rPr>
                      <m:t>𝑅𝑀𝑆𝐸</m:t>
                    </m:r>
                    <m:r>
                      <a:rPr lang="en-IN" sz="2200" b="0" i="1" smtClean="0">
                        <a:solidFill>
                          <a:schemeClr val="dk1"/>
                        </a:solidFill>
                        <a:latin typeface="Cambria Math" panose="02040503050406030204" pitchFamily="18" charset="0"/>
                      </a:rPr>
                      <m:t>=</m:t>
                    </m:r>
                    <m:rad>
                      <m:radPr>
                        <m:degHide m:val="on"/>
                        <m:ctrlPr>
                          <a:rPr lang="en-IN" sz="2200" b="0" i="1" smtClean="0">
                            <a:solidFill>
                              <a:schemeClr val="dk1"/>
                            </a:solidFill>
                            <a:latin typeface="Cambria Math" panose="02040503050406030204" pitchFamily="18" charset="0"/>
                          </a:rPr>
                        </m:ctrlPr>
                      </m:radPr>
                      <m:deg/>
                      <m:e>
                        <m:f>
                          <m:fPr>
                            <m:ctrlPr>
                              <a:rPr lang="en-IN" sz="2200" b="0" i="1" smtClean="0">
                                <a:solidFill>
                                  <a:schemeClr val="dk1"/>
                                </a:solidFill>
                                <a:latin typeface="Cambria Math" panose="02040503050406030204" pitchFamily="18" charset="0"/>
                              </a:rPr>
                            </m:ctrlPr>
                          </m:fPr>
                          <m:num>
                            <m:r>
                              <a:rPr lang="en-IN" sz="2200" b="0" i="1" smtClean="0">
                                <a:solidFill>
                                  <a:schemeClr val="dk1"/>
                                </a:solidFill>
                                <a:latin typeface="Cambria Math" panose="02040503050406030204" pitchFamily="18" charset="0"/>
                              </a:rPr>
                              <m:t>1</m:t>
                            </m:r>
                          </m:num>
                          <m:den>
                            <m:r>
                              <a:rPr lang="en-IN" sz="2200" b="0" i="1" smtClean="0">
                                <a:solidFill>
                                  <a:schemeClr val="dk1"/>
                                </a:solidFill>
                                <a:latin typeface="Cambria Math" panose="02040503050406030204" pitchFamily="18" charset="0"/>
                              </a:rPr>
                              <m:t>𝑀</m:t>
                            </m:r>
                            <m:r>
                              <a:rPr lang="en-IN" sz="2200" b="0" i="1" smtClean="0">
                                <a:solidFill>
                                  <a:schemeClr val="dk1"/>
                                </a:solidFill>
                                <a:latin typeface="Cambria Math" panose="02040503050406030204" pitchFamily="18" charset="0"/>
                              </a:rPr>
                              <m:t>∗</m:t>
                            </m:r>
                            <m:r>
                              <a:rPr lang="en-IN" sz="2200" b="0" i="1" smtClean="0">
                                <a:solidFill>
                                  <a:schemeClr val="dk1"/>
                                </a:solidFill>
                                <a:latin typeface="Cambria Math" panose="02040503050406030204" pitchFamily="18" charset="0"/>
                              </a:rPr>
                              <m:t>𝑁</m:t>
                            </m:r>
                          </m:den>
                        </m:f>
                      </m:e>
                    </m:rad>
                    <m:nary>
                      <m:naryPr>
                        <m:chr m:val="∑"/>
                        <m:ctrlPr>
                          <a:rPr lang="en-IN" sz="2200" b="0" i="1" smtClean="0">
                            <a:solidFill>
                              <a:schemeClr val="dk1"/>
                            </a:solidFill>
                            <a:latin typeface="Cambria Math" panose="02040503050406030204" pitchFamily="18" charset="0"/>
                          </a:rPr>
                        </m:ctrlPr>
                      </m:naryPr>
                      <m:sub>
                        <m:r>
                          <m:rPr>
                            <m:brk m:alnAt="23"/>
                          </m:rPr>
                          <a:rPr lang="en-IN" sz="2200" b="0" i="1" smtClean="0">
                            <a:solidFill>
                              <a:schemeClr val="dk1"/>
                            </a:solidFill>
                            <a:latin typeface="Cambria Math" panose="02040503050406030204" pitchFamily="18" charset="0"/>
                          </a:rPr>
                          <m:t>1</m:t>
                        </m:r>
                      </m:sub>
                      <m:sup>
                        <m:r>
                          <a:rPr lang="en-IN" sz="2200" b="0" i="1" smtClean="0">
                            <a:solidFill>
                              <a:schemeClr val="dk1"/>
                            </a:solidFill>
                            <a:latin typeface="Cambria Math" panose="02040503050406030204" pitchFamily="18" charset="0"/>
                          </a:rPr>
                          <m:t>𝑀</m:t>
                        </m:r>
                      </m:sup>
                      <m:e>
                        <m:nary>
                          <m:naryPr>
                            <m:chr m:val="∑"/>
                            <m:ctrlPr>
                              <a:rPr lang="en-IN" sz="2200" b="0" i="1" smtClean="0">
                                <a:solidFill>
                                  <a:schemeClr val="dk1"/>
                                </a:solidFill>
                                <a:latin typeface="Cambria Math" panose="02040503050406030204" pitchFamily="18" charset="0"/>
                              </a:rPr>
                            </m:ctrlPr>
                          </m:naryPr>
                          <m:sub>
                            <m:r>
                              <m:rPr>
                                <m:brk m:alnAt="23"/>
                              </m:rPr>
                              <a:rPr lang="en-IN" sz="2200" b="0" i="1" smtClean="0">
                                <a:solidFill>
                                  <a:schemeClr val="dk1"/>
                                </a:solidFill>
                                <a:latin typeface="Cambria Math" panose="02040503050406030204" pitchFamily="18" charset="0"/>
                              </a:rPr>
                              <m:t>1</m:t>
                            </m:r>
                          </m:sub>
                          <m:sup>
                            <m:r>
                              <a:rPr lang="en-IN" sz="2200" b="0" i="1" smtClean="0">
                                <a:solidFill>
                                  <a:schemeClr val="dk1"/>
                                </a:solidFill>
                                <a:latin typeface="Cambria Math" panose="02040503050406030204" pitchFamily="18" charset="0"/>
                              </a:rPr>
                              <m:t>𝑁</m:t>
                            </m:r>
                          </m:sup>
                          <m:e>
                            <m:sSup>
                              <m:sSupPr>
                                <m:ctrlPr>
                                  <a:rPr lang="en-IN" sz="2200" b="0" i="1" smtClean="0">
                                    <a:solidFill>
                                      <a:schemeClr val="dk1"/>
                                    </a:solidFill>
                                    <a:latin typeface="Cambria Math" panose="02040503050406030204" pitchFamily="18" charset="0"/>
                                  </a:rPr>
                                </m:ctrlPr>
                              </m:sSupPr>
                              <m:e>
                                <m:r>
                                  <a:rPr lang="en-IN" sz="2200" i="1">
                                    <a:solidFill>
                                      <a:schemeClr val="dk1"/>
                                    </a:solidFill>
                                    <a:latin typeface="Cambria Math" panose="02040503050406030204" pitchFamily="18" charset="0"/>
                                  </a:rPr>
                                  <m:t>(</m:t>
                                </m:r>
                                <m:r>
                                  <a:rPr lang="en-IN" sz="2200" i="1">
                                    <a:solidFill>
                                      <a:schemeClr val="dk1"/>
                                    </a:solidFill>
                                    <a:latin typeface="Cambria Math" panose="02040503050406030204" pitchFamily="18" charset="0"/>
                                  </a:rPr>
                                  <m:t>𝐼</m:t>
                                </m:r>
                                <m:d>
                                  <m:dPr>
                                    <m:ctrlPr>
                                      <a:rPr lang="en-IN" sz="2200" i="1">
                                        <a:solidFill>
                                          <a:schemeClr val="dk1"/>
                                        </a:solidFill>
                                        <a:latin typeface="Cambria Math" panose="02040503050406030204" pitchFamily="18" charset="0"/>
                                      </a:rPr>
                                    </m:ctrlPr>
                                  </m:dPr>
                                  <m:e>
                                    <m:r>
                                      <a:rPr lang="en-IN" sz="2200" i="1">
                                        <a:solidFill>
                                          <a:schemeClr val="dk1"/>
                                        </a:solidFill>
                                        <a:latin typeface="Cambria Math" panose="02040503050406030204" pitchFamily="18" charset="0"/>
                                      </a:rPr>
                                      <m:t>𝑥</m:t>
                                    </m:r>
                                    <m:r>
                                      <a:rPr lang="en-IN" sz="2200" i="1">
                                        <a:solidFill>
                                          <a:schemeClr val="dk1"/>
                                        </a:solidFill>
                                        <a:latin typeface="Cambria Math" panose="02040503050406030204" pitchFamily="18" charset="0"/>
                                      </a:rPr>
                                      <m:t>,</m:t>
                                    </m:r>
                                    <m:r>
                                      <a:rPr lang="en-IN" sz="2200" i="1">
                                        <a:solidFill>
                                          <a:schemeClr val="dk1"/>
                                        </a:solidFill>
                                        <a:latin typeface="Cambria Math" panose="02040503050406030204" pitchFamily="18" charset="0"/>
                                      </a:rPr>
                                      <m:t>𝑦</m:t>
                                    </m:r>
                                  </m:e>
                                </m:d>
                                <m:r>
                                  <a:rPr lang="en-IN" sz="2200" i="1">
                                    <a:solidFill>
                                      <a:schemeClr val="dk1"/>
                                    </a:solidFill>
                                    <a:latin typeface="Cambria Math" panose="02040503050406030204" pitchFamily="18" charset="0"/>
                                  </a:rPr>
                                  <m:t>−</m:t>
                                </m:r>
                                <m:r>
                                  <a:rPr lang="en-IN" sz="2200" i="1">
                                    <a:solidFill>
                                      <a:schemeClr val="dk1"/>
                                    </a:solidFill>
                                    <a:latin typeface="Cambria Math" panose="02040503050406030204" pitchFamily="18" charset="0"/>
                                  </a:rPr>
                                  <m:t>𝐽</m:t>
                                </m:r>
                                <m:d>
                                  <m:dPr>
                                    <m:ctrlPr>
                                      <a:rPr lang="en-IN" sz="2200" i="1">
                                        <a:solidFill>
                                          <a:schemeClr val="dk1"/>
                                        </a:solidFill>
                                        <a:latin typeface="Cambria Math" panose="02040503050406030204" pitchFamily="18" charset="0"/>
                                      </a:rPr>
                                    </m:ctrlPr>
                                  </m:dPr>
                                  <m:e>
                                    <m:r>
                                      <a:rPr lang="en-IN" sz="2200" i="1">
                                        <a:solidFill>
                                          <a:schemeClr val="dk1"/>
                                        </a:solidFill>
                                        <a:latin typeface="Cambria Math" panose="02040503050406030204" pitchFamily="18" charset="0"/>
                                      </a:rPr>
                                      <m:t>𝑥</m:t>
                                    </m:r>
                                    <m:r>
                                      <a:rPr lang="en-IN" sz="2200" i="1">
                                        <a:solidFill>
                                          <a:schemeClr val="dk1"/>
                                        </a:solidFill>
                                        <a:latin typeface="Cambria Math" panose="02040503050406030204" pitchFamily="18" charset="0"/>
                                      </a:rPr>
                                      <m:t>,</m:t>
                                    </m:r>
                                    <m:r>
                                      <a:rPr lang="en-IN" sz="2200" i="1">
                                        <a:solidFill>
                                          <a:schemeClr val="dk1"/>
                                        </a:solidFill>
                                        <a:latin typeface="Cambria Math" panose="02040503050406030204" pitchFamily="18" charset="0"/>
                                      </a:rPr>
                                      <m:t>𝑦</m:t>
                                    </m:r>
                                  </m:e>
                                </m:d>
                                <m:r>
                                  <a:rPr lang="en-IN" sz="2200" i="1">
                                    <a:solidFill>
                                      <a:schemeClr val="dk1"/>
                                    </a:solidFill>
                                    <a:latin typeface="Cambria Math" panose="02040503050406030204" pitchFamily="18" charset="0"/>
                                  </a:rPr>
                                  <m:t>)</m:t>
                                </m:r>
                              </m:e>
                              <m:sup>
                                <m:r>
                                  <a:rPr lang="en-IN" sz="2200" b="0" i="1" smtClean="0">
                                    <a:solidFill>
                                      <a:schemeClr val="dk1"/>
                                    </a:solidFill>
                                    <a:latin typeface="Cambria Math" panose="02040503050406030204" pitchFamily="18" charset="0"/>
                                  </a:rPr>
                                  <m:t>2</m:t>
                                </m:r>
                              </m:sup>
                            </m:sSup>
                          </m:e>
                        </m:nary>
                      </m:e>
                    </m:nary>
                  </m:oMath>
                </a14:m>
                <a:r>
                  <a:rPr lang="en-IN" sz="2000" dirty="0">
                    <a:solidFill>
                      <a:schemeClr val="dk1"/>
                    </a:solidFill>
                  </a:rPr>
                  <a:t>	</a:t>
                </a:r>
              </a:p>
              <a:p>
                <a:pPr marL="0" lvl="0" indent="0" algn="l" rtl="0">
                  <a:spcBef>
                    <a:spcPts val="0"/>
                  </a:spcBef>
                  <a:spcAft>
                    <a:spcPts val="0"/>
                  </a:spcAft>
                  <a:buClr>
                    <a:schemeClr val="dk1"/>
                  </a:buClr>
                  <a:buSzPts val="1100"/>
                  <a:buFont typeface="Arial"/>
                  <a:buNone/>
                </a:pPr>
                <a:endParaRPr lang="en-IN" sz="1200" dirty="0"/>
              </a:p>
              <a:p>
                <a:pPr marL="0" lvl="0" indent="0" algn="l" rtl="0">
                  <a:spcBef>
                    <a:spcPts val="1600"/>
                  </a:spcBef>
                  <a:spcAft>
                    <a:spcPts val="1600"/>
                  </a:spcAft>
                  <a:buClr>
                    <a:schemeClr val="dk1"/>
                  </a:buClr>
                  <a:buSzPts val="1100"/>
                  <a:buFont typeface="Arial"/>
                  <a:buNone/>
                </a:pPr>
                <a:r>
                  <a:rPr lang="en-IN" sz="1200" dirty="0">
                    <a:solidFill>
                      <a:schemeClr val="tx1"/>
                    </a:solidFill>
                  </a:rPr>
                  <a:t>17-05-2019</a:t>
                </a:r>
                <a:endParaRPr sz="1400" dirty="0">
                  <a:solidFill>
                    <a:schemeClr val="tx1"/>
                  </a:solidFill>
                </a:endParaRPr>
              </a:p>
            </p:txBody>
          </p:sp>
        </mc:Choice>
        <mc:Fallback>
          <p:sp>
            <p:nvSpPr>
              <p:cNvPr id="320" name="Google Shape;320;p49"/>
              <p:cNvSpPr txBox="1">
                <a:spLocks noGrp="1" noRot="1" noChangeAspect="1" noMove="1" noResize="1" noEditPoints="1" noAdjustHandles="1" noChangeArrowheads="1" noChangeShapeType="1" noTextEdit="1"/>
              </p:cNvSpPr>
              <p:nvPr>
                <p:ph type="body" idx="1"/>
              </p:nvPr>
            </p:nvSpPr>
            <p:spPr>
              <a:xfrm>
                <a:off x="122842" y="907150"/>
                <a:ext cx="8874000" cy="4424700"/>
              </a:xfrm>
              <a:prstGeom prst="rect">
                <a:avLst/>
              </a:prstGeom>
              <a:blipFill>
                <a:blip r:embed="rId3"/>
                <a:stretch>
                  <a:fillRect/>
                </a:stretch>
              </a:blipFill>
            </p:spPr>
            <p:txBody>
              <a:bodyPr/>
              <a:lstStyle/>
              <a:p>
                <a:r>
                  <a:rPr lang="en-IN">
                    <a:noFill/>
                  </a:rPr>
                  <a:t> </a:t>
                </a:r>
              </a:p>
            </p:txBody>
          </p:sp>
        </mc:Fallback>
      </mc:AlternateContent>
      <p:pic>
        <p:nvPicPr>
          <p:cNvPr id="321" name="Google Shape;321;p49"/>
          <p:cNvPicPr preferRelativeResize="0"/>
          <p:nvPr/>
        </p:nvPicPr>
        <p:blipFill>
          <a:blip r:embed="rId4">
            <a:alphaModFix/>
          </a:blip>
          <a:stretch>
            <a:fillRect/>
          </a:stretch>
        </p:blipFill>
        <p:spPr>
          <a:xfrm>
            <a:off x="0" y="-1"/>
            <a:ext cx="925033" cy="833925"/>
          </a:xfrm>
          <a:prstGeom prst="rect">
            <a:avLst/>
          </a:prstGeom>
          <a:noFill/>
          <a:ln>
            <a:noFill/>
          </a:ln>
        </p:spPr>
      </p:pic>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uk-UA" smtClean="0"/>
              <a:t>39</a:t>
            </a:fld>
            <a:endParaRPr lang="uk-UA"/>
          </a:p>
        </p:txBody>
      </p:sp>
      <p:pic>
        <p:nvPicPr>
          <p:cNvPr id="7" name="Google Shape;210;p32">
            <a:extLst>
              <a:ext uri="{FF2B5EF4-FFF2-40B4-BE49-F238E27FC236}">
                <a16:creationId xmlns:a16="http://schemas.microsoft.com/office/drawing/2014/main" id="{130E03EB-4FB4-471D-9207-CE5C0801F037}"/>
              </a:ext>
            </a:extLst>
          </p:cNvPr>
          <p:cNvPicPr preferRelativeResize="0"/>
          <p:nvPr/>
        </p:nvPicPr>
        <p:blipFill>
          <a:blip r:embed="rId5">
            <a:alphaModFix/>
          </a:blip>
          <a:stretch>
            <a:fillRect/>
          </a:stretch>
        </p:blipFill>
        <p:spPr>
          <a:xfrm>
            <a:off x="8472458" y="1"/>
            <a:ext cx="671542" cy="595422"/>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6"/>
          <p:cNvSpPr txBox="1">
            <a:spLocks noGrp="1"/>
          </p:cNvSpPr>
          <p:nvPr>
            <p:ph type="title"/>
          </p:nvPr>
        </p:nvSpPr>
        <p:spPr>
          <a:xfrm>
            <a:off x="311700" y="0"/>
            <a:ext cx="8520600" cy="589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a:t>OUTLINE OF PRESENTATION</a:t>
            </a:r>
            <a:endParaRPr b="1" dirty="0"/>
          </a:p>
        </p:txBody>
      </p:sp>
      <p:sp>
        <p:nvSpPr>
          <p:cNvPr id="78" name="Google Shape;78;p16"/>
          <p:cNvSpPr txBox="1">
            <a:spLocks noGrp="1"/>
          </p:cNvSpPr>
          <p:nvPr>
            <p:ph type="body" idx="1"/>
          </p:nvPr>
        </p:nvSpPr>
        <p:spPr>
          <a:xfrm>
            <a:off x="122842" y="889425"/>
            <a:ext cx="8898316" cy="43503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chemeClr val="dk1"/>
              </a:buClr>
              <a:buSzPts val="1800"/>
              <a:buChar char="●"/>
            </a:pPr>
            <a:r>
              <a:rPr lang="en" dirty="0">
                <a:solidFill>
                  <a:schemeClr val="dk1"/>
                </a:solidFill>
              </a:rPr>
              <a:t>Introduction</a:t>
            </a:r>
            <a:endParaRPr dirty="0">
              <a:solidFill>
                <a:schemeClr val="dk1"/>
              </a:solidFill>
            </a:endParaRPr>
          </a:p>
          <a:p>
            <a:pPr marL="457200" lvl="0" indent="-342900" algn="l" rtl="0">
              <a:spcBef>
                <a:spcPts val="0"/>
              </a:spcBef>
              <a:spcAft>
                <a:spcPts val="0"/>
              </a:spcAft>
              <a:buClr>
                <a:schemeClr val="dk1"/>
              </a:buClr>
              <a:buSzPts val="1800"/>
              <a:buChar char="●"/>
            </a:pPr>
            <a:r>
              <a:rPr lang="en" dirty="0">
                <a:solidFill>
                  <a:schemeClr val="dk1"/>
                </a:solidFill>
              </a:rPr>
              <a:t>Applications and Motivation</a:t>
            </a:r>
            <a:endParaRPr dirty="0">
              <a:solidFill>
                <a:schemeClr val="dk1"/>
              </a:solidFill>
            </a:endParaRPr>
          </a:p>
          <a:p>
            <a:pPr marL="457200" lvl="0" indent="-342900" algn="l" rtl="0">
              <a:spcBef>
                <a:spcPts val="0"/>
              </a:spcBef>
              <a:spcAft>
                <a:spcPts val="0"/>
              </a:spcAft>
              <a:buClr>
                <a:schemeClr val="dk1"/>
              </a:buClr>
              <a:buSzPts val="1800"/>
              <a:buChar char="●"/>
            </a:pPr>
            <a:r>
              <a:rPr lang="en" dirty="0">
                <a:solidFill>
                  <a:schemeClr val="dk1"/>
                </a:solidFill>
              </a:rPr>
              <a:t>Literature review</a:t>
            </a:r>
            <a:endParaRPr dirty="0">
              <a:solidFill>
                <a:schemeClr val="dk1"/>
              </a:solidFill>
            </a:endParaRPr>
          </a:p>
          <a:p>
            <a:pPr marL="457200" lvl="0" indent="-342900" algn="l" rtl="0">
              <a:spcBef>
                <a:spcPts val="0"/>
              </a:spcBef>
              <a:spcAft>
                <a:spcPts val="0"/>
              </a:spcAft>
              <a:buClr>
                <a:schemeClr val="dk1"/>
              </a:buClr>
              <a:buSzPts val="1800"/>
              <a:buChar char="●"/>
            </a:pPr>
            <a:r>
              <a:rPr lang="en" dirty="0">
                <a:solidFill>
                  <a:schemeClr val="dk1"/>
                </a:solidFill>
              </a:rPr>
              <a:t>Summary of literature survey</a:t>
            </a:r>
            <a:endParaRPr dirty="0">
              <a:solidFill>
                <a:schemeClr val="dk1"/>
              </a:solidFill>
            </a:endParaRPr>
          </a:p>
          <a:p>
            <a:pPr marL="457200" lvl="0" indent="-342900" algn="l" rtl="0">
              <a:spcBef>
                <a:spcPts val="0"/>
              </a:spcBef>
              <a:spcAft>
                <a:spcPts val="0"/>
              </a:spcAft>
              <a:buClr>
                <a:schemeClr val="dk1"/>
              </a:buClr>
              <a:buSzPts val="1800"/>
              <a:buChar char="●"/>
            </a:pPr>
            <a:r>
              <a:rPr lang="en" dirty="0">
                <a:solidFill>
                  <a:schemeClr val="dk1"/>
                </a:solidFill>
              </a:rPr>
              <a:t>Research Challenges/Gaps</a:t>
            </a:r>
            <a:endParaRPr dirty="0">
              <a:solidFill>
                <a:schemeClr val="dk1"/>
              </a:solidFill>
            </a:endParaRPr>
          </a:p>
          <a:p>
            <a:pPr marL="457200" lvl="0" indent="-342900" algn="l" rtl="0">
              <a:spcBef>
                <a:spcPts val="0"/>
              </a:spcBef>
              <a:spcAft>
                <a:spcPts val="0"/>
              </a:spcAft>
              <a:buClr>
                <a:schemeClr val="dk1"/>
              </a:buClr>
              <a:buSzPts val="1800"/>
              <a:buChar char="●"/>
            </a:pPr>
            <a:r>
              <a:rPr lang="en" dirty="0">
                <a:solidFill>
                  <a:schemeClr val="dk1"/>
                </a:solidFill>
              </a:rPr>
              <a:t>Objectives</a:t>
            </a:r>
            <a:endParaRPr dirty="0">
              <a:solidFill>
                <a:schemeClr val="dk1"/>
              </a:solidFill>
            </a:endParaRPr>
          </a:p>
          <a:p>
            <a:pPr marL="457200" lvl="0" indent="-342900" algn="l" rtl="0">
              <a:spcBef>
                <a:spcPts val="0"/>
              </a:spcBef>
              <a:spcAft>
                <a:spcPts val="0"/>
              </a:spcAft>
              <a:buClr>
                <a:schemeClr val="dk1"/>
              </a:buClr>
              <a:buSzPts val="1800"/>
              <a:buChar char="●"/>
            </a:pPr>
            <a:r>
              <a:rPr lang="en" dirty="0">
                <a:solidFill>
                  <a:schemeClr val="dk1"/>
                </a:solidFill>
              </a:rPr>
              <a:t>Methodology</a:t>
            </a:r>
            <a:endParaRPr dirty="0">
              <a:solidFill>
                <a:schemeClr val="dk1"/>
              </a:solidFill>
            </a:endParaRPr>
          </a:p>
          <a:p>
            <a:pPr marL="457200" lvl="0" indent="-342900" algn="l" rtl="0">
              <a:spcBef>
                <a:spcPts val="0"/>
              </a:spcBef>
              <a:spcAft>
                <a:spcPts val="0"/>
              </a:spcAft>
              <a:buClr>
                <a:schemeClr val="dk1"/>
              </a:buClr>
              <a:buSzPts val="1800"/>
              <a:buChar char="●"/>
            </a:pPr>
            <a:r>
              <a:rPr lang="en" dirty="0">
                <a:solidFill>
                  <a:schemeClr val="dk1"/>
                </a:solidFill>
              </a:rPr>
              <a:t>Implementation</a:t>
            </a:r>
            <a:endParaRPr dirty="0">
              <a:solidFill>
                <a:schemeClr val="dk1"/>
              </a:solidFill>
            </a:endParaRPr>
          </a:p>
          <a:p>
            <a:pPr marL="457200" lvl="0" indent="-342900" algn="l" rtl="0">
              <a:spcBef>
                <a:spcPts val="0"/>
              </a:spcBef>
              <a:spcAft>
                <a:spcPts val="0"/>
              </a:spcAft>
              <a:buClr>
                <a:schemeClr val="dk1"/>
              </a:buClr>
              <a:buSzPts val="1800"/>
              <a:buChar char="●"/>
            </a:pPr>
            <a:r>
              <a:rPr lang="en" dirty="0">
                <a:solidFill>
                  <a:schemeClr val="dk1"/>
                </a:solidFill>
              </a:rPr>
              <a:t>Results</a:t>
            </a:r>
            <a:endParaRPr dirty="0">
              <a:solidFill>
                <a:schemeClr val="dk1"/>
              </a:solidFill>
            </a:endParaRPr>
          </a:p>
          <a:p>
            <a:pPr marL="457200" lvl="0" indent="-342900" algn="l" rtl="0">
              <a:spcBef>
                <a:spcPts val="0"/>
              </a:spcBef>
              <a:spcAft>
                <a:spcPts val="0"/>
              </a:spcAft>
              <a:buClr>
                <a:schemeClr val="dk1"/>
              </a:buClr>
              <a:buSzPts val="1800"/>
              <a:buChar char="●"/>
            </a:pPr>
            <a:r>
              <a:rPr lang="en" dirty="0">
                <a:solidFill>
                  <a:schemeClr val="dk1"/>
                </a:solidFill>
              </a:rPr>
              <a:t>Performance evaluation</a:t>
            </a:r>
            <a:endParaRPr dirty="0">
              <a:solidFill>
                <a:schemeClr val="dk1"/>
              </a:solidFill>
            </a:endParaRPr>
          </a:p>
          <a:p>
            <a:pPr marL="457200" lvl="0" indent="-342900" algn="l" rtl="0">
              <a:spcBef>
                <a:spcPts val="0"/>
              </a:spcBef>
              <a:spcAft>
                <a:spcPts val="0"/>
              </a:spcAft>
              <a:buClr>
                <a:schemeClr val="dk1"/>
              </a:buClr>
              <a:buSzPts val="1800"/>
              <a:buChar char="●"/>
            </a:pPr>
            <a:r>
              <a:rPr lang="en" dirty="0">
                <a:solidFill>
                  <a:schemeClr val="dk1"/>
                </a:solidFill>
              </a:rPr>
              <a:t>Conclusion and Future Scope</a:t>
            </a:r>
            <a:endParaRPr dirty="0">
              <a:solidFill>
                <a:schemeClr val="dk1"/>
              </a:solidFill>
            </a:endParaRPr>
          </a:p>
          <a:p>
            <a:pPr marL="457200" lvl="0" indent="-342900" algn="l" rtl="0">
              <a:spcBef>
                <a:spcPts val="0"/>
              </a:spcBef>
              <a:spcAft>
                <a:spcPts val="0"/>
              </a:spcAft>
              <a:buClr>
                <a:schemeClr val="dk1"/>
              </a:buClr>
              <a:buSzPts val="1800"/>
              <a:buChar char="●"/>
            </a:pPr>
            <a:r>
              <a:rPr lang="en" dirty="0">
                <a:solidFill>
                  <a:schemeClr val="dk1"/>
                </a:solidFill>
              </a:rPr>
              <a:t>References</a:t>
            </a:r>
            <a:endParaRPr dirty="0">
              <a:solidFill>
                <a:schemeClr val="dk1"/>
              </a:solidFill>
            </a:endParaRPr>
          </a:p>
          <a:p>
            <a:pPr marL="0" lvl="0" indent="0" algn="l" rtl="0">
              <a:spcBef>
                <a:spcPts val="1600"/>
              </a:spcBef>
              <a:spcAft>
                <a:spcPts val="1600"/>
              </a:spcAft>
              <a:buNone/>
            </a:pPr>
            <a:r>
              <a:rPr lang="en" sz="1200" dirty="0">
                <a:solidFill>
                  <a:schemeClr val="tx1"/>
                </a:solidFill>
              </a:rPr>
              <a:t>17-05-2019</a:t>
            </a:r>
            <a:endParaRPr dirty="0">
              <a:solidFill>
                <a:schemeClr val="tx1"/>
              </a:solidFill>
            </a:endParaRPr>
          </a:p>
        </p:txBody>
      </p:sp>
      <p:pic>
        <p:nvPicPr>
          <p:cNvPr id="79" name="Google Shape;79;p16"/>
          <p:cNvPicPr preferRelativeResize="0"/>
          <p:nvPr/>
        </p:nvPicPr>
        <p:blipFill>
          <a:blip r:embed="rId3">
            <a:alphaModFix/>
          </a:blip>
          <a:stretch>
            <a:fillRect/>
          </a:stretch>
        </p:blipFill>
        <p:spPr>
          <a:xfrm>
            <a:off x="1" y="0"/>
            <a:ext cx="776176" cy="776175"/>
          </a:xfrm>
          <a:prstGeom prst="rect">
            <a:avLst/>
          </a:prstGeom>
          <a:noFill/>
          <a:ln>
            <a:noFill/>
          </a:ln>
        </p:spPr>
      </p:pic>
      <p:pic>
        <p:nvPicPr>
          <p:cNvPr id="80" name="Google Shape;80;p16"/>
          <p:cNvPicPr preferRelativeResize="0"/>
          <p:nvPr/>
        </p:nvPicPr>
        <p:blipFill>
          <a:blip r:embed="rId4">
            <a:alphaModFix/>
          </a:blip>
          <a:stretch>
            <a:fillRect/>
          </a:stretch>
        </p:blipFill>
        <p:spPr>
          <a:xfrm>
            <a:off x="8293389" y="-1"/>
            <a:ext cx="850605" cy="776177"/>
          </a:xfrm>
          <a:prstGeom prst="rect">
            <a:avLst/>
          </a:prstGeom>
          <a:noFill/>
          <a:ln>
            <a:noFill/>
          </a:ln>
        </p:spPr>
      </p:pic>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uk-UA" smtClean="0"/>
              <a:t>4</a:t>
            </a:fld>
            <a:endParaRPr lang="uk-UA"/>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p50"/>
          <p:cNvSpPr txBox="1">
            <a:spLocks noGrp="1"/>
          </p:cNvSpPr>
          <p:nvPr>
            <p:ph type="body" idx="1"/>
          </p:nvPr>
        </p:nvSpPr>
        <p:spPr>
          <a:xfrm>
            <a:off x="0" y="404150"/>
            <a:ext cx="8832300" cy="4739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a:p>
            <a:pPr marL="0" lvl="0" indent="0" algn="l" rtl="0">
              <a:spcBef>
                <a:spcPts val="1600"/>
              </a:spcBef>
              <a:spcAft>
                <a:spcPts val="0"/>
              </a:spcAft>
              <a:buNone/>
            </a:pPr>
            <a:endParaRPr dirty="0"/>
          </a:p>
          <a:p>
            <a:pPr marL="0" lvl="0" indent="0" algn="l" rtl="0">
              <a:spcBef>
                <a:spcPts val="1600"/>
              </a:spcBef>
              <a:spcAft>
                <a:spcPts val="0"/>
              </a:spcAft>
              <a:buNone/>
            </a:pPr>
            <a:endParaRPr dirty="0"/>
          </a:p>
          <a:p>
            <a:pPr marL="0" lvl="0" indent="0" algn="l" rtl="0">
              <a:spcBef>
                <a:spcPts val="1600"/>
              </a:spcBef>
              <a:spcAft>
                <a:spcPts val="0"/>
              </a:spcAft>
              <a:buNone/>
            </a:pPr>
            <a:endParaRPr dirty="0"/>
          </a:p>
          <a:p>
            <a:pPr marL="0" lvl="0" indent="0" algn="l" rtl="0">
              <a:spcBef>
                <a:spcPts val="1600"/>
              </a:spcBef>
              <a:spcAft>
                <a:spcPts val="0"/>
              </a:spcAft>
              <a:buNone/>
            </a:pPr>
            <a:endParaRPr dirty="0"/>
          </a:p>
          <a:p>
            <a:pPr marL="0" lvl="0" indent="0" algn="l" rtl="0">
              <a:spcBef>
                <a:spcPts val="1600"/>
              </a:spcBef>
              <a:spcAft>
                <a:spcPts val="0"/>
              </a:spcAft>
              <a:buNone/>
            </a:pPr>
            <a:endParaRPr dirty="0"/>
          </a:p>
          <a:p>
            <a:pPr marL="0" lvl="0" indent="0" algn="l" rtl="0">
              <a:spcBef>
                <a:spcPts val="1600"/>
              </a:spcBef>
              <a:spcAft>
                <a:spcPts val="0"/>
              </a:spcAft>
              <a:buNone/>
            </a:pPr>
            <a:endParaRPr dirty="0"/>
          </a:p>
          <a:p>
            <a:pPr marL="0" lvl="0" indent="0" algn="l" rtl="0">
              <a:spcBef>
                <a:spcPts val="1600"/>
              </a:spcBef>
              <a:spcAft>
                <a:spcPts val="0"/>
              </a:spcAft>
              <a:buNone/>
            </a:pPr>
            <a:endParaRPr dirty="0"/>
          </a:p>
          <a:p>
            <a:pPr marL="0" lvl="0" indent="0" algn="l" rtl="0">
              <a:spcBef>
                <a:spcPts val="1600"/>
              </a:spcBef>
              <a:spcAft>
                <a:spcPts val="0"/>
              </a:spcAft>
              <a:buNone/>
            </a:pPr>
            <a:endParaRPr sz="1200" dirty="0"/>
          </a:p>
          <a:p>
            <a:pPr marL="0" lvl="0" indent="0" algn="l" rtl="0">
              <a:spcBef>
                <a:spcPts val="0"/>
              </a:spcBef>
              <a:spcAft>
                <a:spcPts val="0"/>
              </a:spcAft>
              <a:buNone/>
            </a:pPr>
            <a:r>
              <a:rPr lang="en" sz="1200" dirty="0">
                <a:solidFill>
                  <a:schemeClr val="tx1"/>
                </a:solidFill>
              </a:rPr>
              <a:t>17-05-2019</a:t>
            </a:r>
            <a:r>
              <a:rPr lang="en" dirty="0"/>
              <a:t> </a:t>
            </a:r>
            <a:endParaRPr dirty="0"/>
          </a:p>
        </p:txBody>
      </p:sp>
      <p:pic>
        <p:nvPicPr>
          <p:cNvPr id="328" name="Google Shape;328;p50"/>
          <p:cNvPicPr preferRelativeResize="0"/>
          <p:nvPr/>
        </p:nvPicPr>
        <p:blipFill>
          <a:blip r:embed="rId3">
            <a:alphaModFix/>
          </a:blip>
          <a:stretch>
            <a:fillRect/>
          </a:stretch>
        </p:blipFill>
        <p:spPr>
          <a:xfrm>
            <a:off x="-7277" y="0"/>
            <a:ext cx="763594" cy="744279"/>
          </a:xfrm>
          <a:prstGeom prst="rect">
            <a:avLst/>
          </a:prstGeom>
          <a:noFill/>
          <a:ln>
            <a:noFill/>
          </a:ln>
        </p:spPr>
      </p:pic>
      <p:pic>
        <p:nvPicPr>
          <p:cNvPr id="329" name="Google Shape;329;p50"/>
          <p:cNvPicPr preferRelativeResize="0"/>
          <p:nvPr/>
        </p:nvPicPr>
        <p:blipFill>
          <a:blip r:embed="rId4">
            <a:alphaModFix/>
          </a:blip>
          <a:stretch>
            <a:fillRect/>
          </a:stretch>
        </p:blipFill>
        <p:spPr>
          <a:xfrm>
            <a:off x="945175" y="61900"/>
            <a:ext cx="7105650" cy="5019675"/>
          </a:xfrm>
          <a:prstGeom prst="rect">
            <a:avLst/>
          </a:prstGeom>
          <a:noFill/>
          <a:ln>
            <a:noFill/>
          </a:ln>
        </p:spPr>
      </p:pic>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uk-UA" smtClean="0"/>
              <a:t>40</a:t>
            </a:fld>
            <a:endParaRPr lang="uk-UA"/>
          </a:p>
        </p:txBody>
      </p:sp>
      <p:pic>
        <p:nvPicPr>
          <p:cNvPr id="6" name="Google Shape;210;p32">
            <a:extLst>
              <a:ext uri="{FF2B5EF4-FFF2-40B4-BE49-F238E27FC236}">
                <a16:creationId xmlns:a16="http://schemas.microsoft.com/office/drawing/2014/main" id="{511FC665-68CE-4BBC-8027-2B406C4DDFAA}"/>
              </a:ext>
            </a:extLst>
          </p:cNvPr>
          <p:cNvPicPr preferRelativeResize="0"/>
          <p:nvPr/>
        </p:nvPicPr>
        <p:blipFill>
          <a:blip r:embed="rId5">
            <a:alphaModFix/>
          </a:blip>
          <a:stretch>
            <a:fillRect/>
          </a:stretch>
        </p:blipFill>
        <p:spPr>
          <a:xfrm>
            <a:off x="8472458" y="1"/>
            <a:ext cx="671542" cy="595422"/>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51"/>
          <p:cNvSpPr txBox="1">
            <a:spLocks noGrp="1"/>
          </p:cNvSpPr>
          <p:nvPr>
            <p:ph type="body" idx="1"/>
          </p:nvPr>
        </p:nvSpPr>
        <p:spPr>
          <a:xfrm>
            <a:off x="99150" y="61974"/>
            <a:ext cx="8985600" cy="50815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dk1"/>
                </a:solidFill>
              </a:rPr>
              <a:t>      </a:t>
            </a:r>
          </a:p>
          <a:p>
            <a:pPr marL="0" lvl="0" indent="0" algn="l" rtl="0">
              <a:spcBef>
                <a:spcPts val="0"/>
              </a:spcBef>
              <a:spcAft>
                <a:spcPts val="0"/>
              </a:spcAft>
              <a:buNone/>
            </a:pPr>
            <a:endParaRPr lang="en" dirty="0">
              <a:solidFill>
                <a:schemeClr val="dk1"/>
              </a:solidFill>
            </a:endParaRPr>
          </a:p>
          <a:p>
            <a:pPr marL="0" lvl="0" indent="0" algn="l" rtl="0">
              <a:spcBef>
                <a:spcPts val="0"/>
              </a:spcBef>
              <a:spcAft>
                <a:spcPts val="0"/>
              </a:spcAft>
              <a:buNone/>
            </a:pPr>
            <a:endParaRPr lang="en" dirty="0">
              <a:solidFill>
                <a:schemeClr val="dk1"/>
              </a:solidFill>
            </a:endParaRPr>
          </a:p>
          <a:p>
            <a:pPr marL="0" lvl="0" indent="0" algn="l" rtl="0">
              <a:spcBef>
                <a:spcPts val="0"/>
              </a:spcBef>
              <a:spcAft>
                <a:spcPts val="0"/>
              </a:spcAft>
              <a:buNone/>
            </a:pPr>
            <a:r>
              <a:rPr lang="en" dirty="0">
                <a:solidFill>
                  <a:schemeClr val="dk1"/>
                </a:solidFill>
              </a:rPr>
              <a:t>For γ = 1</a:t>
            </a:r>
            <a:r>
              <a:rPr lang="en" sz="2100" dirty="0">
                <a:solidFill>
                  <a:schemeClr val="dk1"/>
                </a:solidFill>
              </a:rPr>
              <a:t> : </a:t>
            </a:r>
            <a:endParaRPr sz="2100" dirty="0">
              <a:solidFill>
                <a:schemeClr val="dk1"/>
              </a:solidFill>
            </a:endParaRPr>
          </a:p>
          <a:p>
            <a:pPr marL="0" lvl="0" indent="0" algn="l" rtl="0">
              <a:spcBef>
                <a:spcPts val="1600"/>
              </a:spcBef>
              <a:spcAft>
                <a:spcPts val="0"/>
              </a:spcAft>
              <a:buNone/>
            </a:pPr>
            <a:endParaRPr sz="2100" dirty="0">
              <a:solidFill>
                <a:schemeClr val="dk1"/>
              </a:solidFill>
            </a:endParaRPr>
          </a:p>
          <a:p>
            <a:pPr marL="0" lvl="0" indent="0" algn="l" rtl="0">
              <a:spcBef>
                <a:spcPts val="1600"/>
              </a:spcBef>
              <a:spcAft>
                <a:spcPts val="0"/>
              </a:spcAft>
              <a:buNone/>
            </a:pPr>
            <a:endParaRPr sz="2100" dirty="0">
              <a:solidFill>
                <a:schemeClr val="dk1"/>
              </a:solidFill>
            </a:endParaRPr>
          </a:p>
          <a:p>
            <a:pPr marL="0" lvl="0" indent="0" algn="l" rtl="0">
              <a:spcBef>
                <a:spcPts val="1600"/>
              </a:spcBef>
              <a:spcAft>
                <a:spcPts val="0"/>
              </a:spcAft>
              <a:buNone/>
            </a:pPr>
            <a:endParaRPr sz="2100" dirty="0">
              <a:solidFill>
                <a:schemeClr val="dk1"/>
              </a:solidFill>
            </a:endParaRPr>
          </a:p>
          <a:p>
            <a:pPr marL="0" lvl="0" indent="0" algn="l" rtl="0">
              <a:spcBef>
                <a:spcPts val="1600"/>
              </a:spcBef>
              <a:spcAft>
                <a:spcPts val="0"/>
              </a:spcAft>
              <a:buNone/>
            </a:pPr>
            <a:endParaRPr sz="2100" dirty="0">
              <a:solidFill>
                <a:schemeClr val="dk1"/>
              </a:solidFill>
            </a:endParaRPr>
          </a:p>
          <a:p>
            <a:pPr marL="0" lvl="0" indent="0" algn="l" rtl="0">
              <a:spcBef>
                <a:spcPts val="1600"/>
              </a:spcBef>
              <a:spcAft>
                <a:spcPts val="0"/>
              </a:spcAft>
              <a:buNone/>
            </a:pPr>
            <a:r>
              <a:rPr lang="en" sz="2100" dirty="0">
                <a:solidFill>
                  <a:schemeClr val="dk1"/>
                </a:solidFill>
              </a:rPr>
              <a:t>         </a:t>
            </a:r>
            <a:r>
              <a:rPr lang="en" dirty="0">
                <a:solidFill>
                  <a:schemeClr val="dk1"/>
                </a:solidFill>
              </a:rPr>
              <a:t>RMSE</a:t>
            </a:r>
            <a:r>
              <a:rPr lang="en" sz="2100" dirty="0">
                <a:solidFill>
                  <a:schemeClr val="dk1"/>
                </a:solidFill>
              </a:rPr>
              <a:t> </a:t>
            </a:r>
            <a:r>
              <a:rPr lang="en-IN" sz="2100" dirty="0">
                <a:solidFill>
                  <a:schemeClr val="dk1"/>
                </a:solidFill>
              </a:rPr>
              <a:t>value : </a:t>
            </a:r>
            <a:endParaRPr sz="2100" dirty="0">
              <a:solidFill>
                <a:schemeClr val="dk1"/>
              </a:solidFill>
            </a:endParaRPr>
          </a:p>
          <a:p>
            <a:pPr marL="0" lvl="0" indent="0" algn="l" rtl="0">
              <a:spcBef>
                <a:spcPts val="1600"/>
              </a:spcBef>
              <a:spcAft>
                <a:spcPts val="1600"/>
              </a:spcAft>
              <a:buNone/>
            </a:pPr>
            <a:endParaRPr lang="en" sz="1200" dirty="0">
              <a:solidFill>
                <a:schemeClr val="tx1"/>
              </a:solidFill>
            </a:endParaRPr>
          </a:p>
          <a:p>
            <a:pPr marL="0" lvl="0" indent="0" algn="l" rtl="0">
              <a:spcBef>
                <a:spcPts val="1600"/>
              </a:spcBef>
              <a:spcAft>
                <a:spcPts val="1600"/>
              </a:spcAft>
              <a:buNone/>
            </a:pPr>
            <a:endParaRPr lang="en" sz="1200" dirty="0">
              <a:solidFill>
                <a:schemeClr val="tx1"/>
              </a:solidFill>
            </a:endParaRPr>
          </a:p>
          <a:p>
            <a:pPr marL="0" lvl="0" indent="0" algn="l" rtl="0">
              <a:spcBef>
                <a:spcPts val="1600"/>
              </a:spcBef>
              <a:spcAft>
                <a:spcPts val="1600"/>
              </a:spcAft>
              <a:buNone/>
            </a:pPr>
            <a:r>
              <a:rPr lang="en" sz="1200" dirty="0">
                <a:solidFill>
                  <a:schemeClr val="tx1"/>
                </a:solidFill>
              </a:rPr>
              <a:t>17-05-2019</a:t>
            </a:r>
            <a:r>
              <a:rPr lang="en" sz="2100" dirty="0">
                <a:solidFill>
                  <a:schemeClr val="tx1"/>
                </a:solidFill>
              </a:rPr>
              <a:t> </a:t>
            </a:r>
            <a:endParaRPr sz="2100" dirty="0">
              <a:solidFill>
                <a:schemeClr val="tx1"/>
              </a:solidFill>
            </a:endParaRPr>
          </a:p>
        </p:txBody>
      </p:sp>
      <p:pic>
        <p:nvPicPr>
          <p:cNvPr id="335" name="Google Shape;335;p51"/>
          <p:cNvPicPr preferRelativeResize="0"/>
          <p:nvPr/>
        </p:nvPicPr>
        <p:blipFill rotWithShape="1">
          <a:blip r:embed="rId3">
            <a:alphaModFix/>
          </a:blip>
          <a:srcRect l="15042" t="2930" r="11900" b="53269"/>
          <a:stretch/>
        </p:blipFill>
        <p:spPr>
          <a:xfrm>
            <a:off x="1251775" y="545325"/>
            <a:ext cx="6626951" cy="1938975"/>
          </a:xfrm>
          <a:prstGeom prst="rect">
            <a:avLst/>
          </a:prstGeom>
          <a:noFill/>
          <a:ln>
            <a:noFill/>
          </a:ln>
        </p:spPr>
      </p:pic>
      <p:pic>
        <p:nvPicPr>
          <p:cNvPr id="336" name="Google Shape;336;p51"/>
          <p:cNvPicPr preferRelativeResize="0"/>
          <p:nvPr/>
        </p:nvPicPr>
        <p:blipFill>
          <a:blip r:embed="rId4">
            <a:alphaModFix/>
          </a:blip>
          <a:stretch>
            <a:fillRect/>
          </a:stretch>
        </p:blipFill>
        <p:spPr>
          <a:xfrm>
            <a:off x="2568900" y="2684050"/>
            <a:ext cx="5156777" cy="2459450"/>
          </a:xfrm>
          <a:prstGeom prst="rect">
            <a:avLst/>
          </a:prstGeom>
          <a:noFill/>
          <a:ln>
            <a:noFill/>
          </a:ln>
        </p:spPr>
      </p:pic>
      <p:pic>
        <p:nvPicPr>
          <p:cNvPr id="337" name="Google Shape;337;p51"/>
          <p:cNvPicPr preferRelativeResize="0"/>
          <p:nvPr/>
        </p:nvPicPr>
        <p:blipFill>
          <a:blip r:embed="rId5">
            <a:alphaModFix/>
          </a:blip>
          <a:stretch>
            <a:fillRect/>
          </a:stretch>
        </p:blipFill>
        <p:spPr>
          <a:xfrm>
            <a:off x="0" y="0"/>
            <a:ext cx="871870" cy="776177"/>
          </a:xfrm>
          <a:prstGeom prst="rect">
            <a:avLst/>
          </a:prstGeom>
          <a:noFill/>
          <a:ln>
            <a:noFill/>
          </a:ln>
        </p:spPr>
      </p:pic>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uk-UA" smtClean="0"/>
              <a:t>41</a:t>
            </a:fld>
            <a:endParaRPr lang="uk-UA"/>
          </a:p>
        </p:txBody>
      </p:sp>
      <p:pic>
        <p:nvPicPr>
          <p:cNvPr id="7" name="Google Shape;210;p32">
            <a:extLst>
              <a:ext uri="{FF2B5EF4-FFF2-40B4-BE49-F238E27FC236}">
                <a16:creationId xmlns:a16="http://schemas.microsoft.com/office/drawing/2014/main" id="{202D9C85-9C37-4682-8ADA-A2159D765E64}"/>
              </a:ext>
            </a:extLst>
          </p:cNvPr>
          <p:cNvPicPr preferRelativeResize="0"/>
          <p:nvPr/>
        </p:nvPicPr>
        <p:blipFill>
          <a:blip r:embed="rId6">
            <a:alphaModFix/>
          </a:blip>
          <a:stretch>
            <a:fillRect/>
          </a:stretch>
        </p:blipFill>
        <p:spPr>
          <a:xfrm>
            <a:off x="8472458" y="1"/>
            <a:ext cx="671542" cy="595422"/>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p52"/>
          <p:cNvSpPr txBox="1">
            <a:spLocks noGrp="1"/>
          </p:cNvSpPr>
          <p:nvPr>
            <p:ph type="body" idx="1"/>
          </p:nvPr>
        </p:nvSpPr>
        <p:spPr>
          <a:xfrm>
            <a:off x="0" y="127750"/>
            <a:ext cx="8832300" cy="501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dk1"/>
                </a:solidFill>
              </a:rPr>
              <a:t>.</a:t>
            </a:r>
            <a:endParaRPr dirty="0">
              <a:solidFill>
                <a:schemeClr val="dk1"/>
              </a:solidFill>
            </a:endParaRPr>
          </a:p>
          <a:p>
            <a:pPr marL="0" lvl="0" indent="0" algn="l" rtl="0">
              <a:spcBef>
                <a:spcPts val="1600"/>
              </a:spcBef>
              <a:spcAft>
                <a:spcPts val="0"/>
              </a:spcAft>
              <a:buNone/>
            </a:pPr>
            <a:endParaRPr sz="2100" dirty="0">
              <a:solidFill>
                <a:schemeClr val="dk1"/>
              </a:solidFill>
            </a:endParaRPr>
          </a:p>
          <a:p>
            <a:pPr marL="0" lvl="0" indent="0">
              <a:spcBef>
                <a:spcPts val="1600"/>
              </a:spcBef>
              <a:buNone/>
            </a:pPr>
            <a:r>
              <a:rPr lang="en" dirty="0">
                <a:solidFill>
                  <a:schemeClr val="dk1"/>
                </a:solidFill>
              </a:rPr>
              <a:t>For γ ≠ 1 : </a:t>
            </a:r>
            <a:endParaRPr dirty="0">
              <a:solidFill>
                <a:schemeClr val="dk1"/>
              </a:solidFill>
            </a:endParaRPr>
          </a:p>
          <a:p>
            <a:pPr marL="0" lvl="0" indent="0" algn="l" rtl="0">
              <a:spcBef>
                <a:spcPts val="1600"/>
              </a:spcBef>
              <a:spcAft>
                <a:spcPts val="0"/>
              </a:spcAft>
              <a:buNone/>
            </a:pPr>
            <a:endParaRPr sz="2100" dirty="0">
              <a:solidFill>
                <a:schemeClr val="dk1"/>
              </a:solidFill>
            </a:endParaRPr>
          </a:p>
          <a:p>
            <a:pPr marL="0" lvl="0" indent="0" algn="l" rtl="0">
              <a:spcBef>
                <a:spcPts val="1600"/>
              </a:spcBef>
              <a:spcAft>
                <a:spcPts val="0"/>
              </a:spcAft>
              <a:buClr>
                <a:schemeClr val="dk1"/>
              </a:buClr>
              <a:buSzPts val="1100"/>
              <a:buFont typeface="Arial"/>
              <a:buNone/>
            </a:pPr>
            <a:endParaRPr lang="en-IN" dirty="0">
              <a:solidFill>
                <a:schemeClr val="dk1"/>
              </a:solidFill>
            </a:endParaRPr>
          </a:p>
          <a:p>
            <a:pPr marL="0" lvl="0" indent="0" algn="l" rtl="0">
              <a:spcBef>
                <a:spcPts val="1600"/>
              </a:spcBef>
              <a:spcAft>
                <a:spcPts val="0"/>
              </a:spcAft>
              <a:buClr>
                <a:schemeClr val="dk1"/>
              </a:buClr>
              <a:buSzPts val="1100"/>
              <a:buFont typeface="Arial"/>
              <a:buNone/>
            </a:pPr>
            <a:endParaRPr lang="en-IN" dirty="0">
              <a:solidFill>
                <a:schemeClr val="dk1"/>
              </a:solidFill>
            </a:endParaRPr>
          </a:p>
          <a:p>
            <a:pPr marL="0" lvl="0" indent="0" algn="l" rtl="0">
              <a:spcBef>
                <a:spcPts val="1600"/>
              </a:spcBef>
              <a:spcAft>
                <a:spcPts val="0"/>
              </a:spcAft>
              <a:buClr>
                <a:schemeClr val="dk1"/>
              </a:buClr>
              <a:buSzPts val="1100"/>
              <a:buFont typeface="Arial"/>
              <a:buNone/>
            </a:pPr>
            <a:r>
              <a:rPr lang="en-IN" dirty="0">
                <a:solidFill>
                  <a:schemeClr val="dk1"/>
                </a:solidFill>
              </a:rPr>
              <a:t>  RMSE Values : </a:t>
            </a:r>
          </a:p>
          <a:p>
            <a:pPr marL="0" lvl="0" indent="0" algn="l" rtl="0">
              <a:spcBef>
                <a:spcPts val="1600"/>
              </a:spcBef>
              <a:spcAft>
                <a:spcPts val="1600"/>
              </a:spcAft>
              <a:buClr>
                <a:schemeClr val="dk1"/>
              </a:buClr>
              <a:buSzPts val="1100"/>
              <a:buFont typeface="Arial"/>
              <a:buNone/>
            </a:pPr>
            <a:endParaRPr lang="en" sz="1200" dirty="0">
              <a:solidFill>
                <a:schemeClr val="tx1"/>
              </a:solidFill>
            </a:endParaRPr>
          </a:p>
          <a:p>
            <a:pPr marL="0" lvl="0" indent="0" algn="l" rtl="0">
              <a:spcBef>
                <a:spcPts val="1600"/>
              </a:spcBef>
              <a:spcAft>
                <a:spcPts val="1600"/>
              </a:spcAft>
              <a:buClr>
                <a:schemeClr val="dk1"/>
              </a:buClr>
              <a:buSzPts val="1100"/>
              <a:buFont typeface="Arial"/>
              <a:buNone/>
            </a:pPr>
            <a:r>
              <a:rPr lang="en" sz="1200" dirty="0">
                <a:solidFill>
                  <a:schemeClr val="tx1"/>
                </a:solidFill>
              </a:rPr>
              <a:t>17-05-2019</a:t>
            </a:r>
            <a:endParaRPr sz="2100" dirty="0">
              <a:solidFill>
                <a:schemeClr val="tx1"/>
              </a:solidFill>
            </a:endParaRPr>
          </a:p>
        </p:txBody>
      </p:sp>
      <p:pic>
        <p:nvPicPr>
          <p:cNvPr id="343" name="Google Shape;343;p52"/>
          <p:cNvPicPr preferRelativeResize="0"/>
          <p:nvPr/>
        </p:nvPicPr>
        <p:blipFill rotWithShape="1">
          <a:blip r:embed="rId3">
            <a:alphaModFix/>
          </a:blip>
          <a:srcRect l="9265" t="24545" r="9952" b="35353"/>
          <a:stretch/>
        </p:blipFill>
        <p:spPr>
          <a:xfrm>
            <a:off x="1098449" y="718850"/>
            <a:ext cx="7733851" cy="2082201"/>
          </a:xfrm>
          <a:prstGeom prst="rect">
            <a:avLst/>
          </a:prstGeom>
          <a:noFill/>
          <a:ln>
            <a:noFill/>
          </a:ln>
        </p:spPr>
      </p:pic>
      <p:pic>
        <p:nvPicPr>
          <p:cNvPr id="344" name="Google Shape;344;p52"/>
          <p:cNvPicPr preferRelativeResize="0"/>
          <p:nvPr/>
        </p:nvPicPr>
        <p:blipFill>
          <a:blip r:embed="rId4">
            <a:alphaModFix/>
          </a:blip>
          <a:stretch>
            <a:fillRect/>
          </a:stretch>
        </p:blipFill>
        <p:spPr>
          <a:xfrm>
            <a:off x="1908675" y="2971800"/>
            <a:ext cx="3829725" cy="1747550"/>
          </a:xfrm>
          <a:prstGeom prst="rect">
            <a:avLst/>
          </a:prstGeom>
          <a:noFill/>
          <a:ln>
            <a:noFill/>
          </a:ln>
        </p:spPr>
      </p:pic>
      <p:pic>
        <p:nvPicPr>
          <p:cNvPr id="345" name="Google Shape;345;p52"/>
          <p:cNvPicPr preferRelativeResize="0"/>
          <p:nvPr/>
        </p:nvPicPr>
        <p:blipFill>
          <a:blip r:embed="rId5">
            <a:alphaModFix/>
          </a:blip>
          <a:stretch>
            <a:fillRect/>
          </a:stretch>
        </p:blipFill>
        <p:spPr>
          <a:xfrm>
            <a:off x="0" y="0"/>
            <a:ext cx="829340" cy="718850"/>
          </a:xfrm>
          <a:prstGeom prst="rect">
            <a:avLst/>
          </a:prstGeom>
          <a:noFill/>
          <a:ln>
            <a:noFill/>
          </a:ln>
        </p:spPr>
      </p:pic>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uk-UA" smtClean="0"/>
              <a:t>42</a:t>
            </a:fld>
            <a:endParaRPr lang="uk-UA"/>
          </a:p>
        </p:txBody>
      </p:sp>
      <p:pic>
        <p:nvPicPr>
          <p:cNvPr id="7" name="Google Shape;210;p32">
            <a:extLst>
              <a:ext uri="{FF2B5EF4-FFF2-40B4-BE49-F238E27FC236}">
                <a16:creationId xmlns:a16="http://schemas.microsoft.com/office/drawing/2014/main" id="{AB59CCF3-4BB7-4AE5-B2A8-63BED23CD928}"/>
              </a:ext>
            </a:extLst>
          </p:cNvPr>
          <p:cNvPicPr preferRelativeResize="0"/>
          <p:nvPr/>
        </p:nvPicPr>
        <p:blipFill>
          <a:blip r:embed="rId6">
            <a:alphaModFix/>
          </a:blip>
          <a:stretch>
            <a:fillRect/>
          </a:stretch>
        </p:blipFill>
        <p:spPr>
          <a:xfrm>
            <a:off x="8472458" y="1"/>
            <a:ext cx="671542" cy="595422"/>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0" name="Google Shape;350;p53"/>
          <p:cNvSpPr txBox="1">
            <a:spLocks noGrp="1"/>
          </p:cNvSpPr>
          <p:nvPr>
            <p:ph type="title"/>
          </p:nvPr>
        </p:nvSpPr>
        <p:spPr>
          <a:xfrm>
            <a:off x="992183" y="177467"/>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EXPOSURE RATIO MAP (K)  ESTIMATION</a:t>
            </a:r>
            <a:r>
              <a:rPr lang="en" dirty="0"/>
              <a:t> </a:t>
            </a:r>
            <a:endParaRPr dirty="0"/>
          </a:p>
        </p:txBody>
      </p:sp>
      <mc:AlternateContent xmlns:mc="http://schemas.openxmlformats.org/markup-compatibility/2006">
        <mc:Choice xmlns:a14="http://schemas.microsoft.com/office/drawing/2010/main" Requires="a14">
          <p:sp>
            <p:nvSpPr>
              <p:cNvPr id="351" name="Google Shape;351;p53"/>
              <p:cNvSpPr txBox="1">
                <a:spLocks noGrp="1"/>
              </p:cNvSpPr>
              <p:nvPr>
                <p:ph type="body" idx="1"/>
              </p:nvPr>
            </p:nvSpPr>
            <p:spPr>
              <a:xfrm>
                <a:off x="153458" y="750167"/>
                <a:ext cx="8867700" cy="4593000"/>
              </a:xfrm>
              <a:prstGeom prst="rect">
                <a:avLst/>
              </a:prstGeom>
            </p:spPr>
            <p:txBody>
              <a:bodyPr spcFirstLastPara="1" wrap="square" lIns="91425" tIns="91425" rIns="91425" bIns="91425" anchor="t" anchorCtr="0">
                <a:noAutofit/>
              </a:bodyPr>
              <a:lstStyle/>
              <a:p>
                <a:pPr marL="457200" lvl="0" indent="-342900" algn="just" rtl="0">
                  <a:spcBef>
                    <a:spcPts val="0"/>
                  </a:spcBef>
                  <a:spcAft>
                    <a:spcPts val="0"/>
                  </a:spcAft>
                  <a:buClr>
                    <a:srgbClr val="000000"/>
                  </a:buClr>
                  <a:buSzPts val="1800"/>
                  <a:buChar char="●"/>
                </a:pPr>
                <a:r>
                  <a:rPr lang="en-IN" dirty="0">
                    <a:solidFill>
                      <a:srgbClr val="000000"/>
                    </a:solidFill>
                  </a:rPr>
                  <a:t>Since K is inversely proportional to illumination map T. So we first estimate T and then solve K.</a:t>
                </a:r>
              </a:p>
              <a:p>
                <a:pPr marL="457200" lvl="0" indent="-342900" algn="just" rtl="0">
                  <a:lnSpc>
                    <a:spcPct val="150000"/>
                  </a:lnSpc>
                  <a:spcBef>
                    <a:spcPts val="0"/>
                  </a:spcBef>
                  <a:spcAft>
                    <a:spcPts val="0"/>
                  </a:spcAft>
                  <a:buClr>
                    <a:srgbClr val="000000"/>
                  </a:buClr>
                  <a:buSzPts val="1800"/>
                  <a:buChar char="●"/>
                </a:pPr>
                <a:r>
                  <a:rPr lang="en-IN" dirty="0">
                    <a:solidFill>
                      <a:schemeClr val="tx1"/>
                    </a:solidFill>
                  </a:rPr>
                  <a:t>Lightness component is L and is given by </a:t>
                </a:r>
                <a14:m>
                  <m:oMath xmlns:m="http://schemas.openxmlformats.org/officeDocument/2006/math">
                    <m:r>
                      <a:rPr lang="en-IN" b="0" i="1" smtClean="0">
                        <a:solidFill>
                          <a:schemeClr val="tx1"/>
                        </a:solidFill>
                        <a:latin typeface="Cambria Math" panose="02040503050406030204" pitchFamily="18" charset="0"/>
                      </a:rPr>
                      <m:t>𝐿</m:t>
                    </m:r>
                    <m:d>
                      <m:dPr>
                        <m:ctrlPr>
                          <a:rPr lang="en-IN" b="0" i="1" smtClean="0">
                            <a:solidFill>
                              <a:schemeClr val="tx1"/>
                            </a:solidFill>
                            <a:latin typeface="Cambria Math" panose="02040503050406030204" pitchFamily="18" charset="0"/>
                          </a:rPr>
                        </m:ctrlPr>
                      </m:dPr>
                      <m:e>
                        <m:r>
                          <a:rPr lang="en-IN" b="0" i="1" smtClean="0">
                            <a:solidFill>
                              <a:schemeClr val="tx1"/>
                            </a:solidFill>
                            <a:latin typeface="Cambria Math" panose="02040503050406030204" pitchFamily="18" charset="0"/>
                          </a:rPr>
                          <m:t>𝑥</m:t>
                        </m:r>
                      </m:e>
                    </m:d>
                    <m:r>
                      <a:rPr lang="en-IN" b="0" i="1" smtClean="0">
                        <a:solidFill>
                          <a:schemeClr val="tx1"/>
                        </a:solidFill>
                        <a:latin typeface="Cambria Math" panose="02040503050406030204" pitchFamily="18" charset="0"/>
                      </a:rPr>
                      <m:t>=</m:t>
                    </m:r>
                    <m:m>
                      <m:mPr>
                        <m:mcs>
                          <m:mc>
                            <m:mcPr>
                              <m:count m:val="1"/>
                              <m:mcJc m:val="center"/>
                            </m:mcPr>
                          </m:mc>
                        </m:mcs>
                        <m:ctrlPr>
                          <a:rPr lang="en-IN" b="0" i="1" smtClean="0">
                            <a:solidFill>
                              <a:schemeClr val="tx1"/>
                            </a:solidFill>
                            <a:latin typeface="Cambria Math" panose="02040503050406030204" pitchFamily="18" charset="0"/>
                          </a:rPr>
                        </m:ctrlPr>
                      </m:mPr>
                      <m:mr>
                        <m:e>
                          <m:r>
                            <m:rPr>
                              <m:brk m:alnAt="7"/>
                            </m:rPr>
                            <a:rPr lang="en-IN" b="0" i="1" smtClean="0">
                              <a:solidFill>
                                <a:schemeClr val="tx1"/>
                              </a:solidFill>
                              <a:latin typeface="Cambria Math" panose="02040503050406030204" pitchFamily="18" charset="0"/>
                            </a:rPr>
                            <m:t>𝑚𝑎𝑥</m:t>
                          </m:r>
                        </m:e>
                      </m:mr>
                      <m:mr>
                        <m:e>
                          <m:r>
                            <a:rPr lang="en-IN" b="0" i="1" smtClean="0">
                              <a:solidFill>
                                <a:schemeClr val="tx1"/>
                              </a:solidFill>
                              <a:latin typeface="Cambria Math" panose="02040503050406030204" pitchFamily="18" charset="0"/>
                            </a:rPr>
                            <m:t>𝑐</m:t>
                          </m:r>
                          <m:r>
                            <a:rPr lang="en-IN" b="0" i="1" smtClean="0">
                              <a:solidFill>
                                <a:schemeClr val="tx1"/>
                              </a:solidFill>
                              <a:latin typeface="Cambria Math" panose="02040503050406030204" pitchFamily="18" charset="0"/>
                            </a:rPr>
                            <m:t> </m:t>
                          </m:r>
                          <m:r>
                            <a:rPr lang="en-IN" b="0" i="1" smtClean="0">
                              <a:solidFill>
                                <a:schemeClr val="tx1"/>
                              </a:solidFill>
                              <a:latin typeface="Cambria Math" panose="02040503050406030204" pitchFamily="18" charset="0"/>
                              <a:ea typeface="Cambria Math" panose="02040503050406030204" pitchFamily="18" charset="0"/>
                            </a:rPr>
                            <m:t>𝜖</m:t>
                          </m:r>
                          <m:r>
                            <a:rPr lang="en-IN" b="0" i="1" smtClean="0">
                              <a:solidFill>
                                <a:schemeClr val="tx1"/>
                              </a:solidFill>
                              <a:latin typeface="Cambria Math" panose="02040503050406030204" pitchFamily="18" charset="0"/>
                              <a:ea typeface="Cambria Math" panose="02040503050406030204" pitchFamily="18" charset="0"/>
                            </a:rPr>
                            <m:t> </m:t>
                          </m:r>
                          <m:d>
                            <m:dPr>
                              <m:begChr m:val="{"/>
                              <m:endChr m:val="}"/>
                              <m:ctrlPr>
                                <a:rPr lang="en-IN" b="0" i="1" smtClean="0">
                                  <a:solidFill>
                                    <a:schemeClr val="tx1"/>
                                  </a:solidFill>
                                  <a:latin typeface="Cambria Math" panose="02040503050406030204" pitchFamily="18" charset="0"/>
                                  <a:ea typeface="Cambria Math" panose="02040503050406030204" pitchFamily="18" charset="0"/>
                                </a:rPr>
                              </m:ctrlPr>
                            </m:dPr>
                            <m:e>
                              <m:r>
                                <a:rPr lang="en-IN" b="0" i="1" smtClean="0">
                                  <a:solidFill>
                                    <a:schemeClr val="tx1"/>
                                  </a:solidFill>
                                  <a:latin typeface="Cambria Math" panose="02040503050406030204" pitchFamily="18" charset="0"/>
                                  <a:ea typeface="Cambria Math" panose="02040503050406030204" pitchFamily="18" charset="0"/>
                                </a:rPr>
                                <m:t>𝑅</m:t>
                              </m:r>
                              <m:r>
                                <a:rPr lang="en-IN" b="0" i="1" smtClean="0">
                                  <a:solidFill>
                                    <a:schemeClr val="tx1"/>
                                  </a:solidFill>
                                  <a:latin typeface="Cambria Math" panose="02040503050406030204" pitchFamily="18" charset="0"/>
                                  <a:ea typeface="Cambria Math" panose="02040503050406030204" pitchFamily="18" charset="0"/>
                                </a:rPr>
                                <m:t>,</m:t>
                              </m:r>
                              <m:r>
                                <a:rPr lang="en-IN" b="0" i="1" smtClean="0">
                                  <a:solidFill>
                                    <a:schemeClr val="tx1"/>
                                  </a:solidFill>
                                  <a:latin typeface="Cambria Math" panose="02040503050406030204" pitchFamily="18" charset="0"/>
                                  <a:ea typeface="Cambria Math" panose="02040503050406030204" pitchFamily="18" charset="0"/>
                                </a:rPr>
                                <m:t>𝐺</m:t>
                              </m:r>
                              <m:r>
                                <a:rPr lang="en-IN" b="0" i="1" smtClean="0">
                                  <a:solidFill>
                                    <a:schemeClr val="tx1"/>
                                  </a:solidFill>
                                  <a:latin typeface="Cambria Math" panose="02040503050406030204" pitchFamily="18" charset="0"/>
                                  <a:ea typeface="Cambria Math" panose="02040503050406030204" pitchFamily="18" charset="0"/>
                                </a:rPr>
                                <m:t>,</m:t>
                              </m:r>
                              <m:r>
                                <a:rPr lang="en-IN" b="0" i="1" smtClean="0">
                                  <a:solidFill>
                                    <a:schemeClr val="tx1"/>
                                  </a:solidFill>
                                  <a:latin typeface="Cambria Math" panose="02040503050406030204" pitchFamily="18" charset="0"/>
                                  <a:ea typeface="Cambria Math" panose="02040503050406030204" pitchFamily="18" charset="0"/>
                                </a:rPr>
                                <m:t>𝐵</m:t>
                              </m:r>
                            </m:e>
                          </m:d>
                        </m:e>
                      </m:mr>
                    </m:m>
                  </m:oMath>
                </a14:m>
                <a:r>
                  <a:rPr lang="en-IN" dirty="0">
                    <a:solidFill>
                      <a:schemeClr val="tx1"/>
                    </a:solidFill>
                  </a:rPr>
                  <a:t> </a:t>
                </a:r>
                <a14:m>
                  <m:oMath xmlns:m="http://schemas.openxmlformats.org/officeDocument/2006/math">
                    <m:sSub>
                      <m:sSubPr>
                        <m:ctrlPr>
                          <a:rPr lang="en-IN" i="1" dirty="0" smtClean="0">
                            <a:solidFill>
                              <a:schemeClr val="tx1"/>
                            </a:solidFill>
                            <a:latin typeface="Cambria Math" panose="02040503050406030204" pitchFamily="18" charset="0"/>
                          </a:rPr>
                        </m:ctrlPr>
                      </m:sSubPr>
                      <m:e>
                        <m:r>
                          <a:rPr lang="en-IN" b="0" i="1" dirty="0" smtClean="0">
                            <a:solidFill>
                              <a:schemeClr val="tx1"/>
                            </a:solidFill>
                            <a:latin typeface="Cambria Math" panose="02040503050406030204" pitchFamily="18" charset="0"/>
                          </a:rPr>
                          <m:t>𝑃</m:t>
                        </m:r>
                      </m:e>
                      <m:sub>
                        <m:r>
                          <a:rPr lang="en-IN" b="0" i="1" dirty="0" smtClean="0">
                            <a:solidFill>
                              <a:schemeClr val="tx1"/>
                            </a:solidFill>
                            <a:latin typeface="Cambria Math" panose="02040503050406030204" pitchFamily="18" charset="0"/>
                          </a:rPr>
                          <m:t>𝐶</m:t>
                        </m:r>
                      </m:sub>
                    </m:sSub>
                    <m:r>
                      <a:rPr lang="en-IN" b="0" i="1" dirty="0" smtClean="0">
                        <a:solidFill>
                          <a:schemeClr val="tx1"/>
                        </a:solidFill>
                        <a:latin typeface="Cambria Math" panose="02040503050406030204" pitchFamily="18" charset="0"/>
                      </a:rPr>
                      <m:t>(</m:t>
                    </m:r>
                    <m:r>
                      <a:rPr lang="en-IN" b="0" i="1" dirty="0" smtClean="0">
                        <a:solidFill>
                          <a:schemeClr val="tx1"/>
                        </a:solidFill>
                        <a:latin typeface="Cambria Math" panose="02040503050406030204" pitchFamily="18" charset="0"/>
                      </a:rPr>
                      <m:t>𝑥</m:t>
                    </m:r>
                    <m:r>
                      <a:rPr lang="en-IN" b="0" i="1" dirty="0" smtClean="0">
                        <a:solidFill>
                          <a:schemeClr val="tx1"/>
                        </a:solidFill>
                        <a:latin typeface="Cambria Math" panose="02040503050406030204" pitchFamily="18" charset="0"/>
                      </a:rPr>
                      <m:t>)</m:t>
                    </m:r>
                  </m:oMath>
                </a14:m>
                <a:endParaRPr lang="en-IN" dirty="0">
                  <a:solidFill>
                    <a:schemeClr val="tx1"/>
                  </a:solidFill>
                </a:endParaRPr>
              </a:p>
              <a:p>
                <a:pPr marL="114300" lvl="0" indent="0" algn="just" rtl="0">
                  <a:spcBef>
                    <a:spcPts val="0"/>
                  </a:spcBef>
                  <a:spcAft>
                    <a:spcPts val="0"/>
                  </a:spcAft>
                  <a:buClr>
                    <a:srgbClr val="000000"/>
                  </a:buClr>
                  <a:buSzPts val="1800"/>
                  <a:buNone/>
                </a:pPr>
                <a:endParaRPr lang="en-IN" dirty="0">
                  <a:solidFill>
                    <a:schemeClr val="tx1"/>
                  </a:solidFill>
                </a:endParaRPr>
              </a:p>
              <a:p>
                <a:pPr marL="457200" lvl="0" indent="-342900" algn="just" rtl="0">
                  <a:spcBef>
                    <a:spcPts val="0"/>
                  </a:spcBef>
                  <a:spcAft>
                    <a:spcPts val="0"/>
                  </a:spcAft>
                  <a:buClr>
                    <a:srgbClr val="000000"/>
                  </a:buClr>
                  <a:buSzPts val="1800"/>
                  <a:buChar char="●"/>
                </a:pPr>
                <a:r>
                  <a:rPr lang="en-IN" dirty="0">
                    <a:solidFill>
                      <a:srgbClr val="000000"/>
                    </a:solidFill>
                  </a:rPr>
                  <a:t>A weighted matrix Wd is used in the estimation of illumination map T.</a:t>
                </a:r>
              </a:p>
              <a:p>
                <a:pPr marL="457200" lvl="0" indent="0" algn="just" rtl="0">
                  <a:spcBef>
                    <a:spcPts val="1600"/>
                  </a:spcBef>
                  <a:spcAft>
                    <a:spcPts val="0"/>
                  </a:spcAft>
                  <a:buNone/>
                </a:pPr>
                <a:r>
                  <a:rPr lang="en-IN" sz="2000" dirty="0">
                    <a:solidFill>
                      <a:srgbClr val="000000"/>
                    </a:solidFill>
                  </a:rPr>
                  <a:t>      </a:t>
                </a:r>
                <a14:m>
                  <m:oMath xmlns:m="http://schemas.openxmlformats.org/officeDocument/2006/math">
                    <m:sSub>
                      <m:sSubPr>
                        <m:ctrlPr>
                          <a:rPr lang="ar-AE" i="1" smtClean="0">
                            <a:solidFill>
                              <a:srgbClr val="000000"/>
                            </a:solidFill>
                            <a:latin typeface="Cambria Math" panose="02040503050406030204" pitchFamily="18" charset="0"/>
                          </a:rPr>
                        </m:ctrlPr>
                      </m:sSubPr>
                      <m:e>
                        <m:r>
                          <a:rPr lang="en-IN" b="0" i="1" smtClean="0">
                            <a:solidFill>
                              <a:srgbClr val="000000"/>
                            </a:solidFill>
                            <a:latin typeface="Cambria Math" panose="02040503050406030204" pitchFamily="18" charset="0"/>
                          </a:rPr>
                          <m:t>          </m:t>
                        </m:r>
                        <m:r>
                          <a:rPr lang="ar-AE" b="0" i="1" smtClean="0">
                            <a:solidFill>
                              <a:srgbClr val="000000"/>
                            </a:solidFill>
                            <a:latin typeface="Cambria Math" panose="02040503050406030204" pitchFamily="18" charset="0"/>
                          </a:rPr>
                          <m:t>𝑊</m:t>
                        </m:r>
                      </m:e>
                      <m:sub>
                        <m:r>
                          <a:rPr lang="en-IN" b="0" i="1" smtClean="0">
                            <a:solidFill>
                              <a:srgbClr val="000000"/>
                            </a:solidFill>
                            <a:latin typeface="Cambria Math" panose="02040503050406030204" pitchFamily="18" charset="0"/>
                          </a:rPr>
                          <m:t>𝑑</m:t>
                        </m:r>
                      </m:sub>
                    </m:sSub>
                    <m:d>
                      <m:dPr>
                        <m:ctrlPr>
                          <a:rPr lang="en-IN" b="0" i="1" smtClean="0">
                            <a:solidFill>
                              <a:srgbClr val="000000"/>
                            </a:solidFill>
                            <a:latin typeface="Cambria Math" panose="02040503050406030204" pitchFamily="18" charset="0"/>
                          </a:rPr>
                        </m:ctrlPr>
                      </m:dPr>
                      <m:e>
                        <m:r>
                          <a:rPr lang="en-IN" b="0" i="1" smtClean="0">
                            <a:solidFill>
                              <a:srgbClr val="000000"/>
                            </a:solidFill>
                            <a:latin typeface="Cambria Math" panose="02040503050406030204" pitchFamily="18" charset="0"/>
                          </a:rPr>
                          <m:t>𝑥</m:t>
                        </m:r>
                      </m:e>
                    </m:d>
                    <m:r>
                      <a:rPr lang="en-IN" b="0" i="0" smtClean="0">
                        <a:solidFill>
                          <a:srgbClr val="000000"/>
                        </a:solidFill>
                        <a:latin typeface="Cambria Math" panose="02040503050406030204" pitchFamily="18" charset="0"/>
                      </a:rPr>
                      <m:t>=</m:t>
                    </m:r>
                    <m:r>
                      <a:rPr lang="en-IN" b="0" i="1" smtClean="0">
                        <a:solidFill>
                          <a:srgbClr val="000000"/>
                        </a:solidFill>
                        <a:latin typeface="Cambria Math" panose="02040503050406030204" pitchFamily="18" charset="0"/>
                      </a:rPr>
                      <m:t> </m:t>
                    </m:r>
                    <m:f>
                      <m:fPr>
                        <m:ctrlPr>
                          <a:rPr lang="en-IN" b="0" i="1" smtClean="0">
                            <a:solidFill>
                              <a:srgbClr val="000000"/>
                            </a:solidFill>
                            <a:latin typeface="Cambria Math" panose="02040503050406030204" pitchFamily="18" charset="0"/>
                          </a:rPr>
                        </m:ctrlPr>
                      </m:fPr>
                      <m:num>
                        <m:r>
                          <a:rPr lang="en-IN" b="0" i="1" smtClean="0">
                            <a:solidFill>
                              <a:srgbClr val="000000"/>
                            </a:solidFill>
                            <a:latin typeface="Cambria Math" panose="02040503050406030204" pitchFamily="18" charset="0"/>
                          </a:rPr>
                          <m:t>1</m:t>
                        </m:r>
                      </m:num>
                      <m:den>
                        <m:d>
                          <m:dPr>
                            <m:begChr m:val="|"/>
                            <m:endChr m:val="|"/>
                            <m:ctrlPr>
                              <a:rPr lang="en-IN" b="0" i="1" smtClean="0">
                                <a:solidFill>
                                  <a:srgbClr val="000000"/>
                                </a:solidFill>
                                <a:latin typeface="Cambria Math" panose="02040503050406030204" pitchFamily="18" charset="0"/>
                              </a:rPr>
                            </m:ctrlPr>
                          </m:dPr>
                          <m:e>
                            <m:nary>
                              <m:naryPr>
                                <m:chr m:val="∑"/>
                                <m:limLoc m:val="subSup"/>
                                <m:supHide m:val="on"/>
                                <m:ctrlPr>
                                  <a:rPr lang="en-IN" b="0" i="1" smtClean="0">
                                    <a:solidFill>
                                      <a:srgbClr val="000000"/>
                                    </a:solidFill>
                                    <a:latin typeface="Cambria Math" panose="02040503050406030204" pitchFamily="18" charset="0"/>
                                  </a:rPr>
                                </m:ctrlPr>
                              </m:naryPr>
                              <m:sub>
                                <m:r>
                                  <m:rPr>
                                    <m:brk m:alnAt="9"/>
                                  </m:rPr>
                                  <a:rPr lang="en-IN" b="0" i="1" smtClean="0">
                                    <a:solidFill>
                                      <a:srgbClr val="000000"/>
                                    </a:solidFill>
                                    <a:latin typeface="Cambria Math" panose="02040503050406030204" pitchFamily="18" charset="0"/>
                                  </a:rPr>
                                  <m:t>𝑦</m:t>
                                </m:r>
                                <m:r>
                                  <a:rPr lang="en-IN" b="0" i="1" smtClean="0">
                                    <a:solidFill>
                                      <a:srgbClr val="000000"/>
                                    </a:solidFill>
                                    <a:latin typeface="Cambria Math" panose="02040503050406030204" pitchFamily="18" charset="0"/>
                                  </a:rPr>
                                  <m:t> </m:t>
                                </m:r>
                                <m:r>
                                  <a:rPr lang="en-IN" b="0" i="1" smtClean="0">
                                    <a:solidFill>
                                      <a:srgbClr val="000000"/>
                                    </a:solidFill>
                                    <a:latin typeface="Cambria Math" panose="02040503050406030204" pitchFamily="18" charset="0"/>
                                    <a:ea typeface="Cambria Math" panose="02040503050406030204" pitchFamily="18" charset="0"/>
                                  </a:rPr>
                                  <m:t>𝜖</m:t>
                                </m:r>
                                <m:r>
                                  <a:rPr lang="en-IN" b="0" i="1" smtClean="0">
                                    <a:solidFill>
                                      <a:srgbClr val="000000"/>
                                    </a:solidFill>
                                    <a:latin typeface="Cambria Math" panose="02040503050406030204" pitchFamily="18" charset="0"/>
                                    <a:ea typeface="Cambria Math" panose="02040503050406030204" pitchFamily="18" charset="0"/>
                                  </a:rPr>
                                  <m:t> </m:t>
                                </m:r>
                                <m:r>
                                  <a:rPr lang="en-IN" b="0" i="1" smtClean="0">
                                    <a:solidFill>
                                      <a:srgbClr val="000000"/>
                                    </a:solidFill>
                                    <a:latin typeface="Cambria Math" panose="02040503050406030204" pitchFamily="18" charset="0"/>
                                    <a:ea typeface="Cambria Math" panose="02040503050406030204" pitchFamily="18" charset="0"/>
                                  </a:rPr>
                                  <m:t>𝑤</m:t>
                                </m:r>
                                <m:d>
                                  <m:dPr>
                                    <m:ctrlPr>
                                      <a:rPr lang="en-IN" b="0" i="1" smtClean="0">
                                        <a:solidFill>
                                          <a:srgbClr val="000000"/>
                                        </a:solidFill>
                                        <a:latin typeface="Cambria Math" panose="02040503050406030204" pitchFamily="18" charset="0"/>
                                        <a:ea typeface="Cambria Math" panose="02040503050406030204" pitchFamily="18" charset="0"/>
                                      </a:rPr>
                                    </m:ctrlPr>
                                  </m:dPr>
                                  <m:e>
                                    <m:r>
                                      <m:rPr>
                                        <m:brk m:alnAt="9"/>
                                      </m:rPr>
                                      <a:rPr lang="en-IN" b="0" i="1" smtClean="0">
                                        <a:solidFill>
                                          <a:srgbClr val="000000"/>
                                        </a:solidFill>
                                        <a:latin typeface="Cambria Math" panose="02040503050406030204" pitchFamily="18" charset="0"/>
                                        <a:ea typeface="Cambria Math" panose="02040503050406030204" pitchFamily="18" charset="0"/>
                                      </a:rPr>
                                      <m:t>𝑥</m:t>
                                    </m:r>
                                  </m:e>
                                </m:d>
                              </m:sub>
                              <m:sup/>
                              <m:e>
                                <m:sSub>
                                  <m:sSubPr>
                                    <m:ctrlPr>
                                      <a:rPr lang="en-IN" b="0" i="1" smtClean="0">
                                        <a:solidFill>
                                          <a:srgbClr val="000000"/>
                                        </a:solidFill>
                                        <a:latin typeface="Cambria Math" panose="02040503050406030204" pitchFamily="18" charset="0"/>
                                      </a:rPr>
                                    </m:ctrlPr>
                                  </m:sSubPr>
                                  <m:e>
                                    <m:r>
                                      <m:rPr>
                                        <m:sty m:val="p"/>
                                      </m:rPr>
                                      <a:rPr lang="en-IN" b="0" i="1" smtClean="0">
                                        <a:solidFill>
                                          <a:srgbClr val="000000"/>
                                        </a:solidFill>
                                        <a:latin typeface="Cambria Math" panose="02040503050406030204" pitchFamily="18" charset="0"/>
                                        <a:ea typeface="Cambria Math" panose="02040503050406030204" pitchFamily="18" charset="0"/>
                                      </a:rPr>
                                      <m:t>∇</m:t>
                                    </m:r>
                                  </m:e>
                                  <m:sub>
                                    <m:r>
                                      <a:rPr lang="en-IN" b="0" i="1" smtClean="0">
                                        <a:solidFill>
                                          <a:srgbClr val="000000"/>
                                        </a:solidFill>
                                        <a:latin typeface="Cambria Math" panose="02040503050406030204" pitchFamily="18" charset="0"/>
                                      </a:rPr>
                                      <m:t>𝑑</m:t>
                                    </m:r>
                                  </m:sub>
                                </m:sSub>
                              </m:e>
                            </m:nary>
                            <m:r>
                              <a:rPr lang="en-IN" b="0" i="1" smtClean="0">
                                <a:solidFill>
                                  <a:srgbClr val="000000"/>
                                </a:solidFill>
                                <a:latin typeface="Cambria Math" panose="02040503050406030204" pitchFamily="18" charset="0"/>
                              </a:rPr>
                              <m:t>𝐿</m:t>
                            </m:r>
                            <m:d>
                              <m:dPr>
                                <m:ctrlPr>
                                  <a:rPr lang="en-IN" b="0" i="1" smtClean="0">
                                    <a:solidFill>
                                      <a:srgbClr val="000000"/>
                                    </a:solidFill>
                                    <a:latin typeface="Cambria Math" panose="02040503050406030204" pitchFamily="18" charset="0"/>
                                  </a:rPr>
                                </m:ctrlPr>
                              </m:dPr>
                              <m:e>
                                <m:r>
                                  <a:rPr lang="en-IN" b="0" i="1" smtClean="0">
                                    <a:solidFill>
                                      <a:srgbClr val="000000"/>
                                    </a:solidFill>
                                    <a:latin typeface="Cambria Math" panose="02040503050406030204" pitchFamily="18" charset="0"/>
                                  </a:rPr>
                                  <m:t>𝑦</m:t>
                                </m:r>
                              </m:e>
                            </m:d>
                          </m:e>
                        </m:d>
                        <m:r>
                          <a:rPr lang="en-IN" b="0" i="1" smtClean="0">
                            <a:solidFill>
                              <a:srgbClr val="000000"/>
                            </a:solidFill>
                            <a:latin typeface="Cambria Math" panose="02040503050406030204" pitchFamily="18" charset="0"/>
                          </a:rPr>
                          <m:t>+</m:t>
                        </m:r>
                        <m:r>
                          <a:rPr lang="en-IN" b="0" i="1" smtClean="0">
                            <a:solidFill>
                              <a:srgbClr val="000000"/>
                            </a:solidFill>
                            <a:latin typeface="Cambria Math" panose="02040503050406030204" pitchFamily="18" charset="0"/>
                            <a:ea typeface="Cambria Math" panose="02040503050406030204" pitchFamily="18" charset="0"/>
                          </a:rPr>
                          <m:t>𝜖</m:t>
                        </m:r>
                      </m:den>
                    </m:f>
                  </m:oMath>
                </a14:m>
                <a:r>
                  <a:rPr lang="en-IN" dirty="0">
                    <a:solidFill>
                      <a:srgbClr val="000000"/>
                    </a:solidFill>
                  </a:rPr>
                  <a:t>   ,   </a:t>
                </a:r>
                <a14:m>
                  <m:oMath xmlns:m="http://schemas.openxmlformats.org/officeDocument/2006/math">
                    <m:r>
                      <a:rPr lang="en-IN" b="0" i="1" dirty="0" smtClean="0">
                        <a:solidFill>
                          <a:srgbClr val="000000"/>
                        </a:solidFill>
                        <a:latin typeface="Cambria Math" panose="02040503050406030204" pitchFamily="18" charset="0"/>
                      </a:rPr>
                      <m:t>𝑑</m:t>
                    </m:r>
                    <m:r>
                      <a:rPr lang="en-IN" b="0" i="1" dirty="0" smtClean="0">
                        <a:solidFill>
                          <a:srgbClr val="000000"/>
                        </a:solidFill>
                        <a:latin typeface="Cambria Math" panose="02040503050406030204" pitchFamily="18" charset="0"/>
                      </a:rPr>
                      <m:t> </m:t>
                    </m:r>
                    <m:r>
                      <a:rPr lang="en-IN" b="0" i="1" dirty="0" smtClean="0">
                        <a:solidFill>
                          <a:srgbClr val="000000"/>
                        </a:solidFill>
                        <a:latin typeface="Cambria Math" panose="02040503050406030204" pitchFamily="18" charset="0"/>
                        <a:ea typeface="Cambria Math" panose="02040503050406030204" pitchFamily="18" charset="0"/>
                      </a:rPr>
                      <m:t>𝜖</m:t>
                    </m:r>
                    <m:r>
                      <a:rPr lang="en-IN" b="0" i="1" dirty="0" smtClean="0">
                        <a:solidFill>
                          <a:srgbClr val="000000"/>
                        </a:solidFill>
                        <a:latin typeface="Cambria Math" panose="02040503050406030204" pitchFamily="18" charset="0"/>
                        <a:ea typeface="Cambria Math" panose="02040503050406030204" pitchFamily="18" charset="0"/>
                      </a:rPr>
                      <m:t> </m:t>
                    </m:r>
                    <m:d>
                      <m:dPr>
                        <m:begChr m:val="{"/>
                        <m:endChr m:val="}"/>
                        <m:ctrlPr>
                          <a:rPr lang="en-IN" b="0" i="1" dirty="0" smtClean="0">
                            <a:solidFill>
                              <a:srgbClr val="000000"/>
                            </a:solidFill>
                            <a:latin typeface="Cambria Math" panose="02040503050406030204" pitchFamily="18" charset="0"/>
                            <a:ea typeface="Cambria Math" panose="02040503050406030204" pitchFamily="18" charset="0"/>
                          </a:rPr>
                        </m:ctrlPr>
                      </m:dPr>
                      <m:e>
                        <m:r>
                          <a:rPr lang="en-IN" b="0" i="1" dirty="0" smtClean="0">
                            <a:solidFill>
                              <a:srgbClr val="000000"/>
                            </a:solidFill>
                            <a:latin typeface="Cambria Math" panose="02040503050406030204" pitchFamily="18" charset="0"/>
                            <a:ea typeface="Cambria Math" panose="02040503050406030204" pitchFamily="18" charset="0"/>
                          </a:rPr>
                          <m:t>h</m:t>
                        </m:r>
                        <m:r>
                          <a:rPr lang="en-IN" b="0" i="1" dirty="0" smtClean="0">
                            <a:solidFill>
                              <a:srgbClr val="000000"/>
                            </a:solidFill>
                            <a:latin typeface="Cambria Math" panose="02040503050406030204" pitchFamily="18" charset="0"/>
                            <a:ea typeface="Cambria Math" panose="02040503050406030204" pitchFamily="18" charset="0"/>
                          </a:rPr>
                          <m:t>,</m:t>
                        </m:r>
                        <m:r>
                          <a:rPr lang="en-IN" b="0" i="1" dirty="0" smtClean="0">
                            <a:solidFill>
                              <a:srgbClr val="000000"/>
                            </a:solidFill>
                            <a:latin typeface="Cambria Math" panose="02040503050406030204" pitchFamily="18" charset="0"/>
                            <a:ea typeface="Cambria Math" panose="02040503050406030204" pitchFamily="18" charset="0"/>
                          </a:rPr>
                          <m:t>𝑣</m:t>
                        </m:r>
                      </m:e>
                    </m:d>
                  </m:oMath>
                </a14:m>
                <a:endParaRPr lang="en-IN" dirty="0">
                  <a:solidFill>
                    <a:srgbClr val="000000"/>
                  </a:solidFill>
                </a:endParaRPr>
              </a:p>
              <a:p>
                <a:pPr marL="457200" lvl="0" indent="0" algn="just" rtl="0">
                  <a:spcBef>
                    <a:spcPts val="1600"/>
                  </a:spcBef>
                  <a:spcAft>
                    <a:spcPts val="0"/>
                  </a:spcAft>
                  <a:buNone/>
                </a:pPr>
                <a:r>
                  <a:rPr lang="en-IN" dirty="0">
                    <a:solidFill>
                      <a:srgbClr val="000000"/>
                    </a:solidFill>
                  </a:rPr>
                  <a:t>where </a:t>
                </a:r>
                <a:r>
                  <a:rPr lang="el-GR" dirty="0">
                    <a:solidFill>
                      <a:srgbClr val="000000"/>
                    </a:solidFill>
                  </a:rPr>
                  <a:t>ω(</a:t>
                </a:r>
                <a:r>
                  <a:rPr lang="en-IN" dirty="0">
                    <a:solidFill>
                      <a:srgbClr val="000000"/>
                    </a:solidFill>
                  </a:rPr>
                  <a:t>x) is the local window centered at the pixel x and </a:t>
                </a:r>
                <a:r>
                  <a:rPr lang="en-IN" dirty="0">
                    <a:solidFill>
                      <a:schemeClr val="dk1"/>
                    </a:solidFill>
                  </a:rPr>
                  <a:t>𝞊 </a:t>
                </a:r>
                <a:r>
                  <a:rPr lang="en-IN" dirty="0">
                    <a:solidFill>
                      <a:srgbClr val="000000"/>
                    </a:solidFill>
                  </a:rPr>
                  <a:t>is a very small constant to avoid the zero denominator. </a:t>
                </a:r>
                <a14:m>
                  <m:oMath xmlns:m="http://schemas.openxmlformats.org/officeDocument/2006/math">
                    <m:sSub>
                      <m:sSubPr>
                        <m:ctrlPr>
                          <a:rPr lang="en-IN" i="1" smtClean="0">
                            <a:solidFill>
                              <a:srgbClr val="000000"/>
                            </a:solidFill>
                            <a:latin typeface="Cambria Math" panose="02040503050406030204" pitchFamily="18" charset="0"/>
                          </a:rPr>
                        </m:ctrlPr>
                      </m:sSubPr>
                      <m:e>
                        <m:r>
                          <m:rPr>
                            <m:sty m:val="p"/>
                          </m:rPr>
                          <a:rPr lang="en-IN" i="1" smtClean="0">
                            <a:solidFill>
                              <a:srgbClr val="000000"/>
                            </a:solidFill>
                            <a:latin typeface="Cambria Math" panose="02040503050406030204" pitchFamily="18" charset="0"/>
                            <a:ea typeface="Cambria Math" panose="02040503050406030204" pitchFamily="18" charset="0"/>
                          </a:rPr>
                          <m:t>∇</m:t>
                        </m:r>
                      </m:e>
                      <m:sub>
                        <m:r>
                          <a:rPr lang="en-IN" b="0" i="1" smtClean="0">
                            <a:solidFill>
                              <a:srgbClr val="000000"/>
                            </a:solidFill>
                            <a:latin typeface="Cambria Math" panose="02040503050406030204" pitchFamily="18" charset="0"/>
                          </a:rPr>
                          <m:t>𝑑</m:t>
                        </m:r>
                        <m:r>
                          <a:rPr lang="en-IN" b="0" i="1" smtClean="0">
                            <a:solidFill>
                              <a:srgbClr val="000000"/>
                            </a:solidFill>
                            <a:latin typeface="Cambria Math" panose="02040503050406030204" pitchFamily="18" charset="0"/>
                          </a:rPr>
                          <m:t> </m:t>
                        </m:r>
                      </m:sub>
                    </m:sSub>
                    <m:r>
                      <a:rPr lang="en-IN" b="0" i="1" smtClean="0">
                        <a:solidFill>
                          <a:srgbClr val="000000"/>
                        </a:solidFill>
                        <a:latin typeface="Cambria Math" panose="02040503050406030204" pitchFamily="18" charset="0"/>
                      </a:rPr>
                      <m:t> </m:t>
                    </m:r>
                  </m:oMath>
                </a14:m>
                <a:r>
                  <a:rPr lang="en-IN" dirty="0">
                    <a:solidFill>
                      <a:srgbClr val="000000"/>
                    </a:solidFill>
                  </a:rPr>
                  <a:t>is the first order derivative filter. </a:t>
                </a:r>
              </a:p>
              <a:p>
                <a:pPr marL="114300" lvl="0" indent="0" algn="l" rtl="0">
                  <a:lnSpc>
                    <a:spcPct val="100000"/>
                  </a:lnSpc>
                  <a:spcBef>
                    <a:spcPts val="1600"/>
                  </a:spcBef>
                  <a:spcAft>
                    <a:spcPts val="0"/>
                  </a:spcAft>
                  <a:buClr>
                    <a:srgbClr val="000000"/>
                  </a:buClr>
                  <a:buSzPts val="1800"/>
                  <a:buNone/>
                </a:pPr>
                <a:endParaRPr lang="en-IN" sz="1200" dirty="0">
                  <a:solidFill>
                    <a:srgbClr val="000000"/>
                  </a:solidFill>
                </a:endParaRPr>
              </a:p>
              <a:p>
                <a:pPr marL="114300" lvl="0" indent="0" algn="l" rtl="0">
                  <a:lnSpc>
                    <a:spcPct val="100000"/>
                  </a:lnSpc>
                  <a:spcBef>
                    <a:spcPts val="1600"/>
                  </a:spcBef>
                  <a:spcAft>
                    <a:spcPts val="0"/>
                  </a:spcAft>
                  <a:buClr>
                    <a:srgbClr val="000000"/>
                  </a:buClr>
                  <a:buSzPts val="1800"/>
                  <a:buNone/>
                </a:pPr>
                <a:r>
                  <a:rPr lang="en-IN" sz="1200" dirty="0">
                    <a:solidFill>
                      <a:srgbClr val="000000"/>
                    </a:solidFill>
                  </a:rPr>
                  <a:t>17-05-2019</a:t>
                </a:r>
              </a:p>
              <a:p>
                <a:pPr lvl="0" indent="0">
                  <a:spcBef>
                    <a:spcPts val="1600"/>
                  </a:spcBef>
                  <a:buNone/>
                </a:pPr>
                <a:endParaRPr lang="en-IN" sz="1200" dirty="0">
                  <a:solidFill>
                    <a:srgbClr val="000000"/>
                  </a:solidFill>
                </a:endParaRPr>
              </a:p>
              <a:p>
                <a:pPr lvl="0" indent="0">
                  <a:spcBef>
                    <a:spcPts val="1600"/>
                  </a:spcBef>
                  <a:buNone/>
                </a:pPr>
                <a:r>
                  <a:rPr lang="en-IN" sz="1200" dirty="0"/>
                  <a:t>17-05-2019         </a:t>
                </a:r>
                <a:endParaRPr dirty="0">
                  <a:solidFill>
                    <a:srgbClr val="000000"/>
                  </a:solidFill>
                </a:endParaRPr>
              </a:p>
            </p:txBody>
          </p:sp>
        </mc:Choice>
        <mc:Fallback>
          <p:sp>
            <p:nvSpPr>
              <p:cNvPr id="351" name="Google Shape;351;p53"/>
              <p:cNvSpPr txBox="1">
                <a:spLocks noGrp="1" noRot="1" noChangeAspect="1" noMove="1" noResize="1" noEditPoints="1" noAdjustHandles="1" noChangeArrowheads="1" noChangeShapeType="1" noTextEdit="1"/>
              </p:cNvSpPr>
              <p:nvPr>
                <p:ph type="body" idx="1"/>
              </p:nvPr>
            </p:nvSpPr>
            <p:spPr>
              <a:xfrm>
                <a:off x="153458" y="750167"/>
                <a:ext cx="8867700" cy="4593000"/>
              </a:xfrm>
              <a:prstGeom prst="rect">
                <a:avLst/>
              </a:prstGeom>
              <a:blipFill>
                <a:blip r:embed="rId3"/>
                <a:stretch>
                  <a:fillRect r="-1237" b="-15782"/>
                </a:stretch>
              </a:blipFill>
            </p:spPr>
            <p:txBody>
              <a:bodyPr/>
              <a:lstStyle/>
              <a:p>
                <a:r>
                  <a:rPr lang="en-IN">
                    <a:noFill/>
                  </a:rPr>
                  <a:t> </a:t>
                </a:r>
              </a:p>
            </p:txBody>
          </p:sp>
        </mc:Fallback>
      </mc:AlternateContent>
      <p:pic>
        <p:nvPicPr>
          <p:cNvPr id="352" name="Google Shape;352;p53"/>
          <p:cNvPicPr preferRelativeResize="0"/>
          <p:nvPr/>
        </p:nvPicPr>
        <p:blipFill>
          <a:blip r:embed="rId4">
            <a:alphaModFix/>
          </a:blip>
          <a:stretch>
            <a:fillRect/>
          </a:stretch>
        </p:blipFill>
        <p:spPr>
          <a:xfrm>
            <a:off x="0" y="0"/>
            <a:ext cx="731091" cy="666750"/>
          </a:xfrm>
          <a:prstGeom prst="rect">
            <a:avLst/>
          </a:prstGeom>
          <a:noFill/>
          <a:ln>
            <a:noFill/>
          </a:ln>
        </p:spPr>
      </p:pic>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uk-UA" smtClean="0"/>
              <a:t>43</a:t>
            </a:fld>
            <a:endParaRPr lang="uk-UA"/>
          </a:p>
        </p:txBody>
      </p:sp>
      <p:pic>
        <p:nvPicPr>
          <p:cNvPr id="10" name="Google Shape;210;p32">
            <a:extLst>
              <a:ext uri="{FF2B5EF4-FFF2-40B4-BE49-F238E27FC236}">
                <a16:creationId xmlns:a16="http://schemas.microsoft.com/office/drawing/2014/main" id="{6101D2F0-F544-43FF-8976-277399EAD675}"/>
              </a:ext>
            </a:extLst>
          </p:cNvPr>
          <p:cNvPicPr preferRelativeResize="0"/>
          <p:nvPr/>
        </p:nvPicPr>
        <p:blipFill>
          <a:blip r:embed="rId5">
            <a:alphaModFix/>
          </a:blip>
          <a:stretch>
            <a:fillRect/>
          </a:stretch>
        </p:blipFill>
        <p:spPr>
          <a:xfrm>
            <a:off x="8472458" y="1"/>
            <a:ext cx="671542" cy="595422"/>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Subtitle 2">
                <a:extLst>
                  <a:ext uri="{FF2B5EF4-FFF2-40B4-BE49-F238E27FC236}">
                    <a16:creationId xmlns:a16="http://schemas.microsoft.com/office/drawing/2014/main" id="{88D3C164-627E-4C72-A872-62A74C05EFAC}"/>
                  </a:ext>
                </a:extLst>
              </p:cNvPr>
              <p:cNvSpPr>
                <a:spLocks noGrp="1"/>
              </p:cNvSpPr>
              <p:nvPr>
                <p:ph type="subTitle" idx="1"/>
              </p:nvPr>
            </p:nvSpPr>
            <p:spPr>
              <a:xfrm>
                <a:off x="95693" y="786810"/>
                <a:ext cx="8899451" cy="4253024"/>
              </a:xfrm>
            </p:spPr>
            <p:txBody>
              <a:bodyPr/>
              <a:lstStyle/>
              <a:p>
                <a:pPr lvl="0" algn="l">
                  <a:lnSpc>
                    <a:spcPct val="150000"/>
                  </a:lnSpc>
                  <a:spcBef>
                    <a:spcPts val="1600"/>
                  </a:spcBef>
                  <a:buClr>
                    <a:srgbClr val="000000"/>
                  </a:buClr>
                  <a:buSzPts val="1800"/>
                  <a:buChar char="●"/>
                </a:pPr>
                <a:r>
                  <a:rPr lang="en-IN" sz="2000" dirty="0">
                    <a:solidFill>
                      <a:srgbClr val="000000"/>
                    </a:solidFill>
                  </a:rPr>
                  <a:t>The reﬁned illumination map T is solved by optimization:                    </a:t>
                </a:r>
                <a14:m>
                  <m:oMath xmlns:m="http://schemas.openxmlformats.org/officeDocument/2006/math">
                    <m:m>
                      <m:mPr>
                        <m:mcs>
                          <m:mc>
                            <m:mcPr>
                              <m:count m:val="1"/>
                              <m:mcJc m:val="center"/>
                            </m:mcPr>
                          </m:mc>
                        </m:mcs>
                        <m:ctrlPr>
                          <a:rPr lang="en-IN" sz="2000" i="1">
                            <a:solidFill>
                              <a:srgbClr val="000000"/>
                            </a:solidFill>
                            <a:latin typeface="Cambria Math" panose="02040503050406030204" pitchFamily="18" charset="0"/>
                          </a:rPr>
                        </m:ctrlPr>
                      </m:mPr>
                      <m:mr>
                        <m:e>
                          <m:r>
                            <m:rPr>
                              <m:brk m:alnAt="7"/>
                            </m:rPr>
                            <a:rPr lang="en-IN" sz="2000" i="1">
                              <a:solidFill>
                                <a:srgbClr val="000000"/>
                              </a:solidFill>
                              <a:latin typeface="Cambria Math" panose="02040503050406030204" pitchFamily="18" charset="0"/>
                            </a:rPr>
                            <m:t>𝑚</m:t>
                          </m:r>
                          <m:r>
                            <a:rPr lang="en-IN" sz="2000" i="1">
                              <a:solidFill>
                                <a:srgbClr val="000000"/>
                              </a:solidFill>
                              <a:latin typeface="Cambria Math" panose="02040503050406030204" pitchFamily="18" charset="0"/>
                            </a:rPr>
                            <m:t>𝑖𝑛</m:t>
                          </m:r>
                        </m:e>
                      </m:mr>
                      <m:mr>
                        <m:e>
                          <m:r>
                            <a:rPr lang="en-IN" sz="2000" i="1">
                              <a:solidFill>
                                <a:srgbClr val="000000"/>
                              </a:solidFill>
                              <a:latin typeface="Cambria Math" panose="02040503050406030204" pitchFamily="18" charset="0"/>
                            </a:rPr>
                            <m:t>𝑇</m:t>
                          </m:r>
                        </m:e>
                      </m:mr>
                    </m:m>
                    <m:nary>
                      <m:naryPr>
                        <m:chr m:val="∑"/>
                        <m:supHide m:val="on"/>
                        <m:ctrlPr>
                          <a:rPr lang="en-IN" sz="2000" i="1">
                            <a:solidFill>
                              <a:srgbClr val="000000"/>
                            </a:solidFill>
                            <a:latin typeface="Cambria Math" panose="02040503050406030204" pitchFamily="18" charset="0"/>
                          </a:rPr>
                        </m:ctrlPr>
                      </m:naryPr>
                      <m:sub>
                        <m:r>
                          <m:rPr>
                            <m:brk m:alnAt="7"/>
                          </m:rPr>
                          <a:rPr lang="en-IN" sz="2000" i="1">
                            <a:solidFill>
                              <a:srgbClr val="000000"/>
                            </a:solidFill>
                            <a:latin typeface="Cambria Math" panose="02040503050406030204" pitchFamily="18" charset="0"/>
                          </a:rPr>
                          <m:t>𝑥</m:t>
                        </m:r>
                      </m:sub>
                      <m:sup/>
                      <m:e>
                        <m:d>
                          <m:dPr>
                            <m:ctrlPr>
                              <a:rPr lang="en-IN" sz="2000" i="1">
                                <a:solidFill>
                                  <a:srgbClr val="000000"/>
                                </a:solidFill>
                                <a:latin typeface="Cambria Math" panose="02040503050406030204" pitchFamily="18" charset="0"/>
                              </a:rPr>
                            </m:ctrlPr>
                          </m:dPr>
                          <m:e>
                            <m:sSup>
                              <m:sSupPr>
                                <m:ctrlPr>
                                  <a:rPr lang="en-IN" sz="2000" i="1">
                                    <a:solidFill>
                                      <a:srgbClr val="000000"/>
                                    </a:solidFill>
                                    <a:latin typeface="Cambria Math" panose="02040503050406030204" pitchFamily="18" charset="0"/>
                                  </a:rPr>
                                </m:ctrlPr>
                              </m:sSupPr>
                              <m:e>
                                <m:r>
                                  <a:rPr lang="en-IN" sz="2000" i="1">
                                    <a:solidFill>
                                      <a:srgbClr val="000000"/>
                                    </a:solidFill>
                                    <a:latin typeface="Cambria Math" panose="02040503050406030204" pitchFamily="18" charset="0"/>
                                  </a:rPr>
                                  <m:t>(</m:t>
                                </m:r>
                                <m:r>
                                  <a:rPr lang="en-IN" sz="2000" i="1">
                                    <a:solidFill>
                                      <a:srgbClr val="000000"/>
                                    </a:solidFill>
                                    <a:latin typeface="Cambria Math" panose="02040503050406030204" pitchFamily="18" charset="0"/>
                                  </a:rPr>
                                  <m:t>𝑇</m:t>
                                </m:r>
                                <m:d>
                                  <m:dPr>
                                    <m:ctrlPr>
                                      <a:rPr lang="en-IN" sz="2000" i="1">
                                        <a:solidFill>
                                          <a:srgbClr val="000000"/>
                                        </a:solidFill>
                                        <a:latin typeface="Cambria Math" panose="02040503050406030204" pitchFamily="18" charset="0"/>
                                      </a:rPr>
                                    </m:ctrlPr>
                                  </m:dPr>
                                  <m:e>
                                    <m:r>
                                      <a:rPr lang="en-IN" sz="2000" i="1">
                                        <a:solidFill>
                                          <a:srgbClr val="000000"/>
                                        </a:solidFill>
                                        <a:latin typeface="Cambria Math" panose="02040503050406030204" pitchFamily="18" charset="0"/>
                                      </a:rPr>
                                      <m:t>𝑥</m:t>
                                    </m:r>
                                  </m:e>
                                </m:d>
                                <m:r>
                                  <a:rPr lang="en-IN" sz="2000" i="1">
                                    <a:solidFill>
                                      <a:srgbClr val="000000"/>
                                    </a:solidFill>
                                    <a:latin typeface="Cambria Math" panose="02040503050406030204" pitchFamily="18" charset="0"/>
                                  </a:rPr>
                                  <m:t>−</m:t>
                                </m:r>
                                <m:r>
                                  <a:rPr lang="en-IN" sz="2000" i="1">
                                    <a:solidFill>
                                      <a:srgbClr val="000000"/>
                                    </a:solidFill>
                                    <a:latin typeface="Cambria Math" panose="02040503050406030204" pitchFamily="18" charset="0"/>
                                  </a:rPr>
                                  <m:t>𝐿</m:t>
                                </m:r>
                                <m:d>
                                  <m:dPr>
                                    <m:ctrlPr>
                                      <a:rPr lang="en-IN" sz="2000" i="1">
                                        <a:solidFill>
                                          <a:srgbClr val="000000"/>
                                        </a:solidFill>
                                        <a:latin typeface="Cambria Math" panose="02040503050406030204" pitchFamily="18" charset="0"/>
                                      </a:rPr>
                                    </m:ctrlPr>
                                  </m:dPr>
                                  <m:e>
                                    <m:r>
                                      <a:rPr lang="en-IN" sz="2000" i="1">
                                        <a:solidFill>
                                          <a:srgbClr val="000000"/>
                                        </a:solidFill>
                                        <a:latin typeface="Cambria Math" panose="02040503050406030204" pitchFamily="18" charset="0"/>
                                      </a:rPr>
                                      <m:t>𝑥</m:t>
                                    </m:r>
                                  </m:e>
                                </m:d>
                                <m:r>
                                  <a:rPr lang="en-IN" sz="2000" i="1">
                                    <a:solidFill>
                                      <a:srgbClr val="000000"/>
                                    </a:solidFill>
                                    <a:latin typeface="Cambria Math" panose="02040503050406030204" pitchFamily="18" charset="0"/>
                                  </a:rPr>
                                  <m:t>)</m:t>
                                </m:r>
                              </m:e>
                              <m:sup>
                                <m:r>
                                  <a:rPr lang="en-IN" sz="2000" i="1">
                                    <a:solidFill>
                                      <a:srgbClr val="000000"/>
                                    </a:solidFill>
                                    <a:latin typeface="Cambria Math" panose="02040503050406030204" pitchFamily="18" charset="0"/>
                                  </a:rPr>
                                  <m:t>2</m:t>
                                </m:r>
                              </m:sup>
                            </m:sSup>
                            <m:r>
                              <a:rPr lang="en-IN" sz="2000" i="1">
                                <a:solidFill>
                                  <a:srgbClr val="000000"/>
                                </a:solidFill>
                                <a:latin typeface="Cambria Math" panose="02040503050406030204" pitchFamily="18" charset="0"/>
                              </a:rPr>
                              <m:t>+ </m:t>
                            </m:r>
                            <m:r>
                              <a:rPr lang="en-IN" sz="2000" i="1" dirty="0">
                                <a:solidFill>
                                  <a:srgbClr val="000000"/>
                                </a:solidFill>
                                <a:latin typeface="Cambria Math" panose="02040503050406030204" pitchFamily="18" charset="0"/>
                              </a:rPr>
                              <m:t>𝜆</m:t>
                            </m:r>
                            <m:r>
                              <a:rPr lang="en-IN" sz="2000" i="1" dirty="0">
                                <a:solidFill>
                                  <a:srgbClr val="000000"/>
                                </a:solidFill>
                                <a:latin typeface="Cambria Math" panose="02040503050406030204" pitchFamily="18" charset="0"/>
                              </a:rPr>
                              <m:t> </m:t>
                            </m:r>
                            <m:nary>
                              <m:naryPr>
                                <m:chr m:val="∑"/>
                                <m:supHide m:val="on"/>
                                <m:ctrlPr>
                                  <a:rPr lang="en-IN" sz="2000" i="1" dirty="0">
                                    <a:solidFill>
                                      <a:srgbClr val="000000"/>
                                    </a:solidFill>
                                    <a:latin typeface="Cambria Math" panose="02040503050406030204" pitchFamily="18" charset="0"/>
                                  </a:rPr>
                                </m:ctrlPr>
                              </m:naryPr>
                              <m:sub>
                                <m:r>
                                  <m:rPr>
                                    <m:brk m:alnAt="7"/>
                                  </m:rPr>
                                  <a:rPr lang="en-IN" sz="2000" i="1" dirty="0">
                                    <a:solidFill>
                                      <a:srgbClr val="000000"/>
                                    </a:solidFill>
                                    <a:latin typeface="Cambria Math" panose="02040503050406030204" pitchFamily="18" charset="0"/>
                                  </a:rPr>
                                  <m:t>𝑑</m:t>
                                </m:r>
                                <m:r>
                                  <a:rPr lang="en-IN" sz="2000" i="1" dirty="0">
                                    <a:solidFill>
                                      <a:srgbClr val="000000"/>
                                    </a:solidFill>
                                    <a:latin typeface="Cambria Math" panose="02040503050406030204" pitchFamily="18" charset="0"/>
                                  </a:rPr>
                                  <m:t> </m:t>
                                </m:r>
                                <m:r>
                                  <a:rPr lang="en-IN" sz="2000" i="1" dirty="0">
                                    <a:solidFill>
                                      <a:srgbClr val="000000"/>
                                    </a:solidFill>
                                    <a:latin typeface="Cambria Math" panose="02040503050406030204" pitchFamily="18" charset="0"/>
                                    <a:ea typeface="Cambria Math" panose="02040503050406030204" pitchFamily="18" charset="0"/>
                                  </a:rPr>
                                  <m:t>𝜀</m:t>
                                </m:r>
                                <m:r>
                                  <a:rPr lang="en-IN" sz="2000" i="1" dirty="0">
                                    <a:solidFill>
                                      <a:srgbClr val="000000"/>
                                    </a:solidFill>
                                    <a:latin typeface="Cambria Math" panose="02040503050406030204" pitchFamily="18" charset="0"/>
                                    <a:ea typeface="Cambria Math" panose="02040503050406030204" pitchFamily="18" charset="0"/>
                                  </a:rPr>
                                  <m:t> </m:t>
                                </m:r>
                                <m:d>
                                  <m:dPr>
                                    <m:begChr m:val="{"/>
                                    <m:endChr m:val="}"/>
                                    <m:ctrlPr>
                                      <a:rPr lang="en-IN" sz="2000" i="1" dirty="0">
                                        <a:solidFill>
                                          <a:srgbClr val="000000"/>
                                        </a:solidFill>
                                        <a:latin typeface="Cambria Math" panose="02040503050406030204" pitchFamily="18" charset="0"/>
                                        <a:ea typeface="Cambria Math" panose="02040503050406030204" pitchFamily="18" charset="0"/>
                                      </a:rPr>
                                    </m:ctrlPr>
                                  </m:dPr>
                                  <m:e>
                                    <m:r>
                                      <a:rPr lang="en-IN" sz="2000" i="1" dirty="0">
                                        <a:solidFill>
                                          <a:srgbClr val="000000"/>
                                        </a:solidFill>
                                        <a:latin typeface="Cambria Math" panose="02040503050406030204" pitchFamily="18" charset="0"/>
                                        <a:ea typeface="Cambria Math" panose="02040503050406030204" pitchFamily="18" charset="0"/>
                                      </a:rPr>
                                      <m:t>h</m:t>
                                    </m:r>
                                    <m:r>
                                      <a:rPr lang="en-IN" sz="2000" i="1" dirty="0">
                                        <a:solidFill>
                                          <a:srgbClr val="000000"/>
                                        </a:solidFill>
                                        <a:latin typeface="Cambria Math" panose="02040503050406030204" pitchFamily="18" charset="0"/>
                                        <a:ea typeface="Cambria Math" panose="02040503050406030204" pitchFamily="18" charset="0"/>
                                      </a:rPr>
                                      <m:t>,</m:t>
                                    </m:r>
                                    <m:r>
                                      <a:rPr lang="en-IN" sz="2000" i="1" dirty="0">
                                        <a:solidFill>
                                          <a:srgbClr val="000000"/>
                                        </a:solidFill>
                                        <a:latin typeface="Cambria Math" panose="02040503050406030204" pitchFamily="18" charset="0"/>
                                        <a:ea typeface="Cambria Math" panose="02040503050406030204" pitchFamily="18" charset="0"/>
                                      </a:rPr>
                                      <m:t>𝑣</m:t>
                                    </m:r>
                                  </m:e>
                                </m:d>
                              </m:sub>
                              <m:sup/>
                              <m:e>
                                <m:f>
                                  <m:fPr>
                                    <m:ctrlPr>
                                      <a:rPr lang="en-IN" sz="2000" i="1" dirty="0">
                                        <a:solidFill>
                                          <a:srgbClr val="000000"/>
                                        </a:solidFill>
                                        <a:latin typeface="Cambria Math" panose="02040503050406030204" pitchFamily="18" charset="0"/>
                                      </a:rPr>
                                    </m:ctrlPr>
                                  </m:fPr>
                                  <m:num>
                                    <m:sSub>
                                      <m:sSubPr>
                                        <m:ctrlPr>
                                          <a:rPr lang="en-IN" sz="2000" i="1" dirty="0">
                                            <a:solidFill>
                                              <a:srgbClr val="000000"/>
                                            </a:solidFill>
                                            <a:latin typeface="Cambria Math" panose="02040503050406030204" pitchFamily="18" charset="0"/>
                                          </a:rPr>
                                        </m:ctrlPr>
                                      </m:sSubPr>
                                      <m:e>
                                        <m:r>
                                          <a:rPr lang="en-IN" sz="2000" i="1" dirty="0">
                                            <a:solidFill>
                                              <a:srgbClr val="000000"/>
                                            </a:solidFill>
                                            <a:latin typeface="Cambria Math" panose="02040503050406030204" pitchFamily="18" charset="0"/>
                                          </a:rPr>
                                          <m:t>𝑊</m:t>
                                        </m:r>
                                      </m:e>
                                      <m:sub>
                                        <m:r>
                                          <a:rPr lang="en-IN" sz="2000" i="1" dirty="0">
                                            <a:solidFill>
                                              <a:srgbClr val="000000"/>
                                            </a:solidFill>
                                            <a:latin typeface="Cambria Math" panose="02040503050406030204" pitchFamily="18" charset="0"/>
                                          </a:rPr>
                                          <m:t>𝑑</m:t>
                                        </m:r>
                                      </m:sub>
                                    </m:sSub>
                                    <m:d>
                                      <m:dPr>
                                        <m:ctrlPr>
                                          <a:rPr lang="en-IN" sz="2000" i="1" dirty="0">
                                            <a:solidFill>
                                              <a:srgbClr val="000000"/>
                                            </a:solidFill>
                                            <a:latin typeface="Cambria Math" panose="02040503050406030204" pitchFamily="18" charset="0"/>
                                          </a:rPr>
                                        </m:ctrlPr>
                                      </m:dPr>
                                      <m:e>
                                        <m:r>
                                          <a:rPr lang="en-IN" sz="2000" i="1" dirty="0">
                                            <a:solidFill>
                                              <a:srgbClr val="000000"/>
                                            </a:solidFill>
                                            <a:latin typeface="Cambria Math" panose="02040503050406030204" pitchFamily="18" charset="0"/>
                                          </a:rPr>
                                          <m:t>𝑥</m:t>
                                        </m:r>
                                      </m:e>
                                    </m:d>
                                    <m:sSup>
                                      <m:sSupPr>
                                        <m:ctrlPr>
                                          <a:rPr lang="en-IN" sz="2000" i="1" dirty="0">
                                            <a:solidFill>
                                              <a:srgbClr val="000000"/>
                                            </a:solidFill>
                                            <a:latin typeface="Cambria Math" panose="02040503050406030204" pitchFamily="18" charset="0"/>
                                          </a:rPr>
                                        </m:ctrlPr>
                                      </m:sSupPr>
                                      <m:e>
                                        <m:r>
                                          <a:rPr lang="en-IN" sz="2000" i="1" dirty="0">
                                            <a:solidFill>
                                              <a:srgbClr val="000000"/>
                                            </a:solidFill>
                                            <a:latin typeface="Cambria Math" panose="02040503050406030204" pitchFamily="18" charset="0"/>
                                          </a:rPr>
                                          <m:t>(</m:t>
                                        </m:r>
                                        <m:sSub>
                                          <m:sSubPr>
                                            <m:ctrlPr>
                                              <a:rPr lang="en-IN" sz="2000" i="1" dirty="0">
                                                <a:solidFill>
                                                  <a:srgbClr val="000000"/>
                                                </a:solidFill>
                                                <a:latin typeface="Cambria Math" panose="02040503050406030204" pitchFamily="18" charset="0"/>
                                              </a:rPr>
                                            </m:ctrlPr>
                                          </m:sSubPr>
                                          <m:e>
                                            <m:r>
                                              <m:rPr>
                                                <m:sty m:val="p"/>
                                              </m:rPr>
                                              <a:rPr lang="en-IN" sz="2000" i="1" dirty="0">
                                                <a:solidFill>
                                                  <a:srgbClr val="000000"/>
                                                </a:solidFill>
                                                <a:latin typeface="Cambria Math" panose="02040503050406030204" pitchFamily="18" charset="0"/>
                                                <a:ea typeface="Cambria Math" panose="02040503050406030204" pitchFamily="18" charset="0"/>
                                              </a:rPr>
                                              <m:t>∇</m:t>
                                            </m:r>
                                          </m:e>
                                          <m:sub>
                                            <m:r>
                                              <a:rPr lang="en-IN" sz="2000" i="1" dirty="0">
                                                <a:solidFill>
                                                  <a:srgbClr val="000000"/>
                                                </a:solidFill>
                                                <a:latin typeface="Cambria Math" panose="02040503050406030204" pitchFamily="18" charset="0"/>
                                              </a:rPr>
                                              <m:t>𝑑</m:t>
                                            </m:r>
                                          </m:sub>
                                        </m:sSub>
                                        <m:r>
                                          <a:rPr lang="en-IN" sz="2000" i="1" dirty="0">
                                            <a:solidFill>
                                              <a:srgbClr val="000000"/>
                                            </a:solidFill>
                                            <a:latin typeface="Cambria Math" panose="02040503050406030204" pitchFamily="18" charset="0"/>
                                          </a:rPr>
                                          <m:t> </m:t>
                                        </m:r>
                                        <m:r>
                                          <a:rPr lang="en-IN" sz="2000" i="1" dirty="0">
                                            <a:solidFill>
                                              <a:srgbClr val="000000"/>
                                            </a:solidFill>
                                            <a:latin typeface="Cambria Math" panose="02040503050406030204" pitchFamily="18" charset="0"/>
                                          </a:rPr>
                                          <m:t>𝑇</m:t>
                                        </m:r>
                                        <m:d>
                                          <m:dPr>
                                            <m:ctrlPr>
                                              <a:rPr lang="en-IN" sz="2000" i="1" dirty="0">
                                                <a:solidFill>
                                                  <a:srgbClr val="000000"/>
                                                </a:solidFill>
                                                <a:latin typeface="Cambria Math" panose="02040503050406030204" pitchFamily="18" charset="0"/>
                                              </a:rPr>
                                            </m:ctrlPr>
                                          </m:dPr>
                                          <m:e>
                                            <m:r>
                                              <a:rPr lang="en-IN" sz="2000" i="1" dirty="0">
                                                <a:solidFill>
                                                  <a:srgbClr val="000000"/>
                                                </a:solidFill>
                                                <a:latin typeface="Cambria Math" panose="02040503050406030204" pitchFamily="18" charset="0"/>
                                              </a:rPr>
                                              <m:t>𝑥</m:t>
                                            </m:r>
                                          </m:e>
                                        </m:d>
                                        <m:r>
                                          <a:rPr lang="en-IN" sz="2000" i="1" dirty="0">
                                            <a:solidFill>
                                              <a:srgbClr val="000000"/>
                                            </a:solidFill>
                                            <a:latin typeface="Cambria Math" panose="02040503050406030204" pitchFamily="18" charset="0"/>
                                          </a:rPr>
                                          <m:t>)</m:t>
                                        </m:r>
                                      </m:e>
                                      <m:sup>
                                        <m:r>
                                          <a:rPr lang="en-IN" sz="2000" i="1" dirty="0">
                                            <a:solidFill>
                                              <a:srgbClr val="000000"/>
                                            </a:solidFill>
                                            <a:latin typeface="Cambria Math" panose="02040503050406030204" pitchFamily="18" charset="0"/>
                                          </a:rPr>
                                          <m:t>2</m:t>
                                        </m:r>
                                      </m:sup>
                                    </m:sSup>
                                  </m:num>
                                  <m:den>
                                    <m:d>
                                      <m:dPr>
                                        <m:begChr m:val="|"/>
                                        <m:endChr m:val="|"/>
                                        <m:ctrlPr>
                                          <a:rPr lang="en-IN" sz="2000" i="1" dirty="0">
                                            <a:solidFill>
                                              <a:srgbClr val="000000"/>
                                            </a:solidFill>
                                            <a:latin typeface="Cambria Math" panose="02040503050406030204" pitchFamily="18" charset="0"/>
                                          </a:rPr>
                                        </m:ctrlPr>
                                      </m:dPr>
                                      <m:e>
                                        <m:sSub>
                                          <m:sSubPr>
                                            <m:ctrlPr>
                                              <a:rPr lang="en-IN" sz="2000" i="1" dirty="0">
                                                <a:solidFill>
                                                  <a:srgbClr val="000000"/>
                                                </a:solidFill>
                                                <a:latin typeface="Cambria Math" panose="02040503050406030204" pitchFamily="18" charset="0"/>
                                              </a:rPr>
                                            </m:ctrlPr>
                                          </m:sSubPr>
                                          <m:e>
                                            <m:r>
                                              <m:rPr>
                                                <m:sty m:val="p"/>
                                              </m:rPr>
                                              <a:rPr lang="en-IN" sz="2000" i="1" dirty="0">
                                                <a:solidFill>
                                                  <a:srgbClr val="000000"/>
                                                </a:solidFill>
                                                <a:latin typeface="Cambria Math" panose="02040503050406030204" pitchFamily="18" charset="0"/>
                                                <a:ea typeface="Cambria Math" panose="02040503050406030204" pitchFamily="18" charset="0"/>
                                              </a:rPr>
                                              <m:t>∇</m:t>
                                            </m:r>
                                          </m:e>
                                          <m:sub>
                                            <m:r>
                                              <a:rPr lang="en-IN" sz="2000" i="1" dirty="0">
                                                <a:solidFill>
                                                  <a:srgbClr val="000000"/>
                                                </a:solidFill>
                                                <a:latin typeface="Cambria Math" panose="02040503050406030204" pitchFamily="18" charset="0"/>
                                              </a:rPr>
                                              <m:t>𝑑</m:t>
                                            </m:r>
                                          </m:sub>
                                        </m:sSub>
                                        <m:r>
                                          <a:rPr lang="en-IN" sz="2000" i="1" dirty="0">
                                            <a:solidFill>
                                              <a:srgbClr val="000000"/>
                                            </a:solidFill>
                                            <a:latin typeface="Cambria Math" panose="02040503050406030204" pitchFamily="18" charset="0"/>
                                          </a:rPr>
                                          <m:t>𝐿</m:t>
                                        </m:r>
                                        <m:d>
                                          <m:dPr>
                                            <m:ctrlPr>
                                              <a:rPr lang="en-IN" sz="2000" i="1" dirty="0">
                                                <a:solidFill>
                                                  <a:srgbClr val="000000"/>
                                                </a:solidFill>
                                                <a:latin typeface="Cambria Math" panose="02040503050406030204" pitchFamily="18" charset="0"/>
                                              </a:rPr>
                                            </m:ctrlPr>
                                          </m:dPr>
                                          <m:e>
                                            <m:r>
                                              <a:rPr lang="en-IN" sz="2000" i="1" dirty="0">
                                                <a:solidFill>
                                                  <a:srgbClr val="000000"/>
                                                </a:solidFill>
                                                <a:latin typeface="Cambria Math" panose="02040503050406030204" pitchFamily="18" charset="0"/>
                                              </a:rPr>
                                              <m:t>𝑥</m:t>
                                            </m:r>
                                          </m:e>
                                        </m:d>
                                      </m:e>
                                    </m:d>
                                    <m:r>
                                      <a:rPr lang="en-IN" sz="2000" i="1" dirty="0">
                                        <a:solidFill>
                                          <a:srgbClr val="000000"/>
                                        </a:solidFill>
                                        <a:latin typeface="Cambria Math" panose="02040503050406030204" pitchFamily="18" charset="0"/>
                                      </a:rPr>
                                      <m:t>+ </m:t>
                                    </m:r>
                                    <m:r>
                                      <a:rPr lang="en-IN" sz="2000" i="1" dirty="0">
                                        <a:solidFill>
                                          <a:srgbClr val="000000"/>
                                        </a:solidFill>
                                        <a:latin typeface="Cambria Math" panose="02040503050406030204" pitchFamily="18" charset="0"/>
                                        <a:ea typeface="Cambria Math" panose="02040503050406030204" pitchFamily="18" charset="0"/>
                                      </a:rPr>
                                      <m:t>𝜖</m:t>
                                    </m:r>
                                  </m:den>
                                </m:f>
                              </m:e>
                            </m:nary>
                          </m:e>
                        </m:d>
                      </m:e>
                    </m:nary>
                  </m:oMath>
                </a14:m>
                <a:endParaRPr lang="en-IN" sz="2000" dirty="0"/>
              </a:p>
              <a:p>
                <a:pPr lvl="0" algn="l">
                  <a:spcBef>
                    <a:spcPts val="1600"/>
                  </a:spcBef>
                  <a:buClr>
                    <a:srgbClr val="000000"/>
                  </a:buClr>
                  <a:buSzPts val="1800"/>
                  <a:buChar char="●"/>
                </a:pPr>
                <a:r>
                  <a:rPr lang="en-IN" sz="2000" dirty="0">
                    <a:solidFill>
                      <a:schemeClr val="tx1"/>
                    </a:solidFill>
                  </a:rPr>
                  <a:t>Exposure ration map ‘K’ can be obtained using above obtained T as : </a:t>
                </a:r>
              </a:p>
              <a:p>
                <a:pPr marL="114300" lvl="0" indent="0" algn="l">
                  <a:spcBef>
                    <a:spcPts val="1600"/>
                  </a:spcBef>
                  <a:buClr>
                    <a:srgbClr val="000000"/>
                  </a:buClr>
                  <a:buSzPts val="1800"/>
                </a:pPr>
                <a:r>
                  <a:rPr lang="en-IN" sz="2000" dirty="0">
                    <a:solidFill>
                      <a:schemeClr val="tx1"/>
                    </a:solidFill>
                  </a:rPr>
                  <a:t>                                </a:t>
                </a:r>
                <a14:m>
                  <m:oMath xmlns:m="http://schemas.openxmlformats.org/officeDocument/2006/math">
                    <m:r>
                      <a:rPr lang="en-IN" sz="2000" b="0" i="1" smtClean="0">
                        <a:solidFill>
                          <a:schemeClr val="tx1"/>
                        </a:solidFill>
                        <a:latin typeface="Cambria Math" panose="02040503050406030204" pitchFamily="18" charset="0"/>
                      </a:rPr>
                      <m:t>𝐾</m:t>
                    </m:r>
                    <m:d>
                      <m:dPr>
                        <m:ctrlPr>
                          <a:rPr lang="en-IN" sz="2000" b="0" i="1" smtClean="0">
                            <a:solidFill>
                              <a:schemeClr val="tx1"/>
                            </a:solidFill>
                            <a:latin typeface="Cambria Math" panose="02040503050406030204" pitchFamily="18" charset="0"/>
                          </a:rPr>
                        </m:ctrlPr>
                      </m:dPr>
                      <m:e>
                        <m:r>
                          <a:rPr lang="en-IN" sz="2000" b="0" i="1" smtClean="0">
                            <a:solidFill>
                              <a:schemeClr val="tx1"/>
                            </a:solidFill>
                            <a:latin typeface="Cambria Math" panose="02040503050406030204" pitchFamily="18" charset="0"/>
                          </a:rPr>
                          <m:t>𝑥</m:t>
                        </m:r>
                      </m:e>
                    </m:d>
                    <m:r>
                      <a:rPr lang="en-IN" sz="2000" b="0" i="1" smtClean="0">
                        <a:solidFill>
                          <a:schemeClr val="tx1"/>
                        </a:solidFill>
                        <a:latin typeface="Cambria Math" panose="02040503050406030204" pitchFamily="18" charset="0"/>
                      </a:rPr>
                      <m:t>=</m:t>
                    </m:r>
                    <m:f>
                      <m:fPr>
                        <m:ctrlPr>
                          <a:rPr lang="en-IN" sz="2000" b="0" i="1" smtClean="0">
                            <a:solidFill>
                              <a:schemeClr val="tx1"/>
                            </a:solidFill>
                            <a:latin typeface="Cambria Math" panose="02040503050406030204" pitchFamily="18" charset="0"/>
                          </a:rPr>
                        </m:ctrlPr>
                      </m:fPr>
                      <m:num>
                        <m:r>
                          <a:rPr lang="en-IN" sz="2000" b="0" i="1" smtClean="0">
                            <a:solidFill>
                              <a:schemeClr val="tx1"/>
                            </a:solidFill>
                            <a:latin typeface="Cambria Math" panose="02040503050406030204" pitchFamily="18" charset="0"/>
                          </a:rPr>
                          <m:t>1</m:t>
                        </m:r>
                      </m:num>
                      <m:den>
                        <m:r>
                          <m:rPr>
                            <m:sty m:val="p"/>
                          </m:rPr>
                          <a:rPr lang="en-IN" sz="2000" b="0" i="0" smtClean="0">
                            <a:solidFill>
                              <a:schemeClr val="tx1"/>
                            </a:solidFill>
                            <a:latin typeface="Cambria Math" panose="02040503050406030204" pitchFamily="18" charset="0"/>
                          </a:rPr>
                          <m:t>max</m:t>
                        </m:r>
                        <m:r>
                          <a:rPr lang="en-IN" sz="2000" b="0" i="1" smtClean="0">
                            <a:solidFill>
                              <a:schemeClr val="tx1"/>
                            </a:solidFill>
                            <a:latin typeface="Cambria Math" panose="02040503050406030204" pitchFamily="18" charset="0"/>
                          </a:rPr>
                          <m:t>⁡( </m:t>
                        </m:r>
                        <m:r>
                          <a:rPr lang="en-IN" sz="2000" b="0" i="1" smtClean="0">
                            <a:solidFill>
                              <a:schemeClr val="tx1"/>
                            </a:solidFill>
                            <a:latin typeface="Cambria Math" panose="02040503050406030204" pitchFamily="18" charset="0"/>
                          </a:rPr>
                          <m:t>𝑇</m:t>
                        </m:r>
                        <m:d>
                          <m:dPr>
                            <m:ctrlPr>
                              <a:rPr lang="en-IN" sz="2000" b="0" i="1" smtClean="0">
                                <a:solidFill>
                                  <a:schemeClr val="tx1"/>
                                </a:solidFill>
                                <a:latin typeface="Cambria Math" panose="02040503050406030204" pitchFamily="18" charset="0"/>
                              </a:rPr>
                            </m:ctrlPr>
                          </m:dPr>
                          <m:e>
                            <m:r>
                              <a:rPr lang="en-IN" sz="2000" b="0" i="1" smtClean="0">
                                <a:solidFill>
                                  <a:schemeClr val="tx1"/>
                                </a:solidFill>
                                <a:latin typeface="Cambria Math" panose="02040503050406030204" pitchFamily="18" charset="0"/>
                              </a:rPr>
                              <m:t>𝑥</m:t>
                            </m:r>
                          </m:e>
                        </m:d>
                        <m:r>
                          <a:rPr lang="en-IN" sz="2000" b="0" i="1" smtClean="0">
                            <a:solidFill>
                              <a:schemeClr val="tx1"/>
                            </a:solidFill>
                            <a:latin typeface="Cambria Math" panose="02040503050406030204" pitchFamily="18" charset="0"/>
                          </a:rPr>
                          <m:t>, </m:t>
                        </m:r>
                        <m:r>
                          <a:rPr lang="en-IN" sz="2000" b="0" i="1" smtClean="0">
                            <a:solidFill>
                              <a:schemeClr val="tx1"/>
                            </a:solidFill>
                            <a:latin typeface="Cambria Math" panose="02040503050406030204" pitchFamily="18" charset="0"/>
                            <a:ea typeface="Cambria Math" panose="02040503050406030204" pitchFamily="18" charset="0"/>
                          </a:rPr>
                          <m:t>𝜖</m:t>
                        </m:r>
                        <m:r>
                          <a:rPr lang="en-IN" sz="2000" b="0" i="1" smtClean="0">
                            <a:solidFill>
                              <a:schemeClr val="tx1"/>
                            </a:solidFill>
                            <a:latin typeface="Cambria Math" panose="02040503050406030204" pitchFamily="18" charset="0"/>
                            <a:ea typeface="Cambria Math" panose="02040503050406030204" pitchFamily="18" charset="0"/>
                          </a:rPr>
                          <m:t>)</m:t>
                        </m:r>
                      </m:den>
                    </m:f>
                  </m:oMath>
                </a14:m>
                <a:endParaRPr lang="en-IN" sz="2000" dirty="0">
                  <a:solidFill>
                    <a:schemeClr val="tx1"/>
                  </a:solidFill>
                </a:endParaRPr>
              </a:p>
              <a:p>
                <a:pPr marL="114300" lvl="0" indent="0" algn="l">
                  <a:lnSpc>
                    <a:spcPct val="150000"/>
                  </a:lnSpc>
                  <a:spcBef>
                    <a:spcPts val="1600"/>
                  </a:spcBef>
                  <a:buClr>
                    <a:srgbClr val="000000"/>
                  </a:buClr>
                  <a:buSzPts val="1800"/>
                </a:pPr>
                <a:endParaRPr lang="en-IN" sz="2000" dirty="0">
                  <a:solidFill>
                    <a:schemeClr val="tx1"/>
                  </a:solidFill>
                </a:endParaRPr>
              </a:p>
              <a:p>
                <a:pPr marL="114300" lvl="0" indent="0" algn="l">
                  <a:lnSpc>
                    <a:spcPct val="150000"/>
                  </a:lnSpc>
                  <a:spcBef>
                    <a:spcPts val="1600"/>
                  </a:spcBef>
                  <a:buClr>
                    <a:srgbClr val="000000"/>
                  </a:buClr>
                  <a:buSzPts val="1800"/>
                </a:pPr>
                <a:r>
                  <a:rPr lang="en-IN" sz="1200" dirty="0">
                    <a:solidFill>
                      <a:schemeClr val="tx1"/>
                    </a:solidFill>
                  </a:rPr>
                  <a:t>17-05-2019 </a:t>
                </a:r>
                <a:r>
                  <a:rPr lang="en-IN" sz="2000" dirty="0">
                    <a:solidFill>
                      <a:schemeClr val="tx1"/>
                    </a:solidFill>
                  </a:rPr>
                  <a:t>                                           </a:t>
                </a:r>
              </a:p>
            </p:txBody>
          </p:sp>
        </mc:Choice>
        <mc:Fallback>
          <p:sp>
            <p:nvSpPr>
              <p:cNvPr id="3" name="Subtitle 2">
                <a:extLst>
                  <a:ext uri="{FF2B5EF4-FFF2-40B4-BE49-F238E27FC236}">
                    <a16:creationId xmlns:a16="http://schemas.microsoft.com/office/drawing/2014/main" id="{88D3C164-627E-4C72-A872-62A74C05EFAC}"/>
                  </a:ext>
                </a:extLst>
              </p:cNvPr>
              <p:cNvSpPr>
                <a:spLocks noGrp="1" noRot="1" noChangeAspect="1" noMove="1" noResize="1" noEditPoints="1" noAdjustHandles="1" noChangeArrowheads="1" noChangeShapeType="1" noTextEdit="1"/>
              </p:cNvSpPr>
              <p:nvPr>
                <p:ph type="subTitle" idx="1"/>
              </p:nvPr>
            </p:nvSpPr>
            <p:spPr>
              <a:xfrm>
                <a:off x="95693" y="786810"/>
                <a:ext cx="8899451" cy="4253024"/>
              </a:xfrm>
              <a:blipFill>
                <a:blip r:embed="rId2"/>
                <a:stretch>
                  <a:fillRect b="-3152"/>
                </a:stretch>
              </a:blipFill>
            </p:spPr>
            <p:txBody>
              <a:bodyPr/>
              <a:lstStyle/>
              <a:p>
                <a:r>
                  <a:rPr lang="en-IN">
                    <a:noFill/>
                  </a:rPr>
                  <a:t> </a:t>
                </a:r>
              </a:p>
            </p:txBody>
          </p:sp>
        </mc:Fallback>
      </mc:AlternateContent>
      <p:pic>
        <p:nvPicPr>
          <p:cNvPr id="4" name="Google Shape;210;p32">
            <a:extLst>
              <a:ext uri="{FF2B5EF4-FFF2-40B4-BE49-F238E27FC236}">
                <a16:creationId xmlns:a16="http://schemas.microsoft.com/office/drawing/2014/main" id="{4ED671BA-AE95-4443-A635-B25CEDE19232}"/>
              </a:ext>
            </a:extLst>
          </p:cNvPr>
          <p:cNvPicPr preferRelativeResize="0"/>
          <p:nvPr/>
        </p:nvPicPr>
        <p:blipFill>
          <a:blip r:embed="rId3">
            <a:alphaModFix/>
          </a:blip>
          <a:stretch>
            <a:fillRect/>
          </a:stretch>
        </p:blipFill>
        <p:spPr>
          <a:xfrm>
            <a:off x="8472458" y="1"/>
            <a:ext cx="671542" cy="595422"/>
          </a:xfrm>
          <a:prstGeom prst="rect">
            <a:avLst/>
          </a:prstGeom>
          <a:noFill/>
          <a:ln>
            <a:noFill/>
          </a:ln>
        </p:spPr>
      </p:pic>
      <p:pic>
        <p:nvPicPr>
          <p:cNvPr id="5" name="Google Shape;352;p53">
            <a:extLst>
              <a:ext uri="{FF2B5EF4-FFF2-40B4-BE49-F238E27FC236}">
                <a16:creationId xmlns:a16="http://schemas.microsoft.com/office/drawing/2014/main" id="{1B258B2F-C0E1-469D-BABB-E2269EA3E89E}"/>
              </a:ext>
            </a:extLst>
          </p:cNvPr>
          <p:cNvPicPr preferRelativeResize="0"/>
          <p:nvPr/>
        </p:nvPicPr>
        <p:blipFill>
          <a:blip r:embed="rId4">
            <a:alphaModFix/>
          </a:blip>
          <a:stretch>
            <a:fillRect/>
          </a:stretch>
        </p:blipFill>
        <p:spPr>
          <a:xfrm>
            <a:off x="0" y="0"/>
            <a:ext cx="731091" cy="666750"/>
          </a:xfrm>
          <a:prstGeom prst="rect">
            <a:avLst/>
          </a:prstGeom>
          <a:noFill/>
          <a:ln>
            <a:noFill/>
          </a:ln>
        </p:spPr>
      </p:pic>
    </p:spTree>
    <p:extLst>
      <p:ext uri="{BB962C8B-B14F-4D97-AF65-F5344CB8AC3E}">
        <p14:creationId xmlns:p14="http://schemas.microsoft.com/office/powerpoint/2010/main" val="242931686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54"/>
          <p:cNvSpPr txBox="1">
            <a:spLocks noGrp="1"/>
          </p:cNvSpPr>
          <p:nvPr>
            <p:ph type="title"/>
          </p:nvPr>
        </p:nvSpPr>
        <p:spPr>
          <a:xfrm>
            <a:off x="311700" y="202600"/>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a:t>Implementation</a:t>
            </a:r>
            <a:endParaRPr b="1" dirty="0"/>
          </a:p>
        </p:txBody>
      </p:sp>
      <p:sp>
        <p:nvSpPr>
          <p:cNvPr id="361" name="Google Shape;361;p54"/>
          <p:cNvSpPr txBox="1">
            <a:spLocks noGrp="1"/>
          </p:cNvSpPr>
          <p:nvPr>
            <p:ph type="body" idx="1"/>
          </p:nvPr>
        </p:nvSpPr>
        <p:spPr>
          <a:xfrm>
            <a:off x="311700" y="939325"/>
            <a:ext cx="8520600" cy="4068300"/>
          </a:xfrm>
          <a:prstGeom prst="rect">
            <a:avLst/>
          </a:prstGeom>
        </p:spPr>
        <p:txBody>
          <a:bodyPr spcFirstLastPara="1" wrap="square" lIns="91425" tIns="91425" rIns="91425" bIns="91425" anchor="t" anchorCtr="0">
            <a:noAutofit/>
          </a:bodyPr>
          <a:lstStyle/>
          <a:p>
            <a:pPr marL="285750" indent="-285750"/>
            <a:r>
              <a:rPr lang="en" dirty="0">
                <a:solidFill>
                  <a:schemeClr val="dk1"/>
                </a:solidFill>
              </a:rPr>
              <a:t>After the estimation of Exposure ration map K, every individual pixel of the low light input image P(x) is enhanced accordingly using the Camera response model and Exposure ratio map K.</a:t>
            </a:r>
            <a:endParaRPr dirty="0">
              <a:solidFill>
                <a:schemeClr val="dk1"/>
              </a:solidFill>
            </a:endParaRPr>
          </a:p>
          <a:p>
            <a:pPr marL="0" lvl="0" indent="0" algn="l" rtl="0">
              <a:spcBef>
                <a:spcPts val="1600"/>
              </a:spcBef>
              <a:spcAft>
                <a:spcPts val="0"/>
              </a:spcAft>
              <a:buNone/>
            </a:pPr>
            <a:endParaRPr sz="1200" dirty="0"/>
          </a:p>
          <a:p>
            <a:pPr marL="0" lvl="0" indent="0" algn="l" rtl="0">
              <a:spcBef>
                <a:spcPts val="1600"/>
              </a:spcBef>
              <a:spcAft>
                <a:spcPts val="0"/>
              </a:spcAft>
              <a:buNone/>
            </a:pPr>
            <a:endParaRPr sz="1200" dirty="0"/>
          </a:p>
          <a:p>
            <a:pPr marL="0" lvl="0" indent="0" algn="l" rtl="0">
              <a:spcBef>
                <a:spcPts val="1600"/>
              </a:spcBef>
              <a:spcAft>
                <a:spcPts val="0"/>
              </a:spcAft>
              <a:buNone/>
            </a:pPr>
            <a:endParaRPr sz="1200" dirty="0"/>
          </a:p>
          <a:p>
            <a:pPr marL="0" lvl="0" indent="0" algn="l" rtl="0">
              <a:spcBef>
                <a:spcPts val="1600"/>
              </a:spcBef>
              <a:spcAft>
                <a:spcPts val="0"/>
              </a:spcAft>
              <a:buNone/>
            </a:pPr>
            <a:endParaRPr sz="1200" dirty="0"/>
          </a:p>
          <a:p>
            <a:pPr marL="0" lvl="0" indent="0" algn="l" rtl="0">
              <a:spcBef>
                <a:spcPts val="1600"/>
              </a:spcBef>
              <a:spcAft>
                <a:spcPts val="0"/>
              </a:spcAft>
              <a:buNone/>
            </a:pPr>
            <a:endParaRPr sz="1200" dirty="0"/>
          </a:p>
          <a:p>
            <a:pPr marL="0" lvl="0" indent="0" algn="l" rtl="0">
              <a:spcBef>
                <a:spcPts val="1600"/>
              </a:spcBef>
              <a:spcAft>
                <a:spcPts val="0"/>
              </a:spcAft>
              <a:buNone/>
            </a:pPr>
            <a:endParaRPr sz="1200" dirty="0"/>
          </a:p>
          <a:p>
            <a:pPr marL="0" lvl="0" indent="0" algn="l" rtl="0">
              <a:spcBef>
                <a:spcPts val="1600"/>
              </a:spcBef>
              <a:spcAft>
                <a:spcPts val="1600"/>
              </a:spcAft>
              <a:buClr>
                <a:schemeClr val="dk1"/>
              </a:buClr>
              <a:buSzPts val="1100"/>
              <a:buFont typeface="Arial"/>
              <a:buNone/>
            </a:pPr>
            <a:r>
              <a:rPr lang="en" sz="1200" dirty="0"/>
              <a:t>17-05-2019</a:t>
            </a:r>
            <a:endParaRPr dirty="0">
              <a:solidFill>
                <a:schemeClr val="dk1"/>
              </a:solidFill>
            </a:endParaRPr>
          </a:p>
        </p:txBody>
      </p:sp>
      <p:pic>
        <p:nvPicPr>
          <p:cNvPr id="362" name="Google Shape;362;p54"/>
          <p:cNvPicPr preferRelativeResize="0"/>
          <p:nvPr/>
        </p:nvPicPr>
        <p:blipFill>
          <a:blip r:embed="rId3">
            <a:alphaModFix/>
          </a:blip>
          <a:stretch>
            <a:fillRect/>
          </a:stretch>
        </p:blipFill>
        <p:spPr>
          <a:xfrm>
            <a:off x="1180725" y="2347375"/>
            <a:ext cx="6102650" cy="805350"/>
          </a:xfrm>
          <a:prstGeom prst="rect">
            <a:avLst/>
          </a:prstGeom>
          <a:noFill/>
          <a:ln>
            <a:noFill/>
          </a:ln>
        </p:spPr>
      </p:pic>
      <p:pic>
        <p:nvPicPr>
          <p:cNvPr id="363" name="Google Shape;363;p54"/>
          <p:cNvPicPr preferRelativeResize="0"/>
          <p:nvPr/>
        </p:nvPicPr>
        <p:blipFill>
          <a:blip r:embed="rId4">
            <a:alphaModFix/>
          </a:blip>
          <a:stretch>
            <a:fillRect/>
          </a:stretch>
        </p:blipFill>
        <p:spPr>
          <a:xfrm>
            <a:off x="0" y="0"/>
            <a:ext cx="889425" cy="889425"/>
          </a:xfrm>
          <a:prstGeom prst="rect">
            <a:avLst/>
          </a:prstGeom>
          <a:noFill/>
          <a:ln>
            <a:noFill/>
          </a:ln>
        </p:spPr>
      </p:pic>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uk-UA" smtClean="0"/>
              <a:t>45</a:t>
            </a:fld>
            <a:endParaRPr lang="uk-UA"/>
          </a:p>
        </p:txBody>
      </p:sp>
      <p:pic>
        <p:nvPicPr>
          <p:cNvPr id="7" name="Google Shape;210;p32">
            <a:extLst>
              <a:ext uri="{FF2B5EF4-FFF2-40B4-BE49-F238E27FC236}">
                <a16:creationId xmlns:a16="http://schemas.microsoft.com/office/drawing/2014/main" id="{44396F9A-2E6B-4A67-9DCF-515D0B52811B}"/>
              </a:ext>
            </a:extLst>
          </p:cNvPr>
          <p:cNvPicPr preferRelativeResize="0"/>
          <p:nvPr/>
        </p:nvPicPr>
        <p:blipFill>
          <a:blip r:embed="rId5">
            <a:alphaModFix/>
          </a:blip>
          <a:stretch>
            <a:fillRect/>
          </a:stretch>
        </p:blipFill>
        <p:spPr>
          <a:xfrm>
            <a:off x="8389088" y="1"/>
            <a:ext cx="754912" cy="659218"/>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pic>
        <p:nvPicPr>
          <p:cNvPr id="368" name="Google Shape;368;p55"/>
          <p:cNvPicPr preferRelativeResize="0"/>
          <p:nvPr/>
        </p:nvPicPr>
        <p:blipFill>
          <a:blip r:embed="rId3">
            <a:alphaModFix/>
          </a:blip>
          <a:stretch>
            <a:fillRect/>
          </a:stretch>
        </p:blipFill>
        <p:spPr>
          <a:xfrm>
            <a:off x="3227140" y="0"/>
            <a:ext cx="2689720" cy="5143500"/>
          </a:xfrm>
          <a:prstGeom prst="rect">
            <a:avLst/>
          </a:prstGeom>
          <a:noFill/>
          <a:ln>
            <a:noFill/>
          </a:ln>
        </p:spPr>
      </p:pic>
      <p:sp>
        <p:nvSpPr>
          <p:cNvPr id="369" name="Google Shape;369;p55"/>
          <p:cNvSpPr txBox="1"/>
          <p:nvPr/>
        </p:nvSpPr>
        <p:spPr>
          <a:xfrm>
            <a:off x="136350" y="4729275"/>
            <a:ext cx="979200" cy="352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sz="1200" dirty="0">
                <a:solidFill>
                  <a:schemeClr val="dk2"/>
                </a:solidFill>
              </a:rPr>
              <a:t>17-05-2019</a:t>
            </a:r>
            <a:endParaRPr dirty="0"/>
          </a:p>
        </p:txBody>
      </p:sp>
      <p:pic>
        <p:nvPicPr>
          <p:cNvPr id="370" name="Google Shape;370;p55"/>
          <p:cNvPicPr preferRelativeResize="0"/>
          <p:nvPr/>
        </p:nvPicPr>
        <p:blipFill>
          <a:blip r:embed="rId4">
            <a:alphaModFix/>
          </a:blip>
          <a:stretch>
            <a:fillRect/>
          </a:stretch>
        </p:blipFill>
        <p:spPr>
          <a:xfrm>
            <a:off x="0" y="0"/>
            <a:ext cx="889425" cy="889425"/>
          </a:xfrm>
          <a:prstGeom prst="rect">
            <a:avLst/>
          </a:prstGeom>
          <a:noFill/>
          <a:ln>
            <a:noFill/>
          </a:ln>
        </p:spPr>
      </p:pic>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uk-UA" smtClean="0"/>
              <a:t>46</a:t>
            </a:fld>
            <a:endParaRPr lang="uk-UA"/>
          </a:p>
        </p:txBody>
      </p:sp>
      <p:sp>
        <p:nvSpPr>
          <p:cNvPr id="3" name="TextBox 2">
            <a:extLst>
              <a:ext uri="{FF2B5EF4-FFF2-40B4-BE49-F238E27FC236}">
                <a16:creationId xmlns:a16="http://schemas.microsoft.com/office/drawing/2014/main" id="{22D4E2DC-7DED-439C-A995-19C03E6AB92D}"/>
              </a:ext>
            </a:extLst>
          </p:cNvPr>
          <p:cNvSpPr txBox="1"/>
          <p:nvPr/>
        </p:nvSpPr>
        <p:spPr>
          <a:xfrm>
            <a:off x="4315419" y="1786269"/>
            <a:ext cx="513162" cy="246221"/>
          </a:xfrm>
          <a:prstGeom prst="rect">
            <a:avLst/>
          </a:prstGeom>
          <a:noFill/>
        </p:spPr>
        <p:txBody>
          <a:bodyPr wrap="square" rtlCol="0">
            <a:spAutoFit/>
          </a:bodyPr>
          <a:lstStyle/>
          <a:p>
            <a:r>
              <a:rPr lang="en-IN" sz="1000" dirty="0"/>
              <a:t>False</a:t>
            </a:r>
          </a:p>
        </p:txBody>
      </p:sp>
      <p:sp>
        <p:nvSpPr>
          <p:cNvPr id="4" name="TextBox 3">
            <a:extLst>
              <a:ext uri="{FF2B5EF4-FFF2-40B4-BE49-F238E27FC236}">
                <a16:creationId xmlns:a16="http://schemas.microsoft.com/office/drawing/2014/main" id="{FFA2D763-FF41-4247-9A2C-4E48582911CC}"/>
              </a:ext>
            </a:extLst>
          </p:cNvPr>
          <p:cNvSpPr txBox="1"/>
          <p:nvPr/>
        </p:nvSpPr>
        <p:spPr>
          <a:xfrm>
            <a:off x="3625702" y="2137145"/>
            <a:ext cx="446567" cy="246221"/>
          </a:xfrm>
          <a:prstGeom prst="rect">
            <a:avLst/>
          </a:prstGeom>
          <a:noFill/>
        </p:spPr>
        <p:txBody>
          <a:bodyPr wrap="square" rtlCol="0">
            <a:spAutoFit/>
          </a:bodyPr>
          <a:lstStyle/>
          <a:p>
            <a:r>
              <a:rPr lang="en-IN" sz="1000" dirty="0"/>
              <a:t>True</a:t>
            </a:r>
          </a:p>
        </p:txBody>
      </p:sp>
      <p:pic>
        <p:nvPicPr>
          <p:cNvPr id="8" name="Google Shape;210;p32">
            <a:extLst>
              <a:ext uri="{FF2B5EF4-FFF2-40B4-BE49-F238E27FC236}">
                <a16:creationId xmlns:a16="http://schemas.microsoft.com/office/drawing/2014/main" id="{5601A033-215E-4A49-AD40-C4D03B34A330}"/>
              </a:ext>
            </a:extLst>
          </p:cNvPr>
          <p:cNvPicPr preferRelativeResize="0"/>
          <p:nvPr/>
        </p:nvPicPr>
        <p:blipFill>
          <a:blip r:embed="rId5">
            <a:alphaModFix/>
          </a:blip>
          <a:stretch>
            <a:fillRect/>
          </a:stretch>
        </p:blipFill>
        <p:spPr>
          <a:xfrm>
            <a:off x="8389088" y="1"/>
            <a:ext cx="754912" cy="659218"/>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sp>
        <p:nvSpPr>
          <p:cNvPr id="375" name="Google Shape;375;p56"/>
          <p:cNvSpPr txBox="1">
            <a:spLocks noGrp="1"/>
          </p:cNvSpPr>
          <p:nvPr>
            <p:ph type="title"/>
          </p:nvPr>
        </p:nvSpPr>
        <p:spPr>
          <a:xfrm>
            <a:off x="311700" y="70425"/>
            <a:ext cx="8520600" cy="993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a:t>The general flowchart of the proposed framework</a:t>
            </a:r>
            <a:endParaRPr b="1" dirty="0"/>
          </a:p>
        </p:txBody>
      </p:sp>
      <p:sp>
        <p:nvSpPr>
          <p:cNvPr id="376" name="Google Shape;376;p56"/>
          <p:cNvSpPr txBox="1">
            <a:spLocks noGrp="1"/>
          </p:cNvSpPr>
          <p:nvPr>
            <p:ph type="body" idx="1"/>
          </p:nvPr>
        </p:nvSpPr>
        <p:spPr>
          <a:xfrm>
            <a:off x="31800" y="1152600"/>
            <a:ext cx="9080400" cy="3990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dirty="0"/>
          </a:p>
          <a:p>
            <a:pPr marL="0" lvl="0" indent="0" algn="l" rtl="0">
              <a:spcBef>
                <a:spcPts val="1600"/>
              </a:spcBef>
              <a:spcAft>
                <a:spcPts val="0"/>
              </a:spcAft>
              <a:buClr>
                <a:schemeClr val="dk1"/>
              </a:buClr>
              <a:buSzPts val="1100"/>
              <a:buFont typeface="Arial"/>
              <a:buNone/>
            </a:pPr>
            <a:endParaRPr dirty="0"/>
          </a:p>
          <a:p>
            <a:pPr marL="0" lvl="0" indent="0" algn="l" rtl="0">
              <a:spcBef>
                <a:spcPts val="1600"/>
              </a:spcBef>
              <a:spcAft>
                <a:spcPts val="0"/>
              </a:spcAft>
              <a:buClr>
                <a:schemeClr val="dk1"/>
              </a:buClr>
              <a:buSzPts val="1100"/>
              <a:buFont typeface="Arial"/>
              <a:buNone/>
            </a:pPr>
            <a:endParaRPr dirty="0"/>
          </a:p>
          <a:p>
            <a:pPr marL="0" lvl="0" indent="0" algn="l" rtl="0">
              <a:spcBef>
                <a:spcPts val="1600"/>
              </a:spcBef>
              <a:spcAft>
                <a:spcPts val="0"/>
              </a:spcAft>
              <a:buClr>
                <a:schemeClr val="dk1"/>
              </a:buClr>
              <a:buSzPts val="1100"/>
              <a:buFont typeface="Arial"/>
              <a:buNone/>
            </a:pPr>
            <a:endParaRPr dirty="0"/>
          </a:p>
          <a:p>
            <a:pPr marL="0" lvl="0" indent="0" algn="l" rtl="0">
              <a:spcBef>
                <a:spcPts val="1600"/>
              </a:spcBef>
              <a:spcAft>
                <a:spcPts val="0"/>
              </a:spcAft>
              <a:buClr>
                <a:schemeClr val="dk1"/>
              </a:buClr>
              <a:buSzPts val="1100"/>
              <a:buFont typeface="Arial"/>
              <a:buNone/>
            </a:pPr>
            <a:endParaRPr dirty="0"/>
          </a:p>
          <a:p>
            <a:pPr marL="0" lvl="0" indent="0" algn="l" rtl="0">
              <a:spcBef>
                <a:spcPts val="1600"/>
              </a:spcBef>
              <a:spcAft>
                <a:spcPts val="0"/>
              </a:spcAft>
              <a:buClr>
                <a:schemeClr val="dk1"/>
              </a:buClr>
              <a:buSzPts val="1100"/>
              <a:buFont typeface="Arial"/>
              <a:buNone/>
            </a:pPr>
            <a:endParaRPr dirty="0"/>
          </a:p>
          <a:p>
            <a:pPr marL="0" lvl="0" indent="0" algn="l" rtl="0">
              <a:spcBef>
                <a:spcPts val="1600"/>
              </a:spcBef>
              <a:spcAft>
                <a:spcPts val="0"/>
              </a:spcAft>
              <a:buClr>
                <a:schemeClr val="dk1"/>
              </a:buClr>
              <a:buSzPts val="1100"/>
              <a:buFont typeface="Arial"/>
              <a:buNone/>
            </a:pPr>
            <a:endParaRPr dirty="0"/>
          </a:p>
          <a:p>
            <a:pPr marL="0" lvl="0" indent="0" algn="l" rtl="0">
              <a:spcBef>
                <a:spcPts val="1600"/>
              </a:spcBef>
              <a:spcAft>
                <a:spcPts val="0"/>
              </a:spcAft>
              <a:buClr>
                <a:schemeClr val="dk1"/>
              </a:buClr>
              <a:buSzPts val="1100"/>
              <a:buFont typeface="Arial"/>
              <a:buNone/>
            </a:pPr>
            <a:r>
              <a:rPr lang="en" sz="1200"/>
              <a:t>17-05-2019</a:t>
            </a:r>
            <a:endParaRPr dirty="0"/>
          </a:p>
          <a:p>
            <a:pPr marL="0" lvl="0" indent="0" algn="l" rtl="0">
              <a:spcBef>
                <a:spcPts val="1600"/>
              </a:spcBef>
              <a:spcAft>
                <a:spcPts val="1600"/>
              </a:spcAft>
              <a:buClr>
                <a:schemeClr val="dk1"/>
              </a:buClr>
              <a:buSzPts val="1100"/>
              <a:buFont typeface="Arial"/>
              <a:buNone/>
            </a:pPr>
            <a:endParaRPr dirty="0"/>
          </a:p>
        </p:txBody>
      </p:sp>
      <p:pic>
        <p:nvPicPr>
          <p:cNvPr id="377" name="Google Shape;377;p56"/>
          <p:cNvPicPr preferRelativeResize="0"/>
          <p:nvPr/>
        </p:nvPicPr>
        <p:blipFill rotWithShape="1">
          <a:blip r:embed="rId3">
            <a:alphaModFix/>
          </a:blip>
          <a:srcRect l="12376" t="33822" r="8889" b="38113"/>
          <a:stretch/>
        </p:blipFill>
        <p:spPr>
          <a:xfrm>
            <a:off x="0" y="1533875"/>
            <a:ext cx="9144000" cy="2278775"/>
          </a:xfrm>
          <a:prstGeom prst="rect">
            <a:avLst/>
          </a:prstGeom>
          <a:noFill/>
          <a:ln>
            <a:noFill/>
          </a:ln>
        </p:spPr>
      </p:pic>
      <p:sp>
        <p:nvSpPr>
          <p:cNvPr id="378" name="Google Shape;378;p56"/>
          <p:cNvSpPr/>
          <p:nvPr/>
        </p:nvSpPr>
        <p:spPr>
          <a:xfrm>
            <a:off x="2057525" y="2530650"/>
            <a:ext cx="485700" cy="4572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9" name="Google Shape;379;p56"/>
          <p:cNvSpPr/>
          <p:nvPr/>
        </p:nvSpPr>
        <p:spPr>
          <a:xfrm>
            <a:off x="4418000" y="2571750"/>
            <a:ext cx="485700" cy="4572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0" name="Google Shape;380;p56"/>
          <p:cNvSpPr/>
          <p:nvPr/>
        </p:nvSpPr>
        <p:spPr>
          <a:xfrm>
            <a:off x="6826100" y="2530650"/>
            <a:ext cx="485700" cy="4572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pic>
        <p:nvPicPr>
          <p:cNvPr id="381" name="Google Shape;381;p56"/>
          <p:cNvPicPr preferRelativeResize="0"/>
          <p:nvPr/>
        </p:nvPicPr>
        <p:blipFill>
          <a:blip r:embed="rId4">
            <a:alphaModFix/>
          </a:blip>
          <a:stretch>
            <a:fillRect/>
          </a:stretch>
        </p:blipFill>
        <p:spPr>
          <a:xfrm>
            <a:off x="0" y="0"/>
            <a:ext cx="889425" cy="889425"/>
          </a:xfrm>
          <a:prstGeom prst="rect">
            <a:avLst/>
          </a:prstGeom>
          <a:noFill/>
          <a:ln>
            <a:noFill/>
          </a:ln>
        </p:spPr>
      </p:pic>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uk-UA" smtClean="0"/>
              <a:t>47</a:t>
            </a:fld>
            <a:endParaRPr lang="uk-UA"/>
          </a:p>
        </p:txBody>
      </p:sp>
      <p:pic>
        <p:nvPicPr>
          <p:cNvPr id="10" name="Google Shape;210;p32">
            <a:extLst>
              <a:ext uri="{FF2B5EF4-FFF2-40B4-BE49-F238E27FC236}">
                <a16:creationId xmlns:a16="http://schemas.microsoft.com/office/drawing/2014/main" id="{74ED5B8A-D9AB-48B7-A806-998E164B6F3A}"/>
              </a:ext>
            </a:extLst>
          </p:cNvPr>
          <p:cNvPicPr preferRelativeResize="0"/>
          <p:nvPr/>
        </p:nvPicPr>
        <p:blipFill>
          <a:blip r:embed="rId5">
            <a:alphaModFix/>
          </a:blip>
          <a:stretch>
            <a:fillRect/>
          </a:stretch>
        </p:blipFill>
        <p:spPr>
          <a:xfrm>
            <a:off x="8389088" y="1"/>
            <a:ext cx="754912" cy="659218"/>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sp>
        <p:nvSpPr>
          <p:cNvPr id="386" name="Google Shape;386;p57"/>
          <p:cNvSpPr txBox="1">
            <a:spLocks noGrp="1"/>
          </p:cNvSpPr>
          <p:nvPr>
            <p:ph type="title"/>
          </p:nvPr>
        </p:nvSpPr>
        <p:spPr>
          <a:xfrm>
            <a:off x="383750" y="57650"/>
            <a:ext cx="8520600" cy="924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Visual Comparison </a:t>
            </a:r>
            <a:endParaRPr dirty="0"/>
          </a:p>
          <a:p>
            <a:pPr marL="0" lvl="0" indent="0" algn="ctr" rtl="0">
              <a:spcBef>
                <a:spcPts val="0"/>
              </a:spcBef>
              <a:spcAft>
                <a:spcPts val="0"/>
              </a:spcAft>
              <a:buNone/>
            </a:pPr>
            <a:r>
              <a:rPr lang="en" dirty="0"/>
              <a:t>(Enhancement only)</a:t>
            </a:r>
            <a:endParaRPr dirty="0"/>
          </a:p>
        </p:txBody>
      </p:sp>
      <p:pic>
        <p:nvPicPr>
          <p:cNvPr id="388" name="Google Shape;388;p57"/>
          <p:cNvPicPr preferRelativeResize="0"/>
          <p:nvPr/>
        </p:nvPicPr>
        <p:blipFill>
          <a:blip r:embed="rId3">
            <a:alphaModFix/>
          </a:blip>
          <a:stretch>
            <a:fillRect/>
          </a:stretch>
        </p:blipFill>
        <p:spPr>
          <a:xfrm>
            <a:off x="-35937" y="1195650"/>
            <a:ext cx="9215875" cy="1469750"/>
          </a:xfrm>
          <a:prstGeom prst="rect">
            <a:avLst/>
          </a:prstGeom>
          <a:noFill/>
          <a:ln>
            <a:noFill/>
          </a:ln>
        </p:spPr>
      </p:pic>
      <p:pic>
        <p:nvPicPr>
          <p:cNvPr id="389" name="Google Shape;389;p57"/>
          <p:cNvPicPr preferRelativeResize="0"/>
          <p:nvPr/>
        </p:nvPicPr>
        <p:blipFill>
          <a:blip r:embed="rId4">
            <a:alphaModFix/>
          </a:blip>
          <a:stretch>
            <a:fillRect/>
          </a:stretch>
        </p:blipFill>
        <p:spPr>
          <a:xfrm>
            <a:off x="-35925" y="2879400"/>
            <a:ext cx="9215874" cy="1575700"/>
          </a:xfrm>
          <a:prstGeom prst="rect">
            <a:avLst/>
          </a:prstGeom>
          <a:noFill/>
          <a:ln>
            <a:noFill/>
          </a:ln>
        </p:spPr>
      </p:pic>
      <p:pic>
        <p:nvPicPr>
          <p:cNvPr id="390" name="Google Shape;390;p57"/>
          <p:cNvPicPr preferRelativeResize="0"/>
          <p:nvPr/>
        </p:nvPicPr>
        <p:blipFill>
          <a:blip r:embed="rId5">
            <a:alphaModFix/>
          </a:blip>
          <a:stretch>
            <a:fillRect/>
          </a:stretch>
        </p:blipFill>
        <p:spPr>
          <a:xfrm>
            <a:off x="0" y="-14873"/>
            <a:ext cx="889425" cy="889425"/>
          </a:xfrm>
          <a:prstGeom prst="rect">
            <a:avLst/>
          </a:prstGeom>
          <a:noFill/>
          <a:ln>
            <a:noFill/>
          </a:ln>
        </p:spPr>
      </p:pic>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uk-UA" smtClean="0"/>
              <a:t>48</a:t>
            </a:fld>
            <a:endParaRPr lang="uk-UA"/>
          </a:p>
        </p:txBody>
      </p:sp>
      <p:sp>
        <p:nvSpPr>
          <p:cNvPr id="3" name="Rectangle 2">
            <a:extLst>
              <a:ext uri="{FF2B5EF4-FFF2-40B4-BE49-F238E27FC236}">
                <a16:creationId xmlns:a16="http://schemas.microsoft.com/office/drawing/2014/main" id="{99AFB1AA-B91F-4E14-8F25-E814F91DB362}"/>
              </a:ext>
            </a:extLst>
          </p:cNvPr>
          <p:cNvSpPr/>
          <p:nvPr/>
        </p:nvSpPr>
        <p:spPr>
          <a:xfrm>
            <a:off x="81400" y="4776198"/>
            <a:ext cx="1098378" cy="307777"/>
          </a:xfrm>
          <a:prstGeom prst="rect">
            <a:avLst/>
          </a:prstGeom>
        </p:spPr>
        <p:txBody>
          <a:bodyPr wrap="none">
            <a:spAutoFit/>
          </a:bodyPr>
          <a:lstStyle/>
          <a:p>
            <a:r>
              <a:rPr lang="en" dirty="0">
                <a:solidFill>
                  <a:schemeClr val="dk2"/>
                </a:solidFill>
              </a:rPr>
              <a:t>17-05-2019</a:t>
            </a:r>
            <a:endParaRPr lang="en-IN" dirty="0"/>
          </a:p>
        </p:txBody>
      </p:sp>
      <p:pic>
        <p:nvPicPr>
          <p:cNvPr id="9" name="Google Shape;210;p32">
            <a:extLst>
              <a:ext uri="{FF2B5EF4-FFF2-40B4-BE49-F238E27FC236}">
                <a16:creationId xmlns:a16="http://schemas.microsoft.com/office/drawing/2014/main" id="{2A46E8A1-BD51-4B14-913A-B1901168419E}"/>
              </a:ext>
            </a:extLst>
          </p:cNvPr>
          <p:cNvPicPr preferRelativeResize="0"/>
          <p:nvPr/>
        </p:nvPicPr>
        <p:blipFill>
          <a:blip r:embed="rId6">
            <a:alphaModFix/>
          </a:blip>
          <a:stretch>
            <a:fillRect/>
          </a:stretch>
        </p:blipFill>
        <p:spPr>
          <a:xfrm>
            <a:off x="8389088" y="1"/>
            <a:ext cx="754912" cy="659218"/>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394"/>
        <p:cNvGrpSpPr/>
        <p:nvPr/>
      </p:nvGrpSpPr>
      <p:grpSpPr>
        <a:xfrm>
          <a:off x="0" y="0"/>
          <a:ext cx="0" cy="0"/>
          <a:chOff x="0" y="0"/>
          <a:chExt cx="0" cy="0"/>
        </a:xfrm>
      </p:grpSpPr>
      <p:pic>
        <p:nvPicPr>
          <p:cNvPr id="396" name="Google Shape;396;p58"/>
          <p:cNvPicPr preferRelativeResize="0"/>
          <p:nvPr/>
        </p:nvPicPr>
        <p:blipFill>
          <a:blip r:embed="rId3">
            <a:alphaModFix/>
          </a:blip>
          <a:stretch>
            <a:fillRect/>
          </a:stretch>
        </p:blipFill>
        <p:spPr>
          <a:xfrm>
            <a:off x="24" y="1948217"/>
            <a:ext cx="9143976" cy="1511075"/>
          </a:xfrm>
          <a:prstGeom prst="rect">
            <a:avLst/>
          </a:prstGeom>
          <a:noFill/>
          <a:ln>
            <a:noFill/>
          </a:ln>
        </p:spPr>
      </p:pic>
      <p:pic>
        <p:nvPicPr>
          <p:cNvPr id="397" name="Google Shape;397;p58"/>
          <p:cNvPicPr preferRelativeResize="0"/>
          <p:nvPr/>
        </p:nvPicPr>
        <p:blipFill>
          <a:blip r:embed="rId4">
            <a:alphaModFix/>
          </a:blip>
          <a:stretch>
            <a:fillRect/>
          </a:stretch>
        </p:blipFill>
        <p:spPr>
          <a:xfrm>
            <a:off x="-81638" y="3459292"/>
            <a:ext cx="9307275" cy="1597525"/>
          </a:xfrm>
          <a:prstGeom prst="rect">
            <a:avLst/>
          </a:prstGeom>
          <a:noFill/>
          <a:ln>
            <a:noFill/>
          </a:ln>
        </p:spPr>
      </p:pic>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uk-UA" smtClean="0"/>
              <a:t>49</a:t>
            </a:fld>
            <a:endParaRPr lang="uk-UA"/>
          </a:p>
        </p:txBody>
      </p:sp>
      <p:pic>
        <p:nvPicPr>
          <p:cNvPr id="4" name="Picture 3">
            <a:extLst>
              <a:ext uri="{FF2B5EF4-FFF2-40B4-BE49-F238E27FC236}">
                <a16:creationId xmlns:a16="http://schemas.microsoft.com/office/drawing/2014/main" id="{48D2D265-4BE8-4448-8C8D-ED5A467ACF6B}"/>
              </a:ext>
            </a:extLst>
          </p:cNvPr>
          <p:cNvPicPr>
            <a:picLocks noChangeAspect="1"/>
          </p:cNvPicPr>
          <p:nvPr/>
        </p:nvPicPr>
        <p:blipFill>
          <a:blip r:embed="rId5"/>
          <a:stretch>
            <a:fillRect/>
          </a:stretch>
        </p:blipFill>
        <p:spPr>
          <a:xfrm>
            <a:off x="209708" y="0"/>
            <a:ext cx="8724582" cy="2023207"/>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7"/>
          <p:cNvSpPr txBox="1">
            <a:spLocks noGrp="1"/>
          </p:cNvSpPr>
          <p:nvPr>
            <p:ph type="title"/>
          </p:nvPr>
        </p:nvSpPr>
        <p:spPr>
          <a:xfrm>
            <a:off x="311700" y="2305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a:t>Introduction</a:t>
            </a:r>
            <a:endParaRPr b="1" dirty="0"/>
          </a:p>
        </p:txBody>
      </p:sp>
      <p:sp>
        <p:nvSpPr>
          <p:cNvPr id="86" name="Google Shape;86;p17"/>
          <p:cNvSpPr txBox="1">
            <a:spLocks noGrp="1"/>
          </p:cNvSpPr>
          <p:nvPr>
            <p:ph type="body" idx="1"/>
          </p:nvPr>
        </p:nvSpPr>
        <p:spPr>
          <a:xfrm>
            <a:off x="107650" y="1055281"/>
            <a:ext cx="8775000" cy="4001536"/>
          </a:xfrm>
          <a:prstGeom prst="rect">
            <a:avLst/>
          </a:prstGeom>
        </p:spPr>
        <p:txBody>
          <a:bodyPr spcFirstLastPara="1" wrap="square" lIns="91425" tIns="91425" rIns="91425" bIns="91425" anchor="t" anchorCtr="0">
            <a:noAutofit/>
          </a:bodyPr>
          <a:lstStyle/>
          <a:p>
            <a:pPr marL="457200" lvl="0" indent="-342900" algn="just" rtl="0">
              <a:lnSpc>
                <a:spcPct val="115000"/>
              </a:lnSpc>
              <a:spcBef>
                <a:spcPts val="0"/>
              </a:spcBef>
              <a:spcAft>
                <a:spcPts val="0"/>
              </a:spcAft>
              <a:buClr>
                <a:srgbClr val="000000"/>
              </a:buClr>
              <a:buSzPts val="1800"/>
              <a:buChar char="●"/>
            </a:pPr>
            <a:r>
              <a:rPr lang="en" dirty="0">
                <a:solidFill>
                  <a:srgbClr val="000000"/>
                </a:solidFill>
              </a:rPr>
              <a:t>Vision of human eye is limited to a certain intensity of light, below which the things become almost invisible or not clear to human eyes.</a:t>
            </a:r>
            <a:endParaRPr lang="en-US" dirty="0">
              <a:solidFill>
                <a:srgbClr val="000000"/>
              </a:solidFill>
            </a:endParaRPr>
          </a:p>
          <a:p>
            <a:pPr marL="114300" lvl="0" indent="0" algn="just" rtl="0">
              <a:lnSpc>
                <a:spcPct val="115000"/>
              </a:lnSpc>
              <a:spcBef>
                <a:spcPts val="0"/>
              </a:spcBef>
              <a:spcAft>
                <a:spcPts val="0"/>
              </a:spcAft>
              <a:buClr>
                <a:srgbClr val="000000"/>
              </a:buClr>
              <a:buSzPts val="1800"/>
              <a:buNone/>
            </a:pPr>
            <a:endParaRPr dirty="0">
              <a:solidFill>
                <a:srgbClr val="000000"/>
              </a:solidFill>
            </a:endParaRPr>
          </a:p>
          <a:p>
            <a:pPr marL="457200" lvl="0" indent="-342900" algn="just" rtl="0">
              <a:lnSpc>
                <a:spcPct val="115000"/>
              </a:lnSpc>
              <a:spcBef>
                <a:spcPts val="0"/>
              </a:spcBef>
              <a:spcAft>
                <a:spcPts val="0"/>
              </a:spcAft>
              <a:buClr>
                <a:srgbClr val="000000"/>
              </a:buClr>
              <a:buSzPts val="1800"/>
              <a:buChar char="●"/>
            </a:pPr>
            <a:r>
              <a:rPr lang="en" dirty="0">
                <a:solidFill>
                  <a:srgbClr val="000000"/>
                </a:solidFill>
              </a:rPr>
              <a:t>In the same way, the images captured in the presence of low-light and hazy environment are not clear to human eyes and also there is loss of details captured by human eyes due to low-light  and haziness.</a:t>
            </a:r>
            <a:endParaRPr lang="en-US" dirty="0">
              <a:solidFill>
                <a:srgbClr val="000000"/>
              </a:solidFill>
            </a:endParaRPr>
          </a:p>
          <a:p>
            <a:pPr marL="114300" lvl="0" indent="0" algn="just" rtl="0">
              <a:lnSpc>
                <a:spcPct val="115000"/>
              </a:lnSpc>
              <a:spcBef>
                <a:spcPts val="0"/>
              </a:spcBef>
              <a:spcAft>
                <a:spcPts val="0"/>
              </a:spcAft>
              <a:buClr>
                <a:srgbClr val="000000"/>
              </a:buClr>
              <a:buSzPts val="1800"/>
              <a:buNone/>
            </a:pPr>
            <a:endParaRPr dirty="0">
              <a:solidFill>
                <a:srgbClr val="000000"/>
              </a:solidFill>
            </a:endParaRPr>
          </a:p>
          <a:p>
            <a:pPr marL="457200" lvl="0" indent="-342900" algn="just" rtl="0">
              <a:lnSpc>
                <a:spcPct val="115000"/>
              </a:lnSpc>
              <a:spcBef>
                <a:spcPts val="0"/>
              </a:spcBef>
              <a:spcAft>
                <a:spcPts val="0"/>
              </a:spcAft>
              <a:buClr>
                <a:srgbClr val="000000"/>
              </a:buClr>
              <a:buSzPts val="1800"/>
              <a:buChar char="●"/>
            </a:pPr>
            <a:r>
              <a:rPr lang="en" dirty="0">
                <a:solidFill>
                  <a:schemeClr val="dk1"/>
                </a:solidFill>
              </a:rPr>
              <a:t>Images that are taken in low light hazy conditions are not even conducive to the computer algorithms for </a:t>
            </a:r>
            <a:r>
              <a:rPr lang="en-IN" dirty="0">
                <a:solidFill>
                  <a:schemeClr val="dk1"/>
                </a:solidFill>
              </a:rPr>
              <a:t>image analysis</a:t>
            </a:r>
            <a:r>
              <a:rPr lang="en" dirty="0">
                <a:solidFill>
                  <a:schemeClr val="dk1"/>
                </a:solidFill>
              </a:rPr>
              <a:t>.</a:t>
            </a:r>
          </a:p>
          <a:p>
            <a:pPr marL="0" lvl="0" indent="0" algn="l" rtl="0">
              <a:spcBef>
                <a:spcPts val="1600"/>
              </a:spcBef>
              <a:spcAft>
                <a:spcPts val="1600"/>
              </a:spcAft>
              <a:buClr>
                <a:schemeClr val="dk1"/>
              </a:buClr>
              <a:buSzPts val="1100"/>
              <a:buFont typeface="Arial"/>
              <a:buNone/>
            </a:pPr>
            <a:endParaRPr lang="en" sz="1200" dirty="0"/>
          </a:p>
          <a:p>
            <a:pPr marL="0" lvl="0" indent="0" algn="l" rtl="0">
              <a:spcBef>
                <a:spcPts val="1600"/>
              </a:spcBef>
              <a:spcAft>
                <a:spcPts val="1600"/>
              </a:spcAft>
              <a:buClr>
                <a:schemeClr val="dk1"/>
              </a:buClr>
              <a:buSzPts val="1100"/>
              <a:buFont typeface="Arial"/>
              <a:buNone/>
            </a:pPr>
            <a:r>
              <a:rPr lang="en" sz="1200" dirty="0">
                <a:solidFill>
                  <a:schemeClr val="tx1"/>
                </a:solidFill>
              </a:rPr>
              <a:t>17-05-2019</a:t>
            </a:r>
            <a:endParaRPr dirty="0">
              <a:solidFill>
                <a:schemeClr val="tx1"/>
              </a:solidFill>
            </a:endParaRPr>
          </a:p>
        </p:txBody>
      </p:sp>
      <p:pic>
        <p:nvPicPr>
          <p:cNvPr id="87" name="Google Shape;87;p17"/>
          <p:cNvPicPr preferRelativeResize="0"/>
          <p:nvPr/>
        </p:nvPicPr>
        <p:blipFill>
          <a:blip r:embed="rId3">
            <a:alphaModFix/>
          </a:blip>
          <a:stretch>
            <a:fillRect/>
          </a:stretch>
        </p:blipFill>
        <p:spPr>
          <a:xfrm>
            <a:off x="0" y="0"/>
            <a:ext cx="889425" cy="889425"/>
          </a:xfrm>
          <a:prstGeom prst="rect">
            <a:avLst/>
          </a:prstGeom>
          <a:noFill/>
          <a:ln>
            <a:noFill/>
          </a:ln>
        </p:spPr>
      </p:pic>
      <p:pic>
        <p:nvPicPr>
          <p:cNvPr id="88" name="Google Shape;88;p17"/>
          <p:cNvPicPr preferRelativeResize="0"/>
          <p:nvPr/>
        </p:nvPicPr>
        <p:blipFill>
          <a:blip r:embed="rId4">
            <a:alphaModFix/>
          </a:blip>
          <a:stretch>
            <a:fillRect/>
          </a:stretch>
        </p:blipFill>
        <p:spPr>
          <a:xfrm>
            <a:off x="8254575" y="0"/>
            <a:ext cx="889425" cy="853575"/>
          </a:xfrm>
          <a:prstGeom prst="rect">
            <a:avLst/>
          </a:prstGeom>
          <a:noFill/>
          <a:ln>
            <a:noFill/>
          </a:ln>
        </p:spPr>
      </p:pic>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uk-UA" smtClean="0"/>
              <a:t>5</a:t>
            </a:fld>
            <a:endParaRPr lang="uk-UA"/>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4A266E-1A09-4841-97B3-11284CB0453A}"/>
              </a:ext>
            </a:extLst>
          </p:cNvPr>
          <p:cNvSpPr>
            <a:spLocks noGrp="1"/>
          </p:cNvSpPr>
          <p:nvPr>
            <p:ph type="ctrTitle"/>
          </p:nvPr>
        </p:nvSpPr>
        <p:spPr>
          <a:xfrm>
            <a:off x="239883" y="-372615"/>
            <a:ext cx="8520600" cy="1158949"/>
          </a:xfrm>
        </p:spPr>
        <p:txBody>
          <a:bodyPr/>
          <a:lstStyle/>
          <a:p>
            <a:r>
              <a:rPr lang="en-IN" sz="2800" dirty="0"/>
              <a:t>Visual comparison (enhancement only)</a:t>
            </a:r>
            <a:br>
              <a:rPr lang="en-IN" sz="2800" dirty="0"/>
            </a:br>
            <a:r>
              <a:rPr lang="en-IN" sz="2200" dirty="0"/>
              <a:t>test images captured in our phones</a:t>
            </a:r>
          </a:p>
        </p:txBody>
      </p:sp>
      <p:pic>
        <p:nvPicPr>
          <p:cNvPr id="6" name="Picture 5">
            <a:extLst>
              <a:ext uri="{FF2B5EF4-FFF2-40B4-BE49-F238E27FC236}">
                <a16:creationId xmlns:a16="http://schemas.microsoft.com/office/drawing/2014/main" id="{6BB09415-3478-4F57-B15E-1A2917DD40FB}"/>
              </a:ext>
            </a:extLst>
          </p:cNvPr>
          <p:cNvPicPr>
            <a:picLocks noChangeAspect="1"/>
          </p:cNvPicPr>
          <p:nvPr/>
        </p:nvPicPr>
        <p:blipFill>
          <a:blip r:embed="rId2"/>
          <a:stretch>
            <a:fillRect/>
          </a:stretch>
        </p:blipFill>
        <p:spPr>
          <a:xfrm>
            <a:off x="39825" y="724549"/>
            <a:ext cx="8920716" cy="2132310"/>
          </a:xfrm>
          <a:prstGeom prst="rect">
            <a:avLst/>
          </a:prstGeom>
        </p:spPr>
      </p:pic>
      <p:pic>
        <p:nvPicPr>
          <p:cNvPr id="8" name="Picture 7">
            <a:extLst>
              <a:ext uri="{FF2B5EF4-FFF2-40B4-BE49-F238E27FC236}">
                <a16:creationId xmlns:a16="http://schemas.microsoft.com/office/drawing/2014/main" id="{BB3C3DD4-B55E-42C8-820D-446BE8B4226F}"/>
              </a:ext>
            </a:extLst>
          </p:cNvPr>
          <p:cNvPicPr>
            <a:picLocks noChangeAspect="1"/>
          </p:cNvPicPr>
          <p:nvPr/>
        </p:nvPicPr>
        <p:blipFill>
          <a:blip r:embed="rId3"/>
          <a:stretch>
            <a:fillRect/>
          </a:stretch>
        </p:blipFill>
        <p:spPr>
          <a:xfrm>
            <a:off x="-39825" y="2781620"/>
            <a:ext cx="9183825" cy="1172403"/>
          </a:xfrm>
          <a:prstGeom prst="rect">
            <a:avLst/>
          </a:prstGeom>
        </p:spPr>
      </p:pic>
      <p:pic>
        <p:nvPicPr>
          <p:cNvPr id="9" name="Picture 8">
            <a:extLst>
              <a:ext uri="{FF2B5EF4-FFF2-40B4-BE49-F238E27FC236}">
                <a16:creationId xmlns:a16="http://schemas.microsoft.com/office/drawing/2014/main" id="{0E91A5A6-391D-4665-A059-957841CE4CB9}"/>
              </a:ext>
            </a:extLst>
          </p:cNvPr>
          <p:cNvPicPr>
            <a:picLocks noChangeAspect="1"/>
          </p:cNvPicPr>
          <p:nvPr/>
        </p:nvPicPr>
        <p:blipFill>
          <a:blip r:embed="rId4"/>
          <a:stretch>
            <a:fillRect/>
          </a:stretch>
        </p:blipFill>
        <p:spPr>
          <a:xfrm>
            <a:off x="0" y="3940711"/>
            <a:ext cx="9144000" cy="1202789"/>
          </a:xfrm>
          <a:prstGeom prst="rect">
            <a:avLst/>
          </a:prstGeom>
        </p:spPr>
      </p:pic>
    </p:spTree>
    <p:extLst>
      <p:ext uri="{BB962C8B-B14F-4D97-AF65-F5344CB8AC3E}">
        <p14:creationId xmlns:p14="http://schemas.microsoft.com/office/powerpoint/2010/main" val="89483118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401"/>
        <p:cNvGrpSpPr/>
        <p:nvPr/>
      </p:nvGrpSpPr>
      <p:grpSpPr>
        <a:xfrm>
          <a:off x="0" y="0"/>
          <a:ext cx="0" cy="0"/>
          <a:chOff x="0" y="0"/>
          <a:chExt cx="0" cy="0"/>
        </a:xfrm>
      </p:grpSpPr>
      <p:sp>
        <p:nvSpPr>
          <p:cNvPr id="402" name="Google Shape;402;p59"/>
          <p:cNvSpPr txBox="1">
            <a:spLocks noGrp="1"/>
          </p:cNvSpPr>
          <p:nvPr>
            <p:ph type="title"/>
          </p:nvPr>
        </p:nvSpPr>
        <p:spPr>
          <a:xfrm>
            <a:off x="311700" y="185700"/>
            <a:ext cx="8520600" cy="921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Visual comparison</a:t>
            </a:r>
            <a:endParaRPr dirty="0"/>
          </a:p>
          <a:p>
            <a:pPr marL="0" lvl="0" indent="0" algn="ctr" rtl="0">
              <a:spcBef>
                <a:spcPts val="0"/>
              </a:spcBef>
              <a:spcAft>
                <a:spcPts val="0"/>
              </a:spcAft>
              <a:buNone/>
            </a:pPr>
            <a:r>
              <a:rPr lang="en"/>
              <a:t>(Dehazing + enhancement)</a:t>
            </a:r>
            <a:endParaRPr dirty="0"/>
          </a:p>
        </p:txBody>
      </p:sp>
      <p:pic>
        <p:nvPicPr>
          <p:cNvPr id="403" name="Google Shape;403;p59"/>
          <p:cNvPicPr preferRelativeResize="0"/>
          <p:nvPr/>
        </p:nvPicPr>
        <p:blipFill>
          <a:blip r:embed="rId3">
            <a:alphaModFix/>
          </a:blip>
          <a:stretch>
            <a:fillRect/>
          </a:stretch>
        </p:blipFill>
        <p:spPr>
          <a:xfrm>
            <a:off x="0" y="1539724"/>
            <a:ext cx="9144000" cy="1395225"/>
          </a:xfrm>
          <a:prstGeom prst="rect">
            <a:avLst/>
          </a:prstGeom>
          <a:noFill/>
          <a:ln>
            <a:noFill/>
          </a:ln>
        </p:spPr>
      </p:pic>
      <p:pic>
        <p:nvPicPr>
          <p:cNvPr id="404" name="Google Shape;404;p59"/>
          <p:cNvPicPr preferRelativeResize="0"/>
          <p:nvPr/>
        </p:nvPicPr>
        <p:blipFill>
          <a:blip r:embed="rId4">
            <a:alphaModFix/>
          </a:blip>
          <a:stretch>
            <a:fillRect/>
          </a:stretch>
        </p:blipFill>
        <p:spPr>
          <a:xfrm>
            <a:off x="-50425" y="3223025"/>
            <a:ext cx="9244850" cy="1395225"/>
          </a:xfrm>
          <a:prstGeom prst="rect">
            <a:avLst/>
          </a:prstGeom>
          <a:noFill/>
          <a:ln>
            <a:noFill/>
          </a:ln>
        </p:spPr>
      </p:pic>
      <p:pic>
        <p:nvPicPr>
          <p:cNvPr id="405" name="Google Shape;405;p59"/>
          <p:cNvPicPr preferRelativeResize="0"/>
          <p:nvPr/>
        </p:nvPicPr>
        <p:blipFill>
          <a:blip r:embed="rId5">
            <a:alphaModFix/>
          </a:blip>
          <a:stretch>
            <a:fillRect/>
          </a:stretch>
        </p:blipFill>
        <p:spPr>
          <a:xfrm>
            <a:off x="0" y="-10475"/>
            <a:ext cx="889425" cy="889425"/>
          </a:xfrm>
          <a:prstGeom prst="rect">
            <a:avLst/>
          </a:prstGeom>
          <a:noFill/>
          <a:ln>
            <a:noFill/>
          </a:ln>
        </p:spPr>
      </p:pic>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uk-UA" smtClean="0"/>
              <a:t>51</a:t>
            </a:fld>
            <a:endParaRPr lang="uk-UA"/>
          </a:p>
        </p:txBody>
      </p:sp>
      <p:pic>
        <p:nvPicPr>
          <p:cNvPr id="7" name="Google Shape;210;p32">
            <a:extLst>
              <a:ext uri="{FF2B5EF4-FFF2-40B4-BE49-F238E27FC236}">
                <a16:creationId xmlns:a16="http://schemas.microsoft.com/office/drawing/2014/main" id="{A8E809E0-74A3-4FBF-8531-4008097949B2}"/>
              </a:ext>
            </a:extLst>
          </p:cNvPr>
          <p:cNvPicPr preferRelativeResize="0"/>
          <p:nvPr/>
        </p:nvPicPr>
        <p:blipFill>
          <a:blip r:embed="rId6">
            <a:alphaModFix/>
          </a:blip>
          <a:stretch>
            <a:fillRect/>
          </a:stretch>
        </p:blipFill>
        <p:spPr>
          <a:xfrm>
            <a:off x="8389088" y="1"/>
            <a:ext cx="754912" cy="659218"/>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pic>
        <p:nvPicPr>
          <p:cNvPr id="410" name="Google Shape;410;p60"/>
          <p:cNvPicPr preferRelativeResize="0"/>
          <p:nvPr/>
        </p:nvPicPr>
        <p:blipFill>
          <a:blip r:embed="rId3">
            <a:alphaModFix/>
          </a:blip>
          <a:stretch>
            <a:fillRect/>
          </a:stretch>
        </p:blipFill>
        <p:spPr>
          <a:xfrm>
            <a:off x="1" y="1213275"/>
            <a:ext cx="9143999" cy="1358475"/>
          </a:xfrm>
          <a:prstGeom prst="rect">
            <a:avLst/>
          </a:prstGeom>
          <a:noFill/>
          <a:ln>
            <a:noFill/>
          </a:ln>
        </p:spPr>
      </p:pic>
      <p:pic>
        <p:nvPicPr>
          <p:cNvPr id="411" name="Google Shape;411;p60"/>
          <p:cNvPicPr preferRelativeResize="0"/>
          <p:nvPr/>
        </p:nvPicPr>
        <p:blipFill>
          <a:blip r:embed="rId4">
            <a:alphaModFix/>
          </a:blip>
          <a:stretch>
            <a:fillRect/>
          </a:stretch>
        </p:blipFill>
        <p:spPr>
          <a:xfrm>
            <a:off x="0" y="3115517"/>
            <a:ext cx="9144001" cy="1547700"/>
          </a:xfrm>
          <a:prstGeom prst="rect">
            <a:avLst/>
          </a:prstGeom>
          <a:noFill/>
          <a:ln>
            <a:noFill/>
          </a:ln>
        </p:spPr>
      </p:pic>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uk-UA" smtClean="0"/>
              <a:t>52</a:t>
            </a:fld>
            <a:endParaRPr lang="uk-UA"/>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69"/>
          <p:cNvSpPr txBox="1">
            <a:spLocks noGrp="1"/>
          </p:cNvSpPr>
          <p:nvPr>
            <p:ph type="title"/>
          </p:nvPr>
        </p:nvSpPr>
        <p:spPr>
          <a:xfrm>
            <a:off x="500550" y="192377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600" b="1">
                <a:solidFill>
                  <a:srgbClr val="000000"/>
                </a:solidFill>
              </a:rPr>
              <a:t>Performance Evaluation</a:t>
            </a:r>
            <a:endParaRPr sz="3600" b="1" dirty="0">
              <a:solidFill>
                <a:srgbClr val="000000"/>
              </a:solidFill>
            </a:endParaRPr>
          </a:p>
        </p:txBody>
      </p:sp>
      <p:sp>
        <p:nvSpPr>
          <p:cNvPr id="481" name="Google Shape;481;p6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53</a:t>
            </a:fld>
            <a:endParaRPr dirty="0"/>
          </a:p>
        </p:txBody>
      </p:sp>
      <p:pic>
        <p:nvPicPr>
          <p:cNvPr id="482" name="Google Shape;482;p69"/>
          <p:cNvPicPr preferRelativeResize="0"/>
          <p:nvPr/>
        </p:nvPicPr>
        <p:blipFill>
          <a:blip r:embed="rId3">
            <a:alphaModFix/>
          </a:blip>
          <a:stretch>
            <a:fillRect/>
          </a:stretch>
        </p:blipFill>
        <p:spPr>
          <a:xfrm>
            <a:off x="0" y="12538"/>
            <a:ext cx="889425" cy="889425"/>
          </a:xfrm>
          <a:prstGeom prst="rect">
            <a:avLst/>
          </a:prstGeom>
          <a:noFill/>
          <a:ln>
            <a:noFill/>
          </a:ln>
        </p:spPr>
      </p:pic>
      <p:sp>
        <p:nvSpPr>
          <p:cNvPr id="2" name="Rectangle 1">
            <a:extLst>
              <a:ext uri="{FF2B5EF4-FFF2-40B4-BE49-F238E27FC236}">
                <a16:creationId xmlns:a16="http://schemas.microsoft.com/office/drawing/2014/main" id="{F0590A40-2F12-466B-AFEC-7F286DCD9E8E}"/>
              </a:ext>
            </a:extLst>
          </p:cNvPr>
          <p:cNvSpPr/>
          <p:nvPr/>
        </p:nvSpPr>
        <p:spPr>
          <a:xfrm>
            <a:off x="-48639" y="4749040"/>
            <a:ext cx="1098378" cy="307777"/>
          </a:xfrm>
          <a:prstGeom prst="rect">
            <a:avLst/>
          </a:prstGeom>
        </p:spPr>
        <p:txBody>
          <a:bodyPr wrap="none">
            <a:spAutoFit/>
          </a:bodyPr>
          <a:lstStyle/>
          <a:p>
            <a:r>
              <a:rPr lang="en" dirty="0">
                <a:solidFill>
                  <a:schemeClr val="dk2"/>
                </a:solidFill>
              </a:rPr>
              <a:t>17-05-2019</a:t>
            </a:r>
            <a:endParaRPr lang="en-IN" dirty="0"/>
          </a:p>
        </p:txBody>
      </p:sp>
      <p:pic>
        <p:nvPicPr>
          <p:cNvPr id="6" name="Google Shape;210;p32">
            <a:extLst>
              <a:ext uri="{FF2B5EF4-FFF2-40B4-BE49-F238E27FC236}">
                <a16:creationId xmlns:a16="http://schemas.microsoft.com/office/drawing/2014/main" id="{AE3DD85B-10FF-49BD-803A-575CB8F58C32}"/>
              </a:ext>
            </a:extLst>
          </p:cNvPr>
          <p:cNvPicPr preferRelativeResize="0"/>
          <p:nvPr/>
        </p:nvPicPr>
        <p:blipFill>
          <a:blip r:embed="rId4">
            <a:alphaModFix/>
          </a:blip>
          <a:stretch>
            <a:fillRect/>
          </a:stretch>
        </p:blipFill>
        <p:spPr>
          <a:xfrm>
            <a:off x="8389088" y="1"/>
            <a:ext cx="754912" cy="659218"/>
          </a:xfrm>
          <a:prstGeom prst="rect">
            <a:avLst/>
          </a:prstGeom>
          <a:noFill/>
          <a:ln>
            <a:noFill/>
          </a:ln>
        </p:spPr>
      </p:pic>
    </p:spTree>
    <p:extLst>
      <p:ext uri="{BB962C8B-B14F-4D97-AF65-F5344CB8AC3E}">
        <p14:creationId xmlns:p14="http://schemas.microsoft.com/office/powerpoint/2010/main" val="27390630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417" name="Google Shape;417;p61"/>
          <p:cNvSpPr txBox="1">
            <a:spLocks noGrp="1"/>
          </p:cNvSpPr>
          <p:nvPr>
            <p:ph type="title"/>
          </p:nvPr>
        </p:nvSpPr>
        <p:spPr>
          <a:xfrm>
            <a:off x="248475" y="255300"/>
            <a:ext cx="8520600" cy="57270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 sz="2400" b="1" dirty="0"/>
              <a:t>Performance </a:t>
            </a:r>
            <a:r>
              <a:rPr lang="en-US" sz="2400" b="1" dirty="0"/>
              <a:t>E</a:t>
            </a:r>
            <a:r>
              <a:rPr lang="en" sz="2400" b="1" dirty="0"/>
              <a:t>valuation</a:t>
            </a:r>
            <a:endParaRPr sz="2400" b="1" dirty="0"/>
          </a:p>
        </p:txBody>
      </p:sp>
      <p:sp>
        <p:nvSpPr>
          <p:cNvPr id="418" name="Google Shape;418;p61"/>
          <p:cNvSpPr txBox="1">
            <a:spLocks noGrp="1"/>
          </p:cNvSpPr>
          <p:nvPr>
            <p:ph type="body" idx="1"/>
          </p:nvPr>
        </p:nvSpPr>
        <p:spPr>
          <a:xfrm>
            <a:off x="311700" y="918250"/>
            <a:ext cx="8520600" cy="3984000"/>
          </a:xfrm>
          <a:prstGeom prst="rect">
            <a:avLst/>
          </a:prstGeom>
        </p:spPr>
        <p:txBody>
          <a:bodyPr spcFirstLastPara="1" wrap="square" lIns="91425" tIns="91425" rIns="91425" bIns="91425" anchor="t" anchorCtr="0">
            <a:noAutofit/>
          </a:bodyPr>
          <a:lstStyle/>
          <a:p>
            <a:pPr marL="285750" indent="-285750"/>
            <a:r>
              <a:rPr lang="en" dirty="0">
                <a:solidFill>
                  <a:srgbClr val="000000"/>
                </a:solidFill>
              </a:rPr>
              <a:t>In order to qualitatively analyze the performance of our enhancement algorithm, we compare our algorithm with several other enhancement methods: NPE, AMSR and BPDHE.</a:t>
            </a:r>
            <a:endParaRPr dirty="0">
              <a:solidFill>
                <a:srgbClr val="000000"/>
              </a:solidFill>
            </a:endParaRPr>
          </a:p>
          <a:p>
            <a:pPr marL="285750" indent="-285750">
              <a:spcBef>
                <a:spcPts val="1600"/>
              </a:spcBef>
            </a:pPr>
            <a:r>
              <a:rPr lang="en" dirty="0">
                <a:solidFill>
                  <a:srgbClr val="000000"/>
                </a:solidFill>
              </a:rPr>
              <a:t>We have considered two performance metrics to compare the results of the proposed method with other methods.</a:t>
            </a:r>
            <a:endParaRPr dirty="0">
              <a:solidFill>
                <a:srgbClr val="000000"/>
              </a:solidFill>
            </a:endParaRPr>
          </a:p>
          <a:p>
            <a:pPr marL="457200" lvl="0" indent="-342900" algn="l" rtl="0">
              <a:spcBef>
                <a:spcPts val="1600"/>
              </a:spcBef>
              <a:spcAft>
                <a:spcPts val="0"/>
              </a:spcAft>
              <a:buClr>
                <a:srgbClr val="000000"/>
              </a:buClr>
              <a:buSzPts val="1800"/>
              <a:buChar char="●"/>
            </a:pPr>
            <a:r>
              <a:rPr lang="en" dirty="0">
                <a:solidFill>
                  <a:srgbClr val="000000"/>
                </a:solidFill>
              </a:rPr>
              <a:t>Color Distortion Evaluation (CDE)</a:t>
            </a:r>
            <a:endParaRPr dirty="0">
              <a:solidFill>
                <a:srgbClr val="000000"/>
              </a:solidFill>
            </a:endParaRPr>
          </a:p>
          <a:p>
            <a:pPr marL="457200" lvl="0" indent="-342900" algn="l" rtl="0">
              <a:spcBef>
                <a:spcPts val="0"/>
              </a:spcBef>
              <a:spcAft>
                <a:spcPts val="0"/>
              </a:spcAft>
              <a:buClr>
                <a:srgbClr val="000000"/>
              </a:buClr>
              <a:buSzPts val="1800"/>
              <a:buChar char="●"/>
            </a:pPr>
            <a:r>
              <a:rPr lang="en" dirty="0">
                <a:solidFill>
                  <a:srgbClr val="000000"/>
                </a:solidFill>
              </a:rPr>
              <a:t>Lightness Distortion Evaluation (LOE). </a:t>
            </a:r>
            <a:endParaRPr dirty="0">
              <a:solidFill>
                <a:srgbClr val="000000"/>
              </a:solidFill>
            </a:endParaRPr>
          </a:p>
          <a:p>
            <a:pPr marL="457200" lvl="0" indent="0" algn="l" rtl="0">
              <a:spcBef>
                <a:spcPts val="1600"/>
              </a:spcBef>
              <a:spcAft>
                <a:spcPts val="0"/>
              </a:spcAft>
              <a:buNone/>
            </a:pPr>
            <a:endParaRPr sz="1200" dirty="0"/>
          </a:p>
          <a:p>
            <a:pPr marL="457200" lvl="0" indent="0" algn="l" rtl="0">
              <a:spcBef>
                <a:spcPts val="1600"/>
              </a:spcBef>
              <a:spcAft>
                <a:spcPts val="0"/>
              </a:spcAft>
              <a:buNone/>
            </a:pPr>
            <a:endParaRPr sz="1200" dirty="0"/>
          </a:p>
          <a:p>
            <a:pPr marL="0" lvl="0" indent="0" algn="l" rtl="0">
              <a:spcBef>
                <a:spcPts val="1600"/>
              </a:spcBef>
              <a:spcAft>
                <a:spcPts val="1600"/>
              </a:spcAft>
              <a:buNone/>
            </a:pPr>
            <a:r>
              <a:rPr lang="en" sz="1200" dirty="0"/>
              <a:t>17-05-2019</a:t>
            </a:r>
            <a:endParaRPr dirty="0">
              <a:solidFill>
                <a:srgbClr val="000000"/>
              </a:solidFill>
            </a:endParaRPr>
          </a:p>
        </p:txBody>
      </p:sp>
      <p:pic>
        <p:nvPicPr>
          <p:cNvPr id="419" name="Google Shape;419;p61"/>
          <p:cNvPicPr preferRelativeResize="0"/>
          <p:nvPr/>
        </p:nvPicPr>
        <p:blipFill>
          <a:blip r:embed="rId3">
            <a:alphaModFix/>
          </a:blip>
          <a:stretch>
            <a:fillRect/>
          </a:stretch>
        </p:blipFill>
        <p:spPr>
          <a:xfrm>
            <a:off x="0" y="-16300"/>
            <a:ext cx="889425" cy="889425"/>
          </a:xfrm>
          <a:prstGeom prst="rect">
            <a:avLst/>
          </a:prstGeom>
          <a:noFill/>
          <a:ln>
            <a:noFill/>
          </a:ln>
        </p:spPr>
      </p:pic>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uk-UA" smtClean="0"/>
              <a:t>54</a:t>
            </a:fld>
            <a:endParaRPr lang="uk-UA"/>
          </a:p>
        </p:txBody>
      </p:sp>
      <p:pic>
        <p:nvPicPr>
          <p:cNvPr id="6" name="Google Shape;210;p32">
            <a:extLst>
              <a:ext uri="{FF2B5EF4-FFF2-40B4-BE49-F238E27FC236}">
                <a16:creationId xmlns:a16="http://schemas.microsoft.com/office/drawing/2014/main" id="{1A3CC74A-9E71-4A87-AC95-0A8C4206AC3B}"/>
              </a:ext>
            </a:extLst>
          </p:cNvPr>
          <p:cNvPicPr preferRelativeResize="0"/>
          <p:nvPr/>
        </p:nvPicPr>
        <p:blipFill>
          <a:blip r:embed="rId4">
            <a:alphaModFix/>
          </a:blip>
          <a:stretch>
            <a:fillRect/>
          </a:stretch>
        </p:blipFill>
        <p:spPr>
          <a:xfrm>
            <a:off x="8389088" y="1"/>
            <a:ext cx="754912" cy="659218"/>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444"/>
        <p:cNvGrpSpPr/>
        <p:nvPr/>
      </p:nvGrpSpPr>
      <p:grpSpPr>
        <a:xfrm>
          <a:off x="0" y="0"/>
          <a:ext cx="0" cy="0"/>
          <a:chOff x="0" y="0"/>
          <a:chExt cx="0" cy="0"/>
        </a:xfrm>
      </p:grpSpPr>
      <p:sp>
        <p:nvSpPr>
          <p:cNvPr id="445" name="Google Shape;445;p65"/>
          <p:cNvSpPr txBox="1">
            <a:spLocks noGrp="1"/>
          </p:cNvSpPr>
          <p:nvPr>
            <p:ph type="title"/>
          </p:nvPr>
        </p:nvSpPr>
        <p:spPr>
          <a:xfrm>
            <a:off x="311700" y="2068450"/>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600" b="1">
                <a:solidFill>
                  <a:srgbClr val="000000"/>
                </a:solidFill>
              </a:rPr>
              <a:t>Performance Metrics</a:t>
            </a:r>
            <a:r>
              <a:rPr lang="en" sz="3600">
                <a:solidFill>
                  <a:srgbClr val="980000"/>
                </a:solidFill>
              </a:rPr>
              <a:t> </a:t>
            </a:r>
            <a:endParaRPr sz="3600" dirty="0">
              <a:solidFill>
                <a:srgbClr val="980000"/>
              </a:solidFill>
            </a:endParaRPr>
          </a:p>
        </p:txBody>
      </p:sp>
      <p:sp>
        <p:nvSpPr>
          <p:cNvPr id="446" name="Google Shape;446;p6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55</a:t>
            </a:fld>
            <a:endParaRPr dirty="0"/>
          </a:p>
        </p:txBody>
      </p:sp>
      <p:pic>
        <p:nvPicPr>
          <p:cNvPr id="447" name="Google Shape;447;p65"/>
          <p:cNvPicPr preferRelativeResize="0"/>
          <p:nvPr/>
        </p:nvPicPr>
        <p:blipFill>
          <a:blip r:embed="rId3">
            <a:alphaModFix/>
          </a:blip>
          <a:stretch>
            <a:fillRect/>
          </a:stretch>
        </p:blipFill>
        <p:spPr>
          <a:xfrm>
            <a:off x="0" y="0"/>
            <a:ext cx="750800" cy="750800"/>
          </a:xfrm>
          <a:prstGeom prst="rect">
            <a:avLst/>
          </a:prstGeom>
          <a:noFill/>
          <a:ln>
            <a:noFill/>
          </a:ln>
        </p:spPr>
      </p:pic>
      <p:pic>
        <p:nvPicPr>
          <p:cNvPr id="5" name="Google Shape;210;p32">
            <a:extLst>
              <a:ext uri="{FF2B5EF4-FFF2-40B4-BE49-F238E27FC236}">
                <a16:creationId xmlns:a16="http://schemas.microsoft.com/office/drawing/2014/main" id="{14A13647-FC91-4E77-A52F-96B5F6206351}"/>
              </a:ext>
            </a:extLst>
          </p:cNvPr>
          <p:cNvPicPr preferRelativeResize="0"/>
          <p:nvPr/>
        </p:nvPicPr>
        <p:blipFill>
          <a:blip r:embed="rId4">
            <a:alphaModFix/>
          </a:blip>
          <a:stretch>
            <a:fillRect/>
          </a:stretch>
        </p:blipFill>
        <p:spPr>
          <a:xfrm>
            <a:off x="8389088" y="1"/>
            <a:ext cx="754912" cy="659218"/>
          </a:xfrm>
          <a:prstGeom prst="rect">
            <a:avLst/>
          </a:prstGeom>
          <a:noFill/>
          <a:ln>
            <a:noFill/>
          </a:ln>
        </p:spPr>
      </p:pic>
    </p:spTree>
    <p:extLst>
      <p:ext uri="{BB962C8B-B14F-4D97-AF65-F5344CB8AC3E}">
        <p14:creationId xmlns:p14="http://schemas.microsoft.com/office/powerpoint/2010/main" val="86419380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451"/>
        <p:cNvGrpSpPr/>
        <p:nvPr/>
      </p:nvGrpSpPr>
      <p:grpSpPr>
        <a:xfrm>
          <a:off x="0" y="0"/>
          <a:ext cx="0" cy="0"/>
          <a:chOff x="0" y="0"/>
          <a:chExt cx="0" cy="0"/>
        </a:xfrm>
      </p:grpSpPr>
      <p:sp>
        <p:nvSpPr>
          <p:cNvPr id="452" name="Google Shape;452;p66"/>
          <p:cNvSpPr txBox="1">
            <a:spLocks noGrp="1"/>
          </p:cNvSpPr>
          <p:nvPr>
            <p:ph type="title"/>
          </p:nvPr>
        </p:nvSpPr>
        <p:spPr>
          <a:xfrm>
            <a:off x="311700" y="161125"/>
            <a:ext cx="8520600" cy="58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              </a:t>
            </a:r>
            <a:r>
              <a:rPr lang="en" b="1" u="sng"/>
              <a:t>Color Distortion Evaluation(CDE)</a:t>
            </a:r>
            <a:endParaRPr b="1" u="sng"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None/>
            </a:pPr>
            <a:endParaRPr dirty="0"/>
          </a:p>
        </p:txBody>
      </p:sp>
      <p:sp>
        <p:nvSpPr>
          <p:cNvPr id="453" name="Google Shape;453;p66"/>
          <p:cNvSpPr txBox="1">
            <a:spLocks noGrp="1"/>
          </p:cNvSpPr>
          <p:nvPr>
            <p:ph type="body" idx="1"/>
          </p:nvPr>
        </p:nvSpPr>
        <p:spPr>
          <a:xfrm>
            <a:off x="173525" y="879975"/>
            <a:ext cx="8812200" cy="4189200"/>
          </a:xfrm>
          <a:prstGeom prst="rect">
            <a:avLst/>
          </a:prstGeom>
        </p:spPr>
        <p:txBody>
          <a:bodyPr spcFirstLastPara="1" wrap="square" lIns="91425" tIns="91425" rIns="91425" bIns="91425" anchor="t" anchorCtr="0">
            <a:noAutofit/>
          </a:bodyPr>
          <a:lstStyle/>
          <a:p>
            <a:pPr marL="285750" indent="-285750">
              <a:buClr>
                <a:schemeClr val="dk1"/>
              </a:buClr>
              <a:buSzPct val="120000"/>
            </a:pPr>
            <a:r>
              <a:rPr lang="en" dirty="0">
                <a:solidFill>
                  <a:srgbClr val="000000"/>
                </a:solidFill>
              </a:rPr>
              <a:t>To measure the color distortion,we make use of ΔE. The color difference ΔE is deﬁned as the Euclidean distance between two colors in CIE Lab color space: </a:t>
            </a:r>
            <a:endParaRPr dirty="0">
              <a:solidFill>
                <a:srgbClr val="000000"/>
              </a:solidFill>
            </a:endParaRPr>
          </a:p>
          <a:p>
            <a:pPr marL="0" lvl="0" indent="0" algn="l" rtl="0">
              <a:spcBef>
                <a:spcPts val="1600"/>
              </a:spcBef>
              <a:spcAft>
                <a:spcPts val="0"/>
              </a:spcAft>
              <a:buClr>
                <a:schemeClr val="dk1"/>
              </a:buClr>
              <a:buSzPts val="1100"/>
              <a:buFont typeface="Arial"/>
              <a:buNone/>
            </a:pPr>
            <a:r>
              <a:rPr lang="en" dirty="0">
                <a:solidFill>
                  <a:srgbClr val="000000"/>
                </a:solidFill>
              </a:rPr>
              <a:t>			</a:t>
            </a:r>
            <a:endParaRPr dirty="0">
              <a:solidFill>
                <a:srgbClr val="000000"/>
              </a:solidFill>
            </a:endParaRPr>
          </a:p>
          <a:p>
            <a:pPr marL="285750" indent="-285750">
              <a:spcBef>
                <a:spcPts val="1600"/>
              </a:spcBef>
              <a:buClr>
                <a:schemeClr val="dk1"/>
              </a:buClr>
              <a:buSzPct val="120000"/>
            </a:pPr>
            <a:r>
              <a:rPr lang="en" dirty="0">
                <a:solidFill>
                  <a:schemeClr val="dk1"/>
                </a:solidFill>
              </a:rPr>
              <a:t>The three coordinates of CIEL</a:t>
            </a:r>
            <a:r>
              <a:rPr lang="en" dirty="0">
                <a:solidFill>
                  <a:srgbClr val="000000"/>
                </a:solidFill>
              </a:rPr>
              <a:t>AB represent the lightness of the color (L*), its position between red and green(a*) and its position between yellow and blue(b*).</a:t>
            </a:r>
            <a:endParaRPr dirty="0">
              <a:solidFill>
                <a:srgbClr val="000000"/>
              </a:solidFill>
            </a:endParaRPr>
          </a:p>
          <a:p>
            <a:pPr marL="285750" indent="-285750">
              <a:spcBef>
                <a:spcPts val="1600"/>
              </a:spcBef>
              <a:buClr>
                <a:schemeClr val="dk1"/>
              </a:buClr>
              <a:buSzPct val="120000"/>
            </a:pPr>
            <a:r>
              <a:rPr lang="en" dirty="0">
                <a:solidFill>
                  <a:srgbClr val="000000"/>
                </a:solidFill>
              </a:rPr>
              <a:t>The range of CDE is : 0 - 60. </a:t>
            </a:r>
            <a:endParaRPr dirty="0">
              <a:solidFill>
                <a:srgbClr val="000000"/>
              </a:solidFill>
            </a:endParaRPr>
          </a:p>
          <a:p>
            <a:pPr marL="0" lvl="0" indent="0" algn="l" rtl="0">
              <a:spcBef>
                <a:spcPts val="1600"/>
              </a:spcBef>
              <a:spcAft>
                <a:spcPts val="0"/>
              </a:spcAft>
              <a:buClr>
                <a:schemeClr val="dk1"/>
              </a:buClr>
              <a:buSzPts val="1100"/>
              <a:buFont typeface="Arial"/>
              <a:buNone/>
            </a:pPr>
            <a:endParaRPr dirty="0">
              <a:solidFill>
                <a:srgbClr val="000000"/>
              </a:solidFill>
            </a:endParaRPr>
          </a:p>
          <a:p>
            <a:pPr marL="0" lvl="0" indent="0" algn="l" rtl="0">
              <a:spcBef>
                <a:spcPts val="1600"/>
              </a:spcBef>
              <a:spcAft>
                <a:spcPts val="0"/>
              </a:spcAft>
              <a:buClr>
                <a:schemeClr val="dk1"/>
              </a:buClr>
              <a:buSzPts val="1100"/>
              <a:buFont typeface="Arial"/>
              <a:buNone/>
            </a:pPr>
            <a:endParaRPr lang="en" sz="1200" dirty="0"/>
          </a:p>
          <a:p>
            <a:pPr marL="0" lvl="0" indent="0" algn="l" rtl="0">
              <a:spcBef>
                <a:spcPts val="1600"/>
              </a:spcBef>
              <a:spcAft>
                <a:spcPts val="0"/>
              </a:spcAft>
              <a:buClr>
                <a:schemeClr val="dk1"/>
              </a:buClr>
              <a:buSzPts val="1100"/>
              <a:buFont typeface="Arial"/>
              <a:buNone/>
            </a:pPr>
            <a:r>
              <a:rPr lang="en" sz="1200" dirty="0"/>
              <a:t>17-05-2019</a:t>
            </a:r>
            <a:endParaRPr dirty="0">
              <a:solidFill>
                <a:srgbClr val="000000"/>
              </a:solidFill>
            </a:endParaRPr>
          </a:p>
          <a:p>
            <a:pPr marL="0" lvl="0" indent="0" algn="l" rtl="0">
              <a:spcBef>
                <a:spcPts val="1600"/>
              </a:spcBef>
              <a:spcAft>
                <a:spcPts val="0"/>
              </a:spcAft>
              <a:buClr>
                <a:schemeClr val="dk1"/>
              </a:buClr>
              <a:buSzPts val="1100"/>
              <a:buFont typeface="Arial"/>
              <a:buNone/>
            </a:pPr>
            <a:endParaRPr dirty="0">
              <a:solidFill>
                <a:srgbClr val="000000"/>
              </a:solidFill>
            </a:endParaRPr>
          </a:p>
          <a:p>
            <a:pPr marL="0" lvl="0" indent="0" algn="l" rtl="0">
              <a:spcBef>
                <a:spcPts val="1600"/>
              </a:spcBef>
              <a:spcAft>
                <a:spcPts val="0"/>
              </a:spcAft>
              <a:buClr>
                <a:schemeClr val="dk1"/>
              </a:buClr>
              <a:buSzPts val="1100"/>
              <a:buFont typeface="Arial"/>
              <a:buNone/>
            </a:pPr>
            <a:endParaRPr dirty="0">
              <a:solidFill>
                <a:srgbClr val="000000"/>
              </a:solidFill>
            </a:endParaRPr>
          </a:p>
          <a:p>
            <a:pPr marL="0" lvl="0" indent="0" algn="l" rtl="0">
              <a:spcBef>
                <a:spcPts val="1600"/>
              </a:spcBef>
              <a:spcAft>
                <a:spcPts val="0"/>
              </a:spcAft>
              <a:buNone/>
            </a:pPr>
            <a:endParaRPr dirty="0">
              <a:solidFill>
                <a:srgbClr val="000000"/>
              </a:solidFill>
            </a:endParaRPr>
          </a:p>
          <a:p>
            <a:pPr marL="0" lvl="0" indent="0" algn="l" rtl="0">
              <a:spcBef>
                <a:spcPts val="1600"/>
              </a:spcBef>
              <a:spcAft>
                <a:spcPts val="1600"/>
              </a:spcAft>
              <a:buNone/>
            </a:pPr>
            <a:endParaRPr sz="1400" dirty="0">
              <a:solidFill>
                <a:srgbClr val="000000"/>
              </a:solidFill>
            </a:endParaRPr>
          </a:p>
        </p:txBody>
      </p:sp>
      <p:pic>
        <p:nvPicPr>
          <p:cNvPr id="454" name="Google Shape;454;p66"/>
          <p:cNvPicPr preferRelativeResize="0"/>
          <p:nvPr/>
        </p:nvPicPr>
        <p:blipFill>
          <a:blip r:embed="rId3">
            <a:alphaModFix/>
          </a:blip>
          <a:stretch>
            <a:fillRect/>
          </a:stretch>
        </p:blipFill>
        <p:spPr>
          <a:xfrm>
            <a:off x="0" y="19350"/>
            <a:ext cx="943650" cy="860625"/>
          </a:xfrm>
          <a:prstGeom prst="rect">
            <a:avLst/>
          </a:prstGeom>
          <a:noFill/>
          <a:ln>
            <a:noFill/>
          </a:ln>
        </p:spPr>
      </p:pic>
      <p:sp>
        <p:nvSpPr>
          <p:cNvPr id="455" name="Google Shape;455;p6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56</a:t>
            </a:fld>
            <a:endParaRPr dirty="0"/>
          </a:p>
        </p:txBody>
      </p:sp>
      <p:pic>
        <p:nvPicPr>
          <p:cNvPr id="456" name="Google Shape;456;p66"/>
          <p:cNvPicPr preferRelativeResize="0"/>
          <p:nvPr/>
        </p:nvPicPr>
        <p:blipFill>
          <a:blip r:embed="rId4">
            <a:alphaModFix/>
          </a:blip>
          <a:stretch>
            <a:fillRect/>
          </a:stretch>
        </p:blipFill>
        <p:spPr>
          <a:xfrm>
            <a:off x="752425" y="1626950"/>
            <a:ext cx="7057426" cy="582600"/>
          </a:xfrm>
          <a:prstGeom prst="rect">
            <a:avLst/>
          </a:prstGeom>
          <a:noFill/>
          <a:ln>
            <a:noFill/>
          </a:ln>
        </p:spPr>
      </p:pic>
      <p:pic>
        <p:nvPicPr>
          <p:cNvPr id="7" name="Google Shape;210;p32">
            <a:extLst>
              <a:ext uri="{FF2B5EF4-FFF2-40B4-BE49-F238E27FC236}">
                <a16:creationId xmlns:a16="http://schemas.microsoft.com/office/drawing/2014/main" id="{F73D3E7E-E1C7-4EB2-8394-ADF954BABD6D}"/>
              </a:ext>
            </a:extLst>
          </p:cNvPr>
          <p:cNvPicPr preferRelativeResize="0"/>
          <p:nvPr/>
        </p:nvPicPr>
        <p:blipFill>
          <a:blip r:embed="rId5">
            <a:alphaModFix/>
          </a:blip>
          <a:stretch>
            <a:fillRect/>
          </a:stretch>
        </p:blipFill>
        <p:spPr>
          <a:xfrm>
            <a:off x="8389088" y="1"/>
            <a:ext cx="754912" cy="659218"/>
          </a:xfrm>
          <a:prstGeom prst="rect">
            <a:avLst/>
          </a:prstGeom>
          <a:noFill/>
          <a:ln>
            <a:noFill/>
          </a:ln>
        </p:spPr>
      </p:pic>
    </p:spTree>
    <p:extLst>
      <p:ext uri="{BB962C8B-B14F-4D97-AF65-F5344CB8AC3E}">
        <p14:creationId xmlns:p14="http://schemas.microsoft.com/office/powerpoint/2010/main" val="47170405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460"/>
        <p:cNvGrpSpPr/>
        <p:nvPr/>
      </p:nvGrpSpPr>
      <p:grpSpPr>
        <a:xfrm>
          <a:off x="0" y="0"/>
          <a:ext cx="0" cy="0"/>
          <a:chOff x="0" y="0"/>
          <a:chExt cx="0" cy="0"/>
        </a:xfrm>
      </p:grpSpPr>
      <p:sp>
        <p:nvSpPr>
          <p:cNvPr id="461" name="Google Shape;461;p67"/>
          <p:cNvSpPr txBox="1">
            <a:spLocks noGrp="1"/>
          </p:cNvSpPr>
          <p:nvPr>
            <p:ph type="body" idx="1"/>
          </p:nvPr>
        </p:nvSpPr>
        <p:spPr>
          <a:xfrm>
            <a:off x="311700" y="99150"/>
            <a:ext cx="8520600" cy="4957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a:p>
            <a:pPr marL="0" lvl="0" indent="0" algn="l" rtl="0">
              <a:spcBef>
                <a:spcPts val="1600"/>
              </a:spcBef>
              <a:spcAft>
                <a:spcPts val="0"/>
              </a:spcAft>
              <a:buNone/>
            </a:pPr>
            <a:endParaRPr dirty="0"/>
          </a:p>
          <a:p>
            <a:pPr marL="0" lvl="0" indent="0" algn="l" rtl="0">
              <a:spcBef>
                <a:spcPts val="1600"/>
              </a:spcBef>
              <a:spcAft>
                <a:spcPts val="0"/>
              </a:spcAft>
              <a:buNone/>
            </a:pPr>
            <a:endParaRPr dirty="0"/>
          </a:p>
          <a:p>
            <a:pPr marL="0" lvl="0" indent="0" algn="l" rtl="0">
              <a:spcBef>
                <a:spcPts val="1600"/>
              </a:spcBef>
              <a:spcAft>
                <a:spcPts val="0"/>
              </a:spcAft>
              <a:buNone/>
            </a:pPr>
            <a:endParaRPr dirty="0"/>
          </a:p>
          <a:p>
            <a:pPr marL="0" lvl="0" indent="0" algn="l" rtl="0">
              <a:spcBef>
                <a:spcPts val="1600"/>
              </a:spcBef>
              <a:spcAft>
                <a:spcPts val="0"/>
              </a:spcAft>
              <a:buNone/>
            </a:pPr>
            <a:endParaRPr dirty="0"/>
          </a:p>
          <a:p>
            <a:pPr marL="0" lvl="0" indent="0" algn="l" rtl="0">
              <a:spcBef>
                <a:spcPts val="1600"/>
              </a:spcBef>
              <a:spcAft>
                <a:spcPts val="0"/>
              </a:spcAft>
              <a:buNone/>
            </a:pPr>
            <a:endParaRPr dirty="0"/>
          </a:p>
          <a:p>
            <a:pPr marL="0" lvl="0" indent="0" algn="l" rtl="0">
              <a:spcBef>
                <a:spcPts val="1600"/>
              </a:spcBef>
              <a:spcAft>
                <a:spcPts val="0"/>
              </a:spcAft>
              <a:buNone/>
            </a:pPr>
            <a:endParaRPr dirty="0"/>
          </a:p>
          <a:p>
            <a:pPr marL="0" lvl="0" indent="0" algn="l" rtl="0">
              <a:spcBef>
                <a:spcPts val="1600"/>
              </a:spcBef>
              <a:spcAft>
                <a:spcPts val="0"/>
              </a:spcAft>
              <a:buNone/>
            </a:pPr>
            <a:endParaRPr dirty="0"/>
          </a:p>
          <a:p>
            <a:pPr marL="0" lvl="0" indent="0" algn="l" rtl="0">
              <a:spcBef>
                <a:spcPts val="1600"/>
              </a:spcBef>
              <a:spcAft>
                <a:spcPts val="0"/>
              </a:spcAft>
              <a:buNone/>
            </a:pPr>
            <a:endParaRPr dirty="0"/>
          </a:p>
          <a:p>
            <a:pPr marL="0" lvl="0" indent="0" algn="l" rtl="0">
              <a:spcBef>
                <a:spcPts val="1600"/>
              </a:spcBef>
              <a:spcAft>
                <a:spcPts val="1600"/>
              </a:spcAft>
              <a:buClr>
                <a:schemeClr val="dk1"/>
              </a:buClr>
              <a:buSzPts val="1100"/>
              <a:buFont typeface="Arial"/>
              <a:buNone/>
            </a:pPr>
            <a:r>
              <a:rPr lang="en" sz="1200"/>
              <a:t>17-05-2019</a:t>
            </a:r>
            <a:endParaRPr sz="1400" dirty="0">
              <a:solidFill>
                <a:srgbClr val="000000"/>
              </a:solidFill>
            </a:endParaRPr>
          </a:p>
        </p:txBody>
      </p:sp>
      <p:pic>
        <p:nvPicPr>
          <p:cNvPr id="462" name="Google Shape;462;p67"/>
          <p:cNvPicPr preferRelativeResize="0"/>
          <p:nvPr/>
        </p:nvPicPr>
        <p:blipFill>
          <a:blip r:embed="rId3">
            <a:alphaModFix/>
          </a:blip>
          <a:stretch>
            <a:fillRect/>
          </a:stretch>
        </p:blipFill>
        <p:spPr>
          <a:xfrm>
            <a:off x="479102" y="860625"/>
            <a:ext cx="4162425" cy="3248025"/>
          </a:xfrm>
          <a:prstGeom prst="rect">
            <a:avLst/>
          </a:prstGeom>
          <a:noFill/>
          <a:ln>
            <a:noFill/>
          </a:ln>
        </p:spPr>
      </p:pic>
      <p:pic>
        <p:nvPicPr>
          <p:cNvPr id="463" name="Google Shape;463;p67"/>
          <p:cNvPicPr preferRelativeResize="0"/>
          <p:nvPr/>
        </p:nvPicPr>
        <p:blipFill>
          <a:blip r:embed="rId4">
            <a:alphaModFix/>
          </a:blip>
          <a:stretch>
            <a:fillRect/>
          </a:stretch>
        </p:blipFill>
        <p:spPr>
          <a:xfrm>
            <a:off x="5339850" y="839963"/>
            <a:ext cx="3181350" cy="3190875"/>
          </a:xfrm>
          <a:prstGeom prst="rect">
            <a:avLst/>
          </a:prstGeom>
          <a:noFill/>
          <a:ln>
            <a:noFill/>
          </a:ln>
        </p:spPr>
      </p:pic>
      <p:pic>
        <p:nvPicPr>
          <p:cNvPr id="464" name="Google Shape;464;p67"/>
          <p:cNvPicPr preferRelativeResize="0"/>
          <p:nvPr/>
        </p:nvPicPr>
        <p:blipFill>
          <a:blip r:embed="rId5">
            <a:alphaModFix/>
          </a:blip>
          <a:stretch>
            <a:fillRect/>
          </a:stretch>
        </p:blipFill>
        <p:spPr>
          <a:xfrm>
            <a:off x="7277" y="0"/>
            <a:ext cx="943650" cy="860625"/>
          </a:xfrm>
          <a:prstGeom prst="rect">
            <a:avLst/>
          </a:prstGeom>
          <a:noFill/>
          <a:ln>
            <a:noFill/>
          </a:ln>
        </p:spPr>
      </p:pic>
      <p:sp>
        <p:nvSpPr>
          <p:cNvPr id="465" name="Google Shape;465;p6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57</a:t>
            </a:fld>
            <a:endParaRPr dirty="0"/>
          </a:p>
        </p:txBody>
      </p:sp>
      <p:pic>
        <p:nvPicPr>
          <p:cNvPr id="7" name="Google Shape;210;p32">
            <a:extLst>
              <a:ext uri="{FF2B5EF4-FFF2-40B4-BE49-F238E27FC236}">
                <a16:creationId xmlns:a16="http://schemas.microsoft.com/office/drawing/2014/main" id="{EEE69B0F-FD99-4980-B049-8FCAC6FB7F55}"/>
              </a:ext>
            </a:extLst>
          </p:cNvPr>
          <p:cNvPicPr preferRelativeResize="0"/>
          <p:nvPr/>
        </p:nvPicPr>
        <p:blipFill>
          <a:blip r:embed="rId6">
            <a:alphaModFix/>
          </a:blip>
          <a:stretch>
            <a:fillRect/>
          </a:stretch>
        </p:blipFill>
        <p:spPr>
          <a:xfrm>
            <a:off x="8389088" y="1"/>
            <a:ext cx="754912" cy="659218"/>
          </a:xfrm>
          <a:prstGeom prst="rect">
            <a:avLst/>
          </a:prstGeom>
          <a:noFill/>
          <a:ln>
            <a:noFill/>
          </a:ln>
        </p:spPr>
      </p:pic>
    </p:spTree>
    <p:extLst>
      <p:ext uri="{BB962C8B-B14F-4D97-AF65-F5344CB8AC3E}">
        <p14:creationId xmlns:p14="http://schemas.microsoft.com/office/powerpoint/2010/main" val="84920877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469"/>
        <p:cNvGrpSpPr/>
        <p:nvPr/>
      </p:nvGrpSpPr>
      <p:grpSpPr>
        <a:xfrm>
          <a:off x="0" y="0"/>
          <a:ext cx="0" cy="0"/>
          <a:chOff x="0" y="0"/>
          <a:chExt cx="0" cy="0"/>
        </a:xfrm>
      </p:grpSpPr>
      <p:sp>
        <p:nvSpPr>
          <p:cNvPr id="470" name="Google Shape;470;p68"/>
          <p:cNvSpPr txBox="1">
            <a:spLocks noGrp="1"/>
          </p:cNvSpPr>
          <p:nvPr>
            <p:ph type="title"/>
          </p:nvPr>
        </p:nvSpPr>
        <p:spPr>
          <a:xfrm>
            <a:off x="311700" y="0"/>
            <a:ext cx="8520600" cy="594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           </a:t>
            </a:r>
            <a:r>
              <a:rPr lang="en" b="1" u="sng">
                <a:solidFill>
                  <a:srgbClr val="000000"/>
                </a:solidFill>
              </a:rPr>
              <a:t>LIGHTNESS ORDER ERROR (LOE)</a:t>
            </a:r>
            <a:endParaRPr b="1" u="sng" dirty="0">
              <a:solidFill>
                <a:srgbClr val="000000"/>
              </a:solidFill>
            </a:endParaRPr>
          </a:p>
          <a:p>
            <a:pPr marL="0" lvl="0" indent="0" algn="l" rtl="0">
              <a:spcBef>
                <a:spcPts val="0"/>
              </a:spcBef>
              <a:spcAft>
                <a:spcPts val="0"/>
              </a:spcAft>
              <a:buClr>
                <a:schemeClr val="dk1"/>
              </a:buClr>
              <a:buSzPts val="1100"/>
              <a:buFont typeface="Arial"/>
              <a:buNone/>
            </a:pPr>
            <a:endParaRPr dirty="0">
              <a:solidFill>
                <a:srgbClr val="000000"/>
              </a:solidFill>
            </a:endParaRPr>
          </a:p>
          <a:p>
            <a:pPr marL="0" lvl="0" indent="0" algn="l" rtl="0">
              <a:spcBef>
                <a:spcPts val="0"/>
              </a:spcBef>
              <a:spcAft>
                <a:spcPts val="0"/>
              </a:spcAft>
              <a:buNone/>
            </a:pPr>
            <a:endParaRPr dirty="0"/>
          </a:p>
        </p:txBody>
      </p:sp>
      <p:sp>
        <p:nvSpPr>
          <p:cNvPr id="471" name="Google Shape;471;p68"/>
          <p:cNvSpPr txBox="1">
            <a:spLocks noGrp="1"/>
          </p:cNvSpPr>
          <p:nvPr>
            <p:ph type="body" idx="1"/>
          </p:nvPr>
        </p:nvSpPr>
        <p:spPr>
          <a:xfrm>
            <a:off x="162976" y="530448"/>
            <a:ext cx="8520600" cy="446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a:solidFill>
                  <a:srgbClr val="000000"/>
                </a:solidFill>
              </a:rPr>
              <a:t>	Lightness order error (LOE) is used to objectively measure the lightness</a:t>
            </a:r>
            <a:endParaRPr dirty="0">
              <a:solidFill>
                <a:srgbClr val="000000"/>
              </a:solidFill>
            </a:endParaRPr>
          </a:p>
          <a:p>
            <a:pPr marL="0" lvl="0" indent="0" algn="l" rtl="0">
              <a:spcBef>
                <a:spcPts val="0"/>
              </a:spcBef>
              <a:spcAft>
                <a:spcPts val="0"/>
              </a:spcAft>
              <a:buClr>
                <a:schemeClr val="dk1"/>
              </a:buClr>
              <a:buSzPts val="1100"/>
              <a:buFont typeface="Arial"/>
              <a:buNone/>
            </a:pPr>
            <a:r>
              <a:rPr lang="en" dirty="0">
                <a:solidFill>
                  <a:srgbClr val="000000"/>
                </a:solidFill>
              </a:rPr>
              <a:t> distortion of enhanced results.LOE is deﬁned as : </a:t>
            </a:r>
            <a:endParaRPr dirty="0">
              <a:solidFill>
                <a:srgbClr val="000000"/>
              </a:solidFill>
            </a:endParaRPr>
          </a:p>
          <a:p>
            <a:pPr marL="0" lvl="0" indent="0" algn="l" rtl="0">
              <a:spcBef>
                <a:spcPts val="0"/>
              </a:spcBef>
              <a:spcAft>
                <a:spcPts val="0"/>
              </a:spcAft>
              <a:buClr>
                <a:schemeClr val="dk1"/>
              </a:buClr>
              <a:buSzPts val="1100"/>
              <a:buFont typeface="Arial"/>
              <a:buNone/>
            </a:pPr>
            <a:r>
              <a:rPr lang="en" dirty="0">
                <a:solidFill>
                  <a:srgbClr val="000000"/>
                </a:solidFill>
              </a:rPr>
              <a:t>                           </a:t>
            </a:r>
            <a:endParaRPr dirty="0">
              <a:solidFill>
                <a:srgbClr val="000000"/>
              </a:solidFill>
            </a:endParaRPr>
          </a:p>
          <a:p>
            <a:pPr marL="0" lvl="0" indent="0" algn="l" rtl="0">
              <a:spcBef>
                <a:spcPts val="1600"/>
              </a:spcBef>
              <a:spcAft>
                <a:spcPts val="0"/>
              </a:spcAft>
              <a:buClr>
                <a:schemeClr val="dk1"/>
              </a:buClr>
              <a:buSzPts val="1100"/>
              <a:buFont typeface="Arial"/>
              <a:buNone/>
            </a:pPr>
            <a:endParaRPr dirty="0">
              <a:solidFill>
                <a:srgbClr val="000000"/>
              </a:solidFill>
            </a:endParaRPr>
          </a:p>
          <a:p>
            <a:pPr marL="0" lvl="0" indent="0" algn="l" rtl="0">
              <a:spcBef>
                <a:spcPts val="1600"/>
              </a:spcBef>
              <a:spcAft>
                <a:spcPts val="0"/>
              </a:spcAft>
              <a:buClr>
                <a:schemeClr val="dk1"/>
              </a:buClr>
              <a:buSzPts val="1100"/>
              <a:buFont typeface="Arial"/>
              <a:buNone/>
            </a:pPr>
            <a:r>
              <a:rPr lang="en" dirty="0">
                <a:solidFill>
                  <a:srgbClr val="000000"/>
                </a:solidFill>
              </a:rPr>
              <a:t>where RD(x) is the relative order difference of the lightness between the original image P and its enhanced version P’ for pixel x, which is deﬁned as follows:</a:t>
            </a:r>
            <a:endParaRPr dirty="0">
              <a:solidFill>
                <a:srgbClr val="000000"/>
              </a:solidFill>
            </a:endParaRPr>
          </a:p>
          <a:p>
            <a:pPr marL="0" lvl="0" indent="0" algn="l" rtl="0">
              <a:spcBef>
                <a:spcPts val="1600"/>
              </a:spcBef>
              <a:spcAft>
                <a:spcPts val="0"/>
              </a:spcAft>
              <a:buClr>
                <a:schemeClr val="dk1"/>
              </a:buClr>
              <a:buSzPts val="1100"/>
              <a:buFont typeface="Arial"/>
              <a:buNone/>
            </a:pPr>
            <a:endParaRPr dirty="0">
              <a:solidFill>
                <a:srgbClr val="000000"/>
              </a:solidFill>
            </a:endParaRPr>
          </a:p>
          <a:p>
            <a:pPr marL="0" lvl="0" indent="0" algn="l" rtl="0">
              <a:spcBef>
                <a:spcPts val="0"/>
              </a:spcBef>
              <a:spcAft>
                <a:spcPts val="0"/>
              </a:spcAft>
              <a:buNone/>
            </a:pPr>
            <a:r>
              <a:rPr lang="en" dirty="0">
                <a:solidFill>
                  <a:srgbClr val="000000"/>
                </a:solidFill>
              </a:rPr>
              <a:t>	</a:t>
            </a:r>
            <a:endParaRPr dirty="0">
              <a:solidFill>
                <a:srgbClr val="000000"/>
              </a:solidFill>
            </a:endParaRPr>
          </a:p>
          <a:p>
            <a:pPr marL="0" lvl="0" indent="0" algn="l" rtl="0">
              <a:spcBef>
                <a:spcPts val="1600"/>
              </a:spcBef>
              <a:spcAft>
                <a:spcPts val="0"/>
              </a:spcAft>
              <a:buNone/>
            </a:pPr>
            <a:r>
              <a:rPr lang="en" dirty="0">
                <a:solidFill>
                  <a:srgbClr val="000000"/>
                </a:solidFill>
              </a:rPr>
              <a:t>L(x) and L(x) are the maximum values among three color channels at location x of the input images and the enhanced images, respectively.</a:t>
            </a:r>
            <a:endParaRPr dirty="0">
              <a:solidFill>
                <a:srgbClr val="000000"/>
              </a:solidFill>
            </a:endParaRPr>
          </a:p>
          <a:p>
            <a:pPr marL="0" lvl="0" indent="0" algn="l" rtl="0">
              <a:spcBef>
                <a:spcPts val="0"/>
              </a:spcBef>
              <a:spcAft>
                <a:spcPts val="0"/>
              </a:spcAft>
              <a:buClr>
                <a:schemeClr val="dk1"/>
              </a:buClr>
              <a:buSzPts val="1100"/>
              <a:buFont typeface="Arial"/>
              <a:buNone/>
            </a:pPr>
            <a:r>
              <a:rPr lang="en" dirty="0">
                <a:solidFill>
                  <a:srgbClr val="000000"/>
                </a:solidFill>
              </a:rPr>
              <a:t>The range of LOE is :  0 - 5000.</a:t>
            </a:r>
            <a:endParaRPr dirty="0">
              <a:solidFill>
                <a:srgbClr val="000000"/>
              </a:solidFill>
            </a:endParaRPr>
          </a:p>
          <a:p>
            <a:pPr marL="0" lvl="0" indent="0" algn="l" rtl="0">
              <a:spcBef>
                <a:spcPts val="0"/>
              </a:spcBef>
              <a:spcAft>
                <a:spcPts val="0"/>
              </a:spcAft>
              <a:buClr>
                <a:schemeClr val="dk1"/>
              </a:buClr>
              <a:buSzPts val="1100"/>
              <a:buFont typeface="Arial"/>
              <a:buNone/>
            </a:pPr>
            <a:r>
              <a:rPr lang="en" sz="1200" dirty="0"/>
              <a:t>17-05-2019</a:t>
            </a:r>
            <a:endParaRPr sz="1400" dirty="0">
              <a:solidFill>
                <a:srgbClr val="000000"/>
              </a:solidFill>
            </a:endParaRPr>
          </a:p>
          <a:p>
            <a:pPr marL="0" lvl="0" indent="0" algn="l" rtl="0">
              <a:spcBef>
                <a:spcPts val="1600"/>
              </a:spcBef>
              <a:spcAft>
                <a:spcPts val="0"/>
              </a:spcAft>
              <a:buClr>
                <a:schemeClr val="dk1"/>
              </a:buClr>
              <a:buSzPts val="1100"/>
              <a:buFont typeface="Arial"/>
              <a:buNone/>
            </a:pPr>
            <a:endParaRPr dirty="0"/>
          </a:p>
          <a:p>
            <a:pPr marL="0" lvl="0" indent="0" algn="l" rtl="0">
              <a:spcBef>
                <a:spcPts val="1600"/>
              </a:spcBef>
              <a:spcAft>
                <a:spcPts val="1600"/>
              </a:spcAft>
              <a:buNone/>
            </a:pPr>
            <a:endParaRPr dirty="0"/>
          </a:p>
        </p:txBody>
      </p:sp>
      <p:pic>
        <p:nvPicPr>
          <p:cNvPr id="472" name="Google Shape;472;p68"/>
          <p:cNvPicPr preferRelativeResize="0"/>
          <p:nvPr/>
        </p:nvPicPr>
        <p:blipFill>
          <a:blip r:embed="rId3">
            <a:alphaModFix/>
          </a:blip>
          <a:stretch>
            <a:fillRect/>
          </a:stretch>
        </p:blipFill>
        <p:spPr>
          <a:xfrm>
            <a:off x="-11401" y="0"/>
            <a:ext cx="840741" cy="818707"/>
          </a:xfrm>
          <a:prstGeom prst="rect">
            <a:avLst/>
          </a:prstGeom>
          <a:noFill/>
          <a:ln>
            <a:noFill/>
          </a:ln>
        </p:spPr>
      </p:pic>
      <p:sp>
        <p:nvSpPr>
          <p:cNvPr id="473" name="Google Shape;473;p6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58</a:t>
            </a:fld>
            <a:endParaRPr dirty="0"/>
          </a:p>
        </p:txBody>
      </p:sp>
      <p:pic>
        <p:nvPicPr>
          <p:cNvPr id="474" name="Google Shape;474;p68"/>
          <p:cNvPicPr preferRelativeResize="0"/>
          <p:nvPr/>
        </p:nvPicPr>
        <p:blipFill>
          <a:blip r:embed="rId4">
            <a:alphaModFix/>
          </a:blip>
          <a:stretch>
            <a:fillRect/>
          </a:stretch>
        </p:blipFill>
        <p:spPr>
          <a:xfrm>
            <a:off x="2579899" y="1335075"/>
            <a:ext cx="3254324" cy="1008500"/>
          </a:xfrm>
          <a:prstGeom prst="rect">
            <a:avLst/>
          </a:prstGeom>
          <a:noFill/>
          <a:ln>
            <a:noFill/>
          </a:ln>
        </p:spPr>
      </p:pic>
      <p:pic>
        <p:nvPicPr>
          <p:cNvPr id="475" name="Google Shape;475;p68"/>
          <p:cNvPicPr preferRelativeResize="0"/>
          <p:nvPr/>
        </p:nvPicPr>
        <p:blipFill>
          <a:blip r:embed="rId5">
            <a:alphaModFix/>
          </a:blip>
          <a:stretch>
            <a:fillRect/>
          </a:stretch>
        </p:blipFill>
        <p:spPr>
          <a:xfrm>
            <a:off x="1244663" y="3002650"/>
            <a:ext cx="6357226" cy="944400"/>
          </a:xfrm>
          <a:prstGeom prst="rect">
            <a:avLst/>
          </a:prstGeom>
          <a:noFill/>
          <a:ln>
            <a:noFill/>
          </a:ln>
        </p:spPr>
      </p:pic>
      <p:pic>
        <p:nvPicPr>
          <p:cNvPr id="8" name="Google Shape;210;p32">
            <a:extLst>
              <a:ext uri="{FF2B5EF4-FFF2-40B4-BE49-F238E27FC236}">
                <a16:creationId xmlns:a16="http://schemas.microsoft.com/office/drawing/2014/main" id="{FD269406-E93F-4507-90B0-414B3A1066F1}"/>
              </a:ext>
            </a:extLst>
          </p:cNvPr>
          <p:cNvPicPr preferRelativeResize="0"/>
          <p:nvPr/>
        </p:nvPicPr>
        <p:blipFill>
          <a:blip r:embed="rId6">
            <a:alphaModFix/>
          </a:blip>
          <a:stretch>
            <a:fillRect/>
          </a:stretch>
        </p:blipFill>
        <p:spPr>
          <a:xfrm>
            <a:off x="8389088" y="1"/>
            <a:ext cx="754912" cy="659218"/>
          </a:xfrm>
          <a:prstGeom prst="rect">
            <a:avLst/>
          </a:prstGeom>
          <a:noFill/>
          <a:ln>
            <a:noFill/>
          </a:ln>
        </p:spPr>
      </p:pic>
    </p:spTree>
    <p:extLst>
      <p:ext uri="{BB962C8B-B14F-4D97-AF65-F5344CB8AC3E}">
        <p14:creationId xmlns:p14="http://schemas.microsoft.com/office/powerpoint/2010/main" val="399182378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sp>
        <p:nvSpPr>
          <p:cNvPr id="424" name="Google Shape;424;p62"/>
          <p:cNvSpPr txBox="1">
            <a:spLocks noGrp="1"/>
          </p:cNvSpPr>
          <p:nvPr>
            <p:ph type="body" idx="1"/>
          </p:nvPr>
        </p:nvSpPr>
        <p:spPr>
          <a:xfrm>
            <a:off x="144250" y="288650"/>
            <a:ext cx="8745300" cy="4768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2000" dirty="0">
                <a:solidFill>
                  <a:schemeClr val="dk1"/>
                </a:solidFill>
              </a:rPr>
              <a:t>          [1]  “</a:t>
            </a:r>
            <a:r>
              <a:rPr lang="en" sz="2000" b="1" dirty="0">
                <a:solidFill>
                  <a:schemeClr val="dk1"/>
                </a:solidFill>
              </a:rPr>
              <a:t>Naturalness Preserved Enhancement Algorithm for </a:t>
            </a:r>
          </a:p>
          <a:p>
            <a:pPr marL="0" lvl="0" indent="0" algn="l" rtl="0">
              <a:spcBef>
                <a:spcPts val="0"/>
              </a:spcBef>
              <a:spcAft>
                <a:spcPts val="0"/>
              </a:spcAft>
              <a:buClr>
                <a:schemeClr val="dk1"/>
              </a:buClr>
              <a:buSzPts val="1100"/>
              <a:buFont typeface="Arial"/>
              <a:buNone/>
            </a:pPr>
            <a:r>
              <a:rPr lang="en" sz="2000" b="1" dirty="0">
                <a:solidFill>
                  <a:schemeClr val="dk1"/>
                </a:solidFill>
              </a:rPr>
              <a:t>	Non-Uniform illumination Images.</a:t>
            </a:r>
            <a:r>
              <a:rPr lang="en" sz="2000" dirty="0">
                <a:solidFill>
                  <a:schemeClr val="dk1"/>
                </a:solidFill>
              </a:rPr>
              <a:t>”  </a:t>
            </a:r>
            <a:r>
              <a:rPr lang="en" sz="2000" b="1" dirty="0">
                <a:solidFill>
                  <a:schemeClr val="dk1"/>
                </a:solidFill>
              </a:rPr>
              <a:t>(NPE)</a:t>
            </a:r>
            <a:r>
              <a:rPr lang="en" sz="2000" b="1" dirty="0">
                <a:solidFill>
                  <a:srgbClr val="000000"/>
                </a:solidFill>
              </a:rPr>
              <a:t>[</a:t>
            </a:r>
            <a:r>
              <a:rPr lang="en" b="1" dirty="0">
                <a:solidFill>
                  <a:srgbClr val="000000"/>
                </a:solidFill>
              </a:rPr>
              <a:t>Wang,</a:t>
            </a:r>
            <a:r>
              <a:rPr lang="en" sz="2000" b="1" dirty="0">
                <a:solidFill>
                  <a:srgbClr val="000000"/>
                </a:solidFill>
              </a:rPr>
              <a:t>2013]</a:t>
            </a:r>
            <a:endParaRPr sz="2000" b="1" dirty="0">
              <a:solidFill>
                <a:srgbClr val="000000"/>
              </a:solidFill>
            </a:endParaRPr>
          </a:p>
          <a:p>
            <a:pPr marL="0" lvl="0" indent="0" algn="l" rtl="0">
              <a:spcBef>
                <a:spcPts val="200"/>
              </a:spcBef>
              <a:spcAft>
                <a:spcPts val="0"/>
              </a:spcAft>
              <a:buClr>
                <a:schemeClr val="dk1"/>
              </a:buClr>
              <a:buSzPts val="1100"/>
              <a:buFont typeface="Arial"/>
              <a:buNone/>
            </a:pPr>
            <a:endParaRPr sz="2000" b="1" dirty="0">
              <a:solidFill>
                <a:srgbClr val="000000"/>
              </a:solidFill>
            </a:endParaRPr>
          </a:p>
          <a:p>
            <a:pPr marL="0" lvl="0" indent="0" algn="l" rtl="0">
              <a:spcBef>
                <a:spcPts val="200"/>
              </a:spcBef>
              <a:spcAft>
                <a:spcPts val="0"/>
              </a:spcAft>
              <a:buClr>
                <a:schemeClr val="dk1"/>
              </a:buClr>
              <a:buSzPts val="1100"/>
              <a:buFont typeface="Arial"/>
              <a:buNone/>
            </a:pPr>
            <a:r>
              <a:rPr lang="en" sz="2000" b="1" dirty="0">
                <a:solidFill>
                  <a:schemeClr val="dk1"/>
                </a:solidFill>
              </a:rPr>
              <a:t>Technique used: </a:t>
            </a:r>
            <a:endParaRPr sz="2000" dirty="0">
              <a:solidFill>
                <a:schemeClr val="dk1"/>
              </a:solidFill>
            </a:endParaRPr>
          </a:p>
          <a:p>
            <a:pPr marL="914400" lvl="0" indent="-355600" algn="just" rtl="0">
              <a:spcBef>
                <a:spcPts val="0"/>
              </a:spcBef>
              <a:spcAft>
                <a:spcPts val="0"/>
              </a:spcAft>
              <a:buClr>
                <a:schemeClr val="dk1"/>
              </a:buClr>
              <a:buSzPts val="2000"/>
              <a:buChar char="●"/>
            </a:pPr>
            <a:r>
              <a:rPr lang="en" sz="2000" dirty="0">
                <a:solidFill>
                  <a:schemeClr val="dk1"/>
                </a:solidFill>
              </a:rPr>
              <a:t>NPE is a Retinex based enhancement algorithm. </a:t>
            </a:r>
            <a:endParaRPr sz="2000" dirty="0">
              <a:solidFill>
                <a:schemeClr val="dk1"/>
              </a:solidFill>
            </a:endParaRPr>
          </a:p>
          <a:p>
            <a:pPr marL="914400" lvl="0" indent="-355600" algn="just" rtl="0">
              <a:spcBef>
                <a:spcPts val="0"/>
              </a:spcBef>
              <a:spcAft>
                <a:spcPts val="0"/>
              </a:spcAft>
              <a:buClr>
                <a:schemeClr val="dk1"/>
              </a:buClr>
              <a:buSzPts val="2000"/>
              <a:buChar char="●"/>
            </a:pPr>
            <a:r>
              <a:rPr lang="en" sz="2000" dirty="0">
                <a:solidFill>
                  <a:schemeClr val="dk1"/>
                </a:solidFill>
              </a:rPr>
              <a:t>Original low light image is decomposed into reflectance and illumination. </a:t>
            </a:r>
            <a:endParaRPr sz="2000" dirty="0">
              <a:solidFill>
                <a:schemeClr val="dk1"/>
              </a:solidFill>
            </a:endParaRPr>
          </a:p>
          <a:p>
            <a:pPr marL="914400" lvl="0" indent="-355600" algn="just" rtl="0">
              <a:spcBef>
                <a:spcPts val="0"/>
              </a:spcBef>
              <a:spcAft>
                <a:spcPts val="0"/>
              </a:spcAft>
              <a:buClr>
                <a:schemeClr val="dk1"/>
              </a:buClr>
              <a:buSzPts val="2000"/>
              <a:buChar char="●"/>
            </a:pPr>
            <a:r>
              <a:rPr lang="en" sz="2000" dirty="0">
                <a:solidFill>
                  <a:schemeClr val="dk1"/>
                </a:solidFill>
              </a:rPr>
              <a:t>Illumination is processed using bi-log transformation. </a:t>
            </a:r>
            <a:endParaRPr sz="2000" dirty="0">
              <a:solidFill>
                <a:schemeClr val="dk1"/>
              </a:solidFill>
            </a:endParaRPr>
          </a:p>
          <a:p>
            <a:pPr marL="914400" lvl="0" indent="-355600" algn="just" rtl="0">
              <a:spcBef>
                <a:spcPts val="0"/>
              </a:spcBef>
              <a:spcAft>
                <a:spcPts val="0"/>
              </a:spcAft>
              <a:buClr>
                <a:schemeClr val="dk1"/>
              </a:buClr>
              <a:buSzPts val="2000"/>
              <a:buChar char="●"/>
            </a:pPr>
            <a:r>
              <a:rPr lang="en" sz="2000" dirty="0">
                <a:solidFill>
                  <a:schemeClr val="dk1"/>
                </a:solidFill>
              </a:rPr>
              <a:t>Finally, the enhanced image is obtained by synthesizing reflectance and mapped illumination. </a:t>
            </a:r>
            <a:endParaRPr sz="2000" dirty="0">
              <a:solidFill>
                <a:schemeClr val="dk1"/>
              </a:solidFill>
            </a:endParaRPr>
          </a:p>
          <a:p>
            <a:pPr marL="0" lvl="0" indent="0" algn="l" rtl="0">
              <a:spcBef>
                <a:spcPts val="0"/>
              </a:spcBef>
              <a:spcAft>
                <a:spcPts val="0"/>
              </a:spcAft>
              <a:buNone/>
            </a:pPr>
            <a:endParaRPr sz="1400" dirty="0">
              <a:solidFill>
                <a:schemeClr val="dk1"/>
              </a:solidFill>
            </a:endParaRPr>
          </a:p>
          <a:p>
            <a:pPr marL="0" lvl="0" indent="0" algn="l" rtl="0">
              <a:spcBef>
                <a:spcPts val="0"/>
              </a:spcBef>
              <a:spcAft>
                <a:spcPts val="0"/>
              </a:spcAft>
              <a:buClr>
                <a:schemeClr val="dk1"/>
              </a:buClr>
              <a:buSzPts val="1100"/>
              <a:buFont typeface="Arial"/>
              <a:buNone/>
            </a:pPr>
            <a:endParaRPr sz="1200" dirty="0"/>
          </a:p>
          <a:p>
            <a:pPr marL="0" lvl="0" indent="0" algn="l" rtl="0">
              <a:spcBef>
                <a:spcPts val="1600"/>
              </a:spcBef>
              <a:spcAft>
                <a:spcPts val="0"/>
              </a:spcAft>
              <a:buClr>
                <a:schemeClr val="dk1"/>
              </a:buClr>
              <a:buSzPts val="1100"/>
              <a:buFont typeface="Arial"/>
              <a:buNone/>
            </a:pPr>
            <a:endParaRPr sz="1200" dirty="0"/>
          </a:p>
          <a:p>
            <a:pPr marL="0" lvl="0" indent="0" algn="l" rtl="0">
              <a:spcBef>
                <a:spcPts val="0"/>
              </a:spcBef>
              <a:spcAft>
                <a:spcPts val="0"/>
              </a:spcAft>
              <a:buClr>
                <a:schemeClr val="dk1"/>
              </a:buClr>
              <a:buSzPts val="1100"/>
              <a:buFont typeface="Arial"/>
              <a:buNone/>
            </a:pPr>
            <a:r>
              <a:rPr lang="en" sz="1200" dirty="0"/>
              <a:t>17-05-2019</a:t>
            </a:r>
            <a:endParaRPr sz="1400" dirty="0">
              <a:solidFill>
                <a:schemeClr val="dk1"/>
              </a:solidFill>
            </a:endParaRPr>
          </a:p>
          <a:p>
            <a:pPr marL="0" lvl="0" indent="0" algn="l" rtl="0">
              <a:spcBef>
                <a:spcPts val="0"/>
              </a:spcBef>
              <a:spcAft>
                <a:spcPts val="0"/>
              </a:spcAft>
              <a:buClr>
                <a:schemeClr val="dk1"/>
              </a:buClr>
              <a:buSzPts val="1100"/>
              <a:buFont typeface="Arial"/>
              <a:buNone/>
            </a:pPr>
            <a:endParaRPr sz="2000" b="1" dirty="0">
              <a:solidFill>
                <a:schemeClr val="dk1"/>
              </a:solidFill>
              <a:highlight>
                <a:schemeClr val="lt1"/>
              </a:highlight>
            </a:endParaRPr>
          </a:p>
          <a:p>
            <a:pPr marL="0" lvl="0" indent="0" algn="l" rtl="0">
              <a:spcBef>
                <a:spcPts val="0"/>
              </a:spcBef>
              <a:spcAft>
                <a:spcPts val="0"/>
              </a:spcAft>
              <a:buClr>
                <a:schemeClr val="dk1"/>
              </a:buClr>
              <a:buSzPts val="1100"/>
              <a:buFont typeface="Arial"/>
              <a:buNone/>
            </a:pPr>
            <a:endParaRPr dirty="0"/>
          </a:p>
          <a:p>
            <a:pPr marL="0" lvl="0" indent="0" algn="l" rtl="0">
              <a:spcBef>
                <a:spcPts val="1600"/>
              </a:spcBef>
              <a:spcAft>
                <a:spcPts val="1600"/>
              </a:spcAft>
              <a:buNone/>
            </a:pPr>
            <a:endParaRPr dirty="0"/>
          </a:p>
        </p:txBody>
      </p:sp>
      <p:pic>
        <p:nvPicPr>
          <p:cNvPr id="425" name="Google Shape;425;p62"/>
          <p:cNvPicPr preferRelativeResize="0"/>
          <p:nvPr/>
        </p:nvPicPr>
        <p:blipFill>
          <a:blip r:embed="rId3">
            <a:alphaModFix/>
          </a:blip>
          <a:stretch>
            <a:fillRect/>
          </a:stretch>
        </p:blipFill>
        <p:spPr>
          <a:xfrm>
            <a:off x="0" y="0"/>
            <a:ext cx="750800" cy="750800"/>
          </a:xfrm>
          <a:prstGeom prst="rect">
            <a:avLst/>
          </a:prstGeom>
          <a:noFill/>
          <a:ln>
            <a:noFill/>
          </a:ln>
        </p:spPr>
      </p:pic>
      <p:sp>
        <p:nvSpPr>
          <p:cNvPr id="426" name="Google Shape;426;p6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59</a:t>
            </a:fld>
            <a:endParaRPr dirty="0"/>
          </a:p>
        </p:txBody>
      </p:sp>
      <p:pic>
        <p:nvPicPr>
          <p:cNvPr id="5" name="Google Shape;210;p32">
            <a:extLst>
              <a:ext uri="{FF2B5EF4-FFF2-40B4-BE49-F238E27FC236}">
                <a16:creationId xmlns:a16="http://schemas.microsoft.com/office/drawing/2014/main" id="{11EB7073-E3EF-4157-A27D-419E5220AF5E}"/>
              </a:ext>
            </a:extLst>
          </p:cNvPr>
          <p:cNvPicPr preferRelativeResize="0"/>
          <p:nvPr/>
        </p:nvPicPr>
        <p:blipFill>
          <a:blip r:embed="rId4">
            <a:alphaModFix/>
          </a:blip>
          <a:stretch>
            <a:fillRect/>
          </a:stretch>
        </p:blipFill>
        <p:spPr>
          <a:xfrm>
            <a:off x="8389088" y="1"/>
            <a:ext cx="754912" cy="659218"/>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9"/>
          <p:cNvSpPr txBox="1">
            <a:spLocks noGrp="1"/>
          </p:cNvSpPr>
          <p:nvPr>
            <p:ph type="title"/>
          </p:nvPr>
        </p:nvSpPr>
        <p:spPr>
          <a:xfrm>
            <a:off x="311700" y="21497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dirty="0"/>
              <a:t>Low-light Images</a:t>
            </a:r>
            <a:endParaRPr b="1" dirty="0"/>
          </a:p>
        </p:txBody>
      </p:sp>
      <p:sp>
        <p:nvSpPr>
          <p:cNvPr id="104" name="Google Shape;104;p19"/>
          <p:cNvSpPr txBox="1">
            <a:spLocks noGrp="1"/>
          </p:cNvSpPr>
          <p:nvPr>
            <p:ph type="body" idx="1"/>
          </p:nvPr>
        </p:nvSpPr>
        <p:spPr>
          <a:xfrm>
            <a:off x="115225" y="901624"/>
            <a:ext cx="8922900" cy="4241875"/>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rgbClr val="000000"/>
              </a:buClr>
              <a:buSzPts val="1800"/>
              <a:buChar char="●"/>
            </a:pPr>
            <a:r>
              <a:rPr lang="en" dirty="0">
                <a:solidFill>
                  <a:srgbClr val="000000"/>
                </a:solidFill>
              </a:rPr>
              <a:t>Images captured under low-light conditions can be categorized under Low-light images. </a:t>
            </a:r>
            <a:endParaRPr dirty="0">
              <a:solidFill>
                <a:srgbClr val="000000"/>
              </a:solidFill>
            </a:endParaRPr>
          </a:p>
          <a:p>
            <a:pPr marL="457200" lvl="0" indent="-342900" algn="l" rtl="0">
              <a:spcBef>
                <a:spcPts val="0"/>
              </a:spcBef>
              <a:spcAft>
                <a:spcPts val="0"/>
              </a:spcAft>
              <a:buClr>
                <a:srgbClr val="000000"/>
              </a:buClr>
              <a:buSzPts val="1800"/>
              <a:buChar char="●"/>
            </a:pPr>
            <a:r>
              <a:rPr lang="en" dirty="0">
                <a:solidFill>
                  <a:srgbClr val="000000"/>
                </a:solidFill>
              </a:rPr>
              <a:t>In low-light images, most of the scene details are hidden in it and not visible due to lack of light. </a:t>
            </a:r>
            <a:endParaRPr dirty="0">
              <a:solidFill>
                <a:srgbClr val="000000"/>
              </a:solidFill>
            </a:endParaRPr>
          </a:p>
          <a:p>
            <a:pPr marL="457200" lvl="0" indent="0" algn="l" rtl="0">
              <a:spcBef>
                <a:spcPts val="1600"/>
              </a:spcBef>
              <a:spcAft>
                <a:spcPts val="0"/>
              </a:spcAft>
              <a:buNone/>
            </a:pPr>
            <a:endParaRPr dirty="0">
              <a:solidFill>
                <a:srgbClr val="000000"/>
              </a:solidFill>
            </a:endParaRPr>
          </a:p>
          <a:p>
            <a:pPr marL="457200" lvl="0" indent="0" algn="l" rtl="0">
              <a:spcBef>
                <a:spcPts val="1600"/>
              </a:spcBef>
              <a:spcAft>
                <a:spcPts val="0"/>
              </a:spcAft>
              <a:buNone/>
            </a:pPr>
            <a:endParaRPr dirty="0">
              <a:solidFill>
                <a:srgbClr val="000000"/>
              </a:solidFill>
            </a:endParaRPr>
          </a:p>
          <a:p>
            <a:pPr marL="457200" lvl="0" indent="0" algn="l" rtl="0">
              <a:spcBef>
                <a:spcPts val="1600"/>
              </a:spcBef>
              <a:spcAft>
                <a:spcPts val="0"/>
              </a:spcAft>
              <a:buNone/>
            </a:pPr>
            <a:endParaRPr dirty="0">
              <a:solidFill>
                <a:srgbClr val="000000"/>
              </a:solidFill>
            </a:endParaRPr>
          </a:p>
          <a:p>
            <a:pPr marL="0" lvl="0" indent="0" algn="l" rtl="0">
              <a:spcBef>
                <a:spcPts val="1600"/>
              </a:spcBef>
              <a:spcAft>
                <a:spcPts val="0"/>
              </a:spcAft>
              <a:buNone/>
            </a:pPr>
            <a:endParaRPr dirty="0">
              <a:solidFill>
                <a:srgbClr val="000000"/>
              </a:solidFill>
            </a:endParaRPr>
          </a:p>
          <a:p>
            <a:pPr marL="0" lvl="0" indent="0" algn="l" rtl="0">
              <a:spcBef>
                <a:spcPts val="0"/>
              </a:spcBef>
              <a:spcAft>
                <a:spcPts val="0"/>
              </a:spcAft>
              <a:buNone/>
            </a:pPr>
            <a:r>
              <a:rPr lang="en" dirty="0">
                <a:solidFill>
                  <a:srgbClr val="000000"/>
                </a:solidFill>
              </a:rPr>
              <a:t>			</a:t>
            </a:r>
            <a:r>
              <a:rPr lang="en-US" dirty="0">
                <a:solidFill>
                  <a:srgbClr val="000000"/>
                </a:solidFill>
              </a:rPr>
              <a:t>         </a:t>
            </a:r>
            <a:r>
              <a:rPr lang="en" dirty="0">
                <a:solidFill>
                  <a:srgbClr val="000000"/>
                </a:solidFill>
              </a:rPr>
              <a:t>Low-light images</a:t>
            </a:r>
          </a:p>
          <a:p>
            <a:pPr marL="0" lvl="0" indent="0" algn="l" rtl="0">
              <a:lnSpc>
                <a:spcPct val="100000"/>
              </a:lnSpc>
              <a:spcBef>
                <a:spcPts val="0"/>
              </a:spcBef>
              <a:spcAft>
                <a:spcPts val="1600"/>
              </a:spcAft>
              <a:buClr>
                <a:schemeClr val="dk1"/>
              </a:buClr>
              <a:buSzPts val="1100"/>
              <a:buFont typeface="Arial"/>
              <a:buNone/>
            </a:pPr>
            <a:r>
              <a:rPr lang="en" sz="1200" dirty="0">
                <a:solidFill>
                  <a:schemeClr val="tx1"/>
                </a:solidFill>
              </a:rPr>
              <a:t>17-05-2019</a:t>
            </a:r>
            <a:endParaRPr lang="en" dirty="0">
              <a:solidFill>
                <a:schemeClr val="tx1"/>
              </a:solidFill>
            </a:endParaRPr>
          </a:p>
        </p:txBody>
      </p:sp>
      <p:pic>
        <p:nvPicPr>
          <p:cNvPr id="105" name="Google Shape;105;p19"/>
          <p:cNvPicPr preferRelativeResize="0"/>
          <p:nvPr/>
        </p:nvPicPr>
        <p:blipFill>
          <a:blip r:embed="rId3">
            <a:alphaModFix/>
          </a:blip>
          <a:stretch>
            <a:fillRect/>
          </a:stretch>
        </p:blipFill>
        <p:spPr>
          <a:xfrm>
            <a:off x="1872550" y="2241263"/>
            <a:ext cx="2699450" cy="2024600"/>
          </a:xfrm>
          <a:prstGeom prst="rect">
            <a:avLst/>
          </a:prstGeom>
          <a:noFill/>
          <a:ln>
            <a:noFill/>
          </a:ln>
        </p:spPr>
      </p:pic>
      <p:pic>
        <p:nvPicPr>
          <p:cNvPr id="106" name="Google Shape;106;p19"/>
          <p:cNvPicPr preferRelativeResize="0"/>
          <p:nvPr/>
        </p:nvPicPr>
        <p:blipFill>
          <a:blip r:embed="rId4">
            <a:alphaModFix/>
          </a:blip>
          <a:stretch>
            <a:fillRect/>
          </a:stretch>
        </p:blipFill>
        <p:spPr>
          <a:xfrm>
            <a:off x="4728425" y="2241263"/>
            <a:ext cx="2699450" cy="2024587"/>
          </a:xfrm>
          <a:prstGeom prst="rect">
            <a:avLst/>
          </a:prstGeom>
          <a:noFill/>
          <a:ln>
            <a:noFill/>
          </a:ln>
        </p:spPr>
      </p:pic>
      <p:pic>
        <p:nvPicPr>
          <p:cNvPr id="107" name="Google Shape;107;p19"/>
          <p:cNvPicPr preferRelativeResize="0"/>
          <p:nvPr/>
        </p:nvPicPr>
        <p:blipFill>
          <a:blip r:embed="rId5">
            <a:alphaModFix/>
          </a:blip>
          <a:stretch>
            <a:fillRect/>
          </a:stretch>
        </p:blipFill>
        <p:spPr>
          <a:xfrm>
            <a:off x="1" y="1"/>
            <a:ext cx="733646" cy="669850"/>
          </a:xfrm>
          <a:prstGeom prst="rect">
            <a:avLst/>
          </a:prstGeom>
          <a:noFill/>
          <a:ln>
            <a:noFill/>
          </a:ln>
        </p:spPr>
      </p:pic>
      <p:pic>
        <p:nvPicPr>
          <p:cNvPr id="108" name="Google Shape;108;p19"/>
          <p:cNvPicPr preferRelativeResize="0"/>
          <p:nvPr/>
        </p:nvPicPr>
        <p:blipFill>
          <a:blip r:embed="rId6">
            <a:alphaModFix/>
          </a:blip>
          <a:stretch>
            <a:fillRect/>
          </a:stretch>
        </p:blipFill>
        <p:spPr>
          <a:xfrm>
            <a:off x="8410353" y="0"/>
            <a:ext cx="733647" cy="572701"/>
          </a:xfrm>
          <a:prstGeom prst="rect">
            <a:avLst/>
          </a:prstGeom>
          <a:noFill/>
          <a:ln>
            <a:noFill/>
          </a:ln>
        </p:spPr>
      </p:pic>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uk-UA" smtClean="0"/>
              <a:t>6</a:t>
            </a:fld>
            <a:endParaRPr lang="uk-UA"/>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sp>
        <p:nvSpPr>
          <p:cNvPr id="431" name="Google Shape;431;p63"/>
          <p:cNvSpPr txBox="1">
            <a:spLocks noGrp="1"/>
          </p:cNvSpPr>
          <p:nvPr>
            <p:ph type="body" idx="1"/>
          </p:nvPr>
        </p:nvSpPr>
        <p:spPr>
          <a:xfrm>
            <a:off x="173525" y="-50"/>
            <a:ext cx="8658900" cy="5143500"/>
          </a:xfrm>
          <a:prstGeom prst="rect">
            <a:avLst/>
          </a:prstGeom>
        </p:spPr>
        <p:txBody>
          <a:bodyPr spcFirstLastPara="1" wrap="square" lIns="91425" tIns="91425" rIns="91425" bIns="91425" anchor="t" anchorCtr="0">
            <a:noAutofit/>
          </a:bodyPr>
          <a:lstStyle/>
          <a:p>
            <a:pPr marL="0" lvl="0" indent="0" algn="ctr" rtl="0">
              <a:spcBef>
                <a:spcPts val="200"/>
              </a:spcBef>
              <a:spcAft>
                <a:spcPts val="0"/>
              </a:spcAft>
              <a:buNone/>
            </a:pPr>
            <a:endParaRPr lang="en" sz="2000" dirty="0">
              <a:solidFill>
                <a:schemeClr val="dk1"/>
              </a:solidFill>
            </a:endParaRPr>
          </a:p>
          <a:p>
            <a:pPr marL="0" lvl="0" indent="0" algn="ctr" rtl="0">
              <a:spcBef>
                <a:spcPts val="200"/>
              </a:spcBef>
              <a:spcAft>
                <a:spcPts val="0"/>
              </a:spcAft>
              <a:buNone/>
            </a:pPr>
            <a:endParaRPr lang="en" sz="2000" dirty="0">
              <a:solidFill>
                <a:schemeClr val="dk1"/>
              </a:solidFill>
            </a:endParaRPr>
          </a:p>
          <a:p>
            <a:pPr marL="0" lvl="0" indent="0" algn="ctr" rtl="0">
              <a:spcBef>
                <a:spcPts val="200"/>
              </a:spcBef>
              <a:spcAft>
                <a:spcPts val="0"/>
              </a:spcAft>
              <a:buNone/>
            </a:pPr>
            <a:r>
              <a:rPr lang="en" sz="2000" dirty="0">
                <a:solidFill>
                  <a:schemeClr val="dk1"/>
                </a:solidFill>
              </a:rPr>
              <a:t>[2] “</a:t>
            </a:r>
            <a:r>
              <a:rPr lang="en" sz="2000" b="1" dirty="0">
                <a:solidFill>
                  <a:schemeClr val="dk1"/>
                </a:solidFill>
              </a:rPr>
              <a:t>Adaptive Multiscale Retinex for Image Contrast Enhancement</a:t>
            </a:r>
            <a:r>
              <a:rPr lang="en" sz="2000" dirty="0">
                <a:solidFill>
                  <a:schemeClr val="dk1"/>
                </a:solidFill>
              </a:rPr>
              <a:t>”  </a:t>
            </a:r>
            <a:r>
              <a:rPr lang="en" sz="2000" b="1" dirty="0">
                <a:solidFill>
                  <a:schemeClr val="dk1"/>
                </a:solidFill>
              </a:rPr>
              <a:t>(AMSR) </a:t>
            </a:r>
            <a:r>
              <a:rPr lang="en" sz="2000" b="1" dirty="0">
                <a:solidFill>
                  <a:srgbClr val="000000"/>
                </a:solidFill>
              </a:rPr>
              <a:t>[Chang,2013]</a:t>
            </a:r>
            <a:endParaRPr sz="2000" b="1" dirty="0">
              <a:solidFill>
                <a:schemeClr val="dk1"/>
              </a:solidFill>
            </a:endParaRPr>
          </a:p>
          <a:p>
            <a:pPr marL="457200" lvl="0" indent="0" algn="l" rtl="0">
              <a:spcBef>
                <a:spcPts val="200"/>
              </a:spcBef>
              <a:spcAft>
                <a:spcPts val="0"/>
              </a:spcAft>
              <a:buClr>
                <a:schemeClr val="dk1"/>
              </a:buClr>
              <a:buSzPts val="1100"/>
              <a:buFont typeface="Arial"/>
              <a:buNone/>
            </a:pPr>
            <a:endParaRPr sz="2000" b="1" dirty="0">
              <a:solidFill>
                <a:schemeClr val="dk1"/>
              </a:solidFill>
            </a:endParaRPr>
          </a:p>
          <a:p>
            <a:pPr marL="0" lvl="0" indent="0" algn="l" rtl="0">
              <a:spcBef>
                <a:spcPts val="200"/>
              </a:spcBef>
              <a:spcAft>
                <a:spcPts val="0"/>
              </a:spcAft>
              <a:buClr>
                <a:schemeClr val="dk1"/>
              </a:buClr>
              <a:buSzPts val="1100"/>
              <a:buFont typeface="Arial"/>
              <a:buNone/>
            </a:pPr>
            <a:r>
              <a:rPr lang="en" sz="2000" b="1" dirty="0">
                <a:solidFill>
                  <a:schemeClr val="dk1"/>
                </a:solidFill>
              </a:rPr>
              <a:t>Technique used: </a:t>
            </a:r>
            <a:endParaRPr sz="2000" b="1" dirty="0">
              <a:solidFill>
                <a:schemeClr val="dk1"/>
              </a:solidFill>
            </a:endParaRPr>
          </a:p>
          <a:p>
            <a:pPr marL="914400" lvl="0" indent="-355600" algn="l" rtl="0">
              <a:spcBef>
                <a:spcPts val="0"/>
              </a:spcBef>
              <a:spcAft>
                <a:spcPts val="0"/>
              </a:spcAft>
              <a:buClr>
                <a:schemeClr val="dk1"/>
              </a:buClr>
              <a:buSzPts val="2000"/>
              <a:buChar char="●"/>
            </a:pPr>
            <a:r>
              <a:rPr lang="en" sz="2000" dirty="0">
                <a:solidFill>
                  <a:schemeClr val="dk1"/>
                </a:solidFill>
              </a:rPr>
              <a:t>In AMSR, the weight associated with each SSR(Single Scale Retinex) output image and original input image is adaptively computed according to the pixel value of input image. </a:t>
            </a:r>
            <a:endParaRPr sz="2000" dirty="0">
              <a:solidFill>
                <a:schemeClr val="dk1"/>
              </a:solidFill>
            </a:endParaRPr>
          </a:p>
          <a:p>
            <a:pPr marL="914400" lvl="0" indent="-355600" algn="l" rtl="0">
              <a:spcBef>
                <a:spcPts val="0"/>
              </a:spcBef>
              <a:spcAft>
                <a:spcPts val="0"/>
              </a:spcAft>
              <a:buClr>
                <a:schemeClr val="dk1"/>
              </a:buClr>
              <a:buSzPts val="2000"/>
              <a:buChar char="●"/>
            </a:pPr>
            <a:r>
              <a:rPr lang="en" sz="2000" dirty="0">
                <a:solidFill>
                  <a:schemeClr val="dk1"/>
                </a:solidFill>
              </a:rPr>
              <a:t>So obtained weight is used to obtain enhanced high-contrast image. </a:t>
            </a:r>
            <a:endParaRPr sz="2000" dirty="0">
              <a:solidFill>
                <a:schemeClr val="dk1"/>
              </a:solidFill>
            </a:endParaRPr>
          </a:p>
          <a:p>
            <a:pPr marL="0" lvl="0" indent="0" algn="l" rtl="0">
              <a:spcBef>
                <a:spcPts val="0"/>
              </a:spcBef>
              <a:spcAft>
                <a:spcPts val="0"/>
              </a:spcAft>
              <a:buNone/>
            </a:pPr>
            <a:endParaRPr sz="1400" dirty="0">
              <a:solidFill>
                <a:schemeClr val="dk1"/>
              </a:solidFill>
            </a:endParaRPr>
          </a:p>
          <a:p>
            <a:pPr marL="0" lvl="0" indent="0" algn="l" rtl="0">
              <a:spcBef>
                <a:spcPts val="0"/>
              </a:spcBef>
              <a:spcAft>
                <a:spcPts val="0"/>
              </a:spcAft>
              <a:buNone/>
            </a:pPr>
            <a:endParaRPr sz="1400" dirty="0">
              <a:solidFill>
                <a:schemeClr val="dk1"/>
              </a:solidFill>
            </a:endParaRPr>
          </a:p>
          <a:p>
            <a:pPr marL="0" lvl="0" indent="0" algn="l" rtl="0">
              <a:spcBef>
                <a:spcPts val="0"/>
              </a:spcBef>
              <a:spcAft>
                <a:spcPts val="0"/>
              </a:spcAft>
              <a:buNone/>
            </a:pPr>
            <a:endParaRPr sz="1400" dirty="0">
              <a:solidFill>
                <a:schemeClr val="dk1"/>
              </a:solidFill>
            </a:endParaRPr>
          </a:p>
          <a:p>
            <a:pPr marL="0" lvl="0" indent="0" algn="l" rtl="0">
              <a:spcBef>
                <a:spcPts val="0"/>
              </a:spcBef>
              <a:spcAft>
                <a:spcPts val="0"/>
              </a:spcAft>
              <a:buNone/>
            </a:pPr>
            <a:endParaRPr sz="1400" dirty="0">
              <a:solidFill>
                <a:schemeClr val="dk1"/>
              </a:solidFill>
            </a:endParaRPr>
          </a:p>
          <a:p>
            <a:pPr marL="0" lvl="0" indent="0" algn="l" rtl="0">
              <a:spcBef>
                <a:spcPts val="0"/>
              </a:spcBef>
              <a:spcAft>
                <a:spcPts val="0"/>
              </a:spcAft>
              <a:buNone/>
            </a:pPr>
            <a:endParaRPr sz="1400" dirty="0">
              <a:solidFill>
                <a:schemeClr val="dk1"/>
              </a:solidFill>
            </a:endParaRPr>
          </a:p>
          <a:p>
            <a:pPr marL="0" lvl="0" indent="0" algn="l" rtl="0">
              <a:spcBef>
                <a:spcPts val="0"/>
              </a:spcBef>
              <a:spcAft>
                <a:spcPts val="0"/>
              </a:spcAft>
              <a:buClr>
                <a:schemeClr val="dk1"/>
              </a:buClr>
              <a:buSzPts val="1100"/>
              <a:buFont typeface="Arial"/>
              <a:buNone/>
            </a:pPr>
            <a:r>
              <a:rPr lang="en" sz="1200" dirty="0"/>
              <a:t>17-05-2019</a:t>
            </a:r>
            <a:endParaRPr sz="1400" dirty="0"/>
          </a:p>
          <a:p>
            <a:pPr marL="0" lvl="0" indent="0" algn="l" rtl="0">
              <a:spcBef>
                <a:spcPts val="1600"/>
              </a:spcBef>
              <a:spcAft>
                <a:spcPts val="0"/>
              </a:spcAft>
              <a:buNone/>
            </a:pPr>
            <a:endParaRPr sz="1400" dirty="0">
              <a:solidFill>
                <a:schemeClr val="dk1"/>
              </a:solidFill>
            </a:endParaRPr>
          </a:p>
          <a:p>
            <a:pPr marL="0" lvl="0" indent="0" algn="l" rtl="0">
              <a:spcBef>
                <a:spcPts val="0"/>
              </a:spcBef>
              <a:spcAft>
                <a:spcPts val="0"/>
              </a:spcAft>
              <a:buClr>
                <a:schemeClr val="dk1"/>
              </a:buClr>
              <a:buSzPts val="1100"/>
              <a:buFont typeface="Arial"/>
              <a:buNone/>
            </a:pPr>
            <a:endParaRPr dirty="0"/>
          </a:p>
          <a:p>
            <a:pPr marL="0" lvl="0" indent="0" algn="l" rtl="0">
              <a:spcBef>
                <a:spcPts val="1600"/>
              </a:spcBef>
              <a:spcAft>
                <a:spcPts val="0"/>
              </a:spcAft>
              <a:buClr>
                <a:schemeClr val="dk1"/>
              </a:buClr>
              <a:buSzPts val="1100"/>
              <a:buFont typeface="Arial"/>
              <a:buNone/>
            </a:pPr>
            <a:endParaRPr dirty="0"/>
          </a:p>
          <a:p>
            <a:pPr marL="0" lvl="0" indent="0" algn="l" rtl="0">
              <a:spcBef>
                <a:spcPts val="1600"/>
              </a:spcBef>
              <a:spcAft>
                <a:spcPts val="1600"/>
              </a:spcAft>
              <a:buNone/>
            </a:pPr>
            <a:endParaRPr dirty="0"/>
          </a:p>
        </p:txBody>
      </p:sp>
      <p:pic>
        <p:nvPicPr>
          <p:cNvPr id="432" name="Google Shape;432;p63"/>
          <p:cNvPicPr preferRelativeResize="0"/>
          <p:nvPr/>
        </p:nvPicPr>
        <p:blipFill>
          <a:blip r:embed="rId3">
            <a:alphaModFix/>
          </a:blip>
          <a:stretch>
            <a:fillRect/>
          </a:stretch>
        </p:blipFill>
        <p:spPr>
          <a:xfrm>
            <a:off x="-15208" y="0"/>
            <a:ext cx="823282" cy="797442"/>
          </a:xfrm>
          <a:prstGeom prst="rect">
            <a:avLst/>
          </a:prstGeom>
          <a:noFill/>
          <a:ln>
            <a:noFill/>
          </a:ln>
        </p:spPr>
      </p:pic>
      <p:sp>
        <p:nvSpPr>
          <p:cNvPr id="433" name="Google Shape;433;p6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60</a:t>
            </a:fld>
            <a:endParaRPr dirty="0"/>
          </a:p>
        </p:txBody>
      </p:sp>
      <p:pic>
        <p:nvPicPr>
          <p:cNvPr id="5" name="Google Shape;210;p32">
            <a:extLst>
              <a:ext uri="{FF2B5EF4-FFF2-40B4-BE49-F238E27FC236}">
                <a16:creationId xmlns:a16="http://schemas.microsoft.com/office/drawing/2014/main" id="{1C376BA8-7649-458D-854C-1E6C270E0E7A}"/>
              </a:ext>
            </a:extLst>
          </p:cNvPr>
          <p:cNvPicPr preferRelativeResize="0"/>
          <p:nvPr/>
        </p:nvPicPr>
        <p:blipFill>
          <a:blip r:embed="rId4">
            <a:alphaModFix/>
          </a:blip>
          <a:stretch>
            <a:fillRect/>
          </a:stretch>
        </p:blipFill>
        <p:spPr>
          <a:xfrm>
            <a:off x="8389088" y="1"/>
            <a:ext cx="754912" cy="659218"/>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437"/>
        <p:cNvGrpSpPr/>
        <p:nvPr/>
      </p:nvGrpSpPr>
      <p:grpSpPr>
        <a:xfrm>
          <a:off x="0" y="0"/>
          <a:ext cx="0" cy="0"/>
          <a:chOff x="0" y="0"/>
          <a:chExt cx="0" cy="0"/>
        </a:xfrm>
      </p:grpSpPr>
      <p:sp>
        <p:nvSpPr>
          <p:cNvPr id="438" name="Google Shape;438;p64"/>
          <p:cNvSpPr txBox="1">
            <a:spLocks noGrp="1"/>
          </p:cNvSpPr>
          <p:nvPr>
            <p:ph type="body" idx="1"/>
          </p:nvPr>
        </p:nvSpPr>
        <p:spPr>
          <a:xfrm>
            <a:off x="148725" y="0"/>
            <a:ext cx="8824500" cy="508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2000" dirty="0">
                <a:solidFill>
                  <a:schemeClr val="dk1"/>
                </a:solidFill>
              </a:rPr>
              <a:t>	[3] “</a:t>
            </a:r>
            <a:r>
              <a:rPr lang="en" sz="2000" b="1" dirty="0">
                <a:solidFill>
                  <a:schemeClr val="dk1"/>
                </a:solidFill>
              </a:rPr>
              <a:t>A Modiﬁed BPDHE Enhancement Algorithm for Low 	Resolution Images</a:t>
            </a:r>
            <a:r>
              <a:rPr lang="en" sz="2000" dirty="0">
                <a:solidFill>
                  <a:schemeClr val="dk1"/>
                </a:solidFill>
              </a:rPr>
              <a:t>” </a:t>
            </a:r>
            <a:r>
              <a:rPr lang="en" sz="2000" b="1" dirty="0">
                <a:solidFill>
                  <a:schemeClr val="dk1"/>
                </a:solidFill>
              </a:rPr>
              <a:t>(BPDHE)</a:t>
            </a:r>
            <a:r>
              <a:rPr lang="en" sz="2000" b="1" dirty="0">
                <a:solidFill>
                  <a:srgbClr val="000000"/>
                </a:solidFill>
              </a:rPr>
              <a:t>[</a:t>
            </a:r>
            <a:r>
              <a:rPr lang="en" b="1" dirty="0">
                <a:solidFill>
                  <a:srgbClr val="000000"/>
                </a:solidFill>
              </a:rPr>
              <a:t>Pooja,2016]</a:t>
            </a:r>
            <a:endParaRPr b="1" dirty="0">
              <a:solidFill>
                <a:srgbClr val="000000"/>
              </a:solidFill>
            </a:endParaRPr>
          </a:p>
          <a:p>
            <a:pPr marL="0" lvl="0" indent="0" algn="l" rtl="0">
              <a:spcBef>
                <a:spcPts val="200"/>
              </a:spcBef>
              <a:spcAft>
                <a:spcPts val="0"/>
              </a:spcAft>
              <a:buClr>
                <a:schemeClr val="dk1"/>
              </a:buClr>
              <a:buSzPts val="1100"/>
              <a:buFont typeface="Arial"/>
              <a:buNone/>
            </a:pPr>
            <a:endParaRPr b="1" dirty="0">
              <a:solidFill>
                <a:srgbClr val="000000"/>
              </a:solidFill>
            </a:endParaRPr>
          </a:p>
          <a:p>
            <a:pPr marL="0" lvl="0" indent="0" algn="l" rtl="0">
              <a:spcBef>
                <a:spcPts val="200"/>
              </a:spcBef>
              <a:spcAft>
                <a:spcPts val="0"/>
              </a:spcAft>
              <a:buClr>
                <a:schemeClr val="dk1"/>
              </a:buClr>
              <a:buSzPts val="1100"/>
              <a:buFont typeface="Arial"/>
              <a:buNone/>
            </a:pPr>
            <a:r>
              <a:rPr lang="en" sz="2000" b="1" dirty="0">
                <a:solidFill>
                  <a:schemeClr val="dk1"/>
                </a:solidFill>
              </a:rPr>
              <a:t>Technique used: </a:t>
            </a:r>
            <a:endParaRPr sz="2000" b="1" dirty="0">
              <a:solidFill>
                <a:schemeClr val="dk1"/>
              </a:solidFill>
            </a:endParaRPr>
          </a:p>
          <a:p>
            <a:pPr marL="914400" lvl="0" indent="-355600" algn="l" rtl="0">
              <a:spcBef>
                <a:spcPts val="0"/>
              </a:spcBef>
              <a:spcAft>
                <a:spcPts val="0"/>
              </a:spcAft>
              <a:buClr>
                <a:schemeClr val="dk1"/>
              </a:buClr>
              <a:buSzPts val="2000"/>
              <a:buChar char="●"/>
            </a:pPr>
            <a:r>
              <a:rPr lang="en" sz="2000" dirty="0">
                <a:solidFill>
                  <a:schemeClr val="dk1"/>
                </a:solidFill>
              </a:rPr>
              <a:t>Decompose the input low light image into low and high frequency components in frequency domain using DWT. </a:t>
            </a:r>
            <a:endParaRPr sz="2000" dirty="0">
              <a:solidFill>
                <a:schemeClr val="dk1"/>
              </a:solidFill>
            </a:endParaRPr>
          </a:p>
          <a:p>
            <a:pPr marL="914400" lvl="0" indent="-355600" algn="l" rtl="0">
              <a:spcBef>
                <a:spcPts val="0"/>
              </a:spcBef>
              <a:spcAft>
                <a:spcPts val="0"/>
              </a:spcAft>
              <a:buClr>
                <a:schemeClr val="dk1"/>
              </a:buClr>
              <a:buSzPts val="2000"/>
              <a:buChar char="●"/>
            </a:pPr>
            <a:r>
              <a:rPr lang="en" sz="2000" dirty="0">
                <a:solidFill>
                  <a:schemeClr val="dk1"/>
                </a:solidFill>
              </a:rPr>
              <a:t>Low frequency components are enhanced using Brightness Preserving Dynamic Histogram equalization. </a:t>
            </a:r>
            <a:endParaRPr sz="2000" dirty="0">
              <a:solidFill>
                <a:schemeClr val="dk1"/>
              </a:solidFill>
            </a:endParaRPr>
          </a:p>
          <a:p>
            <a:pPr marL="914400" lvl="0" indent="-355600" algn="l" rtl="0">
              <a:spcBef>
                <a:spcPts val="0"/>
              </a:spcBef>
              <a:spcAft>
                <a:spcPts val="0"/>
              </a:spcAft>
              <a:buClr>
                <a:schemeClr val="dk1"/>
              </a:buClr>
              <a:buSzPts val="2000"/>
              <a:buChar char="●"/>
            </a:pPr>
            <a:r>
              <a:rPr lang="en" sz="2000" dirty="0">
                <a:solidFill>
                  <a:schemeClr val="dk1"/>
                </a:solidFill>
              </a:rPr>
              <a:t>High frequency components are filtered using Gaussian filter so as to remove the noise. </a:t>
            </a:r>
            <a:endParaRPr sz="2000" dirty="0">
              <a:solidFill>
                <a:schemeClr val="dk1"/>
              </a:solidFill>
            </a:endParaRPr>
          </a:p>
          <a:p>
            <a:pPr marL="914400" lvl="0" indent="-355600" algn="l" rtl="0">
              <a:spcBef>
                <a:spcPts val="0"/>
              </a:spcBef>
              <a:spcAft>
                <a:spcPts val="0"/>
              </a:spcAft>
              <a:buClr>
                <a:schemeClr val="dk1"/>
              </a:buClr>
              <a:buSzPts val="2000"/>
              <a:buChar char="●"/>
            </a:pPr>
            <a:r>
              <a:rPr lang="en" sz="2000" dirty="0">
                <a:solidFill>
                  <a:schemeClr val="dk1"/>
                </a:solidFill>
              </a:rPr>
              <a:t>Enhanced image is reproduced by taking inverse DWT (Discrete Wavelet Transformation) of modified components. </a:t>
            </a:r>
            <a:endParaRPr sz="2000" dirty="0">
              <a:solidFill>
                <a:schemeClr val="dk1"/>
              </a:solidFill>
            </a:endParaRPr>
          </a:p>
          <a:p>
            <a:pPr marL="0" lvl="0" indent="0" algn="l" rtl="0">
              <a:spcBef>
                <a:spcPts val="0"/>
              </a:spcBef>
              <a:spcAft>
                <a:spcPts val="0"/>
              </a:spcAft>
              <a:buNone/>
            </a:pPr>
            <a:endParaRPr sz="1200" dirty="0"/>
          </a:p>
          <a:p>
            <a:pPr marL="0" lvl="0" indent="0" algn="l" rtl="0">
              <a:spcBef>
                <a:spcPts val="1600"/>
              </a:spcBef>
              <a:spcAft>
                <a:spcPts val="0"/>
              </a:spcAft>
              <a:buNone/>
            </a:pPr>
            <a:r>
              <a:rPr lang="en" sz="1200" dirty="0"/>
              <a:t>17-05-2019</a:t>
            </a:r>
            <a:endParaRPr sz="1400" dirty="0"/>
          </a:p>
          <a:p>
            <a:pPr marL="0" lvl="0" indent="0" algn="l" rtl="0">
              <a:spcBef>
                <a:spcPts val="1600"/>
              </a:spcBef>
              <a:spcAft>
                <a:spcPts val="0"/>
              </a:spcAft>
              <a:buClr>
                <a:schemeClr val="dk1"/>
              </a:buClr>
              <a:buSzPts val="1100"/>
              <a:buFont typeface="Arial"/>
              <a:buNone/>
            </a:pPr>
            <a:endParaRPr sz="2000" dirty="0"/>
          </a:p>
          <a:p>
            <a:pPr marL="0" lvl="0" indent="0" algn="l" rtl="0">
              <a:spcBef>
                <a:spcPts val="1600"/>
              </a:spcBef>
              <a:spcAft>
                <a:spcPts val="0"/>
              </a:spcAft>
              <a:buClr>
                <a:schemeClr val="dk1"/>
              </a:buClr>
              <a:buSzPts val="1100"/>
              <a:buFont typeface="Arial"/>
              <a:buNone/>
            </a:pPr>
            <a:endParaRPr sz="2000" dirty="0"/>
          </a:p>
          <a:p>
            <a:pPr marL="0" lvl="0" indent="0" algn="l" rtl="0">
              <a:spcBef>
                <a:spcPts val="1600"/>
              </a:spcBef>
              <a:spcAft>
                <a:spcPts val="1600"/>
              </a:spcAft>
              <a:buNone/>
            </a:pPr>
            <a:endParaRPr sz="2000" dirty="0"/>
          </a:p>
        </p:txBody>
      </p:sp>
      <p:sp>
        <p:nvSpPr>
          <p:cNvPr id="439" name="Google Shape;439;p6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61</a:t>
            </a:fld>
            <a:endParaRPr dirty="0"/>
          </a:p>
        </p:txBody>
      </p:sp>
      <p:pic>
        <p:nvPicPr>
          <p:cNvPr id="440" name="Google Shape;440;p64"/>
          <p:cNvPicPr preferRelativeResize="0"/>
          <p:nvPr/>
        </p:nvPicPr>
        <p:blipFill>
          <a:blip r:embed="rId3">
            <a:alphaModFix/>
          </a:blip>
          <a:stretch>
            <a:fillRect/>
          </a:stretch>
        </p:blipFill>
        <p:spPr>
          <a:xfrm>
            <a:off x="0" y="0"/>
            <a:ext cx="750800" cy="750800"/>
          </a:xfrm>
          <a:prstGeom prst="rect">
            <a:avLst/>
          </a:prstGeom>
          <a:noFill/>
          <a:ln>
            <a:noFill/>
          </a:ln>
        </p:spPr>
      </p:pic>
      <p:pic>
        <p:nvPicPr>
          <p:cNvPr id="5" name="Google Shape;210;p32">
            <a:extLst>
              <a:ext uri="{FF2B5EF4-FFF2-40B4-BE49-F238E27FC236}">
                <a16:creationId xmlns:a16="http://schemas.microsoft.com/office/drawing/2014/main" id="{A00464F1-AABF-4B18-8BCF-89C5DA50427A}"/>
              </a:ext>
            </a:extLst>
          </p:cNvPr>
          <p:cNvPicPr preferRelativeResize="0"/>
          <p:nvPr/>
        </p:nvPicPr>
        <p:blipFill>
          <a:blip r:embed="rId4">
            <a:alphaModFix/>
          </a:blip>
          <a:stretch>
            <a:fillRect/>
          </a:stretch>
        </p:blipFill>
        <p:spPr>
          <a:xfrm>
            <a:off x="8389088" y="1"/>
            <a:ext cx="754912" cy="659218"/>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444"/>
        <p:cNvGrpSpPr/>
        <p:nvPr/>
      </p:nvGrpSpPr>
      <p:grpSpPr>
        <a:xfrm>
          <a:off x="0" y="0"/>
          <a:ext cx="0" cy="0"/>
          <a:chOff x="0" y="0"/>
          <a:chExt cx="0" cy="0"/>
        </a:xfrm>
      </p:grpSpPr>
      <p:sp>
        <p:nvSpPr>
          <p:cNvPr id="445" name="Google Shape;445;p65"/>
          <p:cNvSpPr txBox="1">
            <a:spLocks noGrp="1"/>
          </p:cNvSpPr>
          <p:nvPr>
            <p:ph type="title"/>
          </p:nvPr>
        </p:nvSpPr>
        <p:spPr>
          <a:xfrm>
            <a:off x="311700" y="2068450"/>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600" b="1" dirty="0">
                <a:solidFill>
                  <a:schemeClr val="tx1"/>
                </a:solidFill>
              </a:rPr>
              <a:t>Performance Metrics</a:t>
            </a:r>
            <a:r>
              <a:rPr lang="en-US" sz="3600" b="1" dirty="0">
                <a:solidFill>
                  <a:schemeClr val="tx1"/>
                </a:solidFill>
              </a:rPr>
              <a:t> for the Algorithm Implemented</a:t>
            </a:r>
            <a:r>
              <a:rPr lang="en" sz="3600" dirty="0">
                <a:solidFill>
                  <a:schemeClr val="tx1"/>
                </a:solidFill>
              </a:rPr>
              <a:t> </a:t>
            </a:r>
            <a:endParaRPr sz="3600" dirty="0">
              <a:solidFill>
                <a:schemeClr val="tx1"/>
              </a:solidFill>
            </a:endParaRPr>
          </a:p>
        </p:txBody>
      </p:sp>
      <p:sp>
        <p:nvSpPr>
          <p:cNvPr id="446" name="Google Shape;446;p6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62</a:t>
            </a:fld>
            <a:endParaRPr dirty="0"/>
          </a:p>
        </p:txBody>
      </p:sp>
      <p:pic>
        <p:nvPicPr>
          <p:cNvPr id="447" name="Google Shape;447;p65"/>
          <p:cNvPicPr preferRelativeResize="0"/>
          <p:nvPr/>
        </p:nvPicPr>
        <p:blipFill>
          <a:blip r:embed="rId3">
            <a:alphaModFix/>
          </a:blip>
          <a:stretch>
            <a:fillRect/>
          </a:stretch>
        </p:blipFill>
        <p:spPr>
          <a:xfrm>
            <a:off x="0" y="0"/>
            <a:ext cx="750800" cy="750800"/>
          </a:xfrm>
          <a:prstGeom prst="rect">
            <a:avLst/>
          </a:prstGeom>
          <a:noFill/>
          <a:ln>
            <a:noFill/>
          </a:ln>
        </p:spPr>
      </p:pic>
      <p:pic>
        <p:nvPicPr>
          <p:cNvPr id="5" name="Google Shape;210;p32">
            <a:extLst>
              <a:ext uri="{FF2B5EF4-FFF2-40B4-BE49-F238E27FC236}">
                <a16:creationId xmlns:a16="http://schemas.microsoft.com/office/drawing/2014/main" id="{01E3005A-FA5A-4AE9-BC60-1335C5B9ED41}"/>
              </a:ext>
            </a:extLst>
          </p:cNvPr>
          <p:cNvPicPr preferRelativeResize="0"/>
          <p:nvPr/>
        </p:nvPicPr>
        <p:blipFill>
          <a:blip r:embed="rId4">
            <a:alphaModFix/>
          </a:blip>
          <a:stretch>
            <a:fillRect/>
          </a:stretch>
        </p:blipFill>
        <p:spPr>
          <a:xfrm>
            <a:off x="8389088" y="1"/>
            <a:ext cx="754912" cy="659218"/>
          </a:xfrm>
          <a:prstGeom prst="rect">
            <a:avLst/>
          </a:prstGeom>
          <a:noFill/>
          <a:ln>
            <a:noFill/>
          </a:ln>
        </p:spPr>
      </p:pic>
    </p:spTree>
    <p:extLst>
      <p:ext uri="{BB962C8B-B14F-4D97-AF65-F5344CB8AC3E}">
        <p14:creationId xmlns:p14="http://schemas.microsoft.com/office/powerpoint/2010/main" val="362329573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486"/>
        <p:cNvGrpSpPr/>
        <p:nvPr/>
      </p:nvGrpSpPr>
      <p:grpSpPr>
        <a:xfrm>
          <a:off x="0" y="0"/>
          <a:ext cx="0" cy="0"/>
          <a:chOff x="0" y="0"/>
          <a:chExt cx="0" cy="0"/>
        </a:xfrm>
      </p:grpSpPr>
      <p:sp>
        <p:nvSpPr>
          <p:cNvPr id="487" name="Google Shape;487;p70"/>
          <p:cNvSpPr txBox="1">
            <a:spLocks noGrp="1"/>
          </p:cNvSpPr>
          <p:nvPr>
            <p:ph type="body" idx="1"/>
          </p:nvPr>
        </p:nvSpPr>
        <p:spPr>
          <a:xfrm>
            <a:off x="311700" y="1152475"/>
            <a:ext cx="8520600" cy="39909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endParaRPr dirty="0">
              <a:solidFill>
                <a:srgbClr val="000000"/>
              </a:solidFill>
            </a:endParaRPr>
          </a:p>
          <a:p>
            <a:pPr marL="0" lvl="0" indent="0" algn="l" rtl="0">
              <a:lnSpc>
                <a:spcPct val="100000"/>
              </a:lnSpc>
              <a:spcBef>
                <a:spcPts val="0"/>
              </a:spcBef>
              <a:spcAft>
                <a:spcPts val="0"/>
              </a:spcAft>
              <a:buNone/>
            </a:pPr>
            <a:endParaRPr dirty="0">
              <a:solidFill>
                <a:srgbClr val="000000"/>
              </a:solidFill>
            </a:endParaRPr>
          </a:p>
          <a:p>
            <a:pPr marL="0" lvl="0" indent="0" algn="l" rtl="0">
              <a:lnSpc>
                <a:spcPct val="100000"/>
              </a:lnSpc>
              <a:spcBef>
                <a:spcPts val="0"/>
              </a:spcBef>
              <a:spcAft>
                <a:spcPts val="0"/>
              </a:spcAft>
              <a:buNone/>
            </a:pPr>
            <a:endParaRPr dirty="0">
              <a:solidFill>
                <a:srgbClr val="000000"/>
              </a:solidFill>
            </a:endParaRPr>
          </a:p>
          <a:p>
            <a:pPr marL="0" lvl="0" indent="0" algn="l" rtl="0">
              <a:lnSpc>
                <a:spcPct val="100000"/>
              </a:lnSpc>
              <a:spcBef>
                <a:spcPts val="0"/>
              </a:spcBef>
              <a:spcAft>
                <a:spcPts val="0"/>
              </a:spcAft>
              <a:buNone/>
            </a:pPr>
            <a:endParaRPr dirty="0">
              <a:solidFill>
                <a:srgbClr val="000000"/>
              </a:solidFill>
            </a:endParaRPr>
          </a:p>
          <a:p>
            <a:pPr marL="0" lvl="0" indent="0" algn="l" rtl="0">
              <a:lnSpc>
                <a:spcPct val="100000"/>
              </a:lnSpc>
              <a:spcBef>
                <a:spcPts val="0"/>
              </a:spcBef>
              <a:spcAft>
                <a:spcPts val="0"/>
              </a:spcAft>
              <a:buNone/>
            </a:pPr>
            <a:endParaRPr dirty="0">
              <a:solidFill>
                <a:srgbClr val="000000"/>
              </a:solidFill>
            </a:endParaRPr>
          </a:p>
          <a:p>
            <a:pPr marL="0" lvl="0" indent="0" algn="l" rtl="0">
              <a:lnSpc>
                <a:spcPct val="100000"/>
              </a:lnSpc>
              <a:spcBef>
                <a:spcPts val="0"/>
              </a:spcBef>
              <a:spcAft>
                <a:spcPts val="0"/>
              </a:spcAft>
              <a:buNone/>
            </a:pPr>
            <a:endParaRPr dirty="0">
              <a:solidFill>
                <a:srgbClr val="000000"/>
              </a:solidFill>
            </a:endParaRPr>
          </a:p>
          <a:p>
            <a:pPr marL="0" lvl="0" indent="0" algn="l" rtl="0">
              <a:lnSpc>
                <a:spcPct val="100000"/>
              </a:lnSpc>
              <a:spcBef>
                <a:spcPts val="0"/>
              </a:spcBef>
              <a:spcAft>
                <a:spcPts val="0"/>
              </a:spcAft>
              <a:buNone/>
            </a:pPr>
            <a:endParaRPr dirty="0">
              <a:solidFill>
                <a:srgbClr val="000000"/>
              </a:solidFill>
            </a:endParaRPr>
          </a:p>
          <a:p>
            <a:pPr marL="0" lvl="0" indent="0" algn="l" rtl="0">
              <a:lnSpc>
                <a:spcPct val="100000"/>
              </a:lnSpc>
              <a:spcBef>
                <a:spcPts val="0"/>
              </a:spcBef>
              <a:spcAft>
                <a:spcPts val="0"/>
              </a:spcAft>
              <a:buNone/>
            </a:pPr>
            <a:endParaRPr dirty="0">
              <a:solidFill>
                <a:srgbClr val="000000"/>
              </a:solidFill>
            </a:endParaRPr>
          </a:p>
          <a:p>
            <a:pPr marL="0" lvl="0" indent="0" algn="l" rtl="0">
              <a:lnSpc>
                <a:spcPct val="100000"/>
              </a:lnSpc>
              <a:spcBef>
                <a:spcPts val="0"/>
              </a:spcBef>
              <a:spcAft>
                <a:spcPts val="0"/>
              </a:spcAft>
              <a:buNone/>
            </a:pPr>
            <a:endParaRPr dirty="0">
              <a:solidFill>
                <a:srgbClr val="000000"/>
              </a:solidFill>
            </a:endParaRPr>
          </a:p>
          <a:p>
            <a:pPr marL="0" lvl="0" indent="0" algn="l" rtl="0">
              <a:lnSpc>
                <a:spcPct val="100000"/>
              </a:lnSpc>
              <a:spcBef>
                <a:spcPts val="0"/>
              </a:spcBef>
              <a:spcAft>
                <a:spcPts val="0"/>
              </a:spcAft>
              <a:buNone/>
            </a:pPr>
            <a:endParaRPr dirty="0">
              <a:solidFill>
                <a:srgbClr val="000000"/>
              </a:solidFill>
            </a:endParaRPr>
          </a:p>
          <a:p>
            <a:pPr marL="0" lvl="0" indent="0" algn="l" rtl="0">
              <a:lnSpc>
                <a:spcPct val="100000"/>
              </a:lnSpc>
              <a:spcBef>
                <a:spcPts val="0"/>
              </a:spcBef>
              <a:spcAft>
                <a:spcPts val="0"/>
              </a:spcAft>
              <a:buNone/>
            </a:pPr>
            <a:endParaRPr dirty="0">
              <a:solidFill>
                <a:srgbClr val="000000"/>
              </a:solidFill>
            </a:endParaRPr>
          </a:p>
          <a:p>
            <a:pPr marL="0" lvl="0" indent="0" algn="l" rtl="0">
              <a:lnSpc>
                <a:spcPct val="100000"/>
              </a:lnSpc>
              <a:spcBef>
                <a:spcPts val="0"/>
              </a:spcBef>
              <a:spcAft>
                <a:spcPts val="0"/>
              </a:spcAft>
              <a:buNone/>
            </a:pPr>
            <a:r>
              <a:rPr lang="en" dirty="0">
                <a:solidFill>
                  <a:srgbClr val="000000"/>
                </a:solidFill>
              </a:rPr>
              <a:t>    CDE for Enhanced images using CRM	   CDE for Dehazed-Enhanced</a:t>
            </a:r>
            <a:endParaRPr dirty="0">
              <a:solidFill>
                <a:srgbClr val="000000"/>
              </a:solidFill>
            </a:endParaRPr>
          </a:p>
          <a:p>
            <a:pPr marL="0" lvl="0" indent="0" algn="l" rtl="0">
              <a:lnSpc>
                <a:spcPct val="100000"/>
              </a:lnSpc>
              <a:spcBef>
                <a:spcPts val="0"/>
              </a:spcBef>
              <a:spcAft>
                <a:spcPts val="0"/>
              </a:spcAft>
              <a:buNone/>
            </a:pPr>
            <a:r>
              <a:rPr lang="en" dirty="0">
                <a:solidFill>
                  <a:srgbClr val="000000"/>
                </a:solidFill>
              </a:rPr>
              <a:t> 					</a:t>
            </a:r>
            <a:r>
              <a:rPr lang="en" dirty="0">
                <a:solidFill>
                  <a:schemeClr val="dk1"/>
                </a:solidFill>
              </a:rPr>
              <a:t>images by Dark Channel and CRM</a:t>
            </a:r>
            <a:endParaRPr dirty="0">
              <a:solidFill>
                <a:srgbClr val="000000"/>
              </a:solidFill>
            </a:endParaRPr>
          </a:p>
          <a:p>
            <a:pPr marL="0" lvl="0" indent="0" algn="l" rtl="0">
              <a:lnSpc>
                <a:spcPct val="100000"/>
              </a:lnSpc>
              <a:spcBef>
                <a:spcPts val="0"/>
              </a:spcBef>
              <a:spcAft>
                <a:spcPts val="0"/>
              </a:spcAft>
              <a:buNone/>
            </a:pPr>
            <a:r>
              <a:rPr lang="en" sz="1200" dirty="0"/>
              <a:t>17-05-2019</a:t>
            </a:r>
            <a:r>
              <a:rPr lang="en" dirty="0">
                <a:solidFill>
                  <a:srgbClr val="000000"/>
                </a:solidFill>
              </a:rPr>
              <a:t>									   </a:t>
            </a:r>
            <a:endParaRPr dirty="0">
              <a:solidFill>
                <a:srgbClr val="000000"/>
              </a:solidFill>
            </a:endParaRPr>
          </a:p>
        </p:txBody>
      </p:sp>
      <p:pic>
        <p:nvPicPr>
          <p:cNvPr id="488" name="Google Shape;488;p70"/>
          <p:cNvPicPr preferRelativeResize="0"/>
          <p:nvPr/>
        </p:nvPicPr>
        <p:blipFill>
          <a:blip r:embed="rId3">
            <a:alphaModFix/>
          </a:blip>
          <a:stretch>
            <a:fillRect/>
          </a:stretch>
        </p:blipFill>
        <p:spPr>
          <a:xfrm>
            <a:off x="689950" y="152400"/>
            <a:ext cx="3009825" cy="4126650"/>
          </a:xfrm>
          <a:prstGeom prst="rect">
            <a:avLst/>
          </a:prstGeom>
          <a:noFill/>
          <a:ln>
            <a:noFill/>
          </a:ln>
        </p:spPr>
      </p:pic>
      <p:pic>
        <p:nvPicPr>
          <p:cNvPr id="489" name="Google Shape;489;p70"/>
          <p:cNvPicPr preferRelativeResize="0"/>
          <p:nvPr/>
        </p:nvPicPr>
        <p:blipFill>
          <a:blip r:embed="rId4">
            <a:alphaModFix/>
          </a:blip>
          <a:stretch>
            <a:fillRect/>
          </a:stretch>
        </p:blipFill>
        <p:spPr>
          <a:xfrm>
            <a:off x="5184800" y="304600"/>
            <a:ext cx="3009825" cy="3822225"/>
          </a:xfrm>
          <a:prstGeom prst="rect">
            <a:avLst/>
          </a:prstGeom>
          <a:noFill/>
          <a:ln>
            <a:noFill/>
          </a:ln>
        </p:spPr>
      </p:pic>
      <p:pic>
        <p:nvPicPr>
          <p:cNvPr id="490" name="Google Shape;490;p70"/>
          <p:cNvPicPr preferRelativeResize="0"/>
          <p:nvPr/>
        </p:nvPicPr>
        <p:blipFill>
          <a:blip r:embed="rId5">
            <a:alphaModFix/>
          </a:blip>
          <a:stretch>
            <a:fillRect/>
          </a:stretch>
        </p:blipFill>
        <p:spPr>
          <a:xfrm>
            <a:off x="0" y="0"/>
            <a:ext cx="889425" cy="889425"/>
          </a:xfrm>
          <a:prstGeom prst="rect">
            <a:avLst/>
          </a:prstGeom>
          <a:noFill/>
          <a:ln>
            <a:noFill/>
          </a:ln>
        </p:spPr>
      </p:pic>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uk-UA" smtClean="0"/>
              <a:t>63</a:t>
            </a:fld>
            <a:endParaRPr lang="uk-UA"/>
          </a:p>
        </p:txBody>
      </p:sp>
      <p:pic>
        <p:nvPicPr>
          <p:cNvPr id="7" name="Google Shape;210;p32">
            <a:extLst>
              <a:ext uri="{FF2B5EF4-FFF2-40B4-BE49-F238E27FC236}">
                <a16:creationId xmlns:a16="http://schemas.microsoft.com/office/drawing/2014/main" id="{EDFA6F60-34C0-42C1-9C1E-8DD7FA094DF5}"/>
              </a:ext>
            </a:extLst>
          </p:cNvPr>
          <p:cNvPicPr preferRelativeResize="0"/>
          <p:nvPr/>
        </p:nvPicPr>
        <p:blipFill>
          <a:blip r:embed="rId6">
            <a:alphaModFix/>
          </a:blip>
          <a:stretch>
            <a:fillRect/>
          </a:stretch>
        </p:blipFill>
        <p:spPr>
          <a:xfrm>
            <a:off x="8389088" y="1"/>
            <a:ext cx="754912" cy="659218"/>
          </a:xfrm>
          <a:prstGeom prst="rect">
            <a:avLst/>
          </a:prstGeom>
          <a:noFill/>
          <a:ln>
            <a:noFill/>
          </a:ln>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511"/>
        <p:cNvGrpSpPr/>
        <p:nvPr/>
      </p:nvGrpSpPr>
      <p:grpSpPr>
        <a:xfrm>
          <a:off x="0" y="0"/>
          <a:ext cx="0" cy="0"/>
          <a:chOff x="0" y="0"/>
          <a:chExt cx="0" cy="0"/>
        </a:xfrm>
      </p:grpSpPr>
      <p:sp>
        <p:nvSpPr>
          <p:cNvPr id="512" name="Google Shape;512;p7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 </a:t>
            </a:r>
            <a:endParaRPr dirty="0"/>
          </a:p>
        </p:txBody>
      </p:sp>
      <p:sp>
        <p:nvSpPr>
          <p:cNvPr id="513" name="Google Shape;513;p73"/>
          <p:cNvSpPr txBox="1">
            <a:spLocks noGrp="1"/>
          </p:cNvSpPr>
          <p:nvPr>
            <p:ph type="body" idx="1"/>
          </p:nvPr>
        </p:nvSpPr>
        <p:spPr>
          <a:xfrm>
            <a:off x="311700" y="1152475"/>
            <a:ext cx="8520600" cy="3990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a:p>
            <a:pPr marL="0" lvl="0" indent="0" algn="l" rtl="0">
              <a:spcBef>
                <a:spcPts val="1600"/>
              </a:spcBef>
              <a:spcAft>
                <a:spcPts val="0"/>
              </a:spcAft>
              <a:buNone/>
            </a:pPr>
            <a:endParaRPr dirty="0"/>
          </a:p>
          <a:p>
            <a:pPr marL="0" lvl="0" indent="0" algn="l" rtl="0">
              <a:spcBef>
                <a:spcPts val="1600"/>
              </a:spcBef>
              <a:spcAft>
                <a:spcPts val="0"/>
              </a:spcAft>
              <a:buNone/>
            </a:pPr>
            <a:endParaRPr dirty="0"/>
          </a:p>
          <a:p>
            <a:pPr marL="0" lvl="0" indent="0" algn="l" rtl="0">
              <a:spcBef>
                <a:spcPts val="1600"/>
              </a:spcBef>
              <a:spcAft>
                <a:spcPts val="0"/>
              </a:spcAft>
              <a:buNone/>
            </a:pPr>
            <a:endParaRPr dirty="0"/>
          </a:p>
          <a:p>
            <a:pPr marL="0" lvl="0" indent="0" algn="l" rtl="0">
              <a:spcBef>
                <a:spcPts val="1600"/>
              </a:spcBef>
              <a:spcAft>
                <a:spcPts val="0"/>
              </a:spcAft>
              <a:buNone/>
            </a:pPr>
            <a:endParaRPr dirty="0"/>
          </a:p>
          <a:p>
            <a:pPr marL="0" lvl="0" indent="0" algn="l" rtl="0">
              <a:spcBef>
                <a:spcPts val="1600"/>
              </a:spcBef>
              <a:spcAft>
                <a:spcPts val="0"/>
              </a:spcAft>
              <a:buNone/>
            </a:pPr>
            <a:endParaRPr dirty="0"/>
          </a:p>
          <a:p>
            <a:pPr marL="0" lvl="0" indent="0" algn="l" rtl="0">
              <a:lnSpc>
                <a:spcPct val="100000"/>
              </a:lnSpc>
              <a:spcBef>
                <a:spcPts val="1600"/>
              </a:spcBef>
              <a:spcAft>
                <a:spcPts val="0"/>
              </a:spcAft>
              <a:buClr>
                <a:schemeClr val="dk1"/>
              </a:buClr>
              <a:buSzPts val="1100"/>
              <a:buFont typeface="Arial"/>
              <a:buNone/>
            </a:pPr>
            <a:r>
              <a:rPr lang="en" dirty="0">
                <a:solidFill>
                  <a:schemeClr val="dk1"/>
                </a:solidFill>
              </a:rPr>
              <a:t>LOE for Enhanced images using CRM	 LOE for Dehazed-Enhanced</a:t>
            </a:r>
            <a:r>
              <a:rPr lang="en-US" dirty="0">
                <a:solidFill>
                  <a:schemeClr val="dk1"/>
                </a:solidFill>
              </a:rPr>
              <a:t> </a:t>
            </a:r>
            <a:r>
              <a:rPr lang="en" dirty="0">
                <a:solidFill>
                  <a:schemeClr val="dk1"/>
                </a:solidFill>
              </a:rPr>
              <a:t>images </a:t>
            </a:r>
            <a:r>
              <a:rPr lang="en-US" dirty="0">
                <a:solidFill>
                  <a:schemeClr val="dk1"/>
                </a:solidFill>
              </a:rPr>
              <a:t>					</a:t>
            </a:r>
            <a:r>
              <a:rPr lang="en" dirty="0">
                <a:solidFill>
                  <a:schemeClr val="dk1"/>
                </a:solidFill>
              </a:rPr>
              <a:t>by Dark Channel and CRM</a:t>
            </a:r>
            <a:endParaRPr dirty="0">
              <a:solidFill>
                <a:schemeClr val="dk1"/>
              </a:solidFill>
            </a:endParaRPr>
          </a:p>
          <a:p>
            <a:pPr marL="0" lvl="0" indent="0" algn="l" rtl="0">
              <a:spcBef>
                <a:spcPts val="0"/>
              </a:spcBef>
              <a:spcAft>
                <a:spcPts val="1600"/>
              </a:spcAft>
              <a:buClr>
                <a:schemeClr val="dk1"/>
              </a:buClr>
              <a:buSzPts val="1100"/>
              <a:buFont typeface="Arial"/>
              <a:buNone/>
            </a:pPr>
            <a:r>
              <a:rPr lang="en" sz="1200" dirty="0"/>
              <a:t>17-05-2019</a:t>
            </a:r>
            <a:endParaRPr dirty="0">
              <a:solidFill>
                <a:schemeClr val="dk1"/>
              </a:solidFill>
            </a:endParaRPr>
          </a:p>
        </p:txBody>
      </p:sp>
      <p:pic>
        <p:nvPicPr>
          <p:cNvPr id="514" name="Google Shape;514;p73"/>
          <p:cNvPicPr preferRelativeResize="0"/>
          <p:nvPr/>
        </p:nvPicPr>
        <p:blipFill rotWithShape="1">
          <a:blip r:embed="rId3">
            <a:alphaModFix/>
          </a:blip>
          <a:srcRect t="22624" r="26297"/>
          <a:stretch/>
        </p:blipFill>
        <p:spPr>
          <a:xfrm>
            <a:off x="890175" y="445025"/>
            <a:ext cx="2451875" cy="3794675"/>
          </a:xfrm>
          <a:prstGeom prst="rect">
            <a:avLst/>
          </a:prstGeom>
          <a:noFill/>
          <a:ln>
            <a:noFill/>
          </a:ln>
        </p:spPr>
      </p:pic>
      <p:pic>
        <p:nvPicPr>
          <p:cNvPr id="515" name="Google Shape;515;p73"/>
          <p:cNvPicPr preferRelativeResize="0"/>
          <p:nvPr/>
        </p:nvPicPr>
        <p:blipFill rotWithShape="1">
          <a:blip r:embed="rId4">
            <a:alphaModFix/>
          </a:blip>
          <a:srcRect l="-2510" r="2509"/>
          <a:stretch/>
        </p:blipFill>
        <p:spPr>
          <a:xfrm>
            <a:off x="5205875" y="445025"/>
            <a:ext cx="2525025" cy="3794670"/>
          </a:xfrm>
          <a:prstGeom prst="rect">
            <a:avLst/>
          </a:prstGeom>
          <a:noFill/>
          <a:ln>
            <a:noFill/>
          </a:ln>
        </p:spPr>
      </p:pic>
      <p:pic>
        <p:nvPicPr>
          <p:cNvPr id="516" name="Google Shape;516;p73"/>
          <p:cNvPicPr preferRelativeResize="0"/>
          <p:nvPr/>
        </p:nvPicPr>
        <p:blipFill>
          <a:blip r:embed="rId5">
            <a:alphaModFix/>
          </a:blip>
          <a:stretch>
            <a:fillRect/>
          </a:stretch>
        </p:blipFill>
        <p:spPr>
          <a:xfrm>
            <a:off x="0" y="-12175"/>
            <a:ext cx="890175" cy="809617"/>
          </a:xfrm>
          <a:prstGeom prst="rect">
            <a:avLst/>
          </a:prstGeom>
          <a:noFill/>
          <a:ln>
            <a:noFill/>
          </a:ln>
        </p:spPr>
      </p:pic>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uk-UA" smtClean="0"/>
              <a:t>64</a:t>
            </a:fld>
            <a:endParaRPr lang="uk-UA"/>
          </a:p>
        </p:txBody>
      </p:sp>
      <p:pic>
        <p:nvPicPr>
          <p:cNvPr id="8" name="Google Shape;210;p32">
            <a:extLst>
              <a:ext uri="{FF2B5EF4-FFF2-40B4-BE49-F238E27FC236}">
                <a16:creationId xmlns:a16="http://schemas.microsoft.com/office/drawing/2014/main" id="{41C78BE1-3210-42AE-B533-552DEC011E3B}"/>
              </a:ext>
            </a:extLst>
          </p:cNvPr>
          <p:cNvPicPr preferRelativeResize="0"/>
          <p:nvPr/>
        </p:nvPicPr>
        <p:blipFill>
          <a:blip r:embed="rId6">
            <a:alphaModFix/>
          </a:blip>
          <a:stretch>
            <a:fillRect/>
          </a:stretch>
        </p:blipFill>
        <p:spPr>
          <a:xfrm>
            <a:off x="8389088" y="1"/>
            <a:ext cx="754912" cy="659218"/>
          </a:xfrm>
          <a:prstGeom prst="rect">
            <a:avLst/>
          </a:prstGeom>
          <a:noFill/>
          <a:ln>
            <a:noFill/>
          </a:ln>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433C9F4E-7EBE-45F7-9F06-7F0C919563D0}"/>
              </a:ext>
            </a:extLst>
          </p:cNvPr>
          <p:cNvSpPr>
            <a:spLocks noGrp="1"/>
          </p:cNvSpPr>
          <p:nvPr>
            <p:ph type="subTitle" idx="1"/>
          </p:nvPr>
        </p:nvSpPr>
        <p:spPr>
          <a:xfrm>
            <a:off x="311700" y="265814"/>
            <a:ext cx="8520600" cy="4688958"/>
          </a:xfrm>
        </p:spPr>
        <p:txBody>
          <a:bodyPr/>
          <a:lstStyle/>
          <a:p>
            <a:r>
              <a:rPr lang="en-IN" dirty="0"/>
              <a:t> </a:t>
            </a:r>
          </a:p>
        </p:txBody>
      </p:sp>
      <p:graphicFrame>
        <p:nvGraphicFramePr>
          <p:cNvPr id="4" name="Table 3">
            <a:extLst>
              <a:ext uri="{FF2B5EF4-FFF2-40B4-BE49-F238E27FC236}">
                <a16:creationId xmlns:a16="http://schemas.microsoft.com/office/drawing/2014/main" id="{F17CB87D-2BAD-404F-91F8-D891B4C507FD}"/>
              </a:ext>
            </a:extLst>
          </p:cNvPr>
          <p:cNvGraphicFramePr>
            <a:graphicFrameLocks noGrp="1"/>
          </p:cNvGraphicFramePr>
          <p:nvPr>
            <p:extLst>
              <p:ext uri="{D42A27DB-BD31-4B8C-83A1-F6EECF244321}">
                <p14:modId xmlns:p14="http://schemas.microsoft.com/office/powerpoint/2010/main" val="2954876419"/>
              </p:ext>
            </p:extLst>
          </p:nvPr>
        </p:nvGraphicFramePr>
        <p:xfrm>
          <a:off x="0" y="0"/>
          <a:ext cx="9144000" cy="5203816"/>
        </p:xfrm>
        <a:graphic>
          <a:graphicData uri="http://schemas.openxmlformats.org/drawingml/2006/table">
            <a:tbl>
              <a:tblPr firstRow="1" bandRow="1">
                <a:tableStyleId>{35758FB7-9AC5-4552-8A53-C91805E547FA}</a:tableStyleId>
              </a:tblPr>
              <a:tblGrid>
                <a:gridCol w="1828800">
                  <a:extLst>
                    <a:ext uri="{9D8B030D-6E8A-4147-A177-3AD203B41FA5}">
                      <a16:colId xmlns:a16="http://schemas.microsoft.com/office/drawing/2014/main" val="307512676"/>
                    </a:ext>
                  </a:extLst>
                </a:gridCol>
                <a:gridCol w="1828800">
                  <a:extLst>
                    <a:ext uri="{9D8B030D-6E8A-4147-A177-3AD203B41FA5}">
                      <a16:colId xmlns:a16="http://schemas.microsoft.com/office/drawing/2014/main" val="3955173516"/>
                    </a:ext>
                  </a:extLst>
                </a:gridCol>
                <a:gridCol w="1828800">
                  <a:extLst>
                    <a:ext uri="{9D8B030D-6E8A-4147-A177-3AD203B41FA5}">
                      <a16:colId xmlns:a16="http://schemas.microsoft.com/office/drawing/2014/main" val="1291780150"/>
                    </a:ext>
                  </a:extLst>
                </a:gridCol>
                <a:gridCol w="1828800">
                  <a:extLst>
                    <a:ext uri="{9D8B030D-6E8A-4147-A177-3AD203B41FA5}">
                      <a16:colId xmlns:a16="http://schemas.microsoft.com/office/drawing/2014/main" val="3865707728"/>
                    </a:ext>
                  </a:extLst>
                </a:gridCol>
                <a:gridCol w="1828800">
                  <a:extLst>
                    <a:ext uri="{9D8B030D-6E8A-4147-A177-3AD203B41FA5}">
                      <a16:colId xmlns:a16="http://schemas.microsoft.com/office/drawing/2014/main" val="3439497185"/>
                    </a:ext>
                  </a:extLst>
                </a:gridCol>
              </a:tblGrid>
              <a:tr h="1402724">
                <a:tc>
                  <a:txBody>
                    <a:bodyPr/>
                    <a:lstStyle/>
                    <a:p>
                      <a:pPr algn="ctr"/>
                      <a:r>
                        <a:rPr lang="en-IN" sz="1800" dirty="0"/>
                        <a:t>Enhancement Techniques</a:t>
                      </a:r>
                    </a:p>
                  </a:txBody>
                  <a:tcPr/>
                </a:tc>
                <a:tc>
                  <a:txBody>
                    <a:bodyPr/>
                    <a:lstStyle/>
                    <a:p>
                      <a:pPr algn="ctr"/>
                      <a:r>
                        <a:rPr lang="en-IN" sz="1800" dirty="0"/>
                        <a:t>CDE for Enhancement</a:t>
                      </a:r>
                    </a:p>
                  </a:txBody>
                  <a:tcPr/>
                </a:tc>
                <a:tc>
                  <a:txBody>
                    <a:bodyPr/>
                    <a:lstStyle/>
                    <a:p>
                      <a:pPr algn="ctr"/>
                      <a:r>
                        <a:rPr lang="en-IN" sz="1800" dirty="0"/>
                        <a:t>CDE For Dehazing </a:t>
                      </a:r>
                    </a:p>
                    <a:p>
                      <a:pPr algn="ctr"/>
                      <a:r>
                        <a:rPr lang="en-IN" sz="1800" dirty="0"/>
                        <a:t>+ Enhancement </a:t>
                      </a:r>
                    </a:p>
                    <a:p>
                      <a:pPr algn="ctr"/>
                      <a:endParaRPr lang="en-IN" sz="1800" dirty="0"/>
                    </a:p>
                  </a:txBody>
                  <a:tcPr/>
                </a:tc>
                <a:tc>
                  <a:txBody>
                    <a:bodyPr/>
                    <a:lstStyle/>
                    <a:p>
                      <a:pPr algn="ctr"/>
                      <a:r>
                        <a:rPr lang="en-IN" sz="1800" dirty="0"/>
                        <a:t>LOE for Enhancement</a:t>
                      </a:r>
                    </a:p>
                  </a:txBody>
                  <a:tcPr/>
                </a:tc>
                <a:tc>
                  <a:txBody>
                    <a:bodyPr/>
                    <a:lstStyle/>
                    <a:p>
                      <a:pPr algn="ctr"/>
                      <a:r>
                        <a:rPr lang="en-IN" sz="1800" dirty="0"/>
                        <a:t>LOE for Dehazing </a:t>
                      </a:r>
                    </a:p>
                    <a:p>
                      <a:pPr algn="ctr"/>
                      <a:r>
                        <a:rPr lang="en-IN" sz="1800" dirty="0"/>
                        <a:t>+ Enhancement</a:t>
                      </a:r>
                    </a:p>
                    <a:p>
                      <a:pPr algn="ctr"/>
                      <a:endParaRPr lang="en-IN" sz="1800" dirty="0"/>
                    </a:p>
                  </a:txBody>
                  <a:tcPr/>
                </a:tc>
                <a:extLst>
                  <a:ext uri="{0D108BD9-81ED-4DB2-BD59-A6C34878D82A}">
                    <a16:rowId xmlns:a16="http://schemas.microsoft.com/office/drawing/2014/main" val="460173831"/>
                  </a:ext>
                </a:extLst>
              </a:tr>
              <a:tr h="935194">
                <a:tc>
                  <a:txBody>
                    <a:bodyPr/>
                    <a:lstStyle/>
                    <a:p>
                      <a:pPr algn="ctr"/>
                      <a:r>
                        <a:rPr lang="en-IN" sz="2400" dirty="0"/>
                        <a:t>AMSR</a:t>
                      </a:r>
                    </a:p>
                  </a:txBody>
                  <a:tcPr/>
                </a:tc>
                <a:tc>
                  <a:txBody>
                    <a:bodyPr/>
                    <a:lstStyle/>
                    <a:p>
                      <a:pPr algn="ctr"/>
                      <a:r>
                        <a:rPr lang="en-IN" sz="2400" dirty="0"/>
                        <a:t>59.1073</a:t>
                      </a:r>
                    </a:p>
                  </a:txBody>
                  <a:tcPr/>
                </a:tc>
                <a:tc>
                  <a:txBody>
                    <a:bodyPr/>
                    <a:lstStyle/>
                    <a:p>
                      <a:pPr algn="ctr"/>
                      <a:r>
                        <a:rPr lang="en-IN" sz="2400" dirty="0"/>
                        <a:t>162.3625</a:t>
                      </a:r>
                    </a:p>
                  </a:txBody>
                  <a:tcPr/>
                </a:tc>
                <a:tc>
                  <a:txBody>
                    <a:bodyPr/>
                    <a:lstStyle/>
                    <a:p>
                      <a:pPr algn="ctr"/>
                      <a:r>
                        <a:rPr lang="en-IN" sz="2400" dirty="0"/>
                        <a:t>4128.8</a:t>
                      </a:r>
                    </a:p>
                  </a:txBody>
                  <a:tcPr/>
                </a:tc>
                <a:tc>
                  <a:txBody>
                    <a:bodyPr/>
                    <a:lstStyle/>
                    <a:p>
                      <a:pPr algn="ctr"/>
                      <a:r>
                        <a:rPr lang="en-IN" sz="2400" dirty="0"/>
                        <a:t>3796.2</a:t>
                      </a:r>
                    </a:p>
                  </a:txBody>
                  <a:tcPr/>
                </a:tc>
                <a:extLst>
                  <a:ext uri="{0D108BD9-81ED-4DB2-BD59-A6C34878D82A}">
                    <a16:rowId xmlns:a16="http://schemas.microsoft.com/office/drawing/2014/main" val="1157323115"/>
                  </a:ext>
                </a:extLst>
              </a:tr>
              <a:tr h="935194">
                <a:tc>
                  <a:txBody>
                    <a:bodyPr/>
                    <a:lstStyle/>
                    <a:p>
                      <a:pPr algn="ctr"/>
                      <a:r>
                        <a:rPr lang="en-IN" sz="2400" dirty="0"/>
                        <a:t>BPDHE</a:t>
                      </a:r>
                    </a:p>
                  </a:txBody>
                  <a:tcPr/>
                </a:tc>
                <a:tc>
                  <a:txBody>
                    <a:bodyPr/>
                    <a:lstStyle/>
                    <a:p>
                      <a:pPr algn="ctr"/>
                      <a:r>
                        <a:rPr lang="en-IN" sz="2400" dirty="0"/>
                        <a:t>15.6992</a:t>
                      </a:r>
                    </a:p>
                  </a:txBody>
                  <a:tcPr/>
                </a:tc>
                <a:tc>
                  <a:txBody>
                    <a:bodyPr/>
                    <a:lstStyle/>
                    <a:p>
                      <a:pPr algn="ctr"/>
                      <a:r>
                        <a:rPr lang="en-IN" sz="2400" dirty="0"/>
                        <a:t>25.8742</a:t>
                      </a:r>
                    </a:p>
                  </a:txBody>
                  <a:tcPr/>
                </a:tc>
                <a:tc>
                  <a:txBody>
                    <a:bodyPr/>
                    <a:lstStyle/>
                    <a:p>
                      <a:pPr algn="ctr"/>
                      <a:r>
                        <a:rPr lang="en-IN" sz="2400" dirty="0"/>
                        <a:t>4448.8</a:t>
                      </a:r>
                    </a:p>
                  </a:txBody>
                  <a:tcPr/>
                </a:tc>
                <a:tc>
                  <a:txBody>
                    <a:bodyPr/>
                    <a:lstStyle/>
                    <a:p>
                      <a:pPr algn="ctr"/>
                      <a:r>
                        <a:rPr lang="en-IN" sz="2400" dirty="0"/>
                        <a:t>3305.1</a:t>
                      </a:r>
                    </a:p>
                  </a:txBody>
                  <a:tcPr/>
                </a:tc>
                <a:extLst>
                  <a:ext uri="{0D108BD9-81ED-4DB2-BD59-A6C34878D82A}">
                    <a16:rowId xmlns:a16="http://schemas.microsoft.com/office/drawing/2014/main" val="1745514863"/>
                  </a:ext>
                </a:extLst>
              </a:tr>
              <a:tr h="935194">
                <a:tc>
                  <a:txBody>
                    <a:bodyPr/>
                    <a:lstStyle/>
                    <a:p>
                      <a:pPr algn="ctr"/>
                      <a:r>
                        <a:rPr lang="en-IN" sz="2400" dirty="0"/>
                        <a:t>NPE</a:t>
                      </a:r>
                    </a:p>
                  </a:txBody>
                  <a:tcPr/>
                </a:tc>
                <a:tc>
                  <a:txBody>
                    <a:bodyPr/>
                    <a:lstStyle/>
                    <a:p>
                      <a:pPr algn="ctr"/>
                      <a:r>
                        <a:rPr lang="en-IN" sz="2400" dirty="0"/>
                        <a:t>9.8222</a:t>
                      </a:r>
                    </a:p>
                  </a:txBody>
                  <a:tcPr/>
                </a:tc>
                <a:tc>
                  <a:txBody>
                    <a:bodyPr/>
                    <a:lstStyle/>
                    <a:p>
                      <a:pPr algn="ctr"/>
                      <a:r>
                        <a:rPr lang="en-IN" sz="2400" dirty="0"/>
                        <a:t>24.5897</a:t>
                      </a:r>
                    </a:p>
                  </a:txBody>
                  <a:tcPr/>
                </a:tc>
                <a:tc>
                  <a:txBody>
                    <a:bodyPr/>
                    <a:lstStyle/>
                    <a:p>
                      <a:pPr algn="ctr"/>
                      <a:r>
                        <a:rPr lang="en-IN" sz="2400" dirty="0"/>
                        <a:t>1292.2</a:t>
                      </a:r>
                    </a:p>
                  </a:txBody>
                  <a:tcPr/>
                </a:tc>
                <a:tc>
                  <a:txBody>
                    <a:bodyPr/>
                    <a:lstStyle/>
                    <a:p>
                      <a:pPr algn="ctr"/>
                      <a:r>
                        <a:rPr lang="en-IN" sz="2400" dirty="0"/>
                        <a:t>1596.0</a:t>
                      </a:r>
                    </a:p>
                  </a:txBody>
                  <a:tcPr/>
                </a:tc>
                <a:extLst>
                  <a:ext uri="{0D108BD9-81ED-4DB2-BD59-A6C34878D82A}">
                    <a16:rowId xmlns:a16="http://schemas.microsoft.com/office/drawing/2014/main" val="2616788354"/>
                  </a:ext>
                </a:extLst>
              </a:tr>
              <a:tr h="935194">
                <a:tc>
                  <a:txBody>
                    <a:bodyPr/>
                    <a:lstStyle/>
                    <a:p>
                      <a:pPr algn="ctr"/>
                      <a:r>
                        <a:rPr lang="en-IN" sz="2400" dirty="0"/>
                        <a:t>Proposed</a:t>
                      </a:r>
                    </a:p>
                  </a:txBody>
                  <a:tcPr/>
                </a:tc>
                <a:tc>
                  <a:txBody>
                    <a:bodyPr/>
                    <a:lstStyle/>
                    <a:p>
                      <a:pPr algn="ctr"/>
                      <a:r>
                        <a:rPr lang="en-IN" sz="2400" dirty="0"/>
                        <a:t>7.3285</a:t>
                      </a:r>
                    </a:p>
                  </a:txBody>
                  <a:tcPr/>
                </a:tc>
                <a:tc>
                  <a:txBody>
                    <a:bodyPr/>
                    <a:lstStyle/>
                    <a:p>
                      <a:pPr algn="ctr"/>
                      <a:r>
                        <a:rPr lang="en-IN" sz="2400" dirty="0"/>
                        <a:t>16.8617</a:t>
                      </a:r>
                    </a:p>
                  </a:txBody>
                  <a:tcPr/>
                </a:tc>
                <a:tc>
                  <a:txBody>
                    <a:bodyPr/>
                    <a:lstStyle/>
                    <a:p>
                      <a:pPr algn="ctr"/>
                      <a:r>
                        <a:rPr lang="en-IN" sz="2400" dirty="0"/>
                        <a:t>695.1408</a:t>
                      </a:r>
                    </a:p>
                  </a:txBody>
                  <a:tcPr/>
                </a:tc>
                <a:tc>
                  <a:txBody>
                    <a:bodyPr/>
                    <a:lstStyle/>
                    <a:p>
                      <a:pPr algn="ctr"/>
                      <a:r>
                        <a:rPr lang="en-IN" sz="2400" dirty="0"/>
                        <a:t>1039.8</a:t>
                      </a:r>
                    </a:p>
                  </a:txBody>
                  <a:tcPr/>
                </a:tc>
                <a:extLst>
                  <a:ext uri="{0D108BD9-81ED-4DB2-BD59-A6C34878D82A}">
                    <a16:rowId xmlns:a16="http://schemas.microsoft.com/office/drawing/2014/main" val="3036051739"/>
                  </a:ext>
                </a:extLst>
              </a:tr>
            </a:tbl>
          </a:graphicData>
        </a:graphic>
      </p:graphicFrame>
    </p:spTree>
    <p:extLst>
      <p:ext uri="{BB962C8B-B14F-4D97-AF65-F5344CB8AC3E}">
        <p14:creationId xmlns:p14="http://schemas.microsoft.com/office/powerpoint/2010/main" val="252576992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539"/>
        <p:cNvGrpSpPr/>
        <p:nvPr/>
      </p:nvGrpSpPr>
      <p:grpSpPr>
        <a:xfrm>
          <a:off x="0" y="0"/>
          <a:ext cx="0" cy="0"/>
          <a:chOff x="0" y="0"/>
          <a:chExt cx="0" cy="0"/>
        </a:xfrm>
      </p:grpSpPr>
      <p:sp>
        <p:nvSpPr>
          <p:cNvPr id="540" name="Google Shape;540;p77"/>
          <p:cNvSpPr txBox="1">
            <a:spLocks noGrp="1"/>
          </p:cNvSpPr>
          <p:nvPr>
            <p:ph type="title"/>
          </p:nvPr>
        </p:nvSpPr>
        <p:spPr>
          <a:xfrm>
            <a:off x="311700" y="144075"/>
            <a:ext cx="8520600" cy="102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000" b="1" dirty="0"/>
              <a:t>   Reasons for Increased Colour and Lightn</a:t>
            </a:r>
            <a:r>
              <a:rPr lang="en" b="1" dirty="0"/>
              <a:t>ess Distortion for </a:t>
            </a:r>
            <a:r>
              <a:rPr lang="en-US" b="1" dirty="0"/>
              <a:t>D</a:t>
            </a:r>
            <a:r>
              <a:rPr lang="en" b="1" dirty="0"/>
              <a:t>ehazed-</a:t>
            </a:r>
            <a:r>
              <a:rPr lang="en-US" b="1" dirty="0"/>
              <a:t>E</a:t>
            </a:r>
            <a:r>
              <a:rPr lang="en" b="1" dirty="0"/>
              <a:t>nhanced </a:t>
            </a:r>
            <a:r>
              <a:rPr lang="en-US" b="1" dirty="0"/>
              <a:t>I</a:t>
            </a:r>
            <a:r>
              <a:rPr lang="en" b="1" dirty="0"/>
              <a:t>mages</a:t>
            </a:r>
            <a:endParaRPr b="1" dirty="0"/>
          </a:p>
        </p:txBody>
      </p:sp>
      <p:sp>
        <p:nvSpPr>
          <p:cNvPr id="541" name="Google Shape;541;p77"/>
          <p:cNvSpPr txBox="1">
            <a:spLocks noGrp="1"/>
          </p:cNvSpPr>
          <p:nvPr>
            <p:ph type="body" idx="1"/>
          </p:nvPr>
        </p:nvSpPr>
        <p:spPr>
          <a:xfrm>
            <a:off x="199350" y="1023600"/>
            <a:ext cx="8745300" cy="3879300"/>
          </a:xfrm>
          <a:prstGeom prst="rect">
            <a:avLst/>
          </a:prstGeom>
        </p:spPr>
        <p:txBody>
          <a:bodyPr spcFirstLastPara="1" wrap="square" lIns="91425" tIns="91425" rIns="91425" bIns="91425" anchor="t" anchorCtr="0">
            <a:noAutofit/>
          </a:bodyPr>
          <a:lstStyle/>
          <a:p>
            <a:pPr marL="457200" lvl="0" indent="0" algn="l" rtl="0">
              <a:spcBef>
                <a:spcPts val="0"/>
              </a:spcBef>
              <a:spcAft>
                <a:spcPts val="0"/>
              </a:spcAft>
              <a:buNone/>
            </a:pPr>
            <a:endParaRPr dirty="0">
              <a:solidFill>
                <a:srgbClr val="000000"/>
              </a:solidFill>
            </a:endParaRPr>
          </a:p>
          <a:p>
            <a:pPr marL="457200" lvl="0" indent="-342900" algn="just" rtl="0">
              <a:spcBef>
                <a:spcPts val="1600"/>
              </a:spcBef>
              <a:spcAft>
                <a:spcPts val="0"/>
              </a:spcAft>
              <a:buClr>
                <a:srgbClr val="000000"/>
              </a:buClr>
              <a:buSzPts val="1800"/>
              <a:buChar char="●"/>
            </a:pPr>
            <a:r>
              <a:rPr lang="en" dirty="0">
                <a:solidFill>
                  <a:srgbClr val="000000"/>
                </a:solidFill>
              </a:rPr>
              <a:t>Most of the dehazing algorithms introduce some unwanted noise into the haze image during dehazing process. </a:t>
            </a:r>
            <a:endParaRPr dirty="0">
              <a:solidFill>
                <a:srgbClr val="000000"/>
              </a:solidFill>
            </a:endParaRPr>
          </a:p>
          <a:p>
            <a:pPr marL="457200" lvl="0" indent="-342900" algn="just" rtl="0">
              <a:spcBef>
                <a:spcPts val="0"/>
              </a:spcBef>
              <a:spcAft>
                <a:spcPts val="0"/>
              </a:spcAft>
              <a:buClr>
                <a:srgbClr val="000000"/>
              </a:buClr>
              <a:buSzPts val="1800"/>
              <a:buChar char="●"/>
            </a:pPr>
            <a:r>
              <a:rPr lang="en" dirty="0">
                <a:solidFill>
                  <a:srgbClr val="000000"/>
                </a:solidFill>
              </a:rPr>
              <a:t>In dark channel prior method of Dehazing, Estimation of Airlight is not done accurately. Also contrast improvement is inefficient. As a result of this,  dehazing is not performed to the fullest and some noise figure is still left behind. </a:t>
            </a:r>
            <a:endParaRPr dirty="0">
              <a:solidFill>
                <a:srgbClr val="000000"/>
              </a:solidFill>
            </a:endParaRPr>
          </a:p>
          <a:p>
            <a:pPr marL="457200" lvl="0" indent="-342900" algn="just" rtl="0">
              <a:spcBef>
                <a:spcPts val="0"/>
              </a:spcBef>
              <a:spcAft>
                <a:spcPts val="0"/>
              </a:spcAft>
              <a:buClr>
                <a:srgbClr val="000000"/>
              </a:buClr>
              <a:buSzPts val="1800"/>
              <a:buChar char="●"/>
            </a:pPr>
            <a:r>
              <a:rPr lang="en" dirty="0">
                <a:solidFill>
                  <a:srgbClr val="000000"/>
                </a:solidFill>
              </a:rPr>
              <a:t>When image with this left-behind noise is enhanced, even though the proposed enhancement algorithm is designed to trim noise figure, a small part of the  noise is also enhanced. Thus, dehazed-enhanced images are associated with slightly more Colour and Lightness distortion when compared to only enhanced images. </a:t>
            </a:r>
            <a:endParaRPr dirty="0">
              <a:solidFill>
                <a:srgbClr val="000000"/>
              </a:solidFill>
            </a:endParaRPr>
          </a:p>
          <a:p>
            <a:pPr marL="0" lvl="0" indent="0" algn="just" rtl="0">
              <a:spcBef>
                <a:spcPts val="1600"/>
              </a:spcBef>
              <a:spcAft>
                <a:spcPts val="1600"/>
              </a:spcAft>
              <a:buNone/>
            </a:pPr>
            <a:r>
              <a:rPr lang="en" sz="1200" dirty="0"/>
              <a:t>17-05-2019</a:t>
            </a:r>
            <a:endParaRPr dirty="0">
              <a:solidFill>
                <a:srgbClr val="000000"/>
              </a:solidFill>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uk-UA" smtClean="0"/>
              <a:t>66</a:t>
            </a:fld>
            <a:endParaRPr lang="uk-UA"/>
          </a:p>
        </p:txBody>
      </p:sp>
      <p:pic>
        <p:nvPicPr>
          <p:cNvPr id="5" name="Google Shape;505;p72">
            <a:extLst>
              <a:ext uri="{FF2B5EF4-FFF2-40B4-BE49-F238E27FC236}">
                <a16:creationId xmlns:a16="http://schemas.microsoft.com/office/drawing/2014/main" id="{66CE72BC-1541-4F26-A83C-6B4B68D6E518}"/>
              </a:ext>
            </a:extLst>
          </p:cNvPr>
          <p:cNvPicPr preferRelativeResize="0"/>
          <p:nvPr/>
        </p:nvPicPr>
        <p:blipFill>
          <a:blip r:embed="rId3">
            <a:alphaModFix/>
          </a:blip>
          <a:stretch>
            <a:fillRect/>
          </a:stretch>
        </p:blipFill>
        <p:spPr>
          <a:xfrm>
            <a:off x="0" y="0"/>
            <a:ext cx="754912" cy="723014"/>
          </a:xfrm>
          <a:prstGeom prst="rect">
            <a:avLst/>
          </a:prstGeom>
          <a:noFill/>
          <a:ln>
            <a:noFill/>
          </a:ln>
        </p:spPr>
      </p:pic>
      <p:pic>
        <p:nvPicPr>
          <p:cNvPr id="6" name="Google Shape;210;p32">
            <a:extLst>
              <a:ext uri="{FF2B5EF4-FFF2-40B4-BE49-F238E27FC236}">
                <a16:creationId xmlns:a16="http://schemas.microsoft.com/office/drawing/2014/main" id="{199F8883-7290-4634-B55B-34F435440821}"/>
              </a:ext>
            </a:extLst>
          </p:cNvPr>
          <p:cNvPicPr preferRelativeResize="0"/>
          <p:nvPr/>
        </p:nvPicPr>
        <p:blipFill>
          <a:blip r:embed="rId4">
            <a:alphaModFix/>
          </a:blip>
          <a:stretch>
            <a:fillRect/>
          </a:stretch>
        </p:blipFill>
        <p:spPr>
          <a:xfrm>
            <a:off x="8389088" y="1"/>
            <a:ext cx="754912" cy="659218"/>
          </a:xfrm>
          <a:prstGeom prst="rect">
            <a:avLst/>
          </a:prstGeom>
          <a:noFill/>
          <a:ln>
            <a:noFill/>
          </a:ln>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503"/>
        <p:cNvGrpSpPr/>
        <p:nvPr/>
      </p:nvGrpSpPr>
      <p:grpSpPr>
        <a:xfrm>
          <a:off x="0" y="0"/>
          <a:ext cx="0" cy="0"/>
          <a:chOff x="0" y="0"/>
          <a:chExt cx="0" cy="0"/>
        </a:xfrm>
      </p:grpSpPr>
      <p:sp>
        <p:nvSpPr>
          <p:cNvPr id="504" name="Google Shape;504;p72"/>
          <p:cNvSpPr txBox="1">
            <a:spLocks noGrp="1"/>
          </p:cNvSpPr>
          <p:nvPr>
            <p:ph type="body" idx="1"/>
          </p:nvPr>
        </p:nvSpPr>
        <p:spPr>
          <a:xfrm>
            <a:off x="138175" y="0"/>
            <a:ext cx="8520600" cy="514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b="1" dirty="0">
                <a:solidFill>
                  <a:schemeClr val="dk1"/>
                </a:solidFill>
              </a:rPr>
              <a:t>           Quantitative measurement results of lightness distortion for different Standard Data set</a:t>
            </a:r>
            <a:endParaRPr dirty="0">
              <a:solidFill>
                <a:schemeClr val="dk1"/>
              </a:solidFill>
            </a:endParaRPr>
          </a:p>
          <a:p>
            <a:pPr marL="0" lvl="0" indent="0" algn="l" rtl="0">
              <a:spcBef>
                <a:spcPts val="1600"/>
              </a:spcBef>
              <a:spcAft>
                <a:spcPts val="0"/>
              </a:spcAft>
              <a:buNone/>
            </a:pPr>
            <a:endParaRPr dirty="0"/>
          </a:p>
          <a:p>
            <a:pPr marL="0" lvl="0" indent="0" algn="ctr" rtl="0">
              <a:spcBef>
                <a:spcPts val="1600"/>
              </a:spcBef>
              <a:spcAft>
                <a:spcPts val="0"/>
              </a:spcAft>
              <a:buNone/>
            </a:pPr>
            <a:endParaRPr b="1" dirty="0">
              <a:solidFill>
                <a:srgbClr val="000000"/>
              </a:solidFill>
            </a:endParaRPr>
          </a:p>
          <a:p>
            <a:pPr marL="0" lvl="0" indent="0" algn="l" rtl="0">
              <a:spcBef>
                <a:spcPts val="1600"/>
              </a:spcBef>
              <a:spcAft>
                <a:spcPts val="0"/>
              </a:spcAft>
              <a:buNone/>
            </a:pPr>
            <a:endParaRPr dirty="0"/>
          </a:p>
          <a:p>
            <a:pPr marL="0" lvl="0" indent="0" algn="l" rtl="0">
              <a:spcBef>
                <a:spcPts val="1600"/>
              </a:spcBef>
              <a:spcAft>
                <a:spcPts val="0"/>
              </a:spcAft>
              <a:buNone/>
            </a:pPr>
            <a:endParaRPr dirty="0"/>
          </a:p>
          <a:p>
            <a:pPr marL="0" lvl="0" indent="0" algn="l" rtl="0">
              <a:spcBef>
                <a:spcPts val="1600"/>
              </a:spcBef>
              <a:spcAft>
                <a:spcPts val="0"/>
              </a:spcAft>
              <a:buNone/>
            </a:pPr>
            <a:endParaRPr dirty="0"/>
          </a:p>
          <a:p>
            <a:pPr marL="0" lvl="0" indent="0" algn="l" rtl="0">
              <a:lnSpc>
                <a:spcPct val="100000"/>
              </a:lnSpc>
              <a:spcBef>
                <a:spcPts val="1600"/>
              </a:spcBef>
              <a:spcAft>
                <a:spcPts val="0"/>
              </a:spcAft>
              <a:buNone/>
            </a:pPr>
            <a:endParaRPr sz="1400" dirty="0">
              <a:solidFill>
                <a:schemeClr val="dk1"/>
              </a:solidFill>
            </a:endParaRPr>
          </a:p>
          <a:p>
            <a:pPr marL="0" lvl="0" indent="0" algn="l" rtl="0">
              <a:lnSpc>
                <a:spcPct val="100000"/>
              </a:lnSpc>
              <a:spcBef>
                <a:spcPts val="1600"/>
              </a:spcBef>
              <a:spcAft>
                <a:spcPts val="0"/>
              </a:spcAft>
              <a:buNone/>
            </a:pPr>
            <a:endParaRPr sz="1000" dirty="0">
              <a:solidFill>
                <a:schemeClr val="dk1"/>
              </a:solidFill>
            </a:endParaRPr>
          </a:p>
          <a:p>
            <a:pPr marL="914400" lvl="0" indent="0" algn="l" rtl="0">
              <a:lnSpc>
                <a:spcPct val="100000"/>
              </a:lnSpc>
              <a:spcBef>
                <a:spcPts val="1600"/>
              </a:spcBef>
              <a:spcAft>
                <a:spcPts val="0"/>
              </a:spcAft>
              <a:buNone/>
            </a:pPr>
            <a:endParaRPr sz="1000" dirty="0">
              <a:solidFill>
                <a:schemeClr val="dk1"/>
              </a:solidFill>
            </a:endParaRPr>
          </a:p>
          <a:p>
            <a:pPr marL="0" lvl="0" indent="0" algn="l" rtl="0">
              <a:lnSpc>
                <a:spcPct val="100000"/>
              </a:lnSpc>
              <a:spcBef>
                <a:spcPts val="1600"/>
              </a:spcBef>
              <a:spcAft>
                <a:spcPts val="0"/>
              </a:spcAft>
              <a:buNone/>
            </a:pPr>
            <a:r>
              <a:rPr lang="en" sz="1000" dirty="0">
                <a:solidFill>
                  <a:schemeClr val="dk1"/>
                </a:solidFill>
              </a:rPr>
              <a:t>     </a:t>
            </a:r>
            <a:endParaRPr sz="1000" dirty="0">
              <a:solidFill>
                <a:schemeClr val="dk1"/>
              </a:solidFill>
            </a:endParaRPr>
          </a:p>
          <a:p>
            <a:pPr marL="457200" lvl="0" indent="-298450" algn="l" rtl="0">
              <a:lnSpc>
                <a:spcPct val="100000"/>
              </a:lnSpc>
              <a:spcBef>
                <a:spcPts val="0"/>
              </a:spcBef>
              <a:spcAft>
                <a:spcPts val="0"/>
              </a:spcAft>
              <a:buClr>
                <a:schemeClr val="dk1"/>
              </a:buClr>
              <a:buSzPts val="1100"/>
              <a:buChar char="●"/>
            </a:pPr>
            <a:r>
              <a:rPr lang="en" sz="1100" dirty="0">
                <a:solidFill>
                  <a:schemeClr val="dk1"/>
                </a:solidFill>
              </a:rPr>
              <a:t>NPE-Naturalness Preserved Enhancement Algorithm for Non-Uniform  illumination Images [Wang,2013]</a:t>
            </a:r>
            <a:endParaRPr sz="1100" dirty="0">
              <a:solidFill>
                <a:srgbClr val="FF0000"/>
              </a:solidFill>
            </a:endParaRPr>
          </a:p>
          <a:p>
            <a:pPr marL="457200" lvl="0" indent="-298450" algn="l" rtl="0">
              <a:lnSpc>
                <a:spcPct val="100000"/>
              </a:lnSpc>
              <a:spcBef>
                <a:spcPts val="0"/>
              </a:spcBef>
              <a:spcAft>
                <a:spcPts val="0"/>
              </a:spcAft>
              <a:buClr>
                <a:schemeClr val="dk1"/>
              </a:buClr>
              <a:buSzPts val="1100"/>
              <a:buChar char="●"/>
            </a:pPr>
            <a:r>
              <a:rPr lang="en" sz="1100" dirty="0">
                <a:solidFill>
                  <a:schemeClr val="dk1"/>
                </a:solidFill>
              </a:rPr>
              <a:t>DONG-A Low-Light Image Enhancement Method Based on Image Degradation Model and Pure Pixel Ratio Prior [Zhenfei Gu, 2018]</a:t>
            </a:r>
            <a:endParaRPr sz="1100" dirty="0">
              <a:solidFill>
                <a:schemeClr val="dk1"/>
              </a:solidFill>
            </a:endParaRPr>
          </a:p>
          <a:p>
            <a:pPr marL="457200" lvl="0" indent="-298450" algn="l" rtl="0">
              <a:lnSpc>
                <a:spcPct val="100000"/>
              </a:lnSpc>
              <a:spcBef>
                <a:spcPts val="0"/>
              </a:spcBef>
              <a:spcAft>
                <a:spcPts val="0"/>
              </a:spcAft>
              <a:buClr>
                <a:schemeClr val="dk1"/>
              </a:buClr>
              <a:buSzPts val="1100"/>
              <a:buChar char="●"/>
            </a:pPr>
            <a:r>
              <a:rPr lang="en" sz="1100" dirty="0">
                <a:solidFill>
                  <a:schemeClr val="dk1"/>
                </a:solidFill>
              </a:rPr>
              <a:t>LIME-Low-light Image Enhancement via Illumination Map Estimation.</a:t>
            </a:r>
            <a:endParaRPr sz="1100" dirty="0">
              <a:solidFill>
                <a:schemeClr val="dk1"/>
              </a:solidFill>
            </a:endParaRPr>
          </a:p>
          <a:p>
            <a:pPr marL="0" lvl="0" indent="0" algn="l" rtl="0">
              <a:spcBef>
                <a:spcPts val="1600"/>
              </a:spcBef>
              <a:spcAft>
                <a:spcPts val="0"/>
              </a:spcAft>
              <a:buNone/>
            </a:pPr>
            <a:r>
              <a:rPr lang="en" sz="1200" dirty="0"/>
              <a:t>17-05-2019</a:t>
            </a:r>
            <a:endParaRPr sz="1100" dirty="0">
              <a:solidFill>
                <a:schemeClr val="dk1"/>
              </a:solidFill>
            </a:endParaRPr>
          </a:p>
          <a:p>
            <a:pPr marL="457200" lvl="0" indent="0" algn="l" rtl="0">
              <a:lnSpc>
                <a:spcPct val="100000"/>
              </a:lnSpc>
              <a:spcBef>
                <a:spcPts val="1600"/>
              </a:spcBef>
              <a:spcAft>
                <a:spcPts val="0"/>
              </a:spcAft>
              <a:buNone/>
            </a:pPr>
            <a:endParaRPr sz="1000" dirty="0">
              <a:solidFill>
                <a:schemeClr val="dk1"/>
              </a:solidFill>
            </a:endParaRPr>
          </a:p>
          <a:p>
            <a:pPr marL="0" lvl="0" indent="0" algn="l" rtl="0">
              <a:spcBef>
                <a:spcPts val="0"/>
              </a:spcBef>
              <a:spcAft>
                <a:spcPts val="1600"/>
              </a:spcAft>
              <a:buNone/>
            </a:pPr>
            <a:endParaRPr dirty="0"/>
          </a:p>
        </p:txBody>
      </p:sp>
      <p:pic>
        <p:nvPicPr>
          <p:cNvPr id="505" name="Google Shape;505;p72"/>
          <p:cNvPicPr preferRelativeResize="0"/>
          <p:nvPr/>
        </p:nvPicPr>
        <p:blipFill>
          <a:blip r:embed="rId3">
            <a:alphaModFix/>
          </a:blip>
          <a:stretch>
            <a:fillRect/>
          </a:stretch>
        </p:blipFill>
        <p:spPr>
          <a:xfrm>
            <a:off x="0" y="0"/>
            <a:ext cx="754912" cy="723014"/>
          </a:xfrm>
          <a:prstGeom prst="rect">
            <a:avLst/>
          </a:prstGeom>
          <a:noFill/>
          <a:ln>
            <a:noFill/>
          </a:ln>
        </p:spPr>
      </p:pic>
      <p:sp>
        <p:nvSpPr>
          <p:cNvPr id="506" name="Google Shape;506;p7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67</a:t>
            </a:fld>
            <a:endParaRPr dirty="0"/>
          </a:p>
        </p:txBody>
      </p:sp>
      <p:graphicFrame>
        <p:nvGraphicFramePr>
          <p:cNvPr id="507" name="Google Shape;507;p72"/>
          <p:cNvGraphicFramePr/>
          <p:nvPr/>
        </p:nvGraphicFramePr>
        <p:xfrm>
          <a:off x="832700" y="322250"/>
          <a:ext cx="6795375" cy="3864100"/>
        </p:xfrm>
        <a:graphic>
          <a:graphicData uri="http://schemas.openxmlformats.org/drawingml/2006/table">
            <a:tbl>
              <a:tblPr>
                <a:noFill/>
                <a:tableStyleId>{538EC4CF-C4EE-4173-ACEC-98AC079C230A}</a:tableStyleId>
              </a:tblPr>
              <a:tblGrid>
                <a:gridCol w="1335850">
                  <a:extLst>
                    <a:ext uri="{9D8B030D-6E8A-4147-A177-3AD203B41FA5}">
                      <a16:colId xmlns:a16="http://schemas.microsoft.com/office/drawing/2014/main" val="20000"/>
                    </a:ext>
                  </a:extLst>
                </a:gridCol>
                <a:gridCol w="594900">
                  <a:extLst>
                    <a:ext uri="{9D8B030D-6E8A-4147-A177-3AD203B41FA5}">
                      <a16:colId xmlns:a16="http://schemas.microsoft.com/office/drawing/2014/main" val="20001"/>
                    </a:ext>
                  </a:extLst>
                </a:gridCol>
                <a:gridCol w="972925">
                  <a:extLst>
                    <a:ext uri="{9D8B030D-6E8A-4147-A177-3AD203B41FA5}">
                      <a16:colId xmlns:a16="http://schemas.microsoft.com/office/drawing/2014/main" val="20002"/>
                    </a:ext>
                  </a:extLst>
                </a:gridCol>
                <a:gridCol w="972925">
                  <a:extLst>
                    <a:ext uri="{9D8B030D-6E8A-4147-A177-3AD203B41FA5}">
                      <a16:colId xmlns:a16="http://schemas.microsoft.com/office/drawing/2014/main" val="20003"/>
                    </a:ext>
                  </a:extLst>
                </a:gridCol>
                <a:gridCol w="972925">
                  <a:extLst>
                    <a:ext uri="{9D8B030D-6E8A-4147-A177-3AD203B41FA5}">
                      <a16:colId xmlns:a16="http://schemas.microsoft.com/office/drawing/2014/main" val="20004"/>
                    </a:ext>
                  </a:extLst>
                </a:gridCol>
                <a:gridCol w="972925">
                  <a:extLst>
                    <a:ext uri="{9D8B030D-6E8A-4147-A177-3AD203B41FA5}">
                      <a16:colId xmlns:a16="http://schemas.microsoft.com/office/drawing/2014/main" val="20005"/>
                    </a:ext>
                  </a:extLst>
                </a:gridCol>
                <a:gridCol w="972925">
                  <a:extLst>
                    <a:ext uri="{9D8B030D-6E8A-4147-A177-3AD203B41FA5}">
                      <a16:colId xmlns:a16="http://schemas.microsoft.com/office/drawing/2014/main" val="20006"/>
                    </a:ext>
                  </a:extLst>
                </a:gridCol>
              </a:tblGrid>
              <a:tr h="327000">
                <a:tc>
                  <a:txBody>
                    <a:bodyPr/>
                    <a:lstStyle/>
                    <a:p>
                      <a:pPr marL="0" lvl="0" indent="0" algn="l" rtl="0">
                        <a:spcBef>
                          <a:spcPts val="0"/>
                        </a:spcBef>
                        <a:spcAft>
                          <a:spcPts val="0"/>
                        </a:spcAft>
                        <a:buNone/>
                      </a:pPr>
                      <a:r>
                        <a:rPr lang="en" b="1"/>
                        <a:t>Methods </a:t>
                      </a:r>
                      <a:endParaRPr b="1" dirty="0"/>
                    </a:p>
                  </a:txBody>
                  <a:tcPr marL="91425" marR="91425" marT="91425" marB="91425"/>
                </a:tc>
                <a:tc>
                  <a:txBody>
                    <a:bodyPr/>
                    <a:lstStyle/>
                    <a:p>
                      <a:pPr marL="0" lvl="0" indent="0" algn="l" rtl="0">
                        <a:spcBef>
                          <a:spcPts val="0"/>
                        </a:spcBef>
                        <a:spcAft>
                          <a:spcPts val="0"/>
                        </a:spcAft>
                        <a:buNone/>
                      </a:pPr>
                      <a:r>
                        <a:rPr lang="en" b="1"/>
                        <a:t>UEA </a:t>
                      </a:r>
                      <a:endParaRPr b="1" dirty="0"/>
                    </a:p>
                  </a:txBody>
                  <a:tcPr marL="91425" marR="91425" marT="91425" marB="91425"/>
                </a:tc>
                <a:tc>
                  <a:txBody>
                    <a:bodyPr/>
                    <a:lstStyle/>
                    <a:p>
                      <a:pPr marL="0" lvl="0" indent="0" algn="l" rtl="0">
                        <a:spcBef>
                          <a:spcPts val="0"/>
                        </a:spcBef>
                        <a:spcAft>
                          <a:spcPts val="0"/>
                        </a:spcAft>
                        <a:buNone/>
                      </a:pPr>
                      <a:r>
                        <a:rPr lang="en" b="1"/>
                        <a:t>NUS</a:t>
                      </a:r>
                      <a:endParaRPr b="1" dirty="0"/>
                    </a:p>
                  </a:txBody>
                  <a:tcPr marL="91425" marR="91425" marT="91425" marB="91425"/>
                </a:tc>
                <a:tc>
                  <a:txBody>
                    <a:bodyPr/>
                    <a:lstStyle/>
                    <a:p>
                      <a:pPr marL="0" lvl="0" indent="0" algn="l" rtl="0">
                        <a:spcBef>
                          <a:spcPts val="0"/>
                        </a:spcBef>
                        <a:spcAft>
                          <a:spcPts val="0"/>
                        </a:spcAft>
                        <a:buNone/>
                      </a:pPr>
                      <a:r>
                        <a:rPr lang="en" b="1"/>
                        <a:t>VV</a:t>
                      </a:r>
                      <a:endParaRPr b="1" dirty="0"/>
                    </a:p>
                  </a:txBody>
                  <a:tcPr marL="91425" marR="91425" marT="91425" marB="91425"/>
                </a:tc>
                <a:tc>
                  <a:txBody>
                    <a:bodyPr/>
                    <a:lstStyle/>
                    <a:p>
                      <a:pPr marL="0" lvl="0" indent="0" algn="l" rtl="0">
                        <a:spcBef>
                          <a:spcPts val="0"/>
                        </a:spcBef>
                        <a:spcAft>
                          <a:spcPts val="0"/>
                        </a:spcAft>
                        <a:buNone/>
                      </a:pPr>
                      <a:r>
                        <a:rPr lang="en" b="1"/>
                        <a:t>LIME</a:t>
                      </a:r>
                      <a:endParaRPr b="1" dirty="0"/>
                    </a:p>
                  </a:txBody>
                  <a:tcPr marL="91425" marR="91425" marT="91425" marB="91425"/>
                </a:tc>
                <a:tc>
                  <a:txBody>
                    <a:bodyPr/>
                    <a:lstStyle/>
                    <a:p>
                      <a:pPr marL="0" lvl="0" indent="0" algn="l" rtl="0">
                        <a:spcBef>
                          <a:spcPts val="0"/>
                        </a:spcBef>
                        <a:spcAft>
                          <a:spcPts val="0"/>
                        </a:spcAft>
                        <a:buNone/>
                      </a:pPr>
                      <a:r>
                        <a:rPr lang="en" b="1"/>
                        <a:t>NPE</a:t>
                      </a:r>
                      <a:endParaRPr b="1" dirty="0"/>
                    </a:p>
                  </a:txBody>
                  <a:tcPr marL="91425" marR="91425" marT="91425" marB="91425"/>
                </a:tc>
                <a:tc>
                  <a:txBody>
                    <a:bodyPr/>
                    <a:lstStyle/>
                    <a:p>
                      <a:pPr marL="0" lvl="0" indent="0" algn="l" rtl="0">
                        <a:spcBef>
                          <a:spcPts val="0"/>
                        </a:spcBef>
                        <a:spcAft>
                          <a:spcPts val="0"/>
                        </a:spcAft>
                        <a:buNone/>
                      </a:pPr>
                      <a:r>
                        <a:rPr lang="en" b="1"/>
                        <a:t>MEF</a:t>
                      </a:r>
                      <a:endParaRPr b="1" dirty="0"/>
                    </a:p>
                  </a:txBody>
                  <a:tcPr marL="91425" marR="91425" marT="91425" marB="91425"/>
                </a:tc>
                <a:extLst>
                  <a:ext uri="{0D108BD9-81ED-4DB2-BD59-A6C34878D82A}">
                    <a16:rowId xmlns:a16="http://schemas.microsoft.com/office/drawing/2014/main" val="10000"/>
                  </a:ext>
                </a:extLst>
              </a:tr>
              <a:tr h="501625">
                <a:tc>
                  <a:txBody>
                    <a:bodyPr/>
                    <a:lstStyle/>
                    <a:p>
                      <a:pPr marL="0" lvl="0" indent="0" algn="l" rtl="0">
                        <a:spcBef>
                          <a:spcPts val="0"/>
                        </a:spcBef>
                        <a:spcAft>
                          <a:spcPts val="0"/>
                        </a:spcAft>
                        <a:buNone/>
                      </a:pPr>
                      <a:r>
                        <a:rPr lang="en" b="1"/>
                        <a:t>MSRCR</a:t>
                      </a:r>
                      <a:endParaRPr b="1" dirty="0"/>
                    </a:p>
                    <a:p>
                      <a:pPr marL="0" lvl="0" indent="0" algn="l" rtl="0">
                        <a:spcBef>
                          <a:spcPts val="0"/>
                        </a:spcBef>
                        <a:spcAft>
                          <a:spcPts val="0"/>
                        </a:spcAft>
                        <a:buNone/>
                      </a:pPr>
                      <a:r>
                        <a:rPr lang="en" sz="1000"/>
                        <a:t>[Ana, 2014]</a:t>
                      </a:r>
                      <a:endParaRPr sz="1000" dirty="0"/>
                    </a:p>
                  </a:txBody>
                  <a:tcPr marL="91425" marR="91425" marT="91425" marB="91425"/>
                </a:tc>
                <a:tc>
                  <a:txBody>
                    <a:bodyPr/>
                    <a:lstStyle/>
                    <a:p>
                      <a:pPr marL="0" lvl="0" indent="0" algn="l" rtl="0">
                        <a:spcBef>
                          <a:spcPts val="0"/>
                        </a:spcBef>
                        <a:spcAft>
                          <a:spcPts val="0"/>
                        </a:spcAft>
                        <a:buNone/>
                      </a:pPr>
                      <a:r>
                        <a:rPr lang="en"/>
                        <a:t>1677</a:t>
                      </a:r>
                      <a:endParaRPr dirty="0"/>
                    </a:p>
                  </a:txBody>
                  <a:tcPr marL="91425" marR="91425" marT="91425" marB="91425"/>
                </a:tc>
                <a:tc>
                  <a:txBody>
                    <a:bodyPr/>
                    <a:lstStyle/>
                    <a:p>
                      <a:pPr marL="0" lvl="0" indent="0" algn="l" rtl="0">
                        <a:spcBef>
                          <a:spcPts val="0"/>
                        </a:spcBef>
                        <a:spcAft>
                          <a:spcPts val="0"/>
                        </a:spcAft>
                        <a:buNone/>
                      </a:pPr>
                      <a:r>
                        <a:rPr lang="en"/>
                        <a:t>3043</a:t>
                      </a:r>
                      <a:endParaRPr dirty="0"/>
                    </a:p>
                  </a:txBody>
                  <a:tcPr marL="91425" marR="91425" marT="91425" marB="91425"/>
                </a:tc>
                <a:tc>
                  <a:txBody>
                    <a:bodyPr/>
                    <a:lstStyle/>
                    <a:p>
                      <a:pPr marL="0" lvl="0" indent="0" algn="l" rtl="0">
                        <a:spcBef>
                          <a:spcPts val="0"/>
                        </a:spcBef>
                        <a:spcAft>
                          <a:spcPts val="0"/>
                        </a:spcAft>
                        <a:buNone/>
                      </a:pPr>
                      <a:r>
                        <a:rPr lang="en"/>
                        <a:t>2728</a:t>
                      </a:r>
                      <a:endParaRPr dirty="0"/>
                    </a:p>
                  </a:txBody>
                  <a:tcPr marL="91425" marR="91425" marT="91425" marB="91425"/>
                </a:tc>
                <a:tc>
                  <a:txBody>
                    <a:bodyPr/>
                    <a:lstStyle/>
                    <a:p>
                      <a:pPr marL="0" lvl="0" indent="0" algn="l" rtl="0">
                        <a:spcBef>
                          <a:spcPts val="0"/>
                        </a:spcBef>
                        <a:spcAft>
                          <a:spcPts val="0"/>
                        </a:spcAft>
                        <a:buNone/>
                      </a:pPr>
                      <a:r>
                        <a:rPr lang="en"/>
                        <a:t>1836</a:t>
                      </a:r>
                      <a:endParaRPr dirty="0"/>
                    </a:p>
                  </a:txBody>
                  <a:tcPr marL="91425" marR="91425" marT="91425" marB="91425"/>
                </a:tc>
                <a:tc>
                  <a:txBody>
                    <a:bodyPr/>
                    <a:lstStyle/>
                    <a:p>
                      <a:pPr marL="0" lvl="0" indent="0" algn="l" rtl="0">
                        <a:spcBef>
                          <a:spcPts val="0"/>
                        </a:spcBef>
                        <a:spcAft>
                          <a:spcPts val="0"/>
                        </a:spcAft>
                        <a:buNone/>
                      </a:pPr>
                      <a:r>
                        <a:rPr lang="en"/>
                        <a:t>1890</a:t>
                      </a:r>
                      <a:endParaRPr dirty="0"/>
                    </a:p>
                  </a:txBody>
                  <a:tcPr marL="91425" marR="91425" marT="91425" marB="91425"/>
                </a:tc>
                <a:tc>
                  <a:txBody>
                    <a:bodyPr/>
                    <a:lstStyle/>
                    <a:p>
                      <a:pPr marL="0" lvl="0" indent="0" algn="l" rtl="0">
                        <a:spcBef>
                          <a:spcPts val="0"/>
                        </a:spcBef>
                        <a:spcAft>
                          <a:spcPts val="0"/>
                        </a:spcAft>
                        <a:buNone/>
                      </a:pPr>
                      <a:r>
                        <a:rPr lang="en"/>
                        <a:t>1686</a:t>
                      </a:r>
                      <a:endParaRPr dirty="0"/>
                    </a:p>
                  </a:txBody>
                  <a:tcPr marL="91425" marR="91425" marT="91425" marB="91425"/>
                </a:tc>
                <a:extLst>
                  <a:ext uri="{0D108BD9-81ED-4DB2-BD59-A6C34878D82A}">
                    <a16:rowId xmlns:a16="http://schemas.microsoft.com/office/drawing/2014/main" val="10001"/>
                  </a:ext>
                </a:extLst>
              </a:tr>
              <a:tr h="501625">
                <a:tc>
                  <a:txBody>
                    <a:bodyPr/>
                    <a:lstStyle/>
                    <a:p>
                      <a:pPr marL="0" lvl="0" indent="0" algn="l" rtl="0">
                        <a:spcBef>
                          <a:spcPts val="0"/>
                        </a:spcBef>
                        <a:spcAft>
                          <a:spcPts val="0"/>
                        </a:spcAft>
                        <a:buNone/>
                      </a:pPr>
                      <a:r>
                        <a:rPr lang="en" b="1"/>
                        <a:t>Dong</a:t>
                      </a:r>
                      <a:endParaRPr b="1" dirty="0"/>
                    </a:p>
                    <a:p>
                      <a:pPr marL="0" lvl="0" indent="0" algn="l" rtl="0">
                        <a:spcBef>
                          <a:spcPts val="0"/>
                        </a:spcBef>
                        <a:spcAft>
                          <a:spcPts val="0"/>
                        </a:spcAft>
                        <a:buNone/>
                      </a:pPr>
                      <a:r>
                        <a:rPr lang="en" sz="1100">
                          <a:solidFill>
                            <a:schemeClr val="dk1"/>
                          </a:solidFill>
                        </a:rPr>
                        <a:t>[Zhenfei,2018]</a:t>
                      </a:r>
                      <a:endParaRPr sz="1100" dirty="0">
                        <a:solidFill>
                          <a:schemeClr val="dk1"/>
                        </a:solidFill>
                      </a:endParaRPr>
                    </a:p>
                    <a:p>
                      <a:pPr marL="0" lvl="0" indent="0" algn="l" rtl="0">
                        <a:spcBef>
                          <a:spcPts val="0"/>
                        </a:spcBef>
                        <a:spcAft>
                          <a:spcPts val="0"/>
                        </a:spcAft>
                        <a:buNone/>
                      </a:pPr>
                      <a:endParaRPr sz="1000" b="1" dirty="0"/>
                    </a:p>
                  </a:txBody>
                  <a:tcPr marL="91425" marR="91425" marT="91425" marB="91425"/>
                </a:tc>
                <a:tc>
                  <a:txBody>
                    <a:bodyPr/>
                    <a:lstStyle/>
                    <a:p>
                      <a:pPr marL="0" lvl="0" indent="0" algn="l" rtl="0">
                        <a:spcBef>
                          <a:spcPts val="0"/>
                        </a:spcBef>
                        <a:spcAft>
                          <a:spcPts val="0"/>
                        </a:spcAft>
                        <a:buNone/>
                      </a:pPr>
                      <a:r>
                        <a:rPr lang="en"/>
                        <a:t>1337</a:t>
                      </a:r>
                      <a:endParaRPr dirty="0"/>
                    </a:p>
                  </a:txBody>
                  <a:tcPr marL="91425" marR="91425" marT="91425" marB="91425"/>
                </a:tc>
                <a:tc>
                  <a:txBody>
                    <a:bodyPr/>
                    <a:lstStyle/>
                    <a:p>
                      <a:pPr marL="0" lvl="0" indent="0" algn="l" rtl="0">
                        <a:spcBef>
                          <a:spcPts val="0"/>
                        </a:spcBef>
                        <a:spcAft>
                          <a:spcPts val="0"/>
                        </a:spcAft>
                        <a:buNone/>
                      </a:pPr>
                      <a:r>
                        <a:rPr lang="en"/>
                        <a:t>771</a:t>
                      </a:r>
                      <a:endParaRPr dirty="0"/>
                    </a:p>
                  </a:txBody>
                  <a:tcPr marL="91425" marR="91425" marT="91425" marB="91425"/>
                </a:tc>
                <a:tc>
                  <a:txBody>
                    <a:bodyPr/>
                    <a:lstStyle/>
                    <a:p>
                      <a:pPr marL="0" lvl="0" indent="0" algn="l" rtl="0">
                        <a:spcBef>
                          <a:spcPts val="0"/>
                        </a:spcBef>
                        <a:spcAft>
                          <a:spcPts val="0"/>
                        </a:spcAft>
                        <a:buNone/>
                      </a:pPr>
                      <a:r>
                        <a:rPr lang="en"/>
                        <a:t>853</a:t>
                      </a:r>
                      <a:endParaRPr dirty="0"/>
                    </a:p>
                  </a:txBody>
                  <a:tcPr marL="91425" marR="91425" marT="91425" marB="91425"/>
                </a:tc>
                <a:tc>
                  <a:txBody>
                    <a:bodyPr/>
                    <a:lstStyle/>
                    <a:p>
                      <a:pPr marL="0" lvl="0" indent="0" algn="l" rtl="0">
                        <a:spcBef>
                          <a:spcPts val="0"/>
                        </a:spcBef>
                        <a:spcAft>
                          <a:spcPts val="0"/>
                        </a:spcAft>
                        <a:buNone/>
                      </a:pPr>
                      <a:r>
                        <a:rPr lang="en"/>
                        <a:t>1244</a:t>
                      </a:r>
                      <a:endParaRPr dirty="0"/>
                    </a:p>
                  </a:txBody>
                  <a:tcPr marL="91425" marR="91425" marT="91425" marB="91425"/>
                </a:tc>
                <a:tc>
                  <a:txBody>
                    <a:bodyPr/>
                    <a:lstStyle/>
                    <a:p>
                      <a:pPr marL="0" lvl="0" indent="0" algn="l" rtl="0">
                        <a:spcBef>
                          <a:spcPts val="0"/>
                        </a:spcBef>
                        <a:spcAft>
                          <a:spcPts val="0"/>
                        </a:spcAft>
                        <a:buNone/>
                      </a:pPr>
                      <a:r>
                        <a:rPr lang="en"/>
                        <a:t>1012</a:t>
                      </a:r>
                      <a:endParaRPr dirty="0"/>
                    </a:p>
                  </a:txBody>
                  <a:tcPr marL="91425" marR="91425" marT="91425" marB="91425"/>
                </a:tc>
                <a:tc>
                  <a:txBody>
                    <a:bodyPr/>
                    <a:lstStyle/>
                    <a:p>
                      <a:pPr marL="0" lvl="0" indent="0" algn="l" rtl="0">
                        <a:spcBef>
                          <a:spcPts val="0"/>
                        </a:spcBef>
                        <a:spcAft>
                          <a:spcPts val="0"/>
                        </a:spcAft>
                        <a:buNone/>
                      </a:pPr>
                      <a:r>
                        <a:rPr lang="en"/>
                        <a:t>1065</a:t>
                      </a:r>
                      <a:endParaRPr dirty="0"/>
                    </a:p>
                  </a:txBody>
                  <a:tcPr marL="91425" marR="91425" marT="91425" marB="91425"/>
                </a:tc>
                <a:extLst>
                  <a:ext uri="{0D108BD9-81ED-4DB2-BD59-A6C34878D82A}">
                    <a16:rowId xmlns:a16="http://schemas.microsoft.com/office/drawing/2014/main" val="10002"/>
                  </a:ext>
                </a:extLst>
              </a:tr>
              <a:tr h="501625">
                <a:tc>
                  <a:txBody>
                    <a:bodyPr/>
                    <a:lstStyle/>
                    <a:p>
                      <a:pPr marL="0" lvl="0" indent="0" algn="l" rtl="0">
                        <a:spcBef>
                          <a:spcPts val="0"/>
                        </a:spcBef>
                        <a:spcAft>
                          <a:spcPts val="0"/>
                        </a:spcAft>
                        <a:buNone/>
                      </a:pPr>
                      <a:r>
                        <a:rPr lang="en" b="1"/>
                        <a:t>NPE</a:t>
                      </a:r>
                      <a:endParaRPr b="1" dirty="0"/>
                    </a:p>
                    <a:p>
                      <a:pPr marL="0" lvl="0" indent="0" algn="l" rtl="0">
                        <a:spcBef>
                          <a:spcPts val="0"/>
                        </a:spcBef>
                        <a:spcAft>
                          <a:spcPts val="0"/>
                        </a:spcAft>
                        <a:buNone/>
                      </a:pPr>
                      <a:r>
                        <a:rPr lang="en" sz="1000"/>
                        <a:t>[Wang,2013]</a:t>
                      </a:r>
                      <a:endParaRPr sz="1000" dirty="0"/>
                    </a:p>
                  </a:txBody>
                  <a:tcPr marL="91425" marR="91425" marT="91425" marB="91425"/>
                </a:tc>
                <a:tc>
                  <a:txBody>
                    <a:bodyPr/>
                    <a:lstStyle/>
                    <a:p>
                      <a:pPr marL="0" lvl="0" indent="0" algn="l" rtl="0">
                        <a:spcBef>
                          <a:spcPts val="0"/>
                        </a:spcBef>
                        <a:spcAft>
                          <a:spcPts val="0"/>
                        </a:spcAft>
                        <a:buNone/>
                      </a:pPr>
                      <a:r>
                        <a:rPr lang="en"/>
                        <a:t>691</a:t>
                      </a:r>
                      <a:endParaRPr dirty="0"/>
                    </a:p>
                  </a:txBody>
                  <a:tcPr marL="91425" marR="91425" marT="91425" marB="91425"/>
                </a:tc>
                <a:tc>
                  <a:txBody>
                    <a:bodyPr/>
                    <a:lstStyle/>
                    <a:p>
                      <a:pPr marL="0" lvl="0" indent="0" algn="l" rtl="0">
                        <a:spcBef>
                          <a:spcPts val="0"/>
                        </a:spcBef>
                        <a:spcAft>
                          <a:spcPts val="0"/>
                        </a:spcAft>
                        <a:buNone/>
                      </a:pPr>
                      <a:r>
                        <a:rPr lang="en"/>
                        <a:t>413</a:t>
                      </a:r>
                      <a:endParaRPr dirty="0"/>
                    </a:p>
                  </a:txBody>
                  <a:tcPr marL="91425" marR="91425" marT="91425" marB="91425"/>
                </a:tc>
                <a:tc>
                  <a:txBody>
                    <a:bodyPr/>
                    <a:lstStyle/>
                    <a:p>
                      <a:pPr marL="0" lvl="0" indent="0" algn="l" rtl="0">
                        <a:spcBef>
                          <a:spcPts val="0"/>
                        </a:spcBef>
                        <a:spcAft>
                          <a:spcPts val="0"/>
                        </a:spcAft>
                        <a:buNone/>
                      </a:pPr>
                      <a:r>
                        <a:rPr lang="en"/>
                        <a:t>821</a:t>
                      </a:r>
                      <a:endParaRPr dirty="0"/>
                    </a:p>
                  </a:txBody>
                  <a:tcPr marL="91425" marR="91425" marT="91425" marB="91425"/>
                </a:tc>
                <a:tc>
                  <a:txBody>
                    <a:bodyPr/>
                    <a:lstStyle/>
                    <a:p>
                      <a:pPr marL="0" lvl="0" indent="0" algn="l" rtl="0">
                        <a:spcBef>
                          <a:spcPts val="0"/>
                        </a:spcBef>
                        <a:spcAft>
                          <a:spcPts val="0"/>
                        </a:spcAft>
                        <a:buNone/>
                      </a:pPr>
                      <a:r>
                        <a:rPr lang="en"/>
                        <a:t>1471</a:t>
                      </a:r>
                      <a:endParaRPr dirty="0"/>
                    </a:p>
                  </a:txBody>
                  <a:tcPr marL="91425" marR="91425" marT="91425" marB="91425"/>
                </a:tc>
                <a:tc>
                  <a:txBody>
                    <a:bodyPr/>
                    <a:lstStyle/>
                    <a:p>
                      <a:pPr marL="0" lvl="0" indent="0" algn="l" rtl="0">
                        <a:spcBef>
                          <a:spcPts val="0"/>
                        </a:spcBef>
                        <a:spcAft>
                          <a:spcPts val="0"/>
                        </a:spcAft>
                        <a:buNone/>
                      </a:pPr>
                      <a:r>
                        <a:rPr lang="en"/>
                        <a:t>646</a:t>
                      </a:r>
                      <a:endParaRPr dirty="0"/>
                    </a:p>
                  </a:txBody>
                  <a:tcPr marL="91425" marR="91425" marT="91425" marB="91425"/>
                </a:tc>
                <a:tc>
                  <a:txBody>
                    <a:bodyPr/>
                    <a:lstStyle/>
                    <a:p>
                      <a:pPr marL="0" lvl="0" indent="0" algn="l" rtl="0">
                        <a:spcBef>
                          <a:spcPts val="0"/>
                        </a:spcBef>
                        <a:spcAft>
                          <a:spcPts val="0"/>
                        </a:spcAft>
                        <a:buNone/>
                      </a:pPr>
                      <a:r>
                        <a:rPr lang="en"/>
                        <a:t>1158</a:t>
                      </a:r>
                      <a:endParaRPr dirty="0"/>
                    </a:p>
                  </a:txBody>
                  <a:tcPr marL="91425" marR="91425" marT="91425" marB="91425"/>
                </a:tc>
                <a:extLst>
                  <a:ext uri="{0D108BD9-81ED-4DB2-BD59-A6C34878D82A}">
                    <a16:rowId xmlns:a16="http://schemas.microsoft.com/office/drawing/2014/main" val="10003"/>
                  </a:ext>
                </a:extLst>
              </a:tr>
              <a:tr h="557200">
                <a:tc>
                  <a:txBody>
                    <a:bodyPr/>
                    <a:lstStyle/>
                    <a:p>
                      <a:pPr marL="0" lvl="0" indent="0" algn="l" rtl="0">
                        <a:spcBef>
                          <a:spcPts val="0"/>
                        </a:spcBef>
                        <a:spcAft>
                          <a:spcPts val="0"/>
                        </a:spcAft>
                        <a:buNone/>
                      </a:pPr>
                      <a:r>
                        <a:rPr lang="en" b="1"/>
                        <a:t>LIME</a:t>
                      </a:r>
                      <a:endParaRPr b="1" dirty="0"/>
                    </a:p>
                    <a:p>
                      <a:pPr marL="0" lvl="0" indent="0" algn="l" rtl="0">
                        <a:spcBef>
                          <a:spcPts val="0"/>
                        </a:spcBef>
                        <a:spcAft>
                          <a:spcPts val="0"/>
                        </a:spcAft>
                        <a:buNone/>
                      </a:pPr>
                      <a:r>
                        <a:rPr lang="en" sz="1000">
                          <a:solidFill>
                            <a:schemeClr val="dk1"/>
                          </a:solidFill>
                        </a:rPr>
                        <a:t>[Xiaojie, 2017]</a:t>
                      </a:r>
                      <a:endParaRPr sz="1000" dirty="0"/>
                    </a:p>
                  </a:txBody>
                  <a:tcPr marL="91425" marR="91425" marT="91425" marB="91425"/>
                </a:tc>
                <a:tc>
                  <a:txBody>
                    <a:bodyPr/>
                    <a:lstStyle/>
                    <a:p>
                      <a:pPr marL="0" lvl="0" indent="0" algn="l" rtl="0">
                        <a:spcBef>
                          <a:spcPts val="0"/>
                        </a:spcBef>
                        <a:spcAft>
                          <a:spcPts val="0"/>
                        </a:spcAft>
                        <a:buNone/>
                      </a:pPr>
                      <a:r>
                        <a:rPr lang="en"/>
                        <a:t>957</a:t>
                      </a:r>
                      <a:endParaRPr dirty="0"/>
                    </a:p>
                  </a:txBody>
                  <a:tcPr marL="91425" marR="91425" marT="91425" marB="91425"/>
                </a:tc>
                <a:tc>
                  <a:txBody>
                    <a:bodyPr/>
                    <a:lstStyle/>
                    <a:p>
                      <a:pPr marL="0" lvl="0" indent="0" algn="l" rtl="0">
                        <a:spcBef>
                          <a:spcPts val="0"/>
                        </a:spcBef>
                        <a:spcAft>
                          <a:spcPts val="0"/>
                        </a:spcAft>
                        <a:buNone/>
                      </a:pPr>
                      <a:r>
                        <a:rPr lang="en"/>
                        <a:t>1434</a:t>
                      </a:r>
                      <a:endParaRPr dirty="0"/>
                    </a:p>
                  </a:txBody>
                  <a:tcPr marL="91425" marR="91425" marT="91425" marB="91425"/>
                </a:tc>
                <a:tc>
                  <a:txBody>
                    <a:bodyPr/>
                    <a:lstStyle/>
                    <a:p>
                      <a:pPr marL="0" lvl="0" indent="0" algn="l" rtl="0">
                        <a:spcBef>
                          <a:spcPts val="0"/>
                        </a:spcBef>
                        <a:spcAft>
                          <a:spcPts val="0"/>
                        </a:spcAft>
                        <a:buNone/>
                      </a:pPr>
                      <a:r>
                        <a:rPr lang="en"/>
                        <a:t>1275</a:t>
                      </a:r>
                      <a:endParaRPr dirty="0"/>
                    </a:p>
                  </a:txBody>
                  <a:tcPr marL="91425" marR="91425" marT="91425" marB="91425"/>
                </a:tc>
                <a:tc>
                  <a:txBody>
                    <a:bodyPr/>
                    <a:lstStyle/>
                    <a:p>
                      <a:pPr marL="0" lvl="0" indent="0" algn="l" rtl="0">
                        <a:spcBef>
                          <a:spcPts val="0"/>
                        </a:spcBef>
                        <a:spcAft>
                          <a:spcPts val="0"/>
                        </a:spcAft>
                        <a:buNone/>
                      </a:pPr>
                      <a:r>
                        <a:rPr lang="en"/>
                        <a:t>1324</a:t>
                      </a:r>
                      <a:endParaRPr dirty="0"/>
                    </a:p>
                  </a:txBody>
                  <a:tcPr marL="91425" marR="91425" marT="91425" marB="91425"/>
                </a:tc>
                <a:tc>
                  <a:txBody>
                    <a:bodyPr/>
                    <a:lstStyle/>
                    <a:p>
                      <a:pPr marL="0" lvl="0" indent="0" algn="l" rtl="0">
                        <a:spcBef>
                          <a:spcPts val="0"/>
                        </a:spcBef>
                        <a:spcAft>
                          <a:spcPts val="0"/>
                        </a:spcAft>
                        <a:buNone/>
                      </a:pPr>
                      <a:r>
                        <a:rPr lang="en"/>
                        <a:t>1120</a:t>
                      </a:r>
                      <a:endParaRPr dirty="0"/>
                    </a:p>
                  </a:txBody>
                  <a:tcPr marL="91425" marR="91425" marT="91425" marB="91425"/>
                </a:tc>
                <a:tc>
                  <a:txBody>
                    <a:bodyPr/>
                    <a:lstStyle/>
                    <a:p>
                      <a:pPr marL="0" lvl="0" indent="0" algn="l" rtl="0">
                        <a:spcBef>
                          <a:spcPts val="0"/>
                        </a:spcBef>
                        <a:spcAft>
                          <a:spcPts val="0"/>
                        </a:spcAft>
                        <a:buNone/>
                      </a:pPr>
                      <a:r>
                        <a:rPr lang="en"/>
                        <a:t>1079</a:t>
                      </a:r>
                      <a:endParaRPr dirty="0"/>
                    </a:p>
                  </a:txBody>
                  <a:tcPr marL="91425" marR="91425" marT="91425" marB="91425"/>
                </a:tc>
                <a:extLst>
                  <a:ext uri="{0D108BD9-81ED-4DB2-BD59-A6C34878D82A}">
                    <a16:rowId xmlns:a16="http://schemas.microsoft.com/office/drawing/2014/main" val="10004"/>
                  </a:ext>
                </a:extLst>
              </a:tr>
              <a:tr h="501625">
                <a:tc>
                  <a:txBody>
                    <a:bodyPr/>
                    <a:lstStyle/>
                    <a:p>
                      <a:pPr marL="0" lvl="0" indent="0" algn="l" rtl="0">
                        <a:spcBef>
                          <a:spcPts val="0"/>
                        </a:spcBef>
                        <a:spcAft>
                          <a:spcPts val="0"/>
                        </a:spcAft>
                        <a:buNone/>
                      </a:pPr>
                      <a:r>
                        <a:rPr lang="en" b="1"/>
                        <a:t>SRIE</a:t>
                      </a:r>
                      <a:endParaRPr b="1" dirty="0"/>
                    </a:p>
                    <a:p>
                      <a:pPr marL="0" lvl="0" indent="0" algn="l" rtl="0">
                        <a:spcBef>
                          <a:spcPts val="0"/>
                        </a:spcBef>
                        <a:spcAft>
                          <a:spcPts val="0"/>
                        </a:spcAft>
                        <a:buNone/>
                      </a:pPr>
                      <a:r>
                        <a:rPr lang="en" sz="1000"/>
                        <a:t>[Mading Li, 2018]</a:t>
                      </a:r>
                      <a:endParaRPr sz="1000" dirty="0"/>
                    </a:p>
                  </a:txBody>
                  <a:tcPr marL="91425" marR="91425" marT="91425" marB="91425"/>
                </a:tc>
                <a:tc>
                  <a:txBody>
                    <a:bodyPr/>
                    <a:lstStyle/>
                    <a:p>
                      <a:pPr marL="0" lvl="0" indent="0" algn="l" rtl="0">
                        <a:spcBef>
                          <a:spcPts val="0"/>
                        </a:spcBef>
                        <a:spcAft>
                          <a:spcPts val="0"/>
                        </a:spcAft>
                        <a:buNone/>
                      </a:pPr>
                      <a:r>
                        <a:rPr lang="en"/>
                        <a:t>657</a:t>
                      </a:r>
                      <a:endParaRPr dirty="0"/>
                    </a:p>
                  </a:txBody>
                  <a:tcPr marL="91425" marR="91425" marT="91425" marB="91425"/>
                </a:tc>
                <a:tc>
                  <a:txBody>
                    <a:bodyPr/>
                    <a:lstStyle/>
                    <a:p>
                      <a:pPr marL="0" lvl="0" indent="0" algn="l" rtl="0">
                        <a:spcBef>
                          <a:spcPts val="0"/>
                        </a:spcBef>
                        <a:spcAft>
                          <a:spcPts val="0"/>
                        </a:spcAft>
                        <a:buNone/>
                      </a:pPr>
                      <a:r>
                        <a:rPr lang="en"/>
                        <a:t>413</a:t>
                      </a:r>
                      <a:endParaRPr dirty="0"/>
                    </a:p>
                  </a:txBody>
                  <a:tcPr marL="91425" marR="91425" marT="91425" marB="91425"/>
                </a:tc>
                <a:tc>
                  <a:txBody>
                    <a:bodyPr/>
                    <a:lstStyle/>
                    <a:p>
                      <a:pPr marL="0" lvl="0" indent="0" algn="l" rtl="0">
                        <a:spcBef>
                          <a:spcPts val="0"/>
                        </a:spcBef>
                        <a:spcAft>
                          <a:spcPts val="0"/>
                        </a:spcAft>
                        <a:buNone/>
                      </a:pPr>
                      <a:r>
                        <a:rPr lang="en"/>
                        <a:t>551</a:t>
                      </a:r>
                      <a:endParaRPr dirty="0"/>
                    </a:p>
                  </a:txBody>
                  <a:tcPr marL="91425" marR="91425" marT="91425" marB="91425"/>
                </a:tc>
                <a:tc>
                  <a:txBody>
                    <a:bodyPr/>
                    <a:lstStyle/>
                    <a:p>
                      <a:pPr marL="0" lvl="0" indent="0" algn="l" rtl="0">
                        <a:spcBef>
                          <a:spcPts val="0"/>
                        </a:spcBef>
                        <a:spcAft>
                          <a:spcPts val="0"/>
                        </a:spcAft>
                        <a:buNone/>
                      </a:pPr>
                      <a:r>
                        <a:rPr lang="en"/>
                        <a:t>824</a:t>
                      </a:r>
                      <a:endParaRPr dirty="0"/>
                    </a:p>
                  </a:txBody>
                  <a:tcPr marL="91425" marR="91425" marT="91425" marB="91425"/>
                </a:tc>
                <a:tc>
                  <a:txBody>
                    <a:bodyPr/>
                    <a:lstStyle/>
                    <a:p>
                      <a:pPr marL="0" lvl="0" indent="0" algn="l" rtl="0">
                        <a:spcBef>
                          <a:spcPts val="0"/>
                        </a:spcBef>
                        <a:spcAft>
                          <a:spcPts val="0"/>
                        </a:spcAft>
                        <a:buNone/>
                      </a:pPr>
                      <a:r>
                        <a:rPr lang="en"/>
                        <a:t>533</a:t>
                      </a:r>
                      <a:endParaRPr dirty="0"/>
                    </a:p>
                  </a:txBody>
                  <a:tcPr marL="91425" marR="91425" marT="91425" marB="91425"/>
                </a:tc>
                <a:tc>
                  <a:txBody>
                    <a:bodyPr/>
                    <a:lstStyle/>
                    <a:p>
                      <a:pPr marL="0" lvl="0" indent="0" algn="l" rtl="0">
                        <a:spcBef>
                          <a:spcPts val="0"/>
                        </a:spcBef>
                        <a:spcAft>
                          <a:spcPts val="0"/>
                        </a:spcAft>
                        <a:buNone/>
                      </a:pPr>
                      <a:r>
                        <a:rPr lang="en"/>
                        <a:t>754</a:t>
                      </a:r>
                      <a:endParaRPr dirty="0"/>
                    </a:p>
                  </a:txBody>
                  <a:tcPr marL="91425" marR="91425" marT="91425" marB="91425"/>
                </a:tc>
                <a:extLst>
                  <a:ext uri="{0D108BD9-81ED-4DB2-BD59-A6C34878D82A}">
                    <a16:rowId xmlns:a16="http://schemas.microsoft.com/office/drawing/2014/main" val="10005"/>
                  </a:ext>
                </a:extLst>
              </a:tr>
              <a:tr h="327000">
                <a:tc>
                  <a:txBody>
                    <a:bodyPr/>
                    <a:lstStyle/>
                    <a:p>
                      <a:pPr marL="0" lvl="0" indent="0" algn="l" rtl="0">
                        <a:spcBef>
                          <a:spcPts val="0"/>
                        </a:spcBef>
                        <a:spcAft>
                          <a:spcPts val="0"/>
                        </a:spcAft>
                        <a:buNone/>
                      </a:pPr>
                      <a:r>
                        <a:rPr lang="en" b="1"/>
                        <a:t>Proposed</a:t>
                      </a:r>
                      <a:endParaRPr b="1" dirty="0"/>
                    </a:p>
                    <a:p>
                      <a:pPr marL="0" lvl="0" indent="0" algn="l" rtl="0">
                        <a:spcBef>
                          <a:spcPts val="0"/>
                        </a:spcBef>
                        <a:spcAft>
                          <a:spcPts val="0"/>
                        </a:spcAft>
                        <a:buNone/>
                      </a:pPr>
                      <a:r>
                        <a:rPr lang="en" sz="1000"/>
                        <a:t>[</a:t>
                      </a:r>
                      <a:r>
                        <a:rPr lang="en" sz="1000">
                          <a:solidFill>
                            <a:schemeClr val="dk1"/>
                          </a:solidFill>
                        </a:rPr>
                        <a:t>Ying,2017]</a:t>
                      </a:r>
                      <a:endParaRPr sz="1000" b="1" dirty="0"/>
                    </a:p>
                  </a:txBody>
                  <a:tcPr marL="91425" marR="91425" marT="91425" marB="91425"/>
                </a:tc>
                <a:tc>
                  <a:txBody>
                    <a:bodyPr/>
                    <a:lstStyle/>
                    <a:p>
                      <a:pPr marL="0" lvl="0" indent="0" algn="l" rtl="0">
                        <a:spcBef>
                          <a:spcPts val="0"/>
                        </a:spcBef>
                        <a:spcAft>
                          <a:spcPts val="0"/>
                        </a:spcAft>
                        <a:buNone/>
                      </a:pPr>
                      <a:r>
                        <a:rPr lang="en"/>
                        <a:t>501</a:t>
                      </a:r>
                      <a:endParaRPr dirty="0"/>
                    </a:p>
                  </a:txBody>
                  <a:tcPr marL="91425" marR="91425" marT="91425" marB="91425"/>
                </a:tc>
                <a:tc>
                  <a:txBody>
                    <a:bodyPr/>
                    <a:lstStyle/>
                    <a:p>
                      <a:pPr marL="0" lvl="0" indent="0" algn="l" rtl="0">
                        <a:spcBef>
                          <a:spcPts val="0"/>
                        </a:spcBef>
                        <a:spcAft>
                          <a:spcPts val="0"/>
                        </a:spcAft>
                        <a:buNone/>
                      </a:pPr>
                      <a:r>
                        <a:rPr lang="en"/>
                        <a:t>613</a:t>
                      </a:r>
                      <a:endParaRPr dirty="0"/>
                    </a:p>
                  </a:txBody>
                  <a:tcPr marL="91425" marR="91425" marT="91425" marB="91425"/>
                </a:tc>
                <a:tc>
                  <a:txBody>
                    <a:bodyPr/>
                    <a:lstStyle/>
                    <a:p>
                      <a:pPr marL="0" lvl="0" indent="0" algn="l" rtl="0">
                        <a:spcBef>
                          <a:spcPts val="0"/>
                        </a:spcBef>
                        <a:spcAft>
                          <a:spcPts val="0"/>
                        </a:spcAft>
                        <a:buNone/>
                      </a:pPr>
                      <a:r>
                        <a:rPr lang="en"/>
                        <a:t>431</a:t>
                      </a:r>
                      <a:endParaRPr dirty="0"/>
                    </a:p>
                  </a:txBody>
                  <a:tcPr marL="91425" marR="91425" marT="91425" marB="91425"/>
                </a:tc>
                <a:tc>
                  <a:txBody>
                    <a:bodyPr/>
                    <a:lstStyle/>
                    <a:p>
                      <a:pPr marL="0" lvl="0" indent="0" algn="l" rtl="0">
                        <a:spcBef>
                          <a:spcPts val="0"/>
                        </a:spcBef>
                        <a:spcAft>
                          <a:spcPts val="0"/>
                        </a:spcAft>
                        <a:buNone/>
                      </a:pPr>
                      <a:r>
                        <a:rPr lang="en"/>
                        <a:t>499</a:t>
                      </a:r>
                      <a:endParaRPr dirty="0"/>
                    </a:p>
                  </a:txBody>
                  <a:tcPr marL="91425" marR="91425" marT="91425" marB="91425"/>
                </a:tc>
                <a:tc>
                  <a:txBody>
                    <a:bodyPr/>
                    <a:lstStyle/>
                    <a:p>
                      <a:pPr marL="0" lvl="0" indent="0" algn="l" rtl="0">
                        <a:spcBef>
                          <a:spcPts val="0"/>
                        </a:spcBef>
                        <a:spcAft>
                          <a:spcPts val="0"/>
                        </a:spcAft>
                        <a:buNone/>
                      </a:pPr>
                      <a:r>
                        <a:rPr lang="en"/>
                        <a:t>506</a:t>
                      </a:r>
                      <a:endParaRPr dirty="0"/>
                    </a:p>
                  </a:txBody>
                  <a:tcPr marL="91425" marR="91425" marT="91425" marB="91425"/>
                </a:tc>
                <a:tc>
                  <a:txBody>
                    <a:bodyPr/>
                    <a:lstStyle/>
                    <a:p>
                      <a:pPr marL="0" lvl="0" indent="0" algn="l" rtl="0">
                        <a:spcBef>
                          <a:spcPts val="0"/>
                        </a:spcBef>
                        <a:spcAft>
                          <a:spcPts val="0"/>
                        </a:spcAft>
                        <a:buNone/>
                      </a:pPr>
                      <a:r>
                        <a:rPr lang="en"/>
                        <a:t>345</a:t>
                      </a:r>
                      <a:endParaRPr dirty="0"/>
                    </a:p>
                  </a:txBody>
                  <a:tcPr marL="91425" marR="91425" marT="91425" marB="91425"/>
                </a:tc>
                <a:extLst>
                  <a:ext uri="{0D108BD9-81ED-4DB2-BD59-A6C34878D82A}">
                    <a16:rowId xmlns:a16="http://schemas.microsoft.com/office/drawing/2014/main" val="10006"/>
                  </a:ext>
                </a:extLst>
              </a:tr>
            </a:tbl>
          </a:graphicData>
        </a:graphic>
      </p:graphicFrame>
      <p:pic>
        <p:nvPicPr>
          <p:cNvPr id="6" name="Google Shape;210;p32">
            <a:extLst>
              <a:ext uri="{FF2B5EF4-FFF2-40B4-BE49-F238E27FC236}">
                <a16:creationId xmlns:a16="http://schemas.microsoft.com/office/drawing/2014/main" id="{F23A8E93-E83E-4517-BEA0-569D440B7AFE}"/>
              </a:ext>
            </a:extLst>
          </p:cNvPr>
          <p:cNvPicPr preferRelativeResize="0"/>
          <p:nvPr/>
        </p:nvPicPr>
        <p:blipFill>
          <a:blip r:embed="rId4">
            <a:alphaModFix/>
          </a:blip>
          <a:stretch>
            <a:fillRect/>
          </a:stretch>
        </p:blipFill>
        <p:spPr>
          <a:xfrm>
            <a:off x="8389088" y="1"/>
            <a:ext cx="754912" cy="659218"/>
          </a:xfrm>
          <a:prstGeom prst="rect">
            <a:avLst/>
          </a:prstGeom>
          <a:noFill/>
          <a:ln>
            <a:noFill/>
          </a:ln>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494"/>
        <p:cNvGrpSpPr/>
        <p:nvPr/>
      </p:nvGrpSpPr>
      <p:grpSpPr>
        <a:xfrm>
          <a:off x="0" y="0"/>
          <a:ext cx="0" cy="0"/>
          <a:chOff x="0" y="0"/>
          <a:chExt cx="0" cy="0"/>
        </a:xfrm>
      </p:grpSpPr>
      <p:sp>
        <p:nvSpPr>
          <p:cNvPr id="495" name="Google Shape;495;p71"/>
          <p:cNvSpPr txBox="1">
            <a:spLocks noGrp="1"/>
          </p:cNvSpPr>
          <p:nvPr>
            <p:ph type="body" idx="1"/>
          </p:nvPr>
        </p:nvSpPr>
        <p:spPr>
          <a:xfrm>
            <a:off x="0" y="-111550"/>
            <a:ext cx="8745600" cy="5255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a:p>
            <a:pPr marL="0" lvl="0" indent="0" algn="l" rtl="0">
              <a:spcBef>
                <a:spcPts val="1600"/>
              </a:spcBef>
              <a:spcAft>
                <a:spcPts val="0"/>
              </a:spcAft>
              <a:buNone/>
            </a:pPr>
            <a:endParaRPr dirty="0"/>
          </a:p>
          <a:p>
            <a:pPr marL="0" lvl="0" indent="0" algn="l" rtl="0">
              <a:spcBef>
                <a:spcPts val="1600"/>
              </a:spcBef>
              <a:spcAft>
                <a:spcPts val="0"/>
              </a:spcAft>
              <a:buNone/>
            </a:pPr>
            <a:endParaRPr dirty="0"/>
          </a:p>
          <a:p>
            <a:pPr marL="0" lvl="0" indent="0" algn="l" rtl="0">
              <a:spcBef>
                <a:spcPts val="1600"/>
              </a:spcBef>
              <a:spcAft>
                <a:spcPts val="0"/>
              </a:spcAft>
              <a:buNone/>
            </a:pPr>
            <a:endParaRPr dirty="0"/>
          </a:p>
          <a:p>
            <a:pPr marL="0" lvl="0" indent="0" algn="l" rtl="0">
              <a:spcBef>
                <a:spcPts val="1600"/>
              </a:spcBef>
              <a:spcAft>
                <a:spcPts val="0"/>
              </a:spcAft>
              <a:buNone/>
            </a:pPr>
            <a:endParaRPr dirty="0"/>
          </a:p>
          <a:p>
            <a:pPr marL="0" lvl="0" indent="0" algn="l" rtl="0">
              <a:spcBef>
                <a:spcPts val="1600"/>
              </a:spcBef>
              <a:spcAft>
                <a:spcPts val="0"/>
              </a:spcAft>
              <a:buNone/>
            </a:pPr>
            <a:endParaRPr dirty="0"/>
          </a:p>
          <a:p>
            <a:pPr marL="0" lvl="0" indent="0" algn="l" rtl="0">
              <a:spcBef>
                <a:spcPts val="1600"/>
              </a:spcBef>
              <a:spcAft>
                <a:spcPts val="0"/>
              </a:spcAft>
              <a:buNone/>
            </a:pPr>
            <a:endParaRPr dirty="0"/>
          </a:p>
          <a:p>
            <a:pPr marL="0" lvl="0" indent="0" algn="l" rtl="0">
              <a:spcBef>
                <a:spcPts val="1600"/>
              </a:spcBef>
              <a:spcAft>
                <a:spcPts val="0"/>
              </a:spcAft>
              <a:buNone/>
            </a:pPr>
            <a:endParaRPr dirty="0"/>
          </a:p>
          <a:p>
            <a:pPr marL="0" lvl="0" indent="0" algn="l" rtl="0">
              <a:spcBef>
                <a:spcPts val="1600"/>
              </a:spcBef>
              <a:spcAft>
                <a:spcPts val="0"/>
              </a:spcAft>
              <a:buNone/>
            </a:pPr>
            <a:endParaRPr dirty="0"/>
          </a:p>
          <a:p>
            <a:pPr marL="0" lvl="0" indent="0" algn="ctr" rtl="0">
              <a:spcBef>
                <a:spcPts val="1600"/>
              </a:spcBef>
              <a:spcAft>
                <a:spcPts val="0"/>
              </a:spcAft>
              <a:buNone/>
            </a:pPr>
            <a:r>
              <a:rPr lang="en">
                <a:solidFill>
                  <a:srgbClr val="000000"/>
                </a:solidFill>
              </a:rPr>
              <a:t>LOE values values obtained for enhanced images on MEF dataset. </a:t>
            </a:r>
            <a:endParaRPr dirty="0">
              <a:solidFill>
                <a:srgbClr val="000000"/>
              </a:solidFill>
            </a:endParaRPr>
          </a:p>
          <a:p>
            <a:pPr marL="0" lvl="0" indent="0" algn="l" rtl="0">
              <a:spcBef>
                <a:spcPts val="0"/>
              </a:spcBef>
              <a:spcAft>
                <a:spcPts val="0"/>
              </a:spcAft>
              <a:buNone/>
            </a:pPr>
            <a:r>
              <a:rPr lang="en" sz="1200"/>
              <a:t>17-05-2019</a:t>
            </a:r>
            <a:endParaRPr dirty="0"/>
          </a:p>
          <a:p>
            <a:pPr marL="0" lvl="0" indent="0" algn="l" rtl="0">
              <a:spcBef>
                <a:spcPts val="0"/>
              </a:spcBef>
              <a:spcAft>
                <a:spcPts val="0"/>
              </a:spcAft>
              <a:buNone/>
            </a:pPr>
            <a:endParaRPr dirty="0"/>
          </a:p>
          <a:p>
            <a:pPr marL="0" lvl="0" indent="0" algn="l" rtl="0">
              <a:spcBef>
                <a:spcPts val="1600"/>
              </a:spcBef>
              <a:spcAft>
                <a:spcPts val="0"/>
              </a:spcAft>
              <a:buNone/>
            </a:pPr>
            <a:endParaRPr dirty="0"/>
          </a:p>
          <a:p>
            <a:pPr marL="0" lvl="0" indent="0" algn="l" rtl="0">
              <a:spcBef>
                <a:spcPts val="1600"/>
              </a:spcBef>
              <a:spcAft>
                <a:spcPts val="0"/>
              </a:spcAft>
              <a:buNone/>
            </a:pPr>
            <a:endParaRPr dirty="0"/>
          </a:p>
          <a:p>
            <a:pPr marL="0" lvl="0" indent="0" algn="l" rtl="0">
              <a:spcBef>
                <a:spcPts val="1600"/>
              </a:spcBef>
              <a:spcAft>
                <a:spcPts val="1600"/>
              </a:spcAft>
              <a:buNone/>
            </a:pPr>
            <a:endParaRPr dirty="0"/>
          </a:p>
        </p:txBody>
      </p:sp>
      <p:sp>
        <p:nvSpPr>
          <p:cNvPr id="497" name="Google Shape;497;p7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68</a:t>
            </a:fld>
            <a:endParaRPr dirty="0"/>
          </a:p>
        </p:txBody>
      </p:sp>
      <p:pic>
        <p:nvPicPr>
          <p:cNvPr id="498" name="Google Shape;498;p71"/>
          <p:cNvPicPr preferRelativeResize="0"/>
          <p:nvPr/>
        </p:nvPicPr>
        <p:blipFill>
          <a:blip r:embed="rId3">
            <a:alphaModFix/>
          </a:blip>
          <a:stretch>
            <a:fillRect/>
          </a:stretch>
        </p:blipFill>
        <p:spPr>
          <a:xfrm>
            <a:off x="2560625" y="621913"/>
            <a:ext cx="4769675" cy="3577275"/>
          </a:xfrm>
          <a:prstGeom prst="rect">
            <a:avLst/>
          </a:prstGeom>
          <a:noFill/>
          <a:ln>
            <a:noFill/>
          </a:ln>
        </p:spPr>
      </p:pic>
      <p:pic>
        <p:nvPicPr>
          <p:cNvPr id="499" name="Google Shape;499;p71"/>
          <p:cNvPicPr preferRelativeResize="0"/>
          <p:nvPr/>
        </p:nvPicPr>
        <p:blipFill>
          <a:blip r:embed="rId4">
            <a:alphaModFix/>
          </a:blip>
          <a:stretch>
            <a:fillRect/>
          </a:stretch>
        </p:blipFill>
        <p:spPr>
          <a:xfrm>
            <a:off x="500775" y="361100"/>
            <a:ext cx="2059850" cy="4098888"/>
          </a:xfrm>
          <a:prstGeom prst="rect">
            <a:avLst/>
          </a:prstGeom>
          <a:noFill/>
          <a:ln>
            <a:noFill/>
          </a:ln>
        </p:spPr>
      </p:pic>
      <p:pic>
        <p:nvPicPr>
          <p:cNvPr id="7" name="Google Shape;496;p71">
            <a:extLst>
              <a:ext uri="{FF2B5EF4-FFF2-40B4-BE49-F238E27FC236}">
                <a16:creationId xmlns:a16="http://schemas.microsoft.com/office/drawing/2014/main" id="{EBC9E686-51D8-4ADB-BE35-D86CC4F4ABD7}"/>
              </a:ext>
            </a:extLst>
          </p:cNvPr>
          <p:cNvPicPr preferRelativeResize="0"/>
          <p:nvPr/>
        </p:nvPicPr>
        <p:blipFill>
          <a:blip r:embed="rId5">
            <a:alphaModFix/>
          </a:blip>
          <a:stretch>
            <a:fillRect/>
          </a:stretch>
        </p:blipFill>
        <p:spPr>
          <a:xfrm>
            <a:off x="0" y="0"/>
            <a:ext cx="839972" cy="776177"/>
          </a:xfrm>
          <a:prstGeom prst="rect">
            <a:avLst/>
          </a:prstGeom>
          <a:noFill/>
          <a:ln>
            <a:noFill/>
          </a:ln>
        </p:spPr>
      </p:pic>
      <p:pic>
        <p:nvPicPr>
          <p:cNvPr id="8" name="Google Shape;210;p32">
            <a:extLst>
              <a:ext uri="{FF2B5EF4-FFF2-40B4-BE49-F238E27FC236}">
                <a16:creationId xmlns:a16="http://schemas.microsoft.com/office/drawing/2014/main" id="{839F8945-C92F-4038-AD42-47EF75AE9C54}"/>
              </a:ext>
            </a:extLst>
          </p:cNvPr>
          <p:cNvPicPr preferRelativeResize="0"/>
          <p:nvPr/>
        </p:nvPicPr>
        <p:blipFill>
          <a:blip r:embed="rId6">
            <a:alphaModFix/>
          </a:blip>
          <a:stretch>
            <a:fillRect/>
          </a:stretch>
        </p:blipFill>
        <p:spPr>
          <a:xfrm>
            <a:off x="8389088" y="1"/>
            <a:ext cx="754912" cy="659218"/>
          </a:xfrm>
          <a:prstGeom prst="rect">
            <a:avLst/>
          </a:prstGeom>
          <a:noFill/>
          <a:ln>
            <a:noFill/>
          </a:ln>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9B9AC5-CCA9-4585-8ECE-88963C7358FE}"/>
              </a:ext>
            </a:extLst>
          </p:cNvPr>
          <p:cNvSpPr>
            <a:spLocks noGrp="1"/>
          </p:cNvSpPr>
          <p:nvPr>
            <p:ph type="ctrTitle"/>
          </p:nvPr>
        </p:nvSpPr>
        <p:spPr>
          <a:xfrm>
            <a:off x="237272" y="1754372"/>
            <a:ext cx="8520600" cy="999462"/>
          </a:xfrm>
        </p:spPr>
        <p:txBody>
          <a:bodyPr/>
          <a:lstStyle/>
          <a:p>
            <a:r>
              <a:rPr lang="en-IN" sz="6000" dirty="0"/>
              <a:t>TIME COST</a:t>
            </a:r>
          </a:p>
        </p:txBody>
      </p:sp>
      <p:pic>
        <p:nvPicPr>
          <p:cNvPr id="6" name="Google Shape;210;p32">
            <a:extLst>
              <a:ext uri="{FF2B5EF4-FFF2-40B4-BE49-F238E27FC236}">
                <a16:creationId xmlns:a16="http://schemas.microsoft.com/office/drawing/2014/main" id="{B441D837-2B95-4E56-A475-72650E1E0E95}"/>
              </a:ext>
            </a:extLst>
          </p:cNvPr>
          <p:cNvPicPr preferRelativeResize="0"/>
          <p:nvPr/>
        </p:nvPicPr>
        <p:blipFill>
          <a:blip r:embed="rId2">
            <a:alphaModFix/>
          </a:blip>
          <a:stretch>
            <a:fillRect/>
          </a:stretch>
        </p:blipFill>
        <p:spPr>
          <a:xfrm>
            <a:off x="8389088" y="1"/>
            <a:ext cx="754912" cy="659218"/>
          </a:xfrm>
          <a:prstGeom prst="rect">
            <a:avLst/>
          </a:prstGeom>
          <a:noFill/>
          <a:ln>
            <a:noFill/>
          </a:ln>
        </p:spPr>
      </p:pic>
      <p:pic>
        <p:nvPicPr>
          <p:cNvPr id="7" name="Google Shape;548;p78">
            <a:extLst>
              <a:ext uri="{FF2B5EF4-FFF2-40B4-BE49-F238E27FC236}">
                <a16:creationId xmlns:a16="http://schemas.microsoft.com/office/drawing/2014/main" id="{50EDFCB0-1A43-46A8-8E41-D3AF46FBB153}"/>
              </a:ext>
            </a:extLst>
          </p:cNvPr>
          <p:cNvPicPr preferRelativeResize="0"/>
          <p:nvPr/>
        </p:nvPicPr>
        <p:blipFill>
          <a:blip r:embed="rId3">
            <a:alphaModFix/>
          </a:blip>
          <a:stretch>
            <a:fillRect/>
          </a:stretch>
        </p:blipFill>
        <p:spPr>
          <a:xfrm>
            <a:off x="0" y="0"/>
            <a:ext cx="889425" cy="889425"/>
          </a:xfrm>
          <a:prstGeom prst="rect">
            <a:avLst/>
          </a:prstGeom>
          <a:noFill/>
          <a:ln>
            <a:noFill/>
          </a:ln>
        </p:spPr>
      </p:pic>
    </p:spTree>
    <p:extLst>
      <p:ext uri="{BB962C8B-B14F-4D97-AF65-F5344CB8AC3E}">
        <p14:creationId xmlns:p14="http://schemas.microsoft.com/office/powerpoint/2010/main" val="4485788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8"/>
          <p:cNvSpPr txBox="1">
            <a:spLocks noGrp="1"/>
          </p:cNvSpPr>
          <p:nvPr>
            <p:ph type="title"/>
          </p:nvPr>
        </p:nvSpPr>
        <p:spPr>
          <a:xfrm>
            <a:off x="314225" y="128050"/>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dirty="0"/>
              <a:t>Hazy Images</a:t>
            </a:r>
            <a:endParaRPr b="1" dirty="0"/>
          </a:p>
        </p:txBody>
      </p:sp>
      <p:sp>
        <p:nvSpPr>
          <p:cNvPr id="94" name="Google Shape;94;p18"/>
          <p:cNvSpPr txBox="1">
            <a:spLocks noGrp="1"/>
          </p:cNvSpPr>
          <p:nvPr>
            <p:ph type="body" idx="1"/>
          </p:nvPr>
        </p:nvSpPr>
        <p:spPr>
          <a:xfrm>
            <a:off x="199350" y="863760"/>
            <a:ext cx="8745300" cy="42792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rgbClr val="000000"/>
              </a:buClr>
              <a:buSzPts val="1800"/>
              <a:buChar char="●"/>
            </a:pPr>
            <a:r>
              <a:rPr lang="en" dirty="0">
                <a:solidFill>
                  <a:srgbClr val="000000"/>
                </a:solidFill>
                <a:highlight>
                  <a:srgbClr val="FFFFFF"/>
                </a:highlight>
              </a:rPr>
              <a:t>Haze is traditionally an </a:t>
            </a:r>
            <a:r>
              <a:rPr lang="en" dirty="0">
                <a:solidFill>
                  <a:srgbClr val="000000"/>
                </a:solidFill>
                <a:highlight>
                  <a:srgbClr val="FFFFFF"/>
                </a:highlight>
                <a:uFill>
                  <a:noFill/>
                </a:uFill>
                <a:hlinkClick r:id="rId3"/>
              </a:rPr>
              <a:t>atmospheric phenomenon</a:t>
            </a:r>
            <a:r>
              <a:rPr lang="en" dirty="0">
                <a:solidFill>
                  <a:srgbClr val="000000"/>
                </a:solidFill>
                <a:highlight>
                  <a:srgbClr val="FFFFFF"/>
                </a:highlight>
              </a:rPr>
              <a:t> in which </a:t>
            </a:r>
            <a:r>
              <a:rPr lang="en" dirty="0">
                <a:solidFill>
                  <a:srgbClr val="000000"/>
                </a:solidFill>
                <a:highlight>
                  <a:srgbClr val="FFFFFF"/>
                </a:highlight>
                <a:uFill>
                  <a:noFill/>
                </a:uFill>
                <a:hlinkClick r:id="rId4"/>
              </a:rPr>
              <a:t>dust</a:t>
            </a:r>
            <a:r>
              <a:rPr lang="en" dirty="0">
                <a:solidFill>
                  <a:srgbClr val="000000"/>
                </a:solidFill>
                <a:highlight>
                  <a:srgbClr val="FFFFFF"/>
                </a:highlight>
              </a:rPr>
              <a:t>, </a:t>
            </a:r>
            <a:r>
              <a:rPr lang="en" dirty="0">
                <a:solidFill>
                  <a:srgbClr val="000000"/>
                </a:solidFill>
                <a:highlight>
                  <a:srgbClr val="FFFFFF"/>
                </a:highlight>
                <a:uFill>
                  <a:noFill/>
                </a:uFill>
                <a:hlinkClick r:id="rId5"/>
              </a:rPr>
              <a:t>smoke</a:t>
            </a:r>
            <a:r>
              <a:rPr lang="en" dirty="0">
                <a:solidFill>
                  <a:srgbClr val="000000"/>
                </a:solidFill>
                <a:highlight>
                  <a:srgbClr val="FFFFFF"/>
                </a:highlight>
              </a:rPr>
              <a:t>, and other dry </a:t>
            </a:r>
            <a:r>
              <a:rPr lang="en" dirty="0">
                <a:solidFill>
                  <a:srgbClr val="000000"/>
                </a:solidFill>
                <a:highlight>
                  <a:srgbClr val="FFFFFF"/>
                </a:highlight>
                <a:uFill>
                  <a:noFill/>
                </a:uFill>
                <a:hlinkClick r:id="rId6"/>
              </a:rPr>
              <a:t>particulates</a:t>
            </a:r>
            <a:r>
              <a:rPr lang="en" dirty="0">
                <a:solidFill>
                  <a:srgbClr val="000000"/>
                </a:solidFill>
                <a:highlight>
                  <a:srgbClr val="FFFFFF"/>
                </a:highlight>
              </a:rPr>
              <a:t> obscure the </a:t>
            </a:r>
            <a:r>
              <a:rPr lang="en" dirty="0">
                <a:solidFill>
                  <a:srgbClr val="000000"/>
                </a:solidFill>
                <a:highlight>
                  <a:srgbClr val="FFFFFF"/>
                </a:highlight>
                <a:uFill>
                  <a:noFill/>
                </a:uFill>
                <a:hlinkClick r:id="rId7"/>
              </a:rPr>
              <a:t>clarity</a:t>
            </a:r>
            <a:r>
              <a:rPr lang="en" dirty="0">
                <a:solidFill>
                  <a:srgbClr val="000000"/>
                </a:solidFill>
                <a:highlight>
                  <a:srgbClr val="FFFFFF"/>
                </a:highlight>
              </a:rPr>
              <a:t> of the </a:t>
            </a:r>
            <a:r>
              <a:rPr lang="en" dirty="0">
                <a:solidFill>
                  <a:srgbClr val="000000"/>
                </a:solidFill>
                <a:highlight>
                  <a:srgbClr val="FFFFFF"/>
                </a:highlight>
                <a:uFill>
                  <a:noFill/>
                </a:uFill>
                <a:hlinkClick r:id="rId8"/>
              </a:rPr>
              <a:t>sky</a:t>
            </a:r>
            <a:r>
              <a:rPr lang="en" dirty="0">
                <a:solidFill>
                  <a:srgbClr val="000000"/>
                </a:solidFill>
              </a:rPr>
              <a:t>. Images taken under such conditions are known as Hazy images.  </a:t>
            </a:r>
            <a:endParaRPr dirty="0">
              <a:solidFill>
                <a:srgbClr val="000000"/>
              </a:solidFill>
            </a:endParaRPr>
          </a:p>
          <a:p>
            <a:pPr marL="457200" lvl="0" indent="-342900" algn="l" rtl="0">
              <a:spcBef>
                <a:spcPts val="0"/>
              </a:spcBef>
              <a:spcAft>
                <a:spcPts val="0"/>
              </a:spcAft>
              <a:buClr>
                <a:srgbClr val="000000"/>
              </a:buClr>
              <a:buSzPts val="1800"/>
              <a:buChar char="●"/>
            </a:pPr>
            <a:r>
              <a:rPr lang="en" dirty="0">
                <a:solidFill>
                  <a:schemeClr val="dk1"/>
                </a:solidFill>
              </a:rPr>
              <a:t>Due to haze clarity of the image is degraded and details are lost.</a:t>
            </a:r>
            <a:endParaRPr dirty="0">
              <a:solidFill>
                <a:schemeClr val="dk1"/>
              </a:solidFill>
            </a:endParaRPr>
          </a:p>
          <a:p>
            <a:pPr marL="0" lvl="0" indent="0" algn="l" rtl="0">
              <a:spcBef>
                <a:spcPts val="1600"/>
              </a:spcBef>
              <a:spcAft>
                <a:spcPts val="0"/>
              </a:spcAft>
              <a:buNone/>
            </a:pPr>
            <a:endParaRPr dirty="0">
              <a:solidFill>
                <a:schemeClr val="dk1"/>
              </a:solidFill>
            </a:endParaRPr>
          </a:p>
          <a:p>
            <a:pPr marL="0" lvl="0" indent="0" algn="l" rtl="0">
              <a:spcBef>
                <a:spcPts val="1600"/>
              </a:spcBef>
              <a:spcAft>
                <a:spcPts val="0"/>
              </a:spcAft>
              <a:buNone/>
            </a:pPr>
            <a:endParaRPr dirty="0">
              <a:solidFill>
                <a:schemeClr val="dk1"/>
              </a:solidFill>
            </a:endParaRPr>
          </a:p>
          <a:p>
            <a:pPr marL="0" lvl="0" indent="0" algn="l" rtl="0">
              <a:spcBef>
                <a:spcPts val="1600"/>
              </a:spcBef>
              <a:spcAft>
                <a:spcPts val="0"/>
              </a:spcAft>
              <a:buNone/>
            </a:pPr>
            <a:endParaRPr dirty="0">
              <a:solidFill>
                <a:schemeClr val="dk1"/>
              </a:solidFill>
            </a:endParaRPr>
          </a:p>
          <a:p>
            <a:pPr marL="0" lvl="0" indent="0" algn="l" rtl="0">
              <a:spcBef>
                <a:spcPts val="1600"/>
              </a:spcBef>
              <a:spcAft>
                <a:spcPts val="0"/>
              </a:spcAft>
              <a:buNone/>
            </a:pPr>
            <a:endParaRPr dirty="0">
              <a:solidFill>
                <a:schemeClr val="dk1"/>
              </a:solidFill>
            </a:endParaRPr>
          </a:p>
          <a:p>
            <a:pPr marL="0" lvl="0" indent="0" algn="l" rtl="0">
              <a:lnSpc>
                <a:spcPct val="100000"/>
              </a:lnSpc>
              <a:spcBef>
                <a:spcPts val="1600"/>
              </a:spcBef>
              <a:spcAft>
                <a:spcPts val="0"/>
              </a:spcAft>
              <a:buNone/>
            </a:pPr>
            <a:r>
              <a:rPr lang="en" dirty="0">
                <a:solidFill>
                  <a:schemeClr val="dk1"/>
                </a:solidFill>
              </a:rPr>
              <a:t>			           Hazy images </a:t>
            </a:r>
          </a:p>
          <a:p>
            <a:pPr marL="0" lvl="0" indent="0" algn="l" rtl="0">
              <a:lnSpc>
                <a:spcPct val="100000"/>
              </a:lnSpc>
              <a:spcBef>
                <a:spcPts val="1600"/>
              </a:spcBef>
              <a:spcAft>
                <a:spcPts val="0"/>
              </a:spcAft>
              <a:buNone/>
            </a:pPr>
            <a:r>
              <a:rPr lang="en" sz="1200" dirty="0">
                <a:solidFill>
                  <a:schemeClr val="tx1"/>
                </a:solidFill>
              </a:rPr>
              <a:t>17-05-2019</a:t>
            </a:r>
            <a:endParaRPr dirty="0">
              <a:solidFill>
                <a:schemeClr val="tx1"/>
              </a:solidFill>
            </a:endParaRPr>
          </a:p>
        </p:txBody>
      </p:sp>
      <p:pic>
        <p:nvPicPr>
          <p:cNvPr id="95" name="Google Shape;95;p18"/>
          <p:cNvPicPr preferRelativeResize="0"/>
          <p:nvPr/>
        </p:nvPicPr>
        <p:blipFill>
          <a:blip r:embed="rId9">
            <a:alphaModFix/>
          </a:blip>
          <a:stretch>
            <a:fillRect/>
          </a:stretch>
        </p:blipFill>
        <p:spPr>
          <a:xfrm>
            <a:off x="4572000" y="2363600"/>
            <a:ext cx="3171551" cy="2112250"/>
          </a:xfrm>
          <a:prstGeom prst="rect">
            <a:avLst/>
          </a:prstGeom>
          <a:noFill/>
          <a:ln>
            <a:noFill/>
          </a:ln>
        </p:spPr>
      </p:pic>
      <p:pic>
        <p:nvPicPr>
          <p:cNvPr id="96" name="Google Shape;96;p18"/>
          <p:cNvPicPr preferRelativeResize="0"/>
          <p:nvPr/>
        </p:nvPicPr>
        <p:blipFill>
          <a:blip r:embed="rId10">
            <a:alphaModFix/>
          </a:blip>
          <a:stretch>
            <a:fillRect/>
          </a:stretch>
        </p:blipFill>
        <p:spPr>
          <a:xfrm>
            <a:off x="1164350" y="2363600"/>
            <a:ext cx="3171551" cy="2112250"/>
          </a:xfrm>
          <a:prstGeom prst="rect">
            <a:avLst/>
          </a:prstGeom>
          <a:noFill/>
          <a:ln>
            <a:noFill/>
          </a:ln>
        </p:spPr>
      </p:pic>
      <p:pic>
        <p:nvPicPr>
          <p:cNvPr id="97" name="Google Shape;97;p18"/>
          <p:cNvPicPr preferRelativeResize="0"/>
          <p:nvPr/>
        </p:nvPicPr>
        <p:blipFill>
          <a:blip r:embed="rId11">
            <a:alphaModFix/>
          </a:blip>
          <a:stretch>
            <a:fillRect/>
          </a:stretch>
        </p:blipFill>
        <p:spPr>
          <a:xfrm>
            <a:off x="0" y="11950"/>
            <a:ext cx="804900" cy="804900"/>
          </a:xfrm>
          <a:prstGeom prst="rect">
            <a:avLst/>
          </a:prstGeom>
          <a:noFill/>
          <a:ln>
            <a:noFill/>
          </a:ln>
        </p:spPr>
      </p:pic>
      <p:pic>
        <p:nvPicPr>
          <p:cNvPr id="98" name="Google Shape;98;p18"/>
          <p:cNvPicPr preferRelativeResize="0"/>
          <p:nvPr/>
        </p:nvPicPr>
        <p:blipFill>
          <a:blip r:embed="rId12">
            <a:alphaModFix/>
          </a:blip>
          <a:stretch>
            <a:fillRect/>
          </a:stretch>
        </p:blipFill>
        <p:spPr>
          <a:xfrm>
            <a:off x="8254575" y="0"/>
            <a:ext cx="889425" cy="853575"/>
          </a:xfrm>
          <a:prstGeom prst="rect">
            <a:avLst/>
          </a:prstGeom>
          <a:noFill/>
          <a:ln>
            <a:noFill/>
          </a:ln>
        </p:spPr>
      </p:pic>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uk-UA" smtClean="0"/>
              <a:t>7</a:t>
            </a:fld>
            <a:endParaRPr lang="uk-UA"/>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520"/>
        <p:cNvGrpSpPr/>
        <p:nvPr/>
      </p:nvGrpSpPr>
      <p:grpSpPr>
        <a:xfrm>
          <a:off x="0" y="0"/>
          <a:ext cx="0" cy="0"/>
          <a:chOff x="0" y="0"/>
          <a:chExt cx="0" cy="0"/>
        </a:xfrm>
      </p:grpSpPr>
      <p:sp>
        <p:nvSpPr>
          <p:cNvPr id="521" name="Google Shape;521;p7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a:t>Time cost</a:t>
            </a:r>
            <a:endParaRPr b="1" dirty="0"/>
          </a:p>
        </p:txBody>
      </p:sp>
      <p:sp>
        <p:nvSpPr>
          <p:cNvPr id="522" name="Google Shape;522;p7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dirty="0"/>
          </a:p>
        </p:txBody>
      </p:sp>
      <p:pic>
        <p:nvPicPr>
          <p:cNvPr id="523" name="Google Shape;523;p74"/>
          <p:cNvPicPr preferRelativeResize="0"/>
          <p:nvPr/>
        </p:nvPicPr>
        <p:blipFill>
          <a:blip r:embed="rId3">
            <a:alphaModFix/>
          </a:blip>
          <a:stretch>
            <a:fillRect/>
          </a:stretch>
        </p:blipFill>
        <p:spPr>
          <a:xfrm>
            <a:off x="0" y="1017725"/>
            <a:ext cx="9144001" cy="4099050"/>
          </a:xfrm>
          <a:prstGeom prst="rect">
            <a:avLst/>
          </a:prstGeom>
          <a:noFill/>
          <a:ln>
            <a:noFill/>
          </a:ln>
        </p:spPr>
      </p:pic>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uk-UA" smtClean="0"/>
              <a:t>70</a:t>
            </a:fld>
            <a:endParaRPr lang="uk-UA"/>
          </a:p>
        </p:txBody>
      </p:sp>
      <p:pic>
        <p:nvPicPr>
          <p:cNvPr id="6" name="Google Shape;210;p32">
            <a:extLst>
              <a:ext uri="{FF2B5EF4-FFF2-40B4-BE49-F238E27FC236}">
                <a16:creationId xmlns:a16="http://schemas.microsoft.com/office/drawing/2014/main" id="{482D48F6-F0EF-4C24-86E2-D9E6E571CCA6}"/>
              </a:ext>
            </a:extLst>
          </p:cNvPr>
          <p:cNvPicPr preferRelativeResize="0"/>
          <p:nvPr/>
        </p:nvPicPr>
        <p:blipFill>
          <a:blip r:embed="rId4">
            <a:alphaModFix/>
          </a:blip>
          <a:stretch>
            <a:fillRect/>
          </a:stretch>
        </p:blipFill>
        <p:spPr>
          <a:xfrm>
            <a:off x="8389088" y="1"/>
            <a:ext cx="754912" cy="659218"/>
          </a:xfrm>
          <a:prstGeom prst="rect">
            <a:avLst/>
          </a:prstGeom>
          <a:noFill/>
          <a:ln>
            <a:noFill/>
          </a:ln>
        </p:spPr>
      </p:pic>
      <p:pic>
        <p:nvPicPr>
          <p:cNvPr id="7" name="Google Shape;548;p78">
            <a:extLst>
              <a:ext uri="{FF2B5EF4-FFF2-40B4-BE49-F238E27FC236}">
                <a16:creationId xmlns:a16="http://schemas.microsoft.com/office/drawing/2014/main" id="{58D6FD34-0FBF-4C6A-855F-82B206BC4C64}"/>
              </a:ext>
            </a:extLst>
          </p:cNvPr>
          <p:cNvPicPr preferRelativeResize="0"/>
          <p:nvPr/>
        </p:nvPicPr>
        <p:blipFill>
          <a:blip r:embed="rId5">
            <a:alphaModFix/>
          </a:blip>
          <a:stretch>
            <a:fillRect/>
          </a:stretch>
        </p:blipFill>
        <p:spPr>
          <a:xfrm>
            <a:off x="0" y="0"/>
            <a:ext cx="889425" cy="889425"/>
          </a:xfrm>
          <a:prstGeom prst="rect">
            <a:avLst/>
          </a:prstGeom>
          <a:noFill/>
          <a:ln>
            <a:noFill/>
          </a:ln>
        </p:spPr>
      </p:pic>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527"/>
        <p:cNvGrpSpPr/>
        <p:nvPr/>
      </p:nvGrpSpPr>
      <p:grpSpPr>
        <a:xfrm>
          <a:off x="0" y="0"/>
          <a:ext cx="0" cy="0"/>
          <a:chOff x="0" y="0"/>
          <a:chExt cx="0" cy="0"/>
        </a:xfrm>
      </p:grpSpPr>
      <p:sp>
        <p:nvSpPr>
          <p:cNvPr id="528" name="Google Shape;528;p75"/>
          <p:cNvSpPr txBox="1">
            <a:spLocks noGrp="1"/>
          </p:cNvSpPr>
          <p:nvPr>
            <p:ph type="body" idx="1"/>
          </p:nvPr>
        </p:nvSpPr>
        <p:spPr>
          <a:xfrm>
            <a:off x="311700" y="99150"/>
            <a:ext cx="8520600" cy="44697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dirty="0"/>
          </a:p>
        </p:txBody>
      </p:sp>
      <p:pic>
        <p:nvPicPr>
          <p:cNvPr id="529" name="Google Shape;529;p75"/>
          <p:cNvPicPr preferRelativeResize="0"/>
          <p:nvPr/>
        </p:nvPicPr>
        <p:blipFill>
          <a:blip r:embed="rId3">
            <a:alphaModFix/>
          </a:blip>
          <a:stretch>
            <a:fillRect/>
          </a:stretch>
        </p:blipFill>
        <p:spPr>
          <a:xfrm>
            <a:off x="0" y="70998"/>
            <a:ext cx="9144000" cy="5001503"/>
          </a:xfrm>
          <a:prstGeom prst="rect">
            <a:avLst/>
          </a:prstGeom>
          <a:noFill/>
          <a:ln>
            <a:noFill/>
          </a:ln>
        </p:spPr>
      </p:pic>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uk-UA" smtClean="0"/>
              <a:t>71</a:t>
            </a:fld>
            <a:endParaRPr lang="uk-UA"/>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533"/>
        <p:cNvGrpSpPr/>
        <p:nvPr/>
      </p:nvGrpSpPr>
      <p:grpSpPr>
        <a:xfrm>
          <a:off x="0" y="0"/>
          <a:ext cx="0" cy="0"/>
          <a:chOff x="0" y="0"/>
          <a:chExt cx="0" cy="0"/>
        </a:xfrm>
      </p:grpSpPr>
      <p:sp>
        <p:nvSpPr>
          <p:cNvPr id="534" name="Google Shape;534;p76"/>
          <p:cNvSpPr txBox="1">
            <a:spLocks noGrp="1"/>
          </p:cNvSpPr>
          <p:nvPr>
            <p:ph type="body" idx="1"/>
          </p:nvPr>
        </p:nvSpPr>
        <p:spPr>
          <a:xfrm>
            <a:off x="311700" y="136325"/>
            <a:ext cx="8520600" cy="44325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dirty="0"/>
          </a:p>
        </p:txBody>
      </p:sp>
      <p:pic>
        <p:nvPicPr>
          <p:cNvPr id="535" name="Google Shape;535;p76"/>
          <p:cNvPicPr preferRelativeResize="0"/>
          <p:nvPr/>
        </p:nvPicPr>
        <p:blipFill>
          <a:blip r:embed="rId3">
            <a:alphaModFix/>
          </a:blip>
          <a:stretch>
            <a:fillRect/>
          </a:stretch>
        </p:blipFill>
        <p:spPr>
          <a:xfrm>
            <a:off x="0" y="103932"/>
            <a:ext cx="9144001" cy="4935636"/>
          </a:xfrm>
          <a:prstGeom prst="rect">
            <a:avLst/>
          </a:prstGeom>
          <a:noFill/>
          <a:ln>
            <a:noFill/>
          </a:ln>
        </p:spPr>
      </p:pic>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uk-UA" smtClean="0"/>
              <a:t>72</a:t>
            </a:fld>
            <a:endParaRPr lang="uk-UA"/>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502C13E-A873-4FFB-B50D-0B394E076950}"/>
              </a:ext>
            </a:extLst>
          </p:cNvPr>
          <p:cNvSpPr>
            <a:spLocks noGrp="1"/>
          </p:cNvSpPr>
          <p:nvPr>
            <p:ph type="body" idx="1"/>
          </p:nvPr>
        </p:nvSpPr>
        <p:spPr>
          <a:xfrm>
            <a:off x="122842" y="847947"/>
            <a:ext cx="8898316" cy="4117458"/>
          </a:xfrm>
        </p:spPr>
        <p:txBody>
          <a:bodyPr/>
          <a:lstStyle/>
          <a:p>
            <a:pPr>
              <a:lnSpc>
                <a:spcPct val="150000"/>
              </a:lnSpc>
            </a:pPr>
            <a:r>
              <a:rPr lang="en-IN" dirty="0"/>
              <a:t> </a:t>
            </a:r>
            <a:r>
              <a:rPr lang="en-IN" dirty="0">
                <a:solidFill>
                  <a:schemeClr val="tx1"/>
                </a:solidFill>
              </a:rPr>
              <a:t>NPE algorithm takes the most amount of time among the four methods. </a:t>
            </a:r>
          </a:p>
          <a:p>
            <a:pPr>
              <a:lnSpc>
                <a:spcPct val="150000"/>
              </a:lnSpc>
            </a:pPr>
            <a:r>
              <a:rPr lang="en-IN" dirty="0">
                <a:solidFill>
                  <a:schemeClr val="tx1"/>
                </a:solidFill>
              </a:rPr>
              <a:t> Although BPDHE algorithm takes less time to execute than the proposed algorithm, distortion associated with images enhanced by BPDHE method is high.</a:t>
            </a:r>
          </a:p>
          <a:p>
            <a:pPr>
              <a:lnSpc>
                <a:spcPct val="150000"/>
              </a:lnSpc>
            </a:pPr>
            <a:r>
              <a:rPr lang="en-IN" dirty="0">
                <a:solidFill>
                  <a:schemeClr val="tx1"/>
                </a:solidFill>
              </a:rPr>
              <a:t> Proposed algorithm takes reasonable amount of time to produce a visually pleasant enhanced image. </a:t>
            </a:r>
          </a:p>
          <a:p>
            <a:pPr>
              <a:lnSpc>
                <a:spcPct val="150000"/>
              </a:lnSpc>
            </a:pPr>
            <a:endParaRPr lang="en-IN" dirty="0">
              <a:solidFill>
                <a:schemeClr val="tx1"/>
              </a:solidFill>
            </a:endParaRPr>
          </a:p>
        </p:txBody>
      </p:sp>
      <p:sp>
        <p:nvSpPr>
          <p:cNvPr id="4" name="Slide Number Placeholder 3">
            <a:extLst>
              <a:ext uri="{FF2B5EF4-FFF2-40B4-BE49-F238E27FC236}">
                <a16:creationId xmlns:a16="http://schemas.microsoft.com/office/drawing/2014/main" id="{213B0CDF-98C8-4675-AFCD-268B530E2A1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73</a:t>
            </a:fld>
            <a:endParaRPr lang="en" dirty="0"/>
          </a:p>
        </p:txBody>
      </p:sp>
      <p:sp>
        <p:nvSpPr>
          <p:cNvPr id="5" name="Rectangle 4">
            <a:extLst>
              <a:ext uri="{FF2B5EF4-FFF2-40B4-BE49-F238E27FC236}">
                <a16:creationId xmlns:a16="http://schemas.microsoft.com/office/drawing/2014/main" id="{C785C8AA-BE4D-4E22-A2FE-A3CC9C4EFC36}"/>
              </a:ext>
            </a:extLst>
          </p:cNvPr>
          <p:cNvSpPr/>
          <p:nvPr/>
        </p:nvSpPr>
        <p:spPr>
          <a:xfrm>
            <a:off x="312048" y="4749040"/>
            <a:ext cx="1098378" cy="307777"/>
          </a:xfrm>
          <a:prstGeom prst="rect">
            <a:avLst/>
          </a:prstGeom>
        </p:spPr>
        <p:txBody>
          <a:bodyPr wrap="none">
            <a:spAutoFit/>
          </a:bodyPr>
          <a:lstStyle/>
          <a:p>
            <a:r>
              <a:rPr lang="en" dirty="0">
                <a:solidFill>
                  <a:schemeClr val="dk2"/>
                </a:solidFill>
              </a:rPr>
              <a:t>17-05-2019</a:t>
            </a:r>
            <a:endParaRPr lang="en-IN" dirty="0"/>
          </a:p>
        </p:txBody>
      </p:sp>
      <p:pic>
        <p:nvPicPr>
          <p:cNvPr id="6" name="Google Shape;548;p78">
            <a:extLst>
              <a:ext uri="{FF2B5EF4-FFF2-40B4-BE49-F238E27FC236}">
                <a16:creationId xmlns:a16="http://schemas.microsoft.com/office/drawing/2014/main" id="{DAAE7275-115E-412B-AF31-40080EFCD515}"/>
              </a:ext>
            </a:extLst>
          </p:cNvPr>
          <p:cNvPicPr preferRelativeResize="0"/>
          <p:nvPr/>
        </p:nvPicPr>
        <p:blipFill>
          <a:blip r:embed="rId2">
            <a:alphaModFix/>
          </a:blip>
          <a:stretch>
            <a:fillRect/>
          </a:stretch>
        </p:blipFill>
        <p:spPr>
          <a:xfrm>
            <a:off x="0" y="0"/>
            <a:ext cx="889425" cy="889425"/>
          </a:xfrm>
          <a:prstGeom prst="rect">
            <a:avLst/>
          </a:prstGeom>
          <a:noFill/>
          <a:ln>
            <a:noFill/>
          </a:ln>
        </p:spPr>
      </p:pic>
      <p:pic>
        <p:nvPicPr>
          <p:cNvPr id="7" name="Google Shape;210;p32">
            <a:extLst>
              <a:ext uri="{FF2B5EF4-FFF2-40B4-BE49-F238E27FC236}">
                <a16:creationId xmlns:a16="http://schemas.microsoft.com/office/drawing/2014/main" id="{A31DC633-8229-4966-8E98-FD261EA5F312}"/>
              </a:ext>
            </a:extLst>
          </p:cNvPr>
          <p:cNvPicPr preferRelativeResize="0"/>
          <p:nvPr/>
        </p:nvPicPr>
        <p:blipFill>
          <a:blip r:embed="rId3">
            <a:alphaModFix/>
          </a:blip>
          <a:stretch>
            <a:fillRect/>
          </a:stretch>
        </p:blipFill>
        <p:spPr>
          <a:xfrm>
            <a:off x="8389088" y="10634"/>
            <a:ext cx="754912" cy="659218"/>
          </a:xfrm>
          <a:prstGeom prst="rect">
            <a:avLst/>
          </a:prstGeom>
          <a:noFill/>
          <a:ln>
            <a:noFill/>
          </a:ln>
        </p:spPr>
      </p:pic>
    </p:spTree>
    <p:extLst>
      <p:ext uri="{BB962C8B-B14F-4D97-AF65-F5344CB8AC3E}">
        <p14:creationId xmlns:p14="http://schemas.microsoft.com/office/powerpoint/2010/main" val="102394529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545"/>
        <p:cNvGrpSpPr/>
        <p:nvPr/>
      </p:nvGrpSpPr>
      <p:grpSpPr>
        <a:xfrm>
          <a:off x="0" y="0"/>
          <a:ext cx="0" cy="0"/>
          <a:chOff x="0" y="0"/>
          <a:chExt cx="0" cy="0"/>
        </a:xfrm>
      </p:grpSpPr>
      <p:sp>
        <p:nvSpPr>
          <p:cNvPr id="546" name="Google Shape;546;p7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a:t>Conclusion and Future Scope</a:t>
            </a:r>
            <a:endParaRPr b="1" dirty="0"/>
          </a:p>
        </p:txBody>
      </p:sp>
      <p:sp>
        <p:nvSpPr>
          <p:cNvPr id="547" name="Google Shape;547;p78"/>
          <p:cNvSpPr txBox="1">
            <a:spLocks noGrp="1"/>
          </p:cNvSpPr>
          <p:nvPr>
            <p:ph type="body" idx="1"/>
          </p:nvPr>
        </p:nvSpPr>
        <p:spPr>
          <a:xfrm>
            <a:off x="311700" y="1152475"/>
            <a:ext cx="8520600" cy="3916500"/>
          </a:xfrm>
          <a:prstGeom prst="rect">
            <a:avLst/>
          </a:prstGeom>
        </p:spPr>
        <p:txBody>
          <a:bodyPr spcFirstLastPara="1" wrap="square" lIns="91425" tIns="91425" rIns="91425" bIns="91425" anchor="t" anchorCtr="0">
            <a:noAutofit/>
          </a:bodyPr>
          <a:lstStyle/>
          <a:p>
            <a:pPr marL="457200" lvl="0" indent="-342900" algn="just" rtl="0">
              <a:lnSpc>
                <a:spcPct val="150000"/>
              </a:lnSpc>
              <a:spcBef>
                <a:spcPts val="0"/>
              </a:spcBef>
              <a:spcAft>
                <a:spcPts val="0"/>
              </a:spcAft>
              <a:buClr>
                <a:schemeClr val="dk1"/>
              </a:buClr>
              <a:buSzPts val="1800"/>
              <a:buChar char="●"/>
            </a:pPr>
            <a:r>
              <a:rPr lang="en-US" dirty="0">
                <a:solidFill>
                  <a:schemeClr val="dk1"/>
                </a:solidFill>
                <a:highlight>
                  <a:srgbClr val="FFFFFF"/>
                </a:highlight>
              </a:rPr>
              <a:t>We </a:t>
            </a:r>
            <a:r>
              <a:rPr lang="en-US" dirty="0">
                <a:solidFill>
                  <a:schemeClr val="tx1"/>
                </a:solidFill>
                <a:highlight>
                  <a:srgbClr val="FFFFFF"/>
                </a:highlight>
              </a:rPr>
              <a:t>implemented</a:t>
            </a:r>
            <a:r>
              <a:rPr lang="en-US" dirty="0">
                <a:solidFill>
                  <a:srgbClr val="FF0000"/>
                </a:solidFill>
                <a:highlight>
                  <a:srgbClr val="FFFFFF"/>
                </a:highlight>
              </a:rPr>
              <a:t> </a:t>
            </a:r>
            <a:r>
              <a:rPr lang="en" dirty="0">
                <a:solidFill>
                  <a:schemeClr val="dk1"/>
                </a:solidFill>
                <a:highlight>
                  <a:srgbClr val="FFFFFF"/>
                </a:highlight>
              </a:rPr>
              <a:t>an efficient algorithm to dehaze the low-light haze image</a:t>
            </a:r>
            <a:r>
              <a:rPr lang="en-US" dirty="0">
                <a:solidFill>
                  <a:schemeClr val="dk1"/>
                </a:solidFill>
                <a:highlight>
                  <a:srgbClr val="FFFFFF"/>
                </a:highlight>
              </a:rPr>
              <a:t>s</a:t>
            </a:r>
            <a:r>
              <a:rPr lang="en" dirty="0">
                <a:solidFill>
                  <a:schemeClr val="dk1"/>
                </a:solidFill>
                <a:highlight>
                  <a:srgbClr val="FFFFFF"/>
                </a:highlight>
              </a:rPr>
              <a:t> and then to enhance the image in next consecutive step. First we </a:t>
            </a:r>
            <a:r>
              <a:rPr lang="en-US" dirty="0">
                <a:solidFill>
                  <a:schemeClr val="tx1"/>
                </a:solidFill>
                <a:highlight>
                  <a:srgbClr val="FFFFFF"/>
                </a:highlight>
              </a:rPr>
              <a:t>carried out </a:t>
            </a:r>
            <a:r>
              <a:rPr lang="en" dirty="0">
                <a:solidFill>
                  <a:schemeClr val="dk1"/>
                </a:solidFill>
                <a:highlight>
                  <a:srgbClr val="FFFFFF"/>
                </a:highlight>
              </a:rPr>
              <a:t>Dehazing work which use</a:t>
            </a:r>
            <a:r>
              <a:rPr lang="en-US" dirty="0">
                <a:solidFill>
                  <a:schemeClr val="dk1"/>
                </a:solidFill>
                <a:highlight>
                  <a:srgbClr val="FFFFFF"/>
                </a:highlight>
              </a:rPr>
              <a:t>s</a:t>
            </a:r>
            <a:r>
              <a:rPr lang="en" dirty="0">
                <a:solidFill>
                  <a:schemeClr val="dk1"/>
                </a:solidFill>
                <a:highlight>
                  <a:srgbClr val="FFFFFF"/>
                </a:highlight>
              </a:rPr>
              <a:t> Dark Channel Prior model to dehaze single image. Second, we </a:t>
            </a:r>
            <a:r>
              <a:rPr lang="en-US" dirty="0">
                <a:solidFill>
                  <a:schemeClr val="tx1"/>
                </a:solidFill>
                <a:highlight>
                  <a:srgbClr val="FFFFFF"/>
                </a:highlight>
              </a:rPr>
              <a:t>implemented</a:t>
            </a:r>
            <a:r>
              <a:rPr lang="en-US" dirty="0">
                <a:solidFill>
                  <a:srgbClr val="FF0000"/>
                </a:solidFill>
                <a:highlight>
                  <a:srgbClr val="FFFFFF"/>
                </a:highlight>
              </a:rPr>
              <a:t> </a:t>
            </a:r>
            <a:r>
              <a:rPr lang="en" dirty="0">
                <a:solidFill>
                  <a:schemeClr val="dk1"/>
                </a:solidFill>
                <a:highlight>
                  <a:srgbClr val="FFFFFF"/>
                </a:highlight>
              </a:rPr>
              <a:t>enhancement algorithm combining CRM and Exposure Ratio map. </a:t>
            </a:r>
            <a:endParaRPr dirty="0">
              <a:solidFill>
                <a:schemeClr val="dk1"/>
              </a:solidFill>
              <a:highlight>
                <a:srgbClr val="FFFFFF"/>
              </a:highlight>
            </a:endParaRPr>
          </a:p>
          <a:p>
            <a:pPr marL="457200" lvl="0" indent="-342900" algn="just" rtl="0">
              <a:lnSpc>
                <a:spcPct val="150000"/>
              </a:lnSpc>
              <a:spcBef>
                <a:spcPts val="0"/>
              </a:spcBef>
              <a:spcAft>
                <a:spcPts val="0"/>
              </a:spcAft>
              <a:buClr>
                <a:schemeClr val="dk1"/>
              </a:buClr>
              <a:buSzPts val="1800"/>
              <a:buChar char="●"/>
            </a:pPr>
            <a:r>
              <a:rPr lang="en" dirty="0">
                <a:solidFill>
                  <a:schemeClr val="dk1"/>
                </a:solidFill>
                <a:highlight>
                  <a:srgbClr val="FFFFFF"/>
                </a:highlight>
              </a:rPr>
              <a:t> Compared to several </a:t>
            </a:r>
            <a:r>
              <a:rPr lang="en-US" dirty="0">
                <a:solidFill>
                  <a:schemeClr val="tx1"/>
                </a:solidFill>
                <a:highlight>
                  <a:srgbClr val="FFFFFF"/>
                </a:highlight>
              </a:rPr>
              <a:t>existing</a:t>
            </a:r>
            <a:r>
              <a:rPr lang="en-US" dirty="0">
                <a:solidFill>
                  <a:schemeClr val="dk1"/>
                </a:solidFill>
                <a:highlight>
                  <a:srgbClr val="FFFFFF"/>
                </a:highlight>
              </a:rPr>
              <a:t> </a:t>
            </a:r>
            <a:r>
              <a:rPr lang="en" dirty="0">
                <a:solidFill>
                  <a:schemeClr val="dk1"/>
                </a:solidFill>
                <a:highlight>
                  <a:srgbClr val="FFFFFF"/>
                </a:highlight>
              </a:rPr>
              <a:t>models, the performance results revealed the </a:t>
            </a:r>
            <a:r>
              <a:rPr lang="en-US" dirty="0">
                <a:solidFill>
                  <a:schemeClr val="tx1"/>
                </a:solidFill>
                <a:highlight>
                  <a:srgbClr val="FFFFFF"/>
                </a:highlight>
              </a:rPr>
              <a:t>efficiency</a:t>
            </a:r>
            <a:r>
              <a:rPr lang="en-US" dirty="0">
                <a:solidFill>
                  <a:srgbClr val="FF0000"/>
                </a:solidFill>
                <a:highlight>
                  <a:srgbClr val="FFFFFF"/>
                </a:highlight>
              </a:rPr>
              <a:t> </a:t>
            </a:r>
            <a:r>
              <a:rPr lang="en" dirty="0">
                <a:solidFill>
                  <a:schemeClr val="dk1"/>
                </a:solidFill>
                <a:highlight>
                  <a:srgbClr val="FFFFFF"/>
                </a:highlight>
              </a:rPr>
              <a:t>of our method. </a:t>
            </a:r>
            <a:endParaRPr dirty="0">
              <a:solidFill>
                <a:schemeClr val="dk1"/>
              </a:solidFill>
              <a:highlight>
                <a:srgbClr val="FFFFFF"/>
              </a:highlight>
            </a:endParaRPr>
          </a:p>
          <a:p>
            <a:pPr marL="457200" lvl="0" indent="0" algn="just" rtl="0">
              <a:lnSpc>
                <a:spcPct val="150000"/>
              </a:lnSpc>
              <a:spcBef>
                <a:spcPts val="1600"/>
              </a:spcBef>
              <a:spcAft>
                <a:spcPts val="0"/>
              </a:spcAft>
              <a:buNone/>
            </a:pPr>
            <a:endParaRPr dirty="0">
              <a:solidFill>
                <a:schemeClr val="dk1"/>
              </a:solidFill>
              <a:highlight>
                <a:srgbClr val="FFFFFF"/>
              </a:highlight>
            </a:endParaRPr>
          </a:p>
        </p:txBody>
      </p:sp>
      <p:pic>
        <p:nvPicPr>
          <p:cNvPr id="548" name="Google Shape;548;p78"/>
          <p:cNvPicPr preferRelativeResize="0"/>
          <p:nvPr/>
        </p:nvPicPr>
        <p:blipFill>
          <a:blip r:embed="rId3">
            <a:alphaModFix/>
          </a:blip>
          <a:stretch>
            <a:fillRect/>
          </a:stretch>
        </p:blipFill>
        <p:spPr>
          <a:xfrm>
            <a:off x="0" y="0"/>
            <a:ext cx="889425" cy="889425"/>
          </a:xfrm>
          <a:prstGeom prst="rect">
            <a:avLst/>
          </a:prstGeom>
          <a:noFill/>
          <a:ln>
            <a:noFill/>
          </a:ln>
        </p:spPr>
      </p:pic>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uk-UA" smtClean="0"/>
              <a:t>74</a:t>
            </a:fld>
            <a:endParaRPr lang="uk-UA"/>
          </a:p>
        </p:txBody>
      </p:sp>
      <p:sp>
        <p:nvSpPr>
          <p:cNvPr id="3" name="Rectangle 2">
            <a:extLst>
              <a:ext uri="{FF2B5EF4-FFF2-40B4-BE49-F238E27FC236}">
                <a16:creationId xmlns:a16="http://schemas.microsoft.com/office/drawing/2014/main" id="{0CEA4DFE-F16F-4363-9F16-B6A3797CF7A4}"/>
              </a:ext>
            </a:extLst>
          </p:cNvPr>
          <p:cNvSpPr/>
          <p:nvPr/>
        </p:nvSpPr>
        <p:spPr>
          <a:xfrm>
            <a:off x="311700" y="4761198"/>
            <a:ext cx="1098378" cy="307777"/>
          </a:xfrm>
          <a:prstGeom prst="rect">
            <a:avLst/>
          </a:prstGeom>
        </p:spPr>
        <p:txBody>
          <a:bodyPr wrap="none">
            <a:spAutoFit/>
          </a:bodyPr>
          <a:lstStyle/>
          <a:p>
            <a:r>
              <a:rPr lang="en" dirty="0">
                <a:solidFill>
                  <a:schemeClr val="dk2"/>
                </a:solidFill>
              </a:rPr>
              <a:t>17-05-2019</a:t>
            </a:r>
            <a:endParaRPr lang="en-IN" dirty="0"/>
          </a:p>
        </p:txBody>
      </p:sp>
      <p:pic>
        <p:nvPicPr>
          <p:cNvPr id="7" name="Google Shape;210;p32">
            <a:extLst>
              <a:ext uri="{FF2B5EF4-FFF2-40B4-BE49-F238E27FC236}">
                <a16:creationId xmlns:a16="http://schemas.microsoft.com/office/drawing/2014/main" id="{35859C5E-CC21-4EA8-9086-CB13159776E4}"/>
              </a:ext>
            </a:extLst>
          </p:cNvPr>
          <p:cNvPicPr preferRelativeResize="0"/>
          <p:nvPr/>
        </p:nvPicPr>
        <p:blipFill>
          <a:blip r:embed="rId4">
            <a:alphaModFix/>
          </a:blip>
          <a:stretch>
            <a:fillRect/>
          </a:stretch>
        </p:blipFill>
        <p:spPr>
          <a:xfrm>
            <a:off x="8389088" y="1"/>
            <a:ext cx="754912" cy="659218"/>
          </a:xfrm>
          <a:prstGeom prst="rect">
            <a:avLst/>
          </a:prstGeom>
          <a:noFill/>
          <a:ln>
            <a:noFill/>
          </a:ln>
        </p:spPr>
      </p:pic>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552"/>
        <p:cNvGrpSpPr/>
        <p:nvPr/>
      </p:nvGrpSpPr>
      <p:grpSpPr>
        <a:xfrm>
          <a:off x="0" y="0"/>
          <a:ext cx="0" cy="0"/>
          <a:chOff x="0" y="0"/>
          <a:chExt cx="0" cy="0"/>
        </a:xfrm>
      </p:grpSpPr>
      <p:sp>
        <p:nvSpPr>
          <p:cNvPr id="553" name="Google Shape;553;p79"/>
          <p:cNvSpPr txBox="1">
            <a:spLocks noGrp="1"/>
          </p:cNvSpPr>
          <p:nvPr>
            <p:ph type="body" idx="1"/>
          </p:nvPr>
        </p:nvSpPr>
        <p:spPr>
          <a:xfrm>
            <a:off x="311700" y="223100"/>
            <a:ext cx="8520600" cy="4746900"/>
          </a:xfrm>
          <a:prstGeom prst="rect">
            <a:avLst/>
          </a:prstGeom>
        </p:spPr>
        <p:txBody>
          <a:bodyPr spcFirstLastPara="1" wrap="square" lIns="91425" tIns="91425" rIns="91425" bIns="91425" anchor="t" anchorCtr="0">
            <a:noAutofit/>
          </a:bodyPr>
          <a:lstStyle/>
          <a:p>
            <a:pPr marL="457200" lvl="0" indent="-342900" algn="just" rtl="0">
              <a:lnSpc>
                <a:spcPct val="150000"/>
              </a:lnSpc>
              <a:spcBef>
                <a:spcPts val="0"/>
              </a:spcBef>
              <a:spcAft>
                <a:spcPts val="0"/>
              </a:spcAft>
              <a:buClr>
                <a:schemeClr val="dk1"/>
              </a:buClr>
              <a:buSzPts val="1800"/>
              <a:buChar char="●"/>
            </a:pPr>
            <a:r>
              <a:rPr lang="en" dirty="0">
                <a:solidFill>
                  <a:schemeClr val="dk1"/>
                </a:solidFill>
                <a:highlight>
                  <a:srgbClr val="FFFFFF"/>
                </a:highlight>
              </a:rPr>
              <a:t>For the sky regions the dark channel prior is not a good one, Since the</a:t>
            </a:r>
            <a:endParaRPr dirty="0">
              <a:solidFill>
                <a:schemeClr val="dk1"/>
              </a:solidFill>
              <a:highlight>
                <a:srgbClr val="FFFFFF"/>
              </a:highlight>
            </a:endParaRPr>
          </a:p>
          <a:p>
            <a:pPr marL="457200" lvl="0" indent="0" algn="just" rtl="0">
              <a:lnSpc>
                <a:spcPct val="150000"/>
              </a:lnSpc>
              <a:spcBef>
                <a:spcPts val="0"/>
              </a:spcBef>
              <a:spcAft>
                <a:spcPts val="0"/>
              </a:spcAft>
              <a:buNone/>
            </a:pPr>
            <a:r>
              <a:rPr lang="en" dirty="0">
                <a:solidFill>
                  <a:schemeClr val="dk1"/>
                </a:solidFill>
                <a:highlight>
                  <a:srgbClr val="FFFFFF"/>
                </a:highlight>
              </a:rPr>
              <a:t> sky is at inﬁnite and tends to has zero transmission.  </a:t>
            </a:r>
            <a:endParaRPr dirty="0">
              <a:solidFill>
                <a:schemeClr val="dk1"/>
              </a:solidFill>
              <a:highlight>
                <a:srgbClr val="FFFFFF"/>
              </a:highlight>
            </a:endParaRPr>
          </a:p>
          <a:p>
            <a:pPr marL="457200" lvl="0" indent="-342900" algn="just" rtl="0">
              <a:lnSpc>
                <a:spcPct val="150000"/>
              </a:lnSpc>
              <a:spcBef>
                <a:spcPts val="0"/>
              </a:spcBef>
              <a:spcAft>
                <a:spcPts val="0"/>
              </a:spcAft>
              <a:buClr>
                <a:schemeClr val="dk1"/>
              </a:buClr>
              <a:buSzPts val="1800"/>
              <a:buChar char="●"/>
            </a:pPr>
            <a:r>
              <a:rPr lang="en" dirty="0">
                <a:solidFill>
                  <a:schemeClr val="dk1"/>
                </a:solidFill>
                <a:highlight>
                  <a:srgbClr val="FFFFFF"/>
                </a:highlight>
              </a:rPr>
              <a:t>The hair of the man turns grey due to over enhancement </a:t>
            </a:r>
            <a:endParaRPr dirty="0">
              <a:solidFill>
                <a:schemeClr val="dk1"/>
              </a:solidFill>
              <a:highlight>
                <a:srgbClr val="FFFFFF"/>
              </a:highlight>
            </a:endParaRPr>
          </a:p>
          <a:p>
            <a:pPr marL="457200" lvl="0" indent="-342900" algn="l" rtl="0">
              <a:lnSpc>
                <a:spcPct val="150000"/>
              </a:lnSpc>
              <a:spcBef>
                <a:spcPts val="0"/>
              </a:spcBef>
              <a:spcAft>
                <a:spcPts val="0"/>
              </a:spcAft>
              <a:buClr>
                <a:schemeClr val="dk1"/>
              </a:buClr>
              <a:buSzPts val="1800"/>
              <a:buChar char="●"/>
            </a:pPr>
            <a:r>
              <a:rPr lang="en" dirty="0">
                <a:solidFill>
                  <a:schemeClr val="dk1"/>
                </a:solidFill>
                <a:highlight>
                  <a:srgbClr val="FFFFFF"/>
                </a:highlight>
              </a:rPr>
              <a:t>Some strong assumptions in enhancement process are the path to improve in future. Deep learning technique can be used to reduce time cost and efficiency of the algorithm.</a:t>
            </a:r>
            <a:endParaRPr dirty="0">
              <a:solidFill>
                <a:schemeClr val="dk1"/>
              </a:solidFill>
              <a:highlight>
                <a:srgbClr val="FFFFFF"/>
              </a:highlight>
            </a:endParaRPr>
          </a:p>
          <a:p>
            <a:pPr marL="457200" lvl="0" indent="0" algn="l" rtl="0">
              <a:lnSpc>
                <a:spcPct val="150000"/>
              </a:lnSpc>
              <a:spcBef>
                <a:spcPts val="0"/>
              </a:spcBef>
              <a:spcAft>
                <a:spcPts val="0"/>
              </a:spcAft>
              <a:buNone/>
            </a:pPr>
            <a:endParaRPr sz="1200" dirty="0"/>
          </a:p>
          <a:p>
            <a:pPr marL="457200" lvl="0" indent="0" algn="l" rtl="0">
              <a:lnSpc>
                <a:spcPct val="150000"/>
              </a:lnSpc>
              <a:spcBef>
                <a:spcPts val="0"/>
              </a:spcBef>
              <a:spcAft>
                <a:spcPts val="0"/>
              </a:spcAft>
              <a:buNone/>
            </a:pPr>
            <a:endParaRPr sz="1200" dirty="0"/>
          </a:p>
          <a:p>
            <a:pPr marL="457200" lvl="0" indent="0" algn="l" rtl="0">
              <a:lnSpc>
                <a:spcPct val="150000"/>
              </a:lnSpc>
              <a:spcBef>
                <a:spcPts val="0"/>
              </a:spcBef>
              <a:spcAft>
                <a:spcPts val="0"/>
              </a:spcAft>
              <a:buNone/>
            </a:pPr>
            <a:endParaRPr sz="1200" dirty="0"/>
          </a:p>
          <a:p>
            <a:pPr marL="457200" lvl="0" indent="0" algn="l" rtl="0">
              <a:lnSpc>
                <a:spcPct val="150000"/>
              </a:lnSpc>
              <a:spcBef>
                <a:spcPts val="0"/>
              </a:spcBef>
              <a:spcAft>
                <a:spcPts val="0"/>
              </a:spcAft>
              <a:buNone/>
            </a:pPr>
            <a:endParaRPr sz="1200" dirty="0"/>
          </a:p>
          <a:p>
            <a:pPr marL="457200" lvl="0" indent="0" algn="l" rtl="0">
              <a:lnSpc>
                <a:spcPct val="150000"/>
              </a:lnSpc>
              <a:spcBef>
                <a:spcPts val="0"/>
              </a:spcBef>
              <a:spcAft>
                <a:spcPts val="0"/>
              </a:spcAft>
              <a:buNone/>
            </a:pPr>
            <a:endParaRPr sz="1200" dirty="0"/>
          </a:p>
          <a:p>
            <a:pPr marL="457200" lvl="0" indent="0" algn="l" rtl="0">
              <a:lnSpc>
                <a:spcPct val="150000"/>
              </a:lnSpc>
              <a:spcBef>
                <a:spcPts val="0"/>
              </a:spcBef>
              <a:spcAft>
                <a:spcPts val="0"/>
              </a:spcAft>
              <a:buNone/>
            </a:pPr>
            <a:endParaRPr sz="1200" dirty="0"/>
          </a:p>
          <a:p>
            <a:pPr marL="457200" lvl="0" indent="0" algn="l" rtl="0">
              <a:lnSpc>
                <a:spcPct val="150000"/>
              </a:lnSpc>
              <a:spcBef>
                <a:spcPts val="0"/>
              </a:spcBef>
              <a:spcAft>
                <a:spcPts val="0"/>
              </a:spcAft>
              <a:buNone/>
            </a:pPr>
            <a:endParaRPr sz="1200" dirty="0"/>
          </a:p>
          <a:p>
            <a:pPr marL="457200" lvl="0" indent="0" algn="l" rtl="0">
              <a:lnSpc>
                <a:spcPct val="150000"/>
              </a:lnSpc>
              <a:spcBef>
                <a:spcPts val="0"/>
              </a:spcBef>
              <a:spcAft>
                <a:spcPts val="0"/>
              </a:spcAft>
              <a:buNone/>
            </a:pPr>
            <a:endParaRPr sz="1200" dirty="0"/>
          </a:p>
          <a:p>
            <a:pPr marL="0" lvl="0" indent="0" algn="l" rtl="0">
              <a:lnSpc>
                <a:spcPct val="150000"/>
              </a:lnSpc>
              <a:spcBef>
                <a:spcPts val="0"/>
              </a:spcBef>
              <a:spcAft>
                <a:spcPts val="0"/>
              </a:spcAft>
              <a:buNone/>
            </a:pPr>
            <a:r>
              <a:rPr lang="en" sz="1200" dirty="0"/>
              <a:t>17-05-2019</a:t>
            </a:r>
            <a:endParaRPr dirty="0">
              <a:solidFill>
                <a:schemeClr val="dk1"/>
              </a:solidFill>
              <a:highlight>
                <a:srgbClr val="FFFFFF"/>
              </a:highlight>
            </a:endParaRPr>
          </a:p>
          <a:p>
            <a:pPr marL="0" lvl="0" indent="0" algn="l" rtl="0">
              <a:lnSpc>
                <a:spcPct val="150000"/>
              </a:lnSpc>
              <a:spcBef>
                <a:spcPts val="0"/>
              </a:spcBef>
              <a:spcAft>
                <a:spcPts val="0"/>
              </a:spcAft>
              <a:buNone/>
            </a:pPr>
            <a:endParaRPr dirty="0">
              <a:solidFill>
                <a:schemeClr val="dk1"/>
              </a:solidFill>
              <a:highlight>
                <a:srgbClr val="FFFFFF"/>
              </a:highlight>
            </a:endParaRPr>
          </a:p>
        </p:txBody>
      </p:sp>
      <p:pic>
        <p:nvPicPr>
          <p:cNvPr id="554" name="Google Shape;554;p79"/>
          <p:cNvPicPr preferRelativeResize="0"/>
          <p:nvPr/>
        </p:nvPicPr>
        <p:blipFill>
          <a:blip r:embed="rId3">
            <a:alphaModFix/>
          </a:blip>
          <a:stretch>
            <a:fillRect/>
          </a:stretch>
        </p:blipFill>
        <p:spPr>
          <a:xfrm>
            <a:off x="134404" y="2824900"/>
            <a:ext cx="2838450" cy="2095500"/>
          </a:xfrm>
          <a:prstGeom prst="rect">
            <a:avLst/>
          </a:prstGeom>
          <a:noFill/>
          <a:ln>
            <a:noFill/>
          </a:ln>
        </p:spPr>
      </p:pic>
      <p:pic>
        <p:nvPicPr>
          <p:cNvPr id="556" name="Google Shape;556;p79"/>
          <p:cNvPicPr preferRelativeResize="0"/>
          <p:nvPr/>
        </p:nvPicPr>
        <p:blipFill>
          <a:blip r:embed="rId4">
            <a:alphaModFix/>
          </a:blip>
          <a:stretch>
            <a:fillRect/>
          </a:stretch>
        </p:blipFill>
        <p:spPr>
          <a:xfrm>
            <a:off x="-22429" y="0"/>
            <a:ext cx="777341" cy="776177"/>
          </a:xfrm>
          <a:prstGeom prst="rect">
            <a:avLst/>
          </a:prstGeom>
          <a:noFill/>
          <a:ln>
            <a:noFill/>
          </a:ln>
        </p:spPr>
      </p:pic>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uk-UA" smtClean="0"/>
              <a:t>75</a:t>
            </a:fld>
            <a:endParaRPr lang="uk-UA"/>
          </a:p>
        </p:txBody>
      </p:sp>
      <p:pic>
        <p:nvPicPr>
          <p:cNvPr id="7" name="Google Shape;210;p32">
            <a:extLst>
              <a:ext uri="{FF2B5EF4-FFF2-40B4-BE49-F238E27FC236}">
                <a16:creationId xmlns:a16="http://schemas.microsoft.com/office/drawing/2014/main" id="{8E2CFE7B-F3A0-4B10-B0ED-FCA993F41005}"/>
              </a:ext>
            </a:extLst>
          </p:cNvPr>
          <p:cNvPicPr preferRelativeResize="0"/>
          <p:nvPr/>
        </p:nvPicPr>
        <p:blipFill>
          <a:blip r:embed="rId5">
            <a:alphaModFix/>
          </a:blip>
          <a:stretch>
            <a:fillRect/>
          </a:stretch>
        </p:blipFill>
        <p:spPr>
          <a:xfrm>
            <a:off x="8389088" y="1"/>
            <a:ext cx="754912" cy="659218"/>
          </a:xfrm>
          <a:prstGeom prst="rect">
            <a:avLst/>
          </a:prstGeom>
          <a:noFill/>
          <a:ln>
            <a:noFill/>
          </a:ln>
        </p:spPr>
      </p:pic>
      <p:pic>
        <p:nvPicPr>
          <p:cNvPr id="9" name="Picture 8">
            <a:extLst>
              <a:ext uri="{FF2B5EF4-FFF2-40B4-BE49-F238E27FC236}">
                <a16:creationId xmlns:a16="http://schemas.microsoft.com/office/drawing/2014/main" id="{ED6E7528-96D2-410C-BE40-8B7E96973D2A}"/>
              </a:ext>
            </a:extLst>
          </p:cNvPr>
          <p:cNvPicPr>
            <a:picLocks noChangeAspect="1"/>
          </p:cNvPicPr>
          <p:nvPr/>
        </p:nvPicPr>
        <p:blipFill>
          <a:blip r:embed="rId6"/>
          <a:stretch>
            <a:fillRect/>
          </a:stretch>
        </p:blipFill>
        <p:spPr>
          <a:xfrm>
            <a:off x="3150150" y="2920592"/>
            <a:ext cx="5497388" cy="1917221"/>
          </a:xfrm>
          <a:prstGeom prst="rect">
            <a:avLst/>
          </a:prstGeom>
        </p:spPr>
      </p:pic>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560"/>
        <p:cNvGrpSpPr/>
        <p:nvPr/>
      </p:nvGrpSpPr>
      <p:grpSpPr>
        <a:xfrm>
          <a:off x="0" y="0"/>
          <a:ext cx="0" cy="0"/>
          <a:chOff x="0" y="0"/>
          <a:chExt cx="0" cy="0"/>
        </a:xfrm>
      </p:grpSpPr>
      <p:sp>
        <p:nvSpPr>
          <p:cNvPr id="561" name="Google Shape;561;p8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a:t>References</a:t>
            </a:r>
            <a:endParaRPr dirty="0"/>
          </a:p>
        </p:txBody>
      </p:sp>
      <p:sp>
        <p:nvSpPr>
          <p:cNvPr id="562" name="Google Shape;562;p80"/>
          <p:cNvSpPr txBox="1">
            <a:spLocks noGrp="1"/>
          </p:cNvSpPr>
          <p:nvPr>
            <p:ph type="body" idx="1"/>
          </p:nvPr>
        </p:nvSpPr>
        <p:spPr>
          <a:xfrm>
            <a:off x="311700" y="1152475"/>
            <a:ext cx="8520600" cy="3990900"/>
          </a:xfrm>
          <a:prstGeom prst="rect">
            <a:avLst/>
          </a:prstGeom>
        </p:spPr>
        <p:txBody>
          <a:bodyPr spcFirstLastPara="1" wrap="square" lIns="91425" tIns="91425" rIns="91425" bIns="91425" anchor="t" anchorCtr="0">
            <a:noAutofit/>
          </a:bodyPr>
          <a:lstStyle/>
          <a:p>
            <a:pPr marL="0" lvl="0" indent="0" algn="just" rtl="0">
              <a:lnSpc>
                <a:spcPct val="150000"/>
              </a:lnSpc>
              <a:spcBef>
                <a:spcPts val="0"/>
              </a:spcBef>
              <a:spcAft>
                <a:spcPts val="0"/>
              </a:spcAft>
              <a:buClr>
                <a:schemeClr val="dk1"/>
              </a:buClr>
              <a:buSzPts val="1100"/>
              <a:buFont typeface="Arial"/>
              <a:buNone/>
            </a:pPr>
            <a:r>
              <a:rPr lang="en">
                <a:solidFill>
                  <a:schemeClr val="dk1"/>
                </a:solidFill>
                <a:highlight>
                  <a:srgbClr val="FFFFFF"/>
                </a:highlight>
              </a:rPr>
              <a:t>[1]Kaiming He, jain sun, xiaoou Tang, “Single Image Haze Removal Using Dark Channel Prior”, IEEE international conference, 2009</a:t>
            </a:r>
            <a:endParaRPr dirty="0">
              <a:solidFill>
                <a:schemeClr val="dk1"/>
              </a:solidFill>
              <a:highlight>
                <a:srgbClr val="FFFFFF"/>
              </a:highlight>
            </a:endParaRPr>
          </a:p>
          <a:p>
            <a:pPr marL="0" lvl="0" indent="0" algn="just" rtl="0">
              <a:lnSpc>
                <a:spcPct val="150000"/>
              </a:lnSpc>
              <a:spcBef>
                <a:spcPts val="0"/>
              </a:spcBef>
              <a:spcAft>
                <a:spcPts val="0"/>
              </a:spcAft>
              <a:buClr>
                <a:schemeClr val="dk1"/>
              </a:buClr>
              <a:buSzPts val="1100"/>
              <a:buFont typeface="Arial"/>
              <a:buNone/>
            </a:pPr>
            <a:r>
              <a:rPr lang="en">
                <a:solidFill>
                  <a:schemeClr val="dk1"/>
                </a:solidFill>
                <a:highlight>
                  <a:srgbClr val="FFFFFF"/>
                </a:highlight>
              </a:rPr>
              <a:t>[2] S. Wang, J. Zheng, H.-M. Hu, and B. Li, “Naturalness preserved enhancement algorithm for non-uniform illumination images”, IEEE Transactions on Image Processing, 22(9):3538–3548, 2013. </a:t>
            </a:r>
            <a:endParaRPr dirty="0">
              <a:solidFill>
                <a:schemeClr val="dk1"/>
              </a:solidFill>
              <a:highlight>
                <a:srgbClr val="FFFFFF"/>
              </a:highlight>
            </a:endParaRPr>
          </a:p>
          <a:p>
            <a:pPr marL="0" lvl="0" indent="0" algn="just" rtl="0">
              <a:lnSpc>
                <a:spcPct val="150000"/>
              </a:lnSpc>
              <a:spcBef>
                <a:spcPts val="0"/>
              </a:spcBef>
              <a:spcAft>
                <a:spcPts val="0"/>
              </a:spcAft>
              <a:buNone/>
            </a:pPr>
            <a:r>
              <a:rPr lang="en">
                <a:solidFill>
                  <a:schemeClr val="dk1"/>
                </a:solidFill>
                <a:highlight>
                  <a:srgbClr val="FFFFFF"/>
                </a:highlight>
              </a:rPr>
              <a:t>[3] ]Chang-Hsing Lee, Jau-Ling Shih, Cheng-Chang Lien,”Adaptive Multiscale Retinex for Image Contrast Enhancement”, International Conference on Signal-Image Technology &amp; Internet-Based Systems, 2013[IEEE].</a:t>
            </a:r>
            <a:endParaRPr dirty="0">
              <a:solidFill>
                <a:schemeClr val="dk1"/>
              </a:solidFill>
              <a:highlight>
                <a:srgbClr val="FFFFFF"/>
              </a:highlight>
            </a:endParaRPr>
          </a:p>
          <a:p>
            <a:pPr marL="0" lvl="0" indent="0" algn="just" rtl="0">
              <a:lnSpc>
                <a:spcPct val="150000"/>
              </a:lnSpc>
              <a:spcBef>
                <a:spcPts val="0"/>
              </a:spcBef>
              <a:spcAft>
                <a:spcPts val="0"/>
              </a:spcAft>
              <a:buClr>
                <a:schemeClr val="dk1"/>
              </a:buClr>
              <a:buSzPts val="1100"/>
              <a:buFont typeface="Arial"/>
              <a:buNone/>
            </a:pPr>
            <a:endParaRPr dirty="0">
              <a:solidFill>
                <a:schemeClr val="dk1"/>
              </a:solidFill>
              <a:highlight>
                <a:srgbClr val="FFFFFF"/>
              </a:highlight>
            </a:endParaRPr>
          </a:p>
          <a:p>
            <a:pPr marL="0" lvl="0" indent="0" algn="l" rtl="0">
              <a:spcBef>
                <a:spcPts val="0"/>
              </a:spcBef>
              <a:spcAft>
                <a:spcPts val="1600"/>
              </a:spcAft>
              <a:buClr>
                <a:schemeClr val="dk1"/>
              </a:buClr>
              <a:buSzPts val="1100"/>
              <a:buFont typeface="Arial"/>
              <a:buNone/>
            </a:pPr>
            <a:r>
              <a:rPr lang="en" sz="1200"/>
              <a:t>17-05-2019</a:t>
            </a:r>
            <a:endParaRPr dirty="0"/>
          </a:p>
        </p:txBody>
      </p:sp>
      <p:pic>
        <p:nvPicPr>
          <p:cNvPr id="563" name="Google Shape;563;p80"/>
          <p:cNvPicPr preferRelativeResize="0"/>
          <p:nvPr/>
        </p:nvPicPr>
        <p:blipFill>
          <a:blip r:embed="rId3">
            <a:alphaModFix/>
          </a:blip>
          <a:stretch>
            <a:fillRect/>
          </a:stretch>
        </p:blipFill>
        <p:spPr>
          <a:xfrm>
            <a:off x="0" y="312"/>
            <a:ext cx="889425" cy="889425"/>
          </a:xfrm>
          <a:prstGeom prst="rect">
            <a:avLst/>
          </a:prstGeom>
          <a:noFill/>
          <a:ln>
            <a:noFill/>
          </a:ln>
        </p:spPr>
      </p:pic>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uk-UA" smtClean="0"/>
              <a:t>76</a:t>
            </a:fld>
            <a:endParaRPr lang="uk-UA"/>
          </a:p>
        </p:txBody>
      </p:sp>
      <p:pic>
        <p:nvPicPr>
          <p:cNvPr id="6" name="Google Shape;210;p32">
            <a:extLst>
              <a:ext uri="{FF2B5EF4-FFF2-40B4-BE49-F238E27FC236}">
                <a16:creationId xmlns:a16="http://schemas.microsoft.com/office/drawing/2014/main" id="{9B618F54-0973-4954-B20D-C9927DC75467}"/>
              </a:ext>
            </a:extLst>
          </p:cNvPr>
          <p:cNvPicPr preferRelativeResize="0"/>
          <p:nvPr/>
        </p:nvPicPr>
        <p:blipFill>
          <a:blip r:embed="rId4">
            <a:alphaModFix/>
          </a:blip>
          <a:stretch>
            <a:fillRect/>
          </a:stretch>
        </p:blipFill>
        <p:spPr>
          <a:xfrm>
            <a:off x="8389088" y="1"/>
            <a:ext cx="754912" cy="659218"/>
          </a:xfrm>
          <a:prstGeom prst="rect">
            <a:avLst/>
          </a:prstGeom>
          <a:noFill/>
          <a:ln>
            <a:noFill/>
          </a:ln>
        </p:spPr>
      </p:pic>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567"/>
        <p:cNvGrpSpPr/>
        <p:nvPr/>
      </p:nvGrpSpPr>
      <p:grpSpPr>
        <a:xfrm>
          <a:off x="0" y="0"/>
          <a:ext cx="0" cy="0"/>
          <a:chOff x="0" y="0"/>
          <a:chExt cx="0" cy="0"/>
        </a:xfrm>
      </p:grpSpPr>
      <p:sp>
        <p:nvSpPr>
          <p:cNvPr id="568" name="Google Shape;568;p81"/>
          <p:cNvSpPr txBox="1">
            <a:spLocks noGrp="1"/>
          </p:cNvSpPr>
          <p:nvPr>
            <p:ph type="body" idx="1"/>
          </p:nvPr>
        </p:nvSpPr>
        <p:spPr>
          <a:xfrm>
            <a:off x="311700" y="74375"/>
            <a:ext cx="8520600" cy="4977000"/>
          </a:xfrm>
          <a:prstGeom prst="rect">
            <a:avLst/>
          </a:prstGeom>
        </p:spPr>
        <p:txBody>
          <a:bodyPr spcFirstLastPara="1" wrap="square" lIns="91425" tIns="91425" rIns="91425" bIns="91425" anchor="t" anchorCtr="0">
            <a:noAutofit/>
          </a:bodyPr>
          <a:lstStyle/>
          <a:p>
            <a:pPr marL="0" lvl="0" indent="0" algn="just" rtl="0">
              <a:lnSpc>
                <a:spcPct val="150000"/>
              </a:lnSpc>
              <a:spcBef>
                <a:spcPts val="0"/>
              </a:spcBef>
              <a:spcAft>
                <a:spcPts val="0"/>
              </a:spcAft>
              <a:buNone/>
            </a:pPr>
            <a:endParaRPr lang="en" dirty="0">
              <a:solidFill>
                <a:schemeClr val="dk1"/>
              </a:solidFill>
              <a:highlight>
                <a:srgbClr val="FFFFFF"/>
              </a:highlight>
            </a:endParaRPr>
          </a:p>
          <a:p>
            <a:pPr marL="0" lvl="0" indent="0" algn="just" rtl="0">
              <a:lnSpc>
                <a:spcPct val="150000"/>
              </a:lnSpc>
              <a:spcBef>
                <a:spcPts val="0"/>
              </a:spcBef>
              <a:spcAft>
                <a:spcPts val="0"/>
              </a:spcAft>
              <a:buNone/>
            </a:pPr>
            <a:endParaRPr lang="en" dirty="0">
              <a:solidFill>
                <a:schemeClr val="dk1"/>
              </a:solidFill>
              <a:highlight>
                <a:srgbClr val="FFFFFF"/>
              </a:highlight>
            </a:endParaRPr>
          </a:p>
          <a:p>
            <a:pPr marL="0" lvl="0" indent="0" algn="just" rtl="0">
              <a:lnSpc>
                <a:spcPct val="150000"/>
              </a:lnSpc>
              <a:spcBef>
                <a:spcPts val="0"/>
              </a:spcBef>
              <a:spcAft>
                <a:spcPts val="0"/>
              </a:spcAft>
              <a:buNone/>
            </a:pPr>
            <a:r>
              <a:rPr lang="en" dirty="0">
                <a:solidFill>
                  <a:schemeClr val="dk1"/>
                </a:solidFill>
                <a:highlight>
                  <a:srgbClr val="FFFFFF"/>
                </a:highlight>
              </a:rPr>
              <a:t>[4] Takuya Mikami, Daisuke Sugimura and Takayuki Hamamoto, “Capturing Color and Near-infrared Images with Different Exposure times for Image Enhancement Under Extremely Low-Light Scene”, Image Processing (ICIP), IEEE International Conference, 2014.</a:t>
            </a:r>
            <a:endParaRPr dirty="0">
              <a:solidFill>
                <a:schemeClr val="dk1"/>
              </a:solidFill>
              <a:highlight>
                <a:srgbClr val="FFFFFF"/>
              </a:highlight>
            </a:endParaRPr>
          </a:p>
          <a:p>
            <a:pPr marL="0" lvl="0" indent="0" algn="just" rtl="0">
              <a:lnSpc>
                <a:spcPct val="150000"/>
              </a:lnSpc>
              <a:spcBef>
                <a:spcPts val="0"/>
              </a:spcBef>
              <a:spcAft>
                <a:spcPts val="0"/>
              </a:spcAft>
              <a:buNone/>
            </a:pPr>
            <a:r>
              <a:rPr lang="en" dirty="0">
                <a:solidFill>
                  <a:schemeClr val="dk1"/>
                </a:solidFill>
                <a:highlight>
                  <a:srgbClr val="FFFFFF"/>
                </a:highlight>
              </a:rPr>
              <a:t>[5] Lin Li, Ronggang Wang,Wenmin Wang, Wen Gao, “A low-light image enhancement method for both denoising and contrast enlarging”,2015 IEEE International Conference on Image Processing (ICIP), Canada,pp. 3730-3734, 27-30 Sept, 2015.</a:t>
            </a:r>
            <a:endParaRPr dirty="0">
              <a:solidFill>
                <a:schemeClr val="dk1"/>
              </a:solidFill>
              <a:highlight>
                <a:srgbClr val="FFFFFF"/>
              </a:highlight>
            </a:endParaRPr>
          </a:p>
          <a:p>
            <a:pPr marL="0" lvl="0" indent="0" algn="l" rtl="0">
              <a:spcBef>
                <a:spcPts val="0"/>
              </a:spcBef>
              <a:spcAft>
                <a:spcPts val="0"/>
              </a:spcAft>
              <a:buNone/>
            </a:pPr>
            <a:endParaRPr lang="en" sz="1200" dirty="0"/>
          </a:p>
          <a:p>
            <a:pPr marL="0" lvl="0" indent="0" algn="l" rtl="0">
              <a:spcBef>
                <a:spcPts val="0"/>
              </a:spcBef>
              <a:spcAft>
                <a:spcPts val="0"/>
              </a:spcAft>
              <a:buNone/>
            </a:pPr>
            <a:endParaRPr lang="en" sz="1200" dirty="0"/>
          </a:p>
          <a:p>
            <a:pPr marL="0" lvl="0" indent="0" algn="l" rtl="0">
              <a:spcBef>
                <a:spcPts val="0"/>
              </a:spcBef>
              <a:spcAft>
                <a:spcPts val="0"/>
              </a:spcAft>
              <a:buNone/>
            </a:pPr>
            <a:r>
              <a:rPr lang="en" sz="1200" dirty="0"/>
              <a:t>17-05-2019</a:t>
            </a:r>
            <a:endParaRPr dirty="0">
              <a:solidFill>
                <a:schemeClr val="dk1"/>
              </a:solidFill>
              <a:highlight>
                <a:srgbClr val="FFFFFF"/>
              </a:highlight>
            </a:endParaRPr>
          </a:p>
          <a:p>
            <a:pPr marL="0" lvl="0" indent="0" algn="l" rtl="0">
              <a:spcBef>
                <a:spcPts val="1600"/>
              </a:spcBef>
              <a:spcAft>
                <a:spcPts val="1600"/>
              </a:spcAft>
              <a:buNone/>
            </a:pPr>
            <a:endParaRPr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uk-UA" smtClean="0"/>
              <a:t>77</a:t>
            </a:fld>
            <a:endParaRPr lang="uk-UA"/>
          </a:p>
        </p:txBody>
      </p:sp>
      <p:pic>
        <p:nvPicPr>
          <p:cNvPr id="4" name="Google Shape;563;p80">
            <a:extLst>
              <a:ext uri="{FF2B5EF4-FFF2-40B4-BE49-F238E27FC236}">
                <a16:creationId xmlns:a16="http://schemas.microsoft.com/office/drawing/2014/main" id="{74B56D13-2EFD-4120-9DDE-16E5773AFD38}"/>
              </a:ext>
            </a:extLst>
          </p:cNvPr>
          <p:cNvPicPr preferRelativeResize="0"/>
          <p:nvPr/>
        </p:nvPicPr>
        <p:blipFill>
          <a:blip r:embed="rId3">
            <a:alphaModFix/>
          </a:blip>
          <a:stretch>
            <a:fillRect/>
          </a:stretch>
        </p:blipFill>
        <p:spPr>
          <a:xfrm>
            <a:off x="0" y="312"/>
            <a:ext cx="889425" cy="889425"/>
          </a:xfrm>
          <a:prstGeom prst="rect">
            <a:avLst/>
          </a:prstGeom>
          <a:noFill/>
          <a:ln>
            <a:noFill/>
          </a:ln>
        </p:spPr>
      </p:pic>
      <p:pic>
        <p:nvPicPr>
          <p:cNvPr id="5" name="Google Shape;210;p32">
            <a:extLst>
              <a:ext uri="{FF2B5EF4-FFF2-40B4-BE49-F238E27FC236}">
                <a16:creationId xmlns:a16="http://schemas.microsoft.com/office/drawing/2014/main" id="{1043690E-6D61-400A-AADE-77887A52185E}"/>
              </a:ext>
            </a:extLst>
          </p:cNvPr>
          <p:cNvPicPr preferRelativeResize="0"/>
          <p:nvPr/>
        </p:nvPicPr>
        <p:blipFill>
          <a:blip r:embed="rId4">
            <a:alphaModFix/>
          </a:blip>
          <a:stretch>
            <a:fillRect/>
          </a:stretch>
        </p:blipFill>
        <p:spPr>
          <a:xfrm>
            <a:off x="8389088" y="1"/>
            <a:ext cx="754912" cy="659218"/>
          </a:xfrm>
          <a:prstGeom prst="rect">
            <a:avLst/>
          </a:prstGeom>
          <a:noFill/>
          <a:ln>
            <a:noFill/>
          </a:ln>
        </p:spPr>
      </p:pic>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572"/>
        <p:cNvGrpSpPr/>
        <p:nvPr/>
      </p:nvGrpSpPr>
      <p:grpSpPr>
        <a:xfrm>
          <a:off x="0" y="0"/>
          <a:ext cx="0" cy="0"/>
          <a:chOff x="0" y="0"/>
          <a:chExt cx="0" cy="0"/>
        </a:xfrm>
      </p:grpSpPr>
      <p:sp>
        <p:nvSpPr>
          <p:cNvPr id="573" name="Google Shape;573;p82"/>
          <p:cNvSpPr txBox="1">
            <a:spLocks noGrp="1"/>
          </p:cNvSpPr>
          <p:nvPr>
            <p:ph type="body" idx="1"/>
          </p:nvPr>
        </p:nvSpPr>
        <p:spPr>
          <a:xfrm>
            <a:off x="311700" y="61975"/>
            <a:ext cx="8520600" cy="4906800"/>
          </a:xfrm>
          <a:prstGeom prst="rect">
            <a:avLst/>
          </a:prstGeom>
        </p:spPr>
        <p:txBody>
          <a:bodyPr spcFirstLastPara="1" wrap="square" lIns="91425" tIns="91425" rIns="91425" bIns="91425" anchor="t" anchorCtr="0">
            <a:noAutofit/>
          </a:bodyPr>
          <a:lstStyle/>
          <a:p>
            <a:pPr marL="0" lvl="0" indent="0" algn="just" rtl="0">
              <a:lnSpc>
                <a:spcPct val="150000"/>
              </a:lnSpc>
              <a:spcBef>
                <a:spcPts val="0"/>
              </a:spcBef>
              <a:spcAft>
                <a:spcPts val="0"/>
              </a:spcAft>
              <a:buNone/>
            </a:pPr>
            <a:endParaRPr lang="en" dirty="0">
              <a:solidFill>
                <a:schemeClr val="dk1"/>
              </a:solidFill>
              <a:highlight>
                <a:srgbClr val="FFFFFF"/>
              </a:highlight>
            </a:endParaRPr>
          </a:p>
          <a:p>
            <a:pPr marL="0" lvl="0" indent="0" algn="just" rtl="0">
              <a:lnSpc>
                <a:spcPct val="150000"/>
              </a:lnSpc>
              <a:spcBef>
                <a:spcPts val="0"/>
              </a:spcBef>
              <a:spcAft>
                <a:spcPts val="0"/>
              </a:spcAft>
              <a:buNone/>
            </a:pPr>
            <a:endParaRPr lang="en" dirty="0">
              <a:solidFill>
                <a:schemeClr val="dk1"/>
              </a:solidFill>
              <a:highlight>
                <a:srgbClr val="FFFFFF"/>
              </a:highlight>
            </a:endParaRPr>
          </a:p>
          <a:p>
            <a:pPr marL="0" lvl="0" indent="0" algn="just">
              <a:lnSpc>
                <a:spcPct val="150000"/>
              </a:lnSpc>
              <a:buNone/>
            </a:pPr>
            <a:r>
              <a:rPr lang="en-IN" dirty="0">
                <a:solidFill>
                  <a:schemeClr val="dk1"/>
                </a:solidFill>
                <a:highlight>
                  <a:srgbClr val="FFFFFF"/>
                </a:highlight>
              </a:rPr>
              <a:t>[6] Pooja Kaushik and </a:t>
            </a:r>
            <a:r>
              <a:rPr lang="en-IN" dirty="0" err="1">
                <a:solidFill>
                  <a:schemeClr val="dk1"/>
                </a:solidFill>
                <a:highlight>
                  <a:srgbClr val="FFFFFF"/>
                </a:highlight>
              </a:rPr>
              <a:t>Unnati</a:t>
            </a:r>
            <a:r>
              <a:rPr lang="en-IN" dirty="0">
                <a:solidFill>
                  <a:schemeClr val="dk1"/>
                </a:solidFill>
                <a:highlight>
                  <a:srgbClr val="FFFFFF"/>
                </a:highlight>
              </a:rPr>
              <a:t> </a:t>
            </a:r>
            <a:r>
              <a:rPr lang="en-IN" dirty="0" err="1">
                <a:solidFill>
                  <a:schemeClr val="dk1"/>
                </a:solidFill>
                <a:highlight>
                  <a:srgbClr val="FFFFFF"/>
                </a:highlight>
              </a:rPr>
              <a:t>gupta</a:t>
            </a:r>
            <a:r>
              <a:rPr lang="en-IN" dirty="0">
                <a:solidFill>
                  <a:schemeClr val="dk1"/>
                </a:solidFill>
                <a:highlight>
                  <a:srgbClr val="FFFFFF"/>
                </a:highlight>
              </a:rPr>
              <a:t>, “A Modified BPDHE Enhancement Algorithm</a:t>
            </a:r>
          </a:p>
          <a:p>
            <a:pPr marL="0" lvl="0" indent="0" algn="just">
              <a:lnSpc>
                <a:spcPct val="150000"/>
              </a:lnSpc>
              <a:buNone/>
            </a:pPr>
            <a:r>
              <a:rPr lang="en-IN" dirty="0">
                <a:solidFill>
                  <a:schemeClr val="dk1"/>
                </a:solidFill>
                <a:highlight>
                  <a:srgbClr val="FFFFFF"/>
                </a:highlight>
              </a:rPr>
              <a:t>for Low Resolution Images”,6th international conference of soft computing for problem solving, pp. 10-20, Dec 23-24, 2016, India,[Springer].</a:t>
            </a:r>
          </a:p>
          <a:p>
            <a:pPr marL="0" lvl="0" indent="0" algn="just" rtl="0">
              <a:lnSpc>
                <a:spcPct val="150000"/>
              </a:lnSpc>
              <a:spcBef>
                <a:spcPts val="0"/>
              </a:spcBef>
              <a:spcAft>
                <a:spcPts val="0"/>
              </a:spcAft>
              <a:buNone/>
            </a:pPr>
            <a:r>
              <a:rPr lang="en" dirty="0">
                <a:solidFill>
                  <a:schemeClr val="dk1"/>
                </a:solidFill>
                <a:highlight>
                  <a:srgbClr val="FFFFFF"/>
                </a:highlight>
              </a:rPr>
              <a:t>[7] Li Tao, Chuang Zhu, Guoqing Xiang, Yuan Li, Huizhu Jia, Xiaodong Xie , “LLCNN: A Convolutional Neural Network for Low-light Image Enhancement” Visual Communication and Image Processing (VCIP),1-4, 2017[IEEE]. </a:t>
            </a:r>
            <a:endParaRPr dirty="0">
              <a:solidFill>
                <a:schemeClr val="dk1"/>
              </a:solidFill>
              <a:highlight>
                <a:srgbClr val="FFFFFF"/>
              </a:highlight>
            </a:endParaRPr>
          </a:p>
          <a:p>
            <a:pPr marL="0" lvl="0" indent="0" algn="just" rtl="0">
              <a:lnSpc>
                <a:spcPct val="150000"/>
              </a:lnSpc>
              <a:spcBef>
                <a:spcPts val="0"/>
              </a:spcBef>
              <a:spcAft>
                <a:spcPts val="0"/>
              </a:spcAft>
              <a:buNone/>
            </a:pPr>
            <a:r>
              <a:rPr lang="en" dirty="0">
                <a:solidFill>
                  <a:schemeClr val="dk1"/>
                </a:solidFill>
                <a:highlight>
                  <a:srgbClr val="FFFFFF"/>
                </a:highlight>
              </a:rPr>
              <a:t>[8] Li Tao, Chuang Zhu, Jiawen Song, Tao Lu, Huizhu Jia, Xiaodong Xie  “Low Light Image Enhancement using CNN and Bright Channel Prior”        IEEE International Conference on image processing(ICIP), 3215-3219,2017.</a:t>
            </a:r>
            <a:endParaRPr dirty="0">
              <a:solidFill>
                <a:schemeClr val="dk1"/>
              </a:solidFill>
              <a:highlight>
                <a:srgbClr val="FFFFFF"/>
              </a:highlight>
            </a:endParaRPr>
          </a:p>
          <a:p>
            <a:pPr marL="0" lvl="0" indent="0" algn="l" rtl="0">
              <a:spcBef>
                <a:spcPts val="0"/>
              </a:spcBef>
              <a:spcAft>
                <a:spcPts val="0"/>
              </a:spcAft>
              <a:buNone/>
            </a:pPr>
            <a:endParaRPr lang="en" sz="1200" dirty="0"/>
          </a:p>
          <a:p>
            <a:pPr marL="0" lvl="0" indent="0" algn="l" rtl="0">
              <a:spcBef>
                <a:spcPts val="0"/>
              </a:spcBef>
              <a:spcAft>
                <a:spcPts val="0"/>
              </a:spcAft>
              <a:buNone/>
            </a:pPr>
            <a:r>
              <a:rPr lang="en" sz="1200" dirty="0"/>
              <a:t>17-05-2019</a:t>
            </a:r>
            <a:endParaRPr dirty="0">
              <a:solidFill>
                <a:schemeClr val="dk1"/>
              </a:solidFill>
              <a:highlight>
                <a:srgbClr val="FFFFFF"/>
              </a:highlight>
            </a:endParaRPr>
          </a:p>
          <a:p>
            <a:pPr marL="0" lvl="0" indent="0" algn="just" rtl="0">
              <a:lnSpc>
                <a:spcPct val="150000"/>
              </a:lnSpc>
              <a:spcBef>
                <a:spcPts val="1600"/>
              </a:spcBef>
              <a:spcAft>
                <a:spcPts val="0"/>
              </a:spcAft>
              <a:buNone/>
            </a:pPr>
            <a:endParaRPr dirty="0">
              <a:solidFill>
                <a:schemeClr val="dk1"/>
              </a:solidFill>
              <a:highlight>
                <a:srgbClr val="FFFFFF"/>
              </a:highlight>
            </a:endParaRPr>
          </a:p>
          <a:p>
            <a:pPr marL="0" lvl="0" indent="0" algn="just" rtl="0">
              <a:lnSpc>
                <a:spcPct val="150000"/>
              </a:lnSpc>
              <a:spcBef>
                <a:spcPts val="0"/>
              </a:spcBef>
              <a:spcAft>
                <a:spcPts val="0"/>
              </a:spcAft>
              <a:buClr>
                <a:schemeClr val="dk1"/>
              </a:buClr>
              <a:buSzPts val="1100"/>
              <a:buFont typeface="Arial"/>
              <a:buNone/>
            </a:pPr>
            <a:endParaRPr dirty="0">
              <a:solidFill>
                <a:schemeClr val="dk1"/>
              </a:solidFill>
              <a:highlight>
                <a:srgbClr val="FFFFFF"/>
              </a:highlight>
            </a:endParaRPr>
          </a:p>
          <a:p>
            <a:pPr marL="0" lvl="0" indent="0" algn="just" rtl="0">
              <a:lnSpc>
                <a:spcPct val="150000"/>
              </a:lnSpc>
              <a:spcBef>
                <a:spcPts val="0"/>
              </a:spcBef>
              <a:spcAft>
                <a:spcPts val="0"/>
              </a:spcAft>
              <a:buClr>
                <a:schemeClr val="dk1"/>
              </a:buClr>
              <a:buSzPts val="1100"/>
              <a:buFont typeface="Arial"/>
              <a:buNone/>
            </a:pPr>
            <a:endParaRPr dirty="0">
              <a:solidFill>
                <a:schemeClr val="dk1"/>
              </a:solidFill>
              <a:highlight>
                <a:srgbClr val="FFFFFF"/>
              </a:highlight>
            </a:endParaRPr>
          </a:p>
          <a:p>
            <a:pPr marL="0" lvl="0" indent="0" algn="l" rtl="0">
              <a:spcBef>
                <a:spcPts val="0"/>
              </a:spcBef>
              <a:spcAft>
                <a:spcPts val="0"/>
              </a:spcAft>
              <a:buClr>
                <a:schemeClr val="dk1"/>
              </a:buClr>
              <a:buSzPts val="1100"/>
              <a:buFont typeface="Arial"/>
              <a:buNone/>
            </a:pPr>
            <a:endParaRPr dirty="0"/>
          </a:p>
          <a:p>
            <a:pPr marL="0" lvl="0" indent="0" algn="l" rtl="0">
              <a:spcBef>
                <a:spcPts val="1600"/>
              </a:spcBef>
              <a:spcAft>
                <a:spcPts val="1600"/>
              </a:spcAft>
              <a:buNone/>
            </a:pPr>
            <a:endParaRPr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uk-UA" smtClean="0"/>
              <a:t>78</a:t>
            </a:fld>
            <a:endParaRPr lang="uk-UA"/>
          </a:p>
        </p:txBody>
      </p:sp>
      <p:pic>
        <p:nvPicPr>
          <p:cNvPr id="4" name="Google Shape;563;p80">
            <a:extLst>
              <a:ext uri="{FF2B5EF4-FFF2-40B4-BE49-F238E27FC236}">
                <a16:creationId xmlns:a16="http://schemas.microsoft.com/office/drawing/2014/main" id="{EDFD5D16-1E6D-484F-A80E-AB6035AB037A}"/>
              </a:ext>
            </a:extLst>
          </p:cNvPr>
          <p:cNvPicPr preferRelativeResize="0"/>
          <p:nvPr/>
        </p:nvPicPr>
        <p:blipFill>
          <a:blip r:embed="rId3">
            <a:alphaModFix/>
          </a:blip>
          <a:stretch>
            <a:fillRect/>
          </a:stretch>
        </p:blipFill>
        <p:spPr>
          <a:xfrm>
            <a:off x="0" y="312"/>
            <a:ext cx="889425" cy="889425"/>
          </a:xfrm>
          <a:prstGeom prst="rect">
            <a:avLst/>
          </a:prstGeom>
          <a:noFill/>
          <a:ln>
            <a:noFill/>
          </a:ln>
        </p:spPr>
      </p:pic>
      <p:pic>
        <p:nvPicPr>
          <p:cNvPr id="5" name="Google Shape;210;p32">
            <a:extLst>
              <a:ext uri="{FF2B5EF4-FFF2-40B4-BE49-F238E27FC236}">
                <a16:creationId xmlns:a16="http://schemas.microsoft.com/office/drawing/2014/main" id="{FE0BB5BD-CC3E-4842-9F24-47BE5B21FDFF}"/>
              </a:ext>
            </a:extLst>
          </p:cNvPr>
          <p:cNvPicPr preferRelativeResize="0"/>
          <p:nvPr/>
        </p:nvPicPr>
        <p:blipFill>
          <a:blip r:embed="rId4">
            <a:alphaModFix/>
          </a:blip>
          <a:stretch>
            <a:fillRect/>
          </a:stretch>
        </p:blipFill>
        <p:spPr>
          <a:xfrm>
            <a:off x="8389088" y="1"/>
            <a:ext cx="754912" cy="659218"/>
          </a:xfrm>
          <a:prstGeom prst="rect">
            <a:avLst/>
          </a:prstGeom>
          <a:noFill/>
          <a:ln>
            <a:noFill/>
          </a:ln>
        </p:spPr>
      </p:pic>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577"/>
        <p:cNvGrpSpPr/>
        <p:nvPr/>
      </p:nvGrpSpPr>
      <p:grpSpPr>
        <a:xfrm>
          <a:off x="0" y="0"/>
          <a:ext cx="0" cy="0"/>
          <a:chOff x="0" y="0"/>
          <a:chExt cx="0" cy="0"/>
        </a:xfrm>
      </p:grpSpPr>
      <p:sp>
        <p:nvSpPr>
          <p:cNvPr id="578" name="Google Shape;578;p83"/>
          <p:cNvSpPr txBox="1">
            <a:spLocks noGrp="1"/>
          </p:cNvSpPr>
          <p:nvPr>
            <p:ph type="body" idx="1"/>
          </p:nvPr>
        </p:nvSpPr>
        <p:spPr>
          <a:xfrm>
            <a:off x="311700" y="317025"/>
            <a:ext cx="8520600" cy="4251900"/>
          </a:xfrm>
          <a:prstGeom prst="rect">
            <a:avLst/>
          </a:prstGeom>
        </p:spPr>
        <p:txBody>
          <a:bodyPr spcFirstLastPara="1" wrap="square" lIns="91425" tIns="91425" rIns="91425" bIns="91425" anchor="t" anchorCtr="0">
            <a:noAutofit/>
          </a:bodyPr>
          <a:lstStyle/>
          <a:p>
            <a:pPr marL="0" lvl="0" indent="0" algn="just">
              <a:lnSpc>
                <a:spcPct val="150000"/>
              </a:lnSpc>
              <a:buNone/>
            </a:pPr>
            <a:endParaRPr lang="en-IN" dirty="0">
              <a:solidFill>
                <a:schemeClr val="dk1"/>
              </a:solidFill>
              <a:highlight>
                <a:srgbClr val="FFFFFF"/>
              </a:highlight>
            </a:endParaRPr>
          </a:p>
          <a:p>
            <a:pPr marL="0" lvl="0" indent="0" algn="just">
              <a:lnSpc>
                <a:spcPct val="150000"/>
              </a:lnSpc>
              <a:buNone/>
            </a:pPr>
            <a:r>
              <a:rPr lang="en-IN" dirty="0">
                <a:solidFill>
                  <a:schemeClr val="dk1"/>
                </a:solidFill>
                <a:highlight>
                  <a:srgbClr val="FFFFFF"/>
                </a:highlight>
              </a:rPr>
              <a:t>[9] </a:t>
            </a:r>
            <a:r>
              <a:rPr lang="en-IN" dirty="0" err="1">
                <a:solidFill>
                  <a:schemeClr val="dk1"/>
                </a:solidFill>
                <a:highlight>
                  <a:srgbClr val="FFFFFF"/>
                </a:highlight>
              </a:rPr>
              <a:t>Xiaojie</a:t>
            </a:r>
            <a:r>
              <a:rPr lang="en-IN" dirty="0">
                <a:solidFill>
                  <a:schemeClr val="dk1"/>
                </a:solidFill>
                <a:highlight>
                  <a:srgbClr val="FFFFFF"/>
                </a:highlight>
              </a:rPr>
              <a:t> Guo, Yu Li and </a:t>
            </a:r>
            <a:r>
              <a:rPr lang="en-IN" dirty="0" err="1">
                <a:solidFill>
                  <a:schemeClr val="dk1"/>
                </a:solidFill>
                <a:highlight>
                  <a:srgbClr val="FFFFFF"/>
                </a:highlight>
              </a:rPr>
              <a:t>Haibin</a:t>
            </a:r>
            <a:r>
              <a:rPr lang="en-IN" dirty="0">
                <a:solidFill>
                  <a:schemeClr val="dk1"/>
                </a:solidFill>
                <a:highlight>
                  <a:srgbClr val="FFFFFF"/>
                </a:highlight>
              </a:rPr>
              <a:t> </a:t>
            </a:r>
            <a:r>
              <a:rPr lang="en-IN" dirty="0" err="1">
                <a:solidFill>
                  <a:schemeClr val="dk1"/>
                </a:solidFill>
                <a:highlight>
                  <a:srgbClr val="FFFFFF"/>
                </a:highlight>
              </a:rPr>
              <a:t>Ling,“LIME</a:t>
            </a:r>
            <a:r>
              <a:rPr lang="en-IN" dirty="0">
                <a:solidFill>
                  <a:schemeClr val="dk1"/>
                </a:solidFill>
                <a:highlight>
                  <a:srgbClr val="FFFFFF"/>
                </a:highlight>
              </a:rPr>
              <a:t>: Low-light Image Enhancement via Illumination Map </a:t>
            </a:r>
            <a:r>
              <a:rPr lang="en-IN" dirty="0" err="1">
                <a:solidFill>
                  <a:schemeClr val="dk1"/>
                </a:solidFill>
                <a:highlight>
                  <a:srgbClr val="FFFFFF"/>
                </a:highlight>
              </a:rPr>
              <a:t>Estimation”IEEE</a:t>
            </a:r>
            <a:r>
              <a:rPr lang="en-IN" dirty="0">
                <a:solidFill>
                  <a:schemeClr val="dk1"/>
                </a:solidFill>
                <a:highlight>
                  <a:srgbClr val="FFFFFF"/>
                </a:highlight>
              </a:rPr>
              <a:t> Transactions on Image Processing 26 (2), 982-993, 2017.</a:t>
            </a:r>
          </a:p>
          <a:p>
            <a:pPr marL="0" lvl="0" indent="0" algn="just">
              <a:lnSpc>
                <a:spcPct val="150000"/>
              </a:lnSpc>
              <a:buNone/>
            </a:pPr>
            <a:r>
              <a:rPr lang="en-IN" dirty="0">
                <a:solidFill>
                  <a:schemeClr val="dk1"/>
                </a:solidFill>
                <a:highlight>
                  <a:srgbClr val="FFFFFF"/>
                </a:highlight>
              </a:rPr>
              <a:t>[10] Fan Wu, U Kin </a:t>
            </a:r>
            <a:r>
              <a:rPr lang="en-IN" dirty="0" err="1">
                <a:solidFill>
                  <a:schemeClr val="dk1"/>
                </a:solidFill>
                <a:highlight>
                  <a:srgbClr val="FFFFFF"/>
                </a:highlight>
              </a:rPr>
              <a:t>Tak</a:t>
            </a:r>
            <a:r>
              <a:rPr lang="en-IN" dirty="0">
                <a:solidFill>
                  <a:schemeClr val="dk1"/>
                </a:solidFill>
                <a:highlight>
                  <a:srgbClr val="FFFFFF"/>
                </a:highlight>
              </a:rPr>
              <a:t>, “Low-Light Image Enhancement Algorithm Based on HSI </a:t>
            </a:r>
            <a:r>
              <a:rPr lang="en-IN" dirty="0" err="1">
                <a:solidFill>
                  <a:schemeClr val="dk1"/>
                </a:solidFill>
                <a:highlight>
                  <a:srgbClr val="FFFFFF"/>
                </a:highlight>
              </a:rPr>
              <a:t>Color</a:t>
            </a:r>
            <a:r>
              <a:rPr lang="en-IN" dirty="0">
                <a:solidFill>
                  <a:schemeClr val="dk1"/>
                </a:solidFill>
                <a:highlight>
                  <a:srgbClr val="FFFFFF"/>
                </a:highlight>
              </a:rPr>
              <a:t> Space”, 2017 10th International Congress on Image and Signal Processing, Bio-Medical Engineering and Informatics (CISP-BMEI 2017), 1-6, 2017. </a:t>
            </a:r>
          </a:p>
          <a:p>
            <a:pPr marL="0" lvl="0" indent="0" algn="just" rtl="0">
              <a:lnSpc>
                <a:spcPct val="150000"/>
              </a:lnSpc>
              <a:spcBef>
                <a:spcPts val="0"/>
              </a:spcBef>
              <a:spcAft>
                <a:spcPts val="0"/>
              </a:spcAft>
              <a:buClr>
                <a:schemeClr val="dk1"/>
              </a:buClr>
              <a:buSzPts val="1100"/>
              <a:buFont typeface="Arial"/>
              <a:buNone/>
            </a:pPr>
            <a:r>
              <a:rPr lang="en" dirty="0">
                <a:solidFill>
                  <a:schemeClr val="dk1"/>
                </a:solidFill>
                <a:highlight>
                  <a:srgbClr val="FFFFFF"/>
                </a:highlight>
              </a:rPr>
              <a:t>[</a:t>
            </a:r>
            <a:r>
              <a:rPr lang="en" dirty="0">
                <a:solidFill>
                  <a:srgbClr val="000000"/>
                </a:solidFill>
                <a:highlight>
                  <a:srgbClr val="FFFFFF"/>
                </a:highlight>
              </a:rPr>
              <a:t>11] Zhenqiang Ying, Ge Li, Yurui Ren, Ronggang Wang, and Wenmin Wang, “A New Low-Light Image Enhancement Algorithm using Camera Response Model”,IEEE International Conference on Computer Vision Workshops 2017.</a:t>
            </a:r>
            <a:endParaRPr dirty="0">
              <a:solidFill>
                <a:srgbClr val="000000"/>
              </a:solidFill>
              <a:highlight>
                <a:srgbClr val="FFFFFF"/>
              </a:highlight>
            </a:endParaRPr>
          </a:p>
          <a:p>
            <a:pPr marL="0" lvl="0" indent="0" algn="just" rtl="0">
              <a:lnSpc>
                <a:spcPct val="150000"/>
              </a:lnSpc>
              <a:spcBef>
                <a:spcPts val="0"/>
              </a:spcBef>
              <a:spcAft>
                <a:spcPts val="0"/>
              </a:spcAft>
              <a:buNone/>
            </a:pPr>
            <a:endParaRPr dirty="0">
              <a:solidFill>
                <a:srgbClr val="000000"/>
              </a:solidFill>
              <a:highlight>
                <a:srgbClr val="FFFFFF"/>
              </a:highlight>
            </a:endParaRPr>
          </a:p>
          <a:p>
            <a:pPr marL="0" lvl="0" indent="0" algn="l" rtl="0">
              <a:spcBef>
                <a:spcPts val="0"/>
              </a:spcBef>
              <a:spcAft>
                <a:spcPts val="0"/>
              </a:spcAft>
              <a:buClr>
                <a:schemeClr val="dk1"/>
              </a:buClr>
              <a:buSzPts val="1100"/>
              <a:buFont typeface="Arial"/>
              <a:buNone/>
            </a:pPr>
            <a:r>
              <a:rPr lang="en" sz="1200" dirty="0"/>
              <a:t>17-05-2019</a:t>
            </a:r>
            <a:endParaRPr dirty="0">
              <a:solidFill>
                <a:srgbClr val="000000"/>
              </a:solidFill>
              <a:highlight>
                <a:srgbClr val="FFFFFF"/>
              </a:highlight>
            </a:endParaRPr>
          </a:p>
          <a:p>
            <a:pPr marL="0" lvl="0" indent="0" algn="l" rtl="0">
              <a:spcBef>
                <a:spcPts val="1600"/>
              </a:spcBef>
              <a:spcAft>
                <a:spcPts val="1600"/>
              </a:spcAft>
              <a:buNone/>
            </a:pPr>
            <a:endParaRPr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uk-UA" smtClean="0"/>
              <a:t>79</a:t>
            </a:fld>
            <a:endParaRPr lang="uk-UA"/>
          </a:p>
        </p:txBody>
      </p:sp>
      <p:pic>
        <p:nvPicPr>
          <p:cNvPr id="4" name="Google Shape;563;p80">
            <a:extLst>
              <a:ext uri="{FF2B5EF4-FFF2-40B4-BE49-F238E27FC236}">
                <a16:creationId xmlns:a16="http://schemas.microsoft.com/office/drawing/2014/main" id="{476BF400-E6C4-407C-B8E9-E5BF91255B89}"/>
              </a:ext>
            </a:extLst>
          </p:cNvPr>
          <p:cNvPicPr preferRelativeResize="0"/>
          <p:nvPr/>
        </p:nvPicPr>
        <p:blipFill>
          <a:blip r:embed="rId3">
            <a:alphaModFix/>
          </a:blip>
          <a:stretch>
            <a:fillRect/>
          </a:stretch>
        </p:blipFill>
        <p:spPr>
          <a:xfrm>
            <a:off x="0" y="312"/>
            <a:ext cx="889425" cy="889425"/>
          </a:xfrm>
          <a:prstGeom prst="rect">
            <a:avLst/>
          </a:prstGeom>
          <a:noFill/>
          <a:ln>
            <a:noFill/>
          </a:ln>
        </p:spPr>
      </p:pic>
      <p:pic>
        <p:nvPicPr>
          <p:cNvPr id="5" name="Google Shape;210;p32">
            <a:extLst>
              <a:ext uri="{FF2B5EF4-FFF2-40B4-BE49-F238E27FC236}">
                <a16:creationId xmlns:a16="http://schemas.microsoft.com/office/drawing/2014/main" id="{E24F1158-E5BE-41E6-A6CC-0759970E2565}"/>
              </a:ext>
            </a:extLst>
          </p:cNvPr>
          <p:cNvPicPr preferRelativeResize="0"/>
          <p:nvPr/>
        </p:nvPicPr>
        <p:blipFill>
          <a:blip r:embed="rId4">
            <a:alphaModFix/>
          </a:blip>
          <a:stretch>
            <a:fillRect/>
          </a:stretch>
        </p:blipFill>
        <p:spPr>
          <a:xfrm>
            <a:off x="8389088" y="1"/>
            <a:ext cx="754912" cy="659218"/>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0"/>
          <p:cNvSpPr txBox="1">
            <a:spLocks noGrp="1"/>
          </p:cNvSpPr>
          <p:nvPr>
            <p:ph type="title"/>
          </p:nvPr>
        </p:nvSpPr>
        <p:spPr>
          <a:xfrm>
            <a:off x="311700" y="11637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a:t>Image Dehazing</a:t>
            </a:r>
            <a:endParaRPr b="1" dirty="0"/>
          </a:p>
        </p:txBody>
      </p:sp>
      <p:sp>
        <p:nvSpPr>
          <p:cNvPr id="114" name="Google Shape;114;p20"/>
          <p:cNvSpPr txBox="1">
            <a:spLocks noGrp="1"/>
          </p:cNvSpPr>
          <p:nvPr>
            <p:ph type="body" idx="1"/>
          </p:nvPr>
        </p:nvSpPr>
        <p:spPr>
          <a:xfrm>
            <a:off x="213825" y="770150"/>
            <a:ext cx="8758800" cy="43113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chemeClr val="dk1"/>
              </a:buClr>
              <a:buSzPts val="1800"/>
              <a:buChar char="●"/>
            </a:pPr>
            <a:r>
              <a:rPr lang="en" dirty="0">
                <a:solidFill>
                  <a:schemeClr val="dk1"/>
                </a:solidFill>
              </a:rPr>
              <a:t>Image Dehazing is a technique of enhancing images captured in poor weather conditions such as fog, haze, dust, etc. </a:t>
            </a:r>
            <a:endParaRPr dirty="0">
              <a:solidFill>
                <a:schemeClr val="dk1"/>
              </a:solidFill>
            </a:endParaRPr>
          </a:p>
          <a:p>
            <a:pPr marL="457200" lvl="0" indent="-342900" algn="l" rtl="0">
              <a:spcBef>
                <a:spcPts val="0"/>
              </a:spcBef>
              <a:spcAft>
                <a:spcPts val="0"/>
              </a:spcAft>
              <a:buClr>
                <a:schemeClr val="dk1"/>
              </a:buClr>
              <a:buSzPts val="1800"/>
              <a:buChar char="●"/>
            </a:pPr>
            <a:r>
              <a:rPr lang="en" dirty="0">
                <a:solidFill>
                  <a:schemeClr val="dk1"/>
                </a:solidFill>
              </a:rPr>
              <a:t>Dehazing is highly required in consumer photography and computer vision applications.</a:t>
            </a:r>
            <a:endParaRPr dirty="0">
              <a:solidFill>
                <a:schemeClr val="dk1"/>
              </a:solidFill>
            </a:endParaRPr>
          </a:p>
          <a:p>
            <a:pPr marL="457200" lvl="0" indent="0" algn="l" rtl="0">
              <a:spcBef>
                <a:spcPts val="1600"/>
              </a:spcBef>
              <a:spcAft>
                <a:spcPts val="0"/>
              </a:spcAft>
              <a:buNone/>
            </a:pPr>
            <a:endParaRPr dirty="0">
              <a:solidFill>
                <a:schemeClr val="dk1"/>
              </a:solidFill>
            </a:endParaRPr>
          </a:p>
          <a:p>
            <a:pPr marL="0" lvl="0" indent="0" algn="l" rtl="0">
              <a:spcBef>
                <a:spcPts val="1600"/>
              </a:spcBef>
              <a:spcAft>
                <a:spcPts val="0"/>
              </a:spcAft>
              <a:buNone/>
            </a:pPr>
            <a:endParaRPr sz="1200" dirty="0"/>
          </a:p>
          <a:p>
            <a:pPr marL="0" lvl="0" indent="0" algn="l" rtl="0">
              <a:spcBef>
                <a:spcPts val="1600"/>
              </a:spcBef>
              <a:spcAft>
                <a:spcPts val="0"/>
              </a:spcAft>
              <a:buNone/>
            </a:pPr>
            <a:endParaRPr sz="1200" dirty="0"/>
          </a:p>
          <a:p>
            <a:pPr marL="0" lvl="0" indent="0" algn="l" rtl="0">
              <a:spcBef>
                <a:spcPts val="1600"/>
              </a:spcBef>
              <a:spcAft>
                <a:spcPts val="0"/>
              </a:spcAft>
              <a:buNone/>
            </a:pPr>
            <a:endParaRPr sz="1200" dirty="0"/>
          </a:p>
          <a:p>
            <a:pPr marL="0" lvl="0" indent="0" algn="l" rtl="0">
              <a:spcBef>
                <a:spcPts val="1600"/>
              </a:spcBef>
              <a:spcAft>
                <a:spcPts val="0"/>
              </a:spcAft>
              <a:buNone/>
            </a:pPr>
            <a:endParaRPr sz="1200" dirty="0"/>
          </a:p>
          <a:p>
            <a:pPr marL="0" lvl="0" indent="0" algn="l" rtl="0">
              <a:spcBef>
                <a:spcPts val="1600"/>
              </a:spcBef>
              <a:spcAft>
                <a:spcPts val="0"/>
              </a:spcAft>
              <a:buNone/>
            </a:pPr>
            <a:endParaRPr sz="1200" dirty="0"/>
          </a:p>
          <a:p>
            <a:pPr marL="0" lvl="0" indent="0" algn="l" rtl="0">
              <a:spcBef>
                <a:spcPts val="1600"/>
              </a:spcBef>
              <a:spcAft>
                <a:spcPts val="1600"/>
              </a:spcAft>
              <a:buNone/>
            </a:pPr>
            <a:r>
              <a:rPr lang="en" sz="1200" dirty="0">
                <a:solidFill>
                  <a:schemeClr val="tx1"/>
                </a:solidFill>
              </a:rPr>
              <a:t>17-05-2019</a:t>
            </a:r>
            <a:endParaRPr dirty="0">
              <a:solidFill>
                <a:schemeClr val="tx1"/>
              </a:solidFill>
            </a:endParaRPr>
          </a:p>
        </p:txBody>
      </p:sp>
      <p:pic>
        <p:nvPicPr>
          <p:cNvPr id="115" name="Google Shape;115;p20"/>
          <p:cNvPicPr preferRelativeResize="0"/>
          <p:nvPr/>
        </p:nvPicPr>
        <p:blipFill>
          <a:blip r:embed="rId3">
            <a:alphaModFix/>
          </a:blip>
          <a:stretch>
            <a:fillRect/>
          </a:stretch>
        </p:blipFill>
        <p:spPr>
          <a:xfrm>
            <a:off x="1411750" y="2202425"/>
            <a:ext cx="6593450" cy="2535750"/>
          </a:xfrm>
          <a:prstGeom prst="rect">
            <a:avLst/>
          </a:prstGeom>
          <a:noFill/>
          <a:ln>
            <a:noFill/>
          </a:ln>
        </p:spPr>
      </p:pic>
      <p:pic>
        <p:nvPicPr>
          <p:cNvPr id="116" name="Google Shape;116;p20"/>
          <p:cNvPicPr preferRelativeResize="0"/>
          <p:nvPr/>
        </p:nvPicPr>
        <p:blipFill>
          <a:blip r:embed="rId4">
            <a:alphaModFix/>
          </a:blip>
          <a:stretch>
            <a:fillRect/>
          </a:stretch>
        </p:blipFill>
        <p:spPr>
          <a:xfrm>
            <a:off x="0" y="0"/>
            <a:ext cx="889425" cy="889425"/>
          </a:xfrm>
          <a:prstGeom prst="rect">
            <a:avLst/>
          </a:prstGeom>
          <a:noFill/>
          <a:ln>
            <a:noFill/>
          </a:ln>
        </p:spPr>
      </p:pic>
      <p:pic>
        <p:nvPicPr>
          <p:cNvPr id="117" name="Google Shape;117;p20"/>
          <p:cNvPicPr preferRelativeResize="0"/>
          <p:nvPr/>
        </p:nvPicPr>
        <p:blipFill>
          <a:blip r:embed="rId5">
            <a:alphaModFix/>
          </a:blip>
          <a:stretch>
            <a:fillRect/>
          </a:stretch>
        </p:blipFill>
        <p:spPr>
          <a:xfrm>
            <a:off x="8254575" y="0"/>
            <a:ext cx="889425" cy="853575"/>
          </a:xfrm>
          <a:prstGeom prst="rect">
            <a:avLst/>
          </a:prstGeom>
          <a:noFill/>
          <a:ln>
            <a:noFill/>
          </a:ln>
        </p:spPr>
      </p:pic>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uk-UA" smtClean="0"/>
              <a:t>8</a:t>
            </a:fld>
            <a:endParaRPr lang="uk-UA"/>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08143BD-A246-4F41-B8E3-151FEF22F5CA}"/>
              </a:ext>
            </a:extLst>
          </p:cNvPr>
          <p:cNvSpPr>
            <a:spLocks noGrp="1"/>
          </p:cNvSpPr>
          <p:nvPr>
            <p:ph type="body" idx="1"/>
          </p:nvPr>
        </p:nvSpPr>
        <p:spPr/>
        <p:txBody>
          <a:bodyPr/>
          <a:lstStyle/>
          <a:p>
            <a:pPr marL="114300" indent="0">
              <a:buNone/>
            </a:pPr>
            <a:r>
              <a:rPr lang="en-IN" dirty="0">
                <a:solidFill>
                  <a:srgbClr val="000000"/>
                </a:solidFill>
                <a:highlight>
                  <a:srgbClr val="FFFFFF"/>
                </a:highlight>
              </a:rPr>
              <a:t>[12] </a:t>
            </a:r>
            <a:r>
              <a:rPr lang="en-IN" dirty="0" err="1">
                <a:solidFill>
                  <a:srgbClr val="000000"/>
                </a:solidFill>
                <a:highlight>
                  <a:srgbClr val="FFFFFF"/>
                </a:highlight>
              </a:rPr>
              <a:t>Lincheng</a:t>
            </a:r>
            <a:r>
              <a:rPr lang="en-IN" dirty="0">
                <a:solidFill>
                  <a:srgbClr val="000000"/>
                </a:solidFill>
                <a:highlight>
                  <a:srgbClr val="FFFFFF"/>
                </a:highlight>
              </a:rPr>
              <a:t> Jiang , </a:t>
            </a:r>
            <a:r>
              <a:rPr lang="en-IN" dirty="0" err="1">
                <a:solidFill>
                  <a:srgbClr val="000000"/>
                </a:solidFill>
                <a:highlight>
                  <a:srgbClr val="FFFFFF"/>
                </a:highlight>
              </a:rPr>
              <a:t>Yumei</a:t>
            </a:r>
            <a:r>
              <a:rPr lang="en-IN" dirty="0">
                <a:solidFill>
                  <a:srgbClr val="000000"/>
                </a:solidFill>
                <a:highlight>
                  <a:srgbClr val="FFFFFF"/>
                </a:highlight>
              </a:rPr>
              <a:t> Jing , </a:t>
            </a:r>
            <a:r>
              <a:rPr lang="en-IN" dirty="0" err="1">
                <a:solidFill>
                  <a:srgbClr val="000000"/>
                </a:solidFill>
                <a:highlight>
                  <a:srgbClr val="FFFFFF"/>
                </a:highlight>
              </a:rPr>
              <a:t>Shengze</a:t>
            </a:r>
            <a:r>
              <a:rPr lang="en-IN" dirty="0">
                <a:solidFill>
                  <a:srgbClr val="000000"/>
                </a:solidFill>
                <a:highlight>
                  <a:srgbClr val="FFFFFF"/>
                </a:highlight>
              </a:rPr>
              <a:t> Hu , Bin Ge and </a:t>
            </a:r>
            <a:r>
              <a:rPr lang="en-IN" dirty="0" err="1">
                <a:solidFill>
                  <a:srgbClr val="000000"/>
                </a:solidFill>
                <a:highlight>
                  <a:srgbClr val="FFFFFF"/>
                </a:highlight>
              </a:rPr>
              <a:t>Weidong</a:t>
            </a:r>
            <a:r>
              <a:rPr lang="en-IN" dirty="0">
                <a:solidFill>
                  <a:srgbClr val="000000"/>
                </a:solidFill>
                <a:highlight>
                  <a:srgbClr val="FFFFFF"/>
                </a:highlight>
              </a:rPr>
              <a:t> Xiao , “Deep Refinement Network for Natural Low-Light Image Enhancement in Symmetric Pathways” Noncommutative gravity and Lorentz Violation,         Symmetry, MDPI, Vol.10, Issue 10, Oct 2018. </a:t>
            </a:r>
          </a:p>
          <a:p>
            <a:pPr marL="114300" indent="0">
              <a:buNone/>
            </a:pPr>
            <a:endParaRPr lang="en-IN" dirty="0"/>
          </a:p>
        </p:txBody>
      </p:sp>
      <p:sp>
        <p:nvSpPr>
          <p:cNvPr id="4" name="Slide Number Placeholder 3">
            <a:extLst>
              <a:ext uri="{FF2B5EF4-FFF2-40B4-BE49-F238E27FC236}">
                <a16:creationId xmlns:a16="http://schemas.microsoft.com/office/drawing/2014/main" id="{BE3BCFFB-0C91-4952-86B9-09F52C1C1D3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80</a:t>
            </a:fld>
            <a:endParaRPr lang="en" dirty="0"/>
          </a:p>
        </p:txBody>
      </p:sp>
      <p:sp>
        <p:nvSpPr>
          <p:cNvPr id="5" name="Rectangle 4">
            <a:extLst>
              <a:ext uri="{FF2B5EF4-FFF2-40B4-BE49-F238E27FC236}">
                <a16:creationId xmlns:a16="http://schemas.microsoft.com/office/drawing/2014/main" id="{B78A7B94-2611-41C7-9DE9-3404912D0502}"/>
              </a:ext>
            </a:extLst>
          </p:cNvPr>
          <p:cNvSpPr/>
          <p:nvPr/>
        </p:nvSpPr>
        <p:spPr>
          <a:xfrm>
            <a:off x="450271" y="4663217"/>
            <a:ext cx="1098378" cy="307777"/>
          </a:xfrm>
          <a:prstGeom prst="rect">
            <a:avLst/>
          </a:prstGeom>
        </p:spPr>
        <p:txBody>
          <a:bodyPr wrap="none">
            <a:spAutoFit/>
          </a:bodyPr>
          <a:lstStyle/>
          <a:p>
            <a:pPr lvl="0">
              <a:buClr>
                <a:schemeClr val="dk1"/>
              </a:buClr>
              <a:buSzPts val="1100"/>
            </a:pPr>
            <a:r>
              <a:rPr lang="en" dirty="0"/>
              <a:t>17-05-2019</a:t>
            </a:r>
            <a:endParaRPr lang="en" dirty="0">
              <a:highlight>
                <a:srgbClr val="FFFFFF"/>
              </a:highlight>
            </a:endParaRPr>
          </a:p>
        </p:txBody>
      </p:sp>
      <p:pic>
        <p:nvPicPr>
          <p:cNvPr id="6" name="Google Shape;563;p80">
            <a:extLst>
              <a:ext uri="{FF2B5EF4-FFF2-40B4-BE49-F238E27FC236}">
                <a16:creationId xmlns:a16="http://schemas.microsoft.com/office/drawing/2014/main" id="{1497EA94-0AED-4233-B727-ED18B9E4AC34}"/>
              </a:ext>
            </a:extLst>
          </p:cNvPr>
          <p:cNvPicPr preferRelativeResize="0"/>
          <p:nvPr/>
        </p:nvPicPr>
        <p:blipFill>
          <a:blip r:embed="rId2">
            <a:alphaModFix/>
          </a:blip>
          <a:stretch>
            <a:fillRect/>
          </a:stretch>
        </p:blipFill>
        <p:spPr>
          <a:xfrm>
            <a:off x="0" y="312"/>
            <a:ext cx="889425" cy="889425"/>
          </a:xfrm>
          <a:prstGeom prst="rect">
            <a:avLst/>
          </a:prstGeom>
          <a:noFill/>
          <a:ln>
            <a:noFill/>
          </a:ln>
        </p:spPr>
      </p:pic>
      <p:pic>
        <p:nvPicPr>
          <p:cNvPr id="7" name="Google Shape;210;p32">
            <a:extLst>
              <a:ext uri="{FF2B5EF4-FFF2-40B4-BE49-F238E27FC236}">
                <a16:creationId xmlns:a16="http://schemas.microsoft.com/office/drawing/2014/main" id="{AD8CE289-4F92-458E-9A54-EA4ECF7966D9}"/>
              </a:ext>
            </a:extLst>
          </p:cNvPr>
          <p:cNvPicPr preferRelativeResize="0"/>
          <p:nvPr/>
        </p:nvPicPr>
        <p:blipFill>
          <a:blip r:embed="rId3">
            <a:alphaModFix/>
          </a:blip>
          <a:stretch>
            <a:fillRect/>
          </a:stretch>
        </p:blipFill>
        <p:spPr>
          <a:xfrm>
            <a:off x="8389088" y="1"/>
            <a:ext cx="754912" cy="659218"/>
          </a:xfrm>
          <a:prstGeom prst="rect">
            <a:avLst/>
          </a:prstGeom>
          <a:noFill/>
          <a:ln>
            <a:noFill/>
          </a:ln>
        </p:spPr>
      </p:pic>
    </p:spTree>
    <p:extLst>
      <p:ext uri="{BB962C8B-B14F-4D97-AF65-F5344CB8AC3E}">
        <p14:creationId xmlns:p14="http://schemas.microsoft.com/office/powerpoint/2010/main" val="48444112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582"/>
        <p:cNvGrpSpPr/>
        <p:nvPr/>
      </p:nvGrpSpPr>
      <p:grpSpPr>
        <a:xfrm>
          <a:off x="0" y="0"/>
          <a:ext cx="0" cy="0"/>
          <a:chOff x="0" y="0"/>
          <a:chExt cx="0" cy="0"/>
        </a:xfrm>
      </p:grpSpPr>
      <p:sp>
        <p:nvSpPr>
          <p:cNvPr id="583" name="Google Shape;583;p8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sz="9600">
                <a:solidFill>
                  <a:srgbClr val="000000"/>
                </a:solidFill>
              </a:rPr>
              <a:t>THANK YOU</a:t>
            </a:r>
            <a:endParaRPr sz="9600" dirty="0">
              <a:solidFill>
                <a:srgbClr val="000000"/>
              </a:solidFill>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uk-UA" smtClean="0"/>
              <a:t>81</a:t>
            </a:fld>
            <a:endParaRPr lang="uk-UA"/>
          </a:p>
        </p:txBody>
      </p:sp>
      <p:pic>
        <p:nvPicPr>
          <p:cNvPr id="4" name="Google Shape;563;p80">
            <a:extLst>
              <a:ext uri="{FF2B5EF4-FFF2-40B4-BE49-F238E27FC236}">
                <a16:creationId xmlns:a16="http://schemas.microsoft.com/office/drawing/2014/main" id="{5E838CE0-EB5F-4CDA-9ACD-7C797AEC6E9E}"/>
              </a:ext>
            </a:extLst>
          </p:cNvPr>
          <p:cNvPicPr preferRelativeResize="0"/>
          <p:nvPr/>
        </p:nvPicPr>
        <p:blipFill>
          <a:blip r:embed="rId3">
            <a:alphaModFix/>
          </a:blip>
          <a:stretch>
            <a:fillRect/>
          </a:stretch>
        </p:blipFill>
        <p:spPr>
          <a:xfrm>
            <a:off x="0" y="312"/>
            <a:ext cx="889425" cy="8894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1"/>
          <p:cNvSpPr txBox="1">
            <a:spLocks noGrp="1"/>
          </p:cNvSpPr>
          <p:nvPr>
            <p:ph type="title"/>
          </p:nvPr>
        </p:nvSpPr>
        <p:spPr>
          <a:xfrm>
            <a:off x="311700" y="214950"/>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a:t>Image Enhancement</a:t>
            </a:r>
            <a:endParaRPr b="1" dirty="0"/>
          </a:p>
        </p:txBody>
      </p:sp>
      <p:sp>
        <p:nvSpPr>
          <p:cNvPr id="123" name="Google Shape;123;p21"/>
          <p:cNvSpPr txBox="1">
            <a:spLocks noGrp="1"/>
          </p:cNvSpPr>
          <p:nvPr>
            <p:ph type="body" idx="1"/>
          </p:nvPr>
        </p:nvSpPr>
        <p:spPr>
          <a:xfrm>
            <a:off x="311700" y="863550"/>
            <a:ext cx="8520600" cy="4280100"/>
          </a:xfrm>
          <a:prstGeom prst="rect">
            <a:avLst/>
          </a:prstGeom>
        </p:spPr>
        <p:txBody>
          <a:bodyPr spcFirstLastPara="1" wrap="square" lIns="91425" tIns="91425" rIns="91425" bIns="91425" anchor="t" anchorCtr="0">
            <a:noAutofit/>
          </a:bodyPr>
          <a:lstStyle/>
          <a:p>
            <a:pPr marL="0" lvl="0" indent="457200" algn="l" rtl="0">
              <a:spcBef>
                <a:spcPts val="0"/>
              </a:spcBef>
              <a:spcAft>
                <a:spcPts val="0"/>
              </a:spcAft>
              <a:buNone/>
            </a:pPr>
            <a:r>
              <a:rPr lang="en" dirty="0">
                <a:solidFill>
                  <a:schemeClr val="dk1"/>
                </a:solidFill>
              </a:rPr>
              <a:t>Image enhancement is a process of enhancing a digital image in order to increase the image quality (visibility, intensity, contrast, details) so that the enhanced images are suitable for computer vision or further image analysis.	</a:t>
            </a:r>
            <a:endParaRPr dirty="0">
              <a:solidFill>
                <a:schemeClr val="dk1"/>
              </a:solidFill>
            </a:endParaRPr>
          </a:p>
          <a:p>
            <a:pPr marL="0" lvl="0" indent="457200" algn="l" rtl="0">
              <a:spcBef>
                <a:spcPts val="1600"/>
              </a:spcBef>
              <a:spcAft>
                <a:spcPts val="0"/>
              </a:spcAft>
              <a:buNone/>
            </a:pPr>
            <a:endParaRPr sz="1200" dirty="0"/>
          </a:p>
          <a:p>
            <a:pPr marL="0" lvl="0" indent="457200" algn="l" rtl="0">
              <a:spcBef>
                <a:spcPts val="1600"/>
              </a:spcBef>
              <a:spcAft>
                <a:spcPts val="0"/>
              </a:spcAft>
              <a:buNone/>
            </a:pPr>
            <a:endParaRPr sz="1200" dirty="0"/>
          </a:p>
          <a:p>
            <a:pPr marL="0" lvl="0" indent="457200" algn="l" rtl="0">
              <a:spcBef>
                <a:spcPts val="1600"/>
              </a:spcBef>
              <a:spcAft>
                <a:spcPts val="0"/>
              </a:spcAft>
              <a:buNone/>
            </a:pPr>
            <a:endParaRPr sz="1200" dirty="0"/>
          </a:p>
          <a:p>
            <a:pPr marL="0" lvl="0" indent="457200" algn="l" rtl="0">
              <a:spcBef>
                <a:spcPts val="1600"/>
              </a:spcBef>
              <a:spcAft>
                <a:spcPts val="0"/>
              </a:spcAft>
              <a:buNone/>
            </a:pPr>
            <a:endParaRPr sz="1200" dirty="0"/>
          </a:p>
          <a:p>
            <a:pPr marL="0" lvl="0" indent="457200" algn="l" rtl="0">
              <a:spcBef>
                <a:spcPts val="1600"/>
              </a:spcBef>
              <a:spcAft>
                <a:spcPts val="0"/>
              </a:spcAft>
              <a:buNone/>
            </a:pPr>
            <a:endParaRPr sz="1200" dirty="0"/>
          </a:p>
          <a:p>
            <a:pPr marL="0" lvl="0" indent="457200" algn="l" rtl="0">
              <a:spcBef>
                <a:spcPts val="1600"/>
              </a:spcBef>
              <a:spcAft>
                <a:spcPts val="0"/>
              </a:spcAft>
              <a:buNone/>
            </a:pPr>
            <a:endParaRPr sz="1200" dirty="0"/>
          </a:p>
          <a:p>
            <a:pPr marL="0" lvl="0" indent="0" algn="l" rtl="0">
              <a:lnSpc>
                <a:spcPct val="100000"/>
              </a:lnSpc>
              <a:spcBef>
                <a:spcPts val="1600"/>
              </a:spcBef>
              <a:spcAft>
                <a:spcPts val="1600"/>
              </a:spcAft>
              <a:buNone/>
            </a:pPr>
            <a:r>
              <a:rPr lang="en" sz="1200" dirty="0">
                <a:solidFill>
                  <a:schemeClr val="tx1"/>
                </a:solidFill>
              </a:rPr>
              <a:t>17-05-2019</a:t>
            </a:r>
            <a:r>
              <a:rPr lang="en" dirty="0">
                <a:solidFill>
                  <a:schemeClr val="dk1"/>
                </a:solidFill>
              </a:rPr>
              <a:t>	</a:t>
            </a:r>
            <a:endParaRPr dirty="0">
              <a:solidFill>
                <a:schemeClr val="dk1"/>
              </a:solidFill>
            </a:endParaRPr>
          </a:p>
        </p:txBody>
      </p:sp>
      <p:pic>
        <p:nvPicPr>
          <p:cNvPr id="124" name="Google Shape;124;p21"/>
          <p:cNvPicPr preferRelativeResize="0"/>
          <p:nvPr/>
        </p:nvPicPr>
        <p:blipFill>
          <a:blip r:embed="rId3">
            <a:alphaModFix/>
          </a:blip>
          <a:stretch>
            <a:fillRect/>
          </a:stretch>
        </p:blipFill>
        <p:spPr>
          <a:xfrm>
            <a:off x="1119850" y="2072725"/>
            <a:ext cx="6904300" cy="2463725"/>
          </a:xfrm>
          <a:prstGeom prst="rect">
            <a:avLst/>
          </a:prstGeom>
          <a:noFill/>
          <a:ln>
            <a:noFill/>
          </a:ln>
        </p:spPr>
      </p:pic>
      <p:pic>
        <p:nvPicPr>
          <p:cNvPr id="125" name="Google Shape;125;p21"/>
          <p:cNvPicPr preferRelativeResize="0"/>
          <p:nvPr/>
        </p:nvPicPr>
        <p:blipFill>
          <a:blip r:embed="rId4">
            <a:alphaModFix/>
          </a:blip>
          <a:stretch>
            <a:fillRect/>
          </a:stretch>
        </p:blipFill>
        <p:spPr>
          <a:xfrm>
            <a:off x="0" y="-25875"/>
            <a:ext cx="889425" cy="889425"/>
          </a:xfrm>
          <a:prstGeom prst="rect">
            <a:avLst/>
          </a:prstGeom>
          <a:noFill/>
          <a:ln>
            <a:noFill/>
          </a:ln>
        </p:spPr>
      </p:pic>
      <p:pic>
        <p:nvPicPr>
          <p:cNvPr id="126" name="Google Shape;126;p21"/>
          <p:cNvPicPr preferRelativeResize="0"/>
          <p:nvPr/>
        </p:nvPicPr>
        <p:blipFill>
          <a:blip r:embed="rId5">
            <a:alphaModFix/>
          </a:blip>
          <a:stretch>
            <a:fillRect/>
          </a:stretch>
        </p:blipFill>
        <p:spPr>
          <a:xfrm>
            <a:off x="8254575" y="0"/>
            <a:ext cx="889425" cy="853575"/>
          </a:xfrm>
          <a:prstGeom prst="rect">
            <a:avLst/>
          </a:prstGeom>
          <a:noFill/>
          <a:ln>
            <a:noFill/>
          </a:ln>
        </p:spPr>
      </p:pic>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uk-UA" smtClean="0"/>
              <a:t>9</a:t>
            </a:fld>
            <a:endParaRPr lang="uk-UA"/>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Gallery</Template>
  <TotalTime>568</TotalTime>
  <Words>4152</Words>
  <Application>Microsoft Office PowerPoint</Application>
  <PresentationFormat>On-screen Show (16:9)</PresentationFormat>
  <Paragraphs>777</Paragraphs>
  <Slides>81</Slides>
  <Notes>73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81</vt:i4>
      </vt:variant>
    </vt:vector>
  </HeadingPairs>
  <TitlesOfParts>
    <vt:vector size="85" baseType="lpstr">
      <vt:lpstr>Arial</vt:lpstr>
      <vt:lpstr>Cambria Math</vt:lpstr>
      <vt:lpstr>Times New Roman</vt:lpstr>
      <vt:lpstr>Simple Light</vt:lpstr>
      <vt:lpstr>PES UNIVERSITY</vt:lpstr>
      <vt:lpstr> LOW LIGHT IMAGE ENHANCEMENT TECHNIQUE  </vt:lpstr>
      <vt:lpstr>PowerPoint Presentation</vt:lpstr>
      <vt:lpstr>OUTLINE OF PRESENTATION</vt:lpstr>
      <vt:lpstr>Introduction</vt:lpstr>
      <vt:lpstr>Low-light Images</vt:lpstr>
      <vt:lpstr>Hazy Images</vt:lpstr>
      <vt:lpstr>Image Dehazing</vt:lpstr>
      <vt:lpstr>Image Enhancement</vt:lpstr>
      <vt:lpstr>Applications and Motivation</vt:lpstr>
      <vt:lpstr>Background</vt:lpstr>
      <vt:lpstr>PowerPoint Presentation</vt:lpstr>
      <vt:lpstr>Literature Review</vt:lpstr>
      <vt:lpstr>PowerPoint Presentation</vt:lpstr>
      <vt:lpstr>PowerPoint Presentation</vt:lpstr>
      <vt:lpstr>Literature Survey Summary</vt:lpstr>
      <vt:lpstr>Research Challenges/Gaps </vt:lpstr>
      <vt:lpstr>Objectives </vt:lpstr>
      <vt:lpstr>Methodology</vt:lpstr>
      <vt:lpstr>APPROACH   [Kaiming He, 2009]</vt:lpstr>
      <vt:lpstr>PowerPoint Presentation</vt:lpstr>
      <vt:lpstr>PowerPoint Presentation</vt:lpstr>
      <vt:lpstr>ESTIMATING THE TRANSMISSION</vt:lpstr>
      <vt:lpstr>PowerPoint Presentation</vt:lpstr>
      <vt:lpstr>PowerPoint Presentation</vt:lpstr>
      <vt:lpstr>SOFT MATTING</vt:lpstr>
      <vt:lpstr>PowerPoint Presentation</vt:lpstr>
      <vt:lpstr>PowerPoint Presentation</vt:lpstr>
      <vt:lpstr>RECOVERING THE SCENE RADIANCE  </vt:lpstr>
      <vt:lpstr>Determining  the Atmospheric Light</vt:lpstr>
      <vt:lpstr>PowerPoint Presentation</vt:lpstr>
      <vt:lpstr>FRAMEWORK:</vt:lpstr>
      <vt:lpstr>PowerPoint Presentation</vt:lpstr>
      <vt:lpstr>Camera Response Model (CRM): </vt:lpstr>
      <vt:lpstr>BTF ESTIMATION </vt:lpstr>
      <vt:lpstr>PowerPoint Presentation</vt:lpstr>
      <vt:lpstr>CRF ESTIMATION</vt:lpstr>
      <vt:lpstr>PowerPoint Presentation</vt:lpstr>
      <vt:lpstr>RMSE (Root Mean Square Error)</vt:lpstr>
      <vt:lpstr>PowerPoint Presentation</vt:lpstr>
      <vt:lpstr>PowerPoint Presentation</vt:lpstr>
      <vt:lpstr>PowerPoint Presentation</vt:lpstr>
      <vt:lpstr>EXPOSURE RATIO MAP (K)  ESTIMATION </vt:lpstr>
      <vt:lpstr>PowerPoint Presentation</vt:lpstr>
      <vt:lpstr>Implementation</vt:lpstr>
      <vt:lpstr>PowerPoint Presentation</vt:lpstr>
      <vt:lpstr>The general flowchart of the proposed framework</vt:lpstr>
      <vt:lpstr>Visual Comparison  (Enhancement only)</vt:lpstr>
      <vt:lpstr>PowerPoint Presentation</vt:lpstr>
      <vt:lpstr>Visual comparison (enhancement only) test images captured in our phones</vt:lpstr>
      <vt:lpstr>Visual comparison (Dehazing + enhancement)</vt:lpstr>
      <vt:lpstr>PowerPoint Presentation</vt:lpstr>
      <vt:lpstr>Performance Evaluation</vt:lpstr>
      <vt:lpstr>Performance Evaluation</vt:lpstr>
      <vt:lpstr>Performance Metrics </vt:lpstr>
      <vt:lpstr>              Color Distortion Evaluation(CDE)  </vt:lpstr>
      <vt:lpstr>PowerPoint Presentation</vt:lpstr>
      <vt:lpstr>           LIGHTNESS ORDER ERROR (LOE)  </vt:lpstr>
      <vt:lpstr>PowerPoint Presentation</vt:lpstr>
      <vt:lpstr>PowerPoint Presentation</vt:lpstr>
      <vt:lpstr>PowerPoint Presentation</vt:lpstr>
      <vt:lpstr>Performance Metrics for the Algorithm Implemented </vt:lpstr>
      <vt:lpstr>PowerPoint Presentation</vt:lpstr>
      <vt:lpstr> </vt:lpstr>
      <vt:lpstr>PowerPoint Presentation</vt:lpstr>
      <vt:lpstr>   Reasons for Increased Colour and Lightness Distortion for Dehazed-Enhanced Images</vt:lpstr>
      <vt:lpstr>PowerPoint Presentation</vt:lpstr>
      <vt:lpstr>PowerPoint Presentation</vt:lpstr>
      <vt:lpstr>TIME COST</vt:lpstr>
      <vt:lpstr>Time cost</vt:lpstr>
      <vt:lpstr>PowerPoint Presentation</vt:lpstr>
      <vt:lpstr>PowerPoint Presentation</vt:lpstr>
      <vt:lpstr>PowerPoint Presentation</vt:lpstr>
      <vt:lpstr>Conclusion and Future Scope</vt:lpstr>
      <vt:lpstr>PowerPoint Presentation</vt:lpstr>
      <vt:lpstr>References</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PES UNIVERSITY</dc:title>
  <dc:creator>praveen kumar</dc:creator>
  <cp:lastModifiedBy>praveen kumar</cp:lastModifiedBy>
  <cp:revision>60</cp:revision>
  <dcterms:modified xsi:type="dcterms:W3CDTF">2019-05-16T12:09:42Z</dcterms:modified>
</cp:coreProperties>
</file>