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6"/>
  </p:notesMasterIdLst>
  <p:sldIdLst>
    <p:sldId id="256" r:id="rId2"/>
    <p:sldId id="269" r:id="rId3"/>
    <p:sldId id="258" r:id="rId4"/>
    <p:sldId id="272" r:id="rId5"/>
    <p:sldId id="270" r:id="rId6"/>
    <p:sldId id="277" r:id="rId7"/>
    <p:sldId id="278" r:id="rId8"/>
    <p:sldId id="276" r:id="rId9"/>
    <p:sldId id="279" r:id="rId10"/>
    <p:sldId id="275" r:id="rId11"/>
    <p:sldId id="283" r:id="rId12"/>
    <p:sldId id="282" r:id="rId13"/>
    <p:sldId id="260" r:id="rId14"/>
    <p:sldId id="284" r:id="rId15"/>
    <p:sldId id="285" r:id="rId16"/>
    <p:sldId id="286" r:id="rId17"/>
    <p:sldId id="287" r:id="rId18"/>
    <p:sldId id="280" r:id="rId19"/>
    <p:sldId id="302" r:id="rId20"/>
    <p:sldId id="304" r:id="rId21"/>
    <p:sldId id="305" r:id="rId22"/>
    <p:sldId id="301" r:id="rId23"/>
    <p:sldId id="290" r:id="rId24"/>
    <p:sldId id="293" r:id="rId25"/>
    <p:sldId id="292" r:id="rId26"/>
    <p:sldId id="288" r:id="rId27"/>
    <p:sldId id="289" r:id="rId28"/>
    <p:sldId id="294" r:id="rId29"/>
    <p:sldId id="295" r:id="rId30"/>
    <p:sldId id="296" r:id="rId31"/>
    <p:sldId id="297" r:id="rId32"/>
    <p:sldId id="298"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09-12-2023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9</a:t>
            </a:fld>
            <a:endParaRPr lang="en-IN"/>
          </a:p>
        </p:txBody>
      </p:sp>
    </p:spTree>
    <p:extLst>
      <p:ext uri="{BB962C8B-B14F-4D97-AF65-F5344CB8AC3E}">
        <p14:creationId xmlns:p14="http://schemas.microsoft.com/office/powerpoint/2010/main" val="20428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29</a:t>
            </a:fld>
            <a:endParaRPr lang="en-IN"/>
          </a:p>
        </p:txBody>
      </p:sp>
    </p:spTree>
    <p:extLst>
      <p:ext uri="{BB962C8B-B14F-4D97-AF65-F5344CB8AC3E}">
        <p14:creationId xmlns:p14="http://schemas.microsoft.com/office/powerpoint/2010/main" val="331366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30</a:t>
            </a:fld>
            <a:endParaRPr lang="en-IN"/>
          </a:p>
        </p:txBody>
      </p:sp>
    </p:spTree>
    <p:extLst>
      <p:ext uri="{BB962C8B-B14F-4D97-AF65-F5344CB8AC3E}">
        <p14:creationId xmlns:p14="http://schemas.microsoft.com/office/powerpoint/2010/main" val="273244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31</a:t>
            </a:fld>
            <a:endParaRPr lang="en-IN"/>
          </a:p>
        </p:txBody>
      </p:sp>
    </p:spTree>
    <p:extLst>
      <p:ext uri="{BB962C8B-B14F-4D97-AF65-F5344CB8AC3E}">
        <p14:creationId xmlns:p14="http://schemas.microsoft.com/office/powerpoint/2010/main" val="1473773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32</a:t>
            </a:fld>
            <a:endParaRPr lang="en-IN"/>
          </a:p>
        </p:txBody>
      </p:sp>
    </p:spTree>
    <p:extLst>
      <p:ext uri="{BB962C8B-B14F-4D97-AF65-F5344CB8AC3E}">
        <p14:creationId xmlns:p14="http://schemas.microsoft.com/office/powerpoint/2010/main" val="421938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33</a:t>
            </a:fld>
            <a:endParaRPr lang="en-IN"/>
          </a:p>
        </p:txBody>
      </p:sp>
    </p:spTree>
    <p:extLst>
      <p:ext uri="{BB962C8B-B14F-4D97-AF65-F5344CB8AC3E}">
        <p14:creationId xmlns:p14="http://schemas.microsoft.com/office/powerpoint/2010/main" val="216906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54B2FA-380E-4F4B-A48D-9B3DED5D0183}" type="slidenum">
              <a:rPr lang="en-IN" smtClean="0"/>
              <a:t>34</a:t>
            </a:fld>
            <a:endParaRPr lang="en-IN"/>
          </a:p>
        </p:txBody>
      </p:sp>
    </p:spTree>
    <p:extLst>
      <p:ext uri="{BB962C8B-B14F-4D97-AF65-F5344CB8AC3E}">
        <p14:creationId xmlns:p14="http://schemas.microsoft.com/office/powerpoint/2010/main" val="39445068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A8BDDFC-DF2F-47D5-949C-FB2202249C92}" type="slidenum">
              <a:rPr lang="en-IN" smtClean="0"/>
              <a:t>‹#›</a:t>
            </a:fld>
            <a:endParaRPr lang="en-IN"/>
          </a:p>
        </p:txBody>
      </p:sp>
    </p:spTree>
    <p:extLst>
      <p:ext uri="{BB962C8B-B14F-4D97-AF65-F5344CB8AC3E}">
        <p14:creationId xmlns:p14="http://schemas.microsoft.com/office/powerpoint/2010/main" val="387222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E8C9E9E-0463-460F-9554-A68E93E25788}"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00747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2775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4094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E8C9E9E-0463-460F-9554-A68E93E25788}" type="datetimeFigureOut">
              <a:rPr lang="en-IN" smtClean="0"/>
              <a:t>09-12-2023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A8BDDFC-DF2F-47D5-949C-FB2202249C92}" type="slidenum">
              <a:rPr lang="en-IN" smtClean="0"/>
              <a:t>‹#›</a:t>
            </a:fld>
            <a:endParaRPr lang="en-IN"/>
          </a:p>
        </p:txBody>
      </p:sp>
    </p:spTree>
    <p:extLst>
      <p:ext uri="{BB962C8B-B14F-4D97-AF65-F5344CB8AC3E}">
        <p14:creationId xmlns:p14="http://schemas.microsoft.com/office/powerpoint/2010/main" val="87236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71124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09-12-2023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5295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8C9E9E-0463-460F-9554-A68E93E25788}" type="datetimeFigureOut">
              <a:rPr lang="en-IN" smtClean="0"/>
              <a:t>09-12-2023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58113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09-12-2023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75535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54319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09-12-2023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54071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E8C9E9E-0463-460F-9554-A68E93E25788}" type="datetimeFigureOut">
              <a:rPr lang="en-IN" smtClean="0"/>
              <a:t>09-12-2023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3158989511"/>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477328"/>
          </a:xfrm>
          <a:prstGeom prst="rect">
            <a:avLst/>
          </a:prstGeom>
          <a:noFill/>
        </p:spPr>
        <p:txBody>
          <a:bodyPr wrap="square" rtlCol="0">
            <a:spAutoFit/>
          </a:bodyPr>
          <a:lstStyle/>
          <a:p>
            <a:pPr algn="ctr"/>
            <a:r>
              <a:rPr lang="en-IN" sz="9000" dirty="0">
                <a:latin typeface="+mj-lt"/>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914400" y="5263801"/>
            <a:ext cx="3934326" cy="430887"/>
          </a:xfrm>
          <a:prstGeom prst="rect">
            <a:avLst/>
          </a:prstGeom>
          <a:noFill/>
        </p:spPr>
        <p:txBody>
          <a:bodyPr wrap="square" rtlCol="0">
            <a:spAutoFit/>
          </a:bodyPr>
          <a:lstStyle/>
          <a:p>
            <a:pPr>
              <a:spcBef>
                <a:spcPts val="600"/>
              </a:spcBef>
            </a:pPr>
            <a:r>
              <a:rPr lang="en-IN" sz="2200">
                <a:solidFill>
                  <a:schemeClr val="tx1">
                    <a:lumMod val="95000"/>
                    <a:lumOff val="5000"/>
                  </a:schemeClr>
                </a:solidFill>
                <a:latin typeface="Rockwell" panose="02060603020205020403" pitchFamily="18" charset="77"/>
                <a:cs typeface="Arial" panose="020B0604020202020204" pitchFamily="34" charset="0"/>
              </a:rPr>
              <a:t>Prafulla Mohadikar</a:t>
            </a:r>
            <a:endParaRPr lang="en-IN" sz="2200" dirty="0">
              <a:solidFill>
                <a:schemeClr val="tx1">
                  <a:lumMod val="95000"/>
                  <a:lumOff val="5000"/>
                </a:schemeClr>
              </a:solidFill>
              <a:latin typeface="Rockwell" panose="02060603020205020403" pitchFamily="18" charset="77"/>
              <a:cs typeface="Arial" panose="020B0604020202020204" pitchFamily="34" charset="0"/>
            </a:endParaRPr>
          </a:p>
        </p:txBody>
      </p:sp>
      <p:sp>
        <p:nvSpPr>
          <p:cNvPr id="4" name="TextBox 3">
            <a:extLst>
              <a:ext uri="{FF2B5EF4-FFF2-40B4-BE49-F238E27FC236}">
                <a16:creationId xmlns:a16="http://schemas.microsoft.com/office/drawing/2014/main" id="{A891C043-5339-D572-8053-6313B7356CBA}"/>
              </a:ext>
            </a:extLst>
          </p:cNvPr>
          <p:cNvSpPr txBox="1"/>
          <p:nvPr/>
        </p:nvSpPr>
        <p:spPr>
          <a:xfrm>
            <a:off x="928254" y="4800556"/>
            <a:ext cx="3934326" cy="338554"/>
          </a:xfrm>
          <a:prstGeom prst="rect">
            <a:avLst/>
          </a:prstGeom>
          <a:noFill/>
        </p:spPr>
        <p:txBody>
          <a:bodyPr wrap="square" rtlCol="0">
            <a:spAutoFit/>
          </a:bodyPr>
          <a:lstStyle/>
          <a:p>
            <a:pPr>
              <a:spcBef>
                <a:spcPts val="600"/>
              </a:spcBef>
            </a:pPr>
            <a:r>
              <a:rPr lang="en-IN" sz="1600" dirty="0">
                <a:solidFill>
                  <a:schemeClr val="bg1">
                    <a:lumMod val="50000"/>
                  </a:schemeClr>
                </a:solidFill>
                <a:latin typeface="Rockwell" panose="02060603020205020403" pitchFamily="18" charset="77"/>
                <a:cs typeface="Arial" panose="020B0604020202020204" pitchFamily="34" charset="0"/>
              </a:rPr>
              <a:t>Presented by</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2015836" y="2097147"/>
            <a:ext cx="8160327" cy="1477328"/>
          </a:xfrm>
          <a:prstGeom prst="rect">
            <a:avLst/>
          </a:prstGeom>
          <a:noFill/>
        </p:spPr>
        <p:txBody>
          <a:bodyPr wrap="square" rtlCol="0">
            <a:spAutoFit/>
          </a:bodyPr>
          <a:lstStyle/>
          <a:p>
            <a:pPr algn="ctr"/>
            <a:r>
              <a:rPr lang="en-IN" sz="9000" dirty="0">
                <a:latin typeface="+mj-lt"/>
              </a:rPr>
              <a:t>Univariate Analysis</a:t>
            </a:r>
          </a:p>
        </p:txBody>
      </p:sp>
      <p:sp>
        <p:nvSpPr>
          <p:cNvPr id="2" name="TextBox 1">
            <a:extLst>
              <a:ext uri="{FF2B5EF4-FFF2-40B4-BE49-F238E27FC236}">
                <a16:creationId xmlns:a16="http://schemas.microsoft.com/office/drawing/2014/main" id="{20BADE69-C198-E1F2-1093-1717D2217EC0}"/>
              </a:ext>
            </a:extLst>
          </p:cNvPr>
          <p:cNvSpPr txBox="1"/>
          <p:nvPr/>
        </p:nvSpPr>
        <p:spPr>
          <a:xfrm>
            <a:off x="2244436" y="3740727"/>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8457F3D-9953-FDC3-E941-1F5DA9E2E231}"/>
              </a:ext>
            </a:extLst>
          </p:cNvPr>
          <p:cNvSpPr txBox="1"/>
          <p:nvPr/>
        </p:nvSpPr>
        <p:spPr>
          <a:xfrm>
            <a:off x="1634836" y="734291"/>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17380DB4-66F0-6CF8-1A11-07F9F5839C68}"/>
              </a:ext>
            </a:extLst>
          </p:cNvPr>
          <p:cNvSpPr txBox="1"/>
          <p:nvPr/>
        </p:nvSpPr>
        <p:spPr>
          <a:xfrm>
            <a:off x="3974521" y="519681"/>
            <a:ext cx="4242956" cy="429220"/>
          </a:xfrm>
          <a:prstGeom prst="rect">
            <a:avLst/>
          </a:prstGeom>
          <a:noFill/>
        </p:spPr>
        <p:txBody>
          <a:bodyPr wrap="square">
            <a:spAutoFit/>
          </a:bodyPr>
          <a:lstStyle/>
          <a:p>
            <a:pPr marL="0" indent="0" algn="l">
              <a:lnSpc>
                <a:spcPct val="120000"/>
              </a:lnSpc>
              <a:buNone/>
            </a:pPr>
            <a:r>
              <a:rPr lang="en-IN" sz="2000" b="1" i="0" dirty="0">
                <a:solidFill>
                  <a:schemeClr val="tx1">
                    <a:lumMod val="95000"/>
                    <a:lumOff val="5000"/>
                  </a:schemeClr>
                </a:solidFill>
                <a:effectLst/>
                <a:latin typeface="Rockwell" panose="02060603020205020403" pitchFamily="18" charset="77"/>
              </a:rPr>
              <a:t>Data is now cleaned for Analysis</a:t>
            </a:r>
            <a:endParaRPr lang="en-IN" sz="2000" b="0" i="0" dirty="0">
              <a:solidFill>
                <a:schemeClr val="tx1">
                  <a:lumMod val="95000"/>
                  <a:lumOff val="5000"/>
                </a:schemeClr>
              </a:solidFill>
              <a:effectLst/>
              <a:latin typeface="Rockwell" panose="02060603020205020403" pitchFamily="18" charset="77"/>
            </a:endParaRPr>
          </a:p>
        </p:txBody>
      </p:sp>
      <p:sp>
        <p:nvSpPr>
          <p:cNvPr id="6" name="TextBox 5">
            <a:extLst>
              <a:ext uri="{FF2B5EF4-FFF2-40B4-BE49-F238E27FC236}">
                <a16:creationId xmlns:a16="http://schemas.microsoft.com/office/drawing/2014/main" id="{3C244042-ECBA-2990-190F-252A4C920E7B}"/>
              </a:ext>
            </a:extLst>
          </p:cNvPr>
          <p:cNvSpPr txBox="1"/>
          <p:nvPr/>
        </p:nvSpPr>
        <p:spPr>
          <a:xfrm>
            <a:off x="2680853" y="4563253"/>
            <a:ext cx="6830291" cy="646331"/>
          </a:xfrm>
          <a:prstGeom prst="rect">
            <a:avLst/>
          </a:prstGeom>
          <a:noFill/>
        </p:spPr>
        <p:txBody>
          <a:bodyPr wrap="square">
            <a:spAutoFit/>
          </a:bodyPr>
          <a:lstStyle/>
          <a:p>
            <a:pPr algn="ctr"/>
            <a:r>
              <a:rPr lang="en-IN" b="0" i="0" dirty="0">
                <a:solidFill>
                  <a:schemeClr val="tx1">
                    <a:lumMod val="95000"/>
                    <a:lumOff val="5000"/>
                  </a:schemeClr>
                </a:solidFill>
                <a:effectLst/>
                <a:latin typeface="Rockwell" panose="02060603020205020403" pitchFamily="18" charset="77"/>
              </a:rPr>
              <a:t>Univariate Analysis deals with analysing variables one at a time</a:t>
            </a:r>
            <a:br>
              <a:rPr lang="en-IN" b="0" i="0" dirty="0">
                <a:solidFill>
                  <a:schemeClr val="tx1">
                    <a:lumMod val="95000"/>
                    <a:lumOff val="5000"/>
                  </a:schemeClr>
                </a:solidFill>
                <a:effectLst/>
                <a:latin typeface="Rockwell" panose="02060603020205020403" pitchFamily="18" charset="77"/>
              </a:rPr>
            </a:br>
            <a:r>
              <a:rPr lang="en-IN" b="0" i="0" dirty="0">
                <a:solidFill>
                  <a:schemeClr val="tx1">
                    <a:lumMod val="95000"/>
                    <a:lumOff val="5000"/>
                  </a:schemeClr>
                </a:solidFill>
                <a:effectLst/>
                <a:latin typeface="Rockwell" panose="02060603020205020403" pitchFamily="18" charset="77"/>
              </a:rPr>
              <a:t>Univariate analysis is classified into two types:</a:t>
            </a:r>
          </a:p>
        </p:txBody>
      </p:sp>
      <p:sp>
        <p:nvSpPr>
          <p:cNvPr id="7" name="TextBox 6">
            <a:extLst>
              <a:ext uri="{FF2B5EF4-FFF2-40B4-BE49-F238E27FC236}">
                <a16:creationId xmlns:a16="http://schemas.microsoft.com/office/drawing/2014/main" id="{3ED4A281-6AEA-C1F7-17AF-E9F3DB5F1EA0}"/>
              </a:ext>
            </a:extLst>
          </p:cNvPr>
          <p:cNvSpPr txBox="1"/>
          <p:nvPr/>
        </p:nvSpPr>
        <p:spPr>
          <a:xfrm>
            <a:off x="3266206" y="5006596"/>
            <a:ext cx="5659583" cy="1477328"/>
          </a:xfrm>
          <a:prstGeom prst="rect">
            <a:avLst/>
          </a:prstGeom>
          <a:noFill/>
        </p:spPr>
        <p:txBody>
          <a:bodyPr wrap="square">
            <a:spAutoFit/>
          </a:bodyPr>
          <a:lstStyle/>
          <a:p>
            <a:pPr marL="285750" indent="-285750">
              <a:buFont typeface="Wingdings" pitchFamily="2" charset="2"/>
              <a:buChar char="Ø"/>
            </a:pPr>
            <a:endParaRPr lang="en-IN" i="0" dirty="0">
              <a:solidFill>
                <a:srgbClr val="C00000"/>
              </a:solidFill>
              <a:effectLst/>
              <a:latin typeface="Rockwell" panose="02060603020205020403" pitchFamily="18" charset="77"/>
            </a:endParaRPr>
          </a:p>
          <a:p>
            <a:pPr marL="285750" indent="-285750">
              <a:buFont typeface="Wingdings" pitchFamily="2" charset="2"/>
              <a:buChar char="Ø"/>
            </a:pPr>
            <a:r>
              <a:rPr lang="en-IN" i="0" dirty="0">
                <a:solidFill>
                  <a:schemeClr val="tx1">
                    <a:lumMod val="95000"/>
                    <a:lumOff val="5000"/>
                  </a:schemeClr>
                </a:solidFill>
                <a:effectLst/>
                <a:latin typeface="Rockwell" panose="02060603020205020403" pitchFamily="18" charset="77"/>
              </a:rPr>
              <a:t>Categorial Univariate Analysis</a:t>
            </a:r>
          </a:p>
          <a:p>
            <a:pPr marL="742950" lvl="1" indent="-285750">
              <a:buFont typeface="Wingdings" pitchFamily="2" charset="2"/>
              <a:buChar char="Ø"/>
            </a:pPr>
            <a:r>
              <a:rPr lang="en-IN" i="0" dirty="0">
                <a:solidFill>
                  <a:schemeClr val="tx1">
                    <a:lumMod val="95000"/>
                    <a:lumOff val="5000"/>
                  </a:schemeClr>
                </a:solidFill>
                <a:effectLst/>
                <a:latin typeface="Rockwell" panose="02060603020205020403" pitchFamily="18" charset="77"/>
              </a:rPr>
              <a:t>Unordered Categorial Univariate Analysis</a:t>
            </a:r>
          </a:p>
          <a:p>
            <a:pPr marL="742950" lvl="1" indent="-285750">
              <a:buFont typeface="Wingdings" pitchFamily="2" charset="2"/>
              <a:buChar char="Ø"/>
            </a:pPr>
            <a:r>
              <a:rPr lang="en-IN" i="0" dirty="0">
                <a:solidFill>
                  <a:schemeClr val="tx1">
                    <a:lumMod val="95000"/>
                    <a:lumOff val="5000"/>
                  </a:schemeClr>
                </a:solidFill>
                <a:effectLst/>
                <a:latin typeface="Rockwell" panose="02060603020205020403" pitchFamily="18" charset="77"/>
              </a:rPr>
              <a:t>Ordered Categorial Univariate Analysis</a:t>
            </a:r>
          </a:p>
          <a:p>
            <a:pPr marL="285750" indent="-285750">
              <a:buFont typeface="Wingdings" pitchFamily="2" charset="2"/>
              <a:buChar char="Ø"/>
            </a:pPr>
            <a:r>
              <a:rPr lang="en-IN" i="0" dirty="0">
                <a:solidFill>
                  <a:schemeClr val="tx1">
                    <a:lumMod val="95000"/>
                    <a:lumOff val="5000"/>
                  </a:schemeClr>
                </a:solidFill>
                <a:effectLst/>
                <a:latin typeface="Rockwell" panose="02060603020205020403" pitchFamily="18" charset="77"/>
              </a:rPr>
              <a:t>Quantitative Univariate Analysis</a:t>
            </a:r>
          </a:p>
        </p:txBody>
      </p:sp>
    </p:spTree>
    <p:extLst>
      <p:ext uri="{BB962C8B-B14F-4D97-AF65-F5344CB8AC3E}">
        <p14:creationId xmlns:p14="http://schemas.microsoft.com/office/powerpoint/2010/main" val="398739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100898"/>
            <a:ext cx="10692661" cy="1609344"/>
          </a:xfrm>
        </p:spPr>
        <p:txBody>
          <a:bodyPr>
            <a:normAutofit/>
          </a:bodyPr>
          <a:lstStyle/>
          <a:p>
            <a:r>
              <a:rPr lang="en-IN" sz="4800" dirty="0"/>
              <a:t>Unordered Categorical Univariate Analysis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2319666"/>
            <a:ext cx="3037718" cy="2218668"/>
          </a:xfrm>
        </p:spPr>
        <p:txBody>
          <a:bodyPr>
            <a:noAutofit/>
          </a:bodyPr>
          <a:lstStyle/>
          <a:p>
            <a:pPr marL="0" indent="0">
              <a:buNone/>
            </a:pPr>
            <a:r>
              <a:rPr lang="en-IN" sz="2400" b="1" i="0" dirty="0">
                <a:solidFill>
                  <a:schemeClr val="tx1">
                    <a:lumMod val="95000"/>
                    <a:lumOff val="5000"/>
                  </a:schemeClr>
                </a:solidFill>
                <a:effectLst/>
                <a:latin typeface="Rockwell" panose="02060603020205020403" pitchFamily="18" charset="77"/>
              </a:rPr>
              <a:t>Inference</a:t>
            </a:r>
            <a:r>
              <a:rPr lang="en-IN" sz="2200" b="1" i="0" dirty="0">
                <a:solidFill>
                  <a:schemeClr val="tx1">
                    <a:lumMod val="95000"/>
                    <a:lumOff val="5000"/>
                  </a:schemeClr>
                </a:solidFill>
                <a:effectLst/>
                <a:latin typeface="Rockwell" panose="02060603020205020403" pitchFamily="18" charset="77"/>
              </a:rPr>
              <a:t>: </a:t>
            </a:r>
            <a:endParaRPr lang="en-IN" sz="2200" b="1" dirty="0">
              <a:solidFill>
                <a:schemeClr val="tx1">
                  <a:lumMod val="95000"/>
                  <a:lumOff val="5000"/>
                </a:schemeClr>
              </a:solidFill>
              <a:latin typeface="Rockwell" panose="02060603020205020403" pitchFamily="18" charset="77"/>
            </a:endParaRPr>
          </a:p>
          <a:p>
            <a:pPr marL="0" indent="0">
              <a:buNone/>
            </a:pPr>
            <a:r>
              <a:rPr lang="en-IN" sz="2200" i="0" dirty="0">
                <a:solidFill>
                  <a:schemeClr val="tx1">
                    <a:lumMod val="95000"/>
                    <a:lumOff val="5000"/>
                  </a:schemeClr>
                </a:solidFill>
                <a:effectLst/>
                <a:latin typeface="Rockwell" panose="02060603020205020403" pitchFamily="18" charset="77"/>
              </a:rPr>
              <a:t>The Loan procuring frequency is falling for borrowers having Sub-Grade from E1 and above</a:t>
            </a:r>
            <a:endParaRPr lang="en-IN" sz="2200"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E2C3EB2B-5BAC-6E4B-96FE-1BC03615CD00}"/>
              </a:ext>
            </a:extLst>
          </p:cNvPr>
          <p:cNvSpPr txBox="1"/>
          <p:nvPr/>
        </p:nvSpPr>
        <p:spPr>
          <a:xfrm>
            <a:off x="1097280" y="1422971"/>
            <a:ext cx="10152611" cy="646331"/>
          </a:xfrm>
          <a:prstGeom prst="rect">
            <a:avLst/>
          </a:prstGeom>
          <a:noFill/>
        </p:spPr>
        <p:txBody>
          <a:bodyPr wrap="square" rtlCol="0">
            <a:spAutoFit/>
          </a:bodyPr>
          <a:lstStyle/>
          <a:p>
            <a:r>
              <a:rPr lang="en-IN" b="0" i="0" dirty="0">
                <a:solidFill>
                  <a:schemeClr val="tx1">
                    <a:lumMod val="95000"/>
                    <a:lumOff val="5000"/>
                  </a:schemeClr>
                </a:solidFill>
                <a:effectLst/>
                <a:latin typeface="Rockwell" panose="02060603020205020403" pitchFamily="18" charset="77"/>
              </a:rPr>
              <a:t>Analysis is done using single variable and its count. The variable involved does not have and sort of ordering</a:t>
            </a:r>
            <a:endParaRPr lang="en-US" dirty="0">
              <a:solidFill>
                <a:schemeClr val="tx1">
                  <a:lumMod val="95000"/>
                  <a:lumOff val="5000"/>
                </a:schemeClr>
              </a:solidFill>
              <a:latin typeface="Rockwell" panose="02060603020205020403" pitchFamily="18" charset="77"/>
            </a:endParaRPr>
          </a:p>
        </p:txBody>
      </p:sp>
      <p:pic>
        <p:nvPicPr>
          <p:cNvPr id="10" name="Picture 9">
            <a:extLst>
              <a:ext uri="{FF2B5EF4-FFF2-40B4-BE49-F238E27FC236}">
                <a16:creationId xmlns:a16="http://schemas.microsoft.com/office/drawing/2014/main" id="{FFF753EA-1195-0F89-DB62-D1C5FC1C7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490" y="2069302"/>
            <a:ext cx="7280564" cy="4031773"/>
          </a:xfrm>
          <a:prstGeom prst="rect">
            <a:avLst/>
          </a:prstGeom>
        </p:spPr>
      </p:pic>
    </p:spTree>
    <p:extLst>
      <p:ext uri="{BB962C8B-B14F-4D97-AF65-F5344CB8AC3E}">
        <p14:creationId xmlns:p14="http://schemas.microsoft.com/office/powerpoint/2010/main" val="131591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168225"/>
            <a:ext cx="10692661" cy="1609344"/>
          </a:xfrm>
        </p:spPr>
        <p:txBody>
          <a:bodyPr>
            <a:normAutofit/>
          </a:bodyPr>
          <a:lstStyle/>
          <a:p>
            <a:r>
              <a:rPr lang="en-IN" sz="4800" dirty="0"/>
              <a:t>Unordered Categorical Univariate Analysis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11499" y="5007046"/>
            <a:ext cx="5154585" cy="1559377"/>
          </a:xfrm>
        </p:spPr>
        <p:txBody>
          <a:body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 </a:t>
            </a:r>
            <a:r>
              <a:rPr lang="en-IN" i="0" dirty="0">
                <a:solidFill>
                  <a:schemeClr val="tx1">
                    <a:lumMod val="95000"/>
                    <a:lumOff val="5000"/>
                  </a:schemeClr>
                </a:solidFill>
                <a:effectLst/>
                <a:latin typeface="Rockwell" panose="02060603020205020403" pitchFamily="18" charset="77"/>
              </a:rPr>
              <a:t>Maximum </a:t>
            </a:r>
            <a:r>
              <a:rPr lang="en-IN" i="0" dirty="0" err="1">
                <a:solidFill>
                  <a:schemeClr val="tx1">
                    <a:lumMod val="95000"/>
                    <a:lumOff val="5000"/>
                  </a:schemeClr>
                </a:solidFill>
                <a:effectLst/>
                <a:latin typeface="Rockwell" panose="02060603020205020403" pitchFamily="18" charset="77"/>
              </a:rPr>
              <a:t>amont</a:t>
            </a:r>
            <a:r>
              <a:rPr lang="en-IN" i="0" dirty="0">
                <a:solidFill>
                  <a:schemeClr val="tx1">
                    <a:lumMod val="95000"/>
                    <a:lumOff val="5000"/>
                  </a:schemeClr>
                </a:solidFill>
                <a:effectLst/>
                <a:latin typeface="Rockwell" panose="02060603020205020403" pitchFamily="18" charset="77"/>
              </a:rPr>
              <a:t> of Loans are taken by borrowers who live in Rented or Mortgage House and majority defaulters lie under same category</a:t>
            </a:r>
            <a:endParaRPr lang="en-IN"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91" y="1336167"/>
            <a:ext cx="5409987" cy="2971159"/>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a:t>
            </a:r>
            <a:r>
              <a:rPr lang="en-IN" i="0" dirty="0">
                <a:solidFill>
                  <a:schemeClr val="tx1">
                    <a:lumMod val="95000"/>
                    <a:lumOff val="5000"/>
                  </a:schemeClr>
                </a:solidFill>
                <a:effectLst/>
                <a:latin typeface="Rockwell" panose="02060603020205020403" pitchFamily="18" charset="77"/>
              </a:rPr>
              <a:t> Almost 13% borrowers have  defaulted</a:t>
            </a:r>
            <a:endParaRPr lang="en-IN" dirty="0">
              <a:solidFill>
                <a:schemeClr val="tx1">
                  <a:lumMod val="95000"/>
                  <a:lumOff val="5000"/>
                </a:schemeClr>
              </a:solidFill>
              <a:latin typeface="Rockwell" panose="02060603020205020403" pitchFamily="18" charset="77"/>
            </a:endParaRPr>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5907" y="1294632"/>
            <a:ext cx="6458502" cy="3547003"/>
          </a:xfrm>
          <a:prstGeom prst="rect">
            <a:avLst/>
          </a:prstGeom>
        </p:spPr>
      </p:pic>
    </p:spTree>
    <p:extLst>
      <p:ext uri="{BB962C8B-B14F-4D97-AF65-F5344CB8AC3E}">
        <p14:creationId xmlns:p14="http://schemas.microsoft.com/office/powerpoint/2010/main" val="117918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100898"/>
            <a:ext cx="10692661" cy="1609344"/>
          </a:xfrm>
        </p:spPr>
        <p:txBody>
          <a:bodyPr>
            <a:normAutofit/>
          </a:bodyPr>
          <a:lstStyle/>
          <a:p>
            <a:r>
              <a:rPr lang="en-IN" sz="4800" dirty="0"/>
              <a:t>ordered Categorical Univariate Analysis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2319665"/>
            <a:ext cx="3037718" cy="3388408"/>
          </a:xfrm>
        </p:spPr>
        <p:txBody>
          <a:bodyPr>
            <a:noAutofit/>
          </a:bodyPr>
          <a:lstStyle/>
          <a:p>
            <a:pPr marL="0" indent="0">
              <a:buNone/>
            </a:pPr>
            <a:r>
              <a:rPr lang="en-IN" sz="2400" b="1" i="0" dirty="0">
                <a:solidFill>
                  <a:schemeClr val="tx1">
                    <a:lumMod val="95000"/>
                    <a:lumOff val="5000"/>
                  </a:schemeClr>
                </a:solidFill>
                <a:effectLst/>
                <a:latin typeface="Rockwell" panose="02060603020205020403" pitchFamily="18" charset="77"/>
              </a:rPr>
              <a:t>Inference</a:t>
            </a:r>
            <a:r>
              <a:rPr lang="en-IN" sz="2200" b="1" i="0" dirty="0">
                <a:solidFill>
                  <a:schemeClr val="tx1">
                    <a:lumMod val="95000"/>
                    <a:lumOff val="5000"/>
                  </a:schemeClr>
                </a:solidFill>
                <a:effectLst/>
                <a:latin typeface="Rockwell" panose="02060603020205020403" pitchFamily="18" charset="77"/>
              </a:rPr>
              <a:t>: </a:t>
            </a:r>
            <a:endParaRPr lang="en-IN" sz="2200" b="1" dirty="0">
              <a:solidFill>
                <a:schemeClr val="tx1">
                  <a:lumMod val="95000"/>
                  <a:lumOff val="5000"/>
                </a:schemeClr>
              </a:solidFill>
              <a:latin typeface="Rockwell" panose="02060603020205020403" pitchFamily="18" charset="77"/>
            </a:endParaRPr>
          </a:p>
          <a:p>
            <a:pPr marL="0" indent="0">
              <a:buNone/>
            </a:pPr>
            <a:r>
              <a:rPr lang="en-IN" sz="2200" i="0" dirty="0">
                <a:solidFill>
                  <a:schemeClr val="tx1">
                    <a:lumMod val="95000"/>
                    <a:lumOff val="5000"/>
                  </a:schemeClr>
                </a:solidFill>
                <a:effectLst/>
                <a:latin typeface="Rockwell" panose="02060603020205020403" pitchFamily="18" charset="77"/>
              </a:rPr>
              <a:t>The Volume of Loan borrowing increases at last quarter of the year which indicates borrowers tend to settle there debt consolidations by year end</a:t>
            </a:r>
            <a:endParaRPr lang="en-IN" sz="2200"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E2C3EB2B-5BAC-6E4B-96FE-1BC03615CD00}"/>
              </a:ext>
            </a:extLst>
          </p:cNvPr>
          <p:cNvSpPr txBox="1"/>
          <p:nvPr/>
        </p:nvSpPr>
        <p:spPr>
          <a:xfrm>
            <a:off x="1097280" y="1422971"/>
            <a:ext cx="10152611" cy="646331"/>
          </a:xfrm>
          <a:prstGeom prst="rect">
            <a:avLst/>
          </a:prstGeom>
          <a:noFill/>
        </p:spPr>
        <p:txBody>
          <a:bodyPr wrap="square" rtlCol="0">
            <a:spAutoFit/>
          </a:bodyPr>
          <a:lstStyle/>
          <a:p>
            <a:r>
              <a:rPr lang="en-IN" b="0" i="0" dirty="0">
                <a:solidFill>
                  <a:schemeClr val="tx1">
                    <a:lumMod val="95000"/>
                    <a:lumOff val="5000"/>
                  </a:schemeClr>
                </a:solidFill>
                <a:effectLst/>
                <a:latin typeface="Rockwell" panose="02060603020205020403" pitchFamily="18" charset="77"/>
              </a:rPr>
              <a:t>Analysis is done using single variable and its count. The variable involved does have some ordering based on date or numerical values</a:t>
            </a:r>
            <a:endParaRPr lang="en-US" dirty="0">
              <a:solidFill>
                <a:schemeClr val="tx1">
                  <a:lumMod val="95000"/>
                  <a:lumOff val="5000"/>
                </a:schemeClr>
              </a:solidFill>
              <a:latin typeface="Rockwell" panose="02060603020205020403" pitchFamily="18" charset="77"/>
            </a:endParaRPr>
          </a:p>
        </p:txBody>
      </p:sp>
      <p:pic>
        <p:nvPicPr>
          <p:cNvPr id="10" name="Picture 9">
            <a:extLst>
              <a:ext uri="{FF2B5EF4-FFF2-40B4-BE49-F238E27FC236}">
                <a16:creationId xmlns:a16="http://schemas.microsoft.com/office/drawing/2014/main" id="{FFF753EA-1195-0F89-DB62-D1C5FC1C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72835" y="2180142"/>
            <a:ext cx="7213874" cy="4031773"/>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100898"/>
            <a:ext cx="10692661" cy="1609344"/>
          </a:xfrm>
        </p:spPr>
        <p:txBody>
          <a:bodyPr>
            <a:normAutofit/>
          </a:bodyPr>
          <a:lstStyle/>
          <a:p>
            <a:r>
              <a:rPr lang="en-IN" sz="4800" dirty="0"/>
              <a:t>ordered Categorical Univariate Analysis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8197250" y="2080750"/>
            <a:ext cx="3565258" cy="3388408"/>
          </a:xfrm>
        </p:spPr>
        <p:txBody>
          <a:bodyPr>
            <a:noAutofit/>
          </a:bodyPr>
          <a:lstStyle/>
          <a:p>
            <a:pPr marL="0" indent="0">
              <a:buNone/>
            </a:pPr>
            <a:r>
              <a:rPr lang="en-IN" sz="2400" b="1" i="0" dirty="0">
                <a:solidFill>
                  <a:schemeClr val="tx1">
                    <a:lumMod val="95000"/>
                    <a:lumOff val="5000"/>
                  </a:schemeClr>
                </a:solidFill>
                <a:effectLst/>
                <a:latin typeface="Rockwell" panose="02060603020205020403" pitchFamily="18" charset="77"/>
              </a:rPr>
              <a:t>Inference</a:t>
            </a:r>
            <a:r>
              <a:rPr lang="en-IN" sz="2200" b="1" i="0" dirty="0">
                <a:solidFill>
                  <a:schemeClr val="tx1">
                    <a:lumMod val="95000"/>
                    <a:lumOff val="5000"/>
                  </a:schemeClr>
                </a:solidFill>
                <a:effectLst/>
                <a:latin typeface="Rockwell" panose="02060603020205020403" pitchFamily="18" charset="77"/>
              </a:rPr>
              <a:t>: </a:t>
            </a:r>
            <a:endParaRPr lang="en-IN" sz="2200" b="1" dirty="0">
              <a:solidFill>
                <a:schemeClr val="tx1">
                  <a:lumMod val="95000"/>
                  <a:lumOff val="5000"/>
                </a:schemeClr>
              </a:solidFill>
              <a:latin typeface="Rockwell" panose="02060603020205020403" pitchFamily="18" charset="77"/>
            </a:endParaRPr>
          </a:p>
          <a:p>
            <a:pPr marL="0" indent="0">
              <a:buNone/>
            </a:pPr>
            <a:r>
              <a:rPr lang="en-IN" sz="2000" i="0" dirty="0">
                <a:solidFill>
                  <a:schemeClr val="tx1">
                    <a:lumMod val="95000"/>
                    <a:lumOff val="5000"/>
                  </a:schemeClr>
                </a:solidFill>
                <a:effectLst/>
                <a:latin typeface="Rockwell" panose="02060603020205020403" pitchFamily="18" charset="77"/>
              </a:rPr>
              <a:t>Rate of issuing loans increases with time exponentially. Loans borrowed in year 2011 is almost 7 times then year 2008</a:t>
            </a:r>
            <a:endParaRPr lang="en-IN" sz="2200"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10" name="Picture 9">
            <a:extLst>
              <a:ext uri="{FF2B5EF4-FFF2-40B4-BE49-F238E27FC236}">
                <a16:creationId xmlns:a16="http://schemas.microsoft.com/office/drawing/2014/main" id="{FFF753EA-1195-0F89-DB62-D1C5FC1C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280" y="1678684"/>
            <a:ext cx="8059970" cy="4426527"/>
          </a:xfrm>
          <a:prstGeom prst="rect">
            <a:avLst/>
          </a:prstGeom>
        </p:spPr>
      </p:pic>
    </p:spTree>
    <p:extLst>
      <p:ext uri="{BB962C8B-B14F-4D97-AF65-F5344CB8AC3E}">
        <p14:creationId xmlns:p14="http://schemas.microsoft.com/office/powerpoint/2010/main" val="17578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168225"/>
            <a:ext cx="10692661" cy="1609344"/>
          </a:xfrm>
        </p:spPr>
        <p:txBody>
          <a:bodyPr>
            <a:normAutofit/>
          </a:bodyPr>
          <a:lstStyle/>
          <a:p>
            <a:r>
              <a:rPr lang="en-IN" sz="4800" dirty="0"/>
              <a:t>ordered Categorical Univariate Analysis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11499" y="5007046"/>
            <a:ext cx="5154585" cy="1559377"/>
          </a:xfrm>
        </p:spPr>
        <p:txBody>
          <a:body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 </a:t>
            </a:r>
            <a:r>
              <a:rPr lang="en-IN" i="0" dirty="0">
                <a:solidFill>
                  <a:schemeClr val="tx1">
                    <a:lumMod val="95000"/>
                    <a:lumOff val="5000"/>
                  </a:schemeClr>
                </a:solidFill>
                <a:effectLst/>
                <a:latin typeface="Rockwell" panose="02060603020205020403" pitchFamily="18" charset="77"/>
              </a:rPr>
              <a:t>75% Loans are borrowed for less duration i.e. 36 Months than 60 Months</a:t>
            </a:r>
            <a:endParaRPr lang="en-IN"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91" y="2568760"/>
            <a:ext cx="5409987" cy="2057681"/>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a:t>
            </a:r>
            <a:r>
              <a:rPr lang="en-IN" i="0" dirty="0">
                <a:solidFill>
                  <a:schemeClr val="tx1">
                    <a:lumMod val="95000"/>
                    <a:lumOff val="5000"/>
                  </a:schemeClr>
                </a:solidFill>
                <a:effectLst/>
                <a:latin typeface="Rockwell" panose="02060603020205020403" pitchFamily="18" charset="77"/>
              </a:rPr>
              <a:t> Very small percentage of borrowers have Public Record </a:t>
            </a:r>
            <a:r>
              <a:rPr lang="en-IN" i="0" dirty="0" err="1">
                <a:solidFill>
                  <a:schemeClr val="tx1">
                    <a:lumMod val="95000"/>
                    <a:lumOff val="5000"/>
                  </a:schemeClr>
                </a:solidFill>
                <a:effectLst/>
                <a:latin typeface="Rockwell" panose="02060603020205020403" pitchFamily="18" charset="77"/>
              </a:rPr>
              <a:t>Bankrupcies</a:t>
            </a:r>
            <a:r>
              <a:rPr lang="en-IN" i="0" dirty="0">
                <a:solidFill>
                  <a:schemeClr val="tx1">
                    <a:lumMod val="95000"/>
                    <a:lumOff val="5000"/>
                  </a:schemeClr>
                </a:solidFill>
                <a:effectLst/>
                <a:latin typeface="Rockwell" panose="02060603020205020403" pitchFamily="18" charset="77"/>
              </a:rPr>
              <a:t> so loan default chances are less if there is no public record </a:t>
            </a:r>
            <a:r>
              <a:rPr lang="en-IN" i="0" dirty="0" err="1">
                <a:solidFill>
                  <a:schemeClr val="tx1">
                    <a:lumMod val="95000"/>
                    <a:lumOff val="5000"/>
                  </a:schemeClr>
                </a:solidFill>
                <a:effectLst/>
                <a:latin typeface="Rockwell" panose="02060603020205020403" pitchFamily="18" charset="77"/>
              </a:rPr>
              <a:t>bankrupcies</a:t>
            </a:r>
            <a:r>
              <a:rPr lang="en-IN" i="0" dirty="0">
                <a:solidFill>
                  <a:schemeClr val="tx1">
                    <a:lumMod val="95000"/>
                    <a:lumOff val="5000"/>
                  </a:schemeClr>
                </a:solidFill>
                <a:effectLst/>
                <a:latin typeface="Rockwell" panose="02060603020205020403" pitchFamily="18" charset="77"/>
              </a:rPr>
              <a:t> for an applicant</a:t>
            </a:r>
            <a:endParaRPr lang="en-IN" dirty="0">
              <a:solidFill>
                <a:schemeClr val="tx1">
                  <a:lumMod val="95000"/>
                  <a:lumOff val="5000"/>
                </a:schemeClr>
              </a:solidFill>
              <a:latin typeface="Rockwell" panose="02060603020205020403" pitchFamily="18" charset="77"/>
            </a:endParaRPr>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5907" y="1294632"/>
            <a:ext cx="6458501" cy="3547003"/>
          </a:xfrm>
          <a:prstGeom prst="rect">
            <a:avLst/>
          </a:prstGeom>
        </p:spPr>
      </p:pic>
    </p:spTree>
    <p:extLst>
      <p:ext uri="{BB962C8B-B14F-4D97-AF65-F5344CB8AC3E}">
        <p14:creationId xmlns:p14="http://schemas.microsoft.com/office/powerpoint/2010/main" val="103055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37895"/>
            <a:ext cx="10692661" cy="1609344"/>
          </a:xfrm>
        </p:spPr>
        <p:txBody>
          <a:bodyPr>
            <a:normAutofit/>
          </a:bodyPr>
          <a:lstStyle/>
          <a:p>
            <a:r>
              <a:rPr lang="en-IN" sz="4800" dirty="0"/>
              <a:t>Quantitative Univariate analysis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11499" y="5007046"/>
            <a:ext cx="5154585" cy="1559377"/>
          </a:xfrm>
        </p:spPr>
        <p:txBody>
          <a:body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 </a:t>
            </a:r>
            <a:r>
              <a:rPr lang="en-IN" i="0" dirty="0">
                <a:solidFill>
                  <a:schemeClr val="tx1">
                    <a:lumMod val="95000"/>
                    <a:lumOff val="5000"/>
                  </a:schemeClr>
                </a:solidFill>
                <a:effectLst/>
                <a:latin typeface="Rockwell" panose="02060603020205020403" pitchFamily="18" charset="77"/>
              </a:rPr>
              <a:t>Maximum loans are borrowed for amount between 5000 to 15000</a:t>
            </a:r>
            <a:endParaRPr lang="en-IN"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50" y="1644708"/>
            <a:ext cx="5768730" cy="3158748"/>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287970"/>
            <a:ext cx="5854021" cy="22784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a:t>
            </a:r>
            <a:r>
              <a:rPr lang="en-IN" i="0" dirty="0">
                <a:solidFill>
                  <a:schemeClr val="tx1">
                    <a:lumMod val="95000"/>
                    <a:lumOff val="5000"/>
                  </a:schemeClr>
                </a:solidFill>
                <a:effectLst/>
                <a:latin typeface="Rockwell" panose="02060603020205020403" pitchFamily="18" charset="77"/>
              </a:rPr>
              <a:t> </a:t>
            </a:r>
          </a:p>
          <a:p>
            <a:pPr lvl="1">
              <a:buFont typeface="Arial" panose="020B0604020202020204" pitchFamily="34" charset="0"/>
              <a:buChar char="•"/>
            </a:pPr>
            <a:r>
              <a:rPr lang="en-IN" i="0" dirty="0">
                <a:solidFill>
                  <a:schemeClr val="tx1">
                    <a:lumMod val="95000"/>
                    <a:lumOff val="5000"/>
                  </a:schemeClr>
                </a:solidFill>
                <a:effectLst/>
                <a:latin typeface="Rockwell" panose="02060603020205020403" pitchFamily="18" charset="77"/>
              </a:rPr>
              <a:t>More Loans are borrowed by interest rates around 5-8% and 10-15%. The quantity of loans borrowed decreases after 15% interest rate.</a:t>
            </a:r>
          </a:p>
          <a:p>
            <a:pPr lvl="1">
              <a:buFont typeface="Arial" panose="020B0604020202020204" pitchFamily="34" charset="0"/>
              <a:buChar char="•"/>
            </a:pPr>
            <a:r>
              <a:rPr lang="en-IN" i="0" dirty="0">
                <a:solidFill>
                  <a:schemeClr val="tx1">
                    <a:lumMod val="95000"/>
                    <a:lumOff val="5000"/>
                  </a:schemeClr>
                </a:solidFill>
                <a:effectLst/>
                <a:latin typeface="Rockwell" panose="02060603020205020403" pitchFamily="18" charset="77"/>
              </a:rPr>
              <a:t>No loan is borrowed below 6% and more than 23% interest rate</a:t>
            </a:r>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07472" y="1644708"/>
            <a:ext cx="6458501" cy="2492754"/>
          </a:xfrm>
          <a:prstGeom prst="rect">
            <a:avLst/>
          </a:prstGeom>
        </p:spPr>
      </p:pic>
    </p:spTree>
    <p:extLst>
      <p:ext uri="{BB962C8B-B14F-4D97-AF65-F5344CB8AC3E}">
        <p14:creationId xmlns:p14="http://schemas.microsoft.com/office/powerpoint/2010/main" val="55116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37895"/>
            <a:ext cx="10692661" cy="1609344"/>
          </a:xfrm>
        </p:spPr>
        <p:txBody>
          <a:bodyPr>
            <a:normAutofit/>
          </a:bodyPr>
          <a:lstStyle/>
          <a:p>
            <a:r>
              <a:rPr lang="en-IN" sz="4800" dirty="0"/>
              <a:t>Quantitative Univariate analysis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11499" y="5079603"/>
            <a:ext cx="5154585" cy="1559377"/>
          </a:xfrm>
        </p:spPr>
        <p:txBody>
          <a:body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 </a:t>
            </a:r>
            <a:r>
              <a:rPr lang="en-IN" i="0" dirty="0">
                <a:solidFill>
                  <a:schemeClr val="tx1">
                    <a:lumMod val="95000"/>
                    <a:lumOff val="5000"/>
                  </a:schemeClr>
                </a:solidFill>
                <a:effectLst/>
                <a:latin typeface="Rockwell" panose="02060603020205020403" pitchFamily="18" charset="77"/>
              </a:rPr>
              <a:t>Majority loans borrowers have less Annual Income as the histogram show left skewed normal distribution</a:t>
            </a:r>
            <a:endParaRPr lang="en-IN"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61" y="1646421"/>
            <a:ext cx="5698907" cy="3158748"/>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280138"/>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a:t>
            </a:r>
            <a:r>
              <a:rPr lang="en-IN" i="0" dirty="0">
                <a:solidFill>
                  <a:schemeClr val="tx1">
                    <a:lumMod val="95000"/>
                    <a:lumOff val="5000"/>
                  </a:schemeClr>
                </a:solidFill>
                <a:effectLst/>
                <a:latin typeface="Rockwell" panose="02060603020205020403" pitchFamily="18" charset="77"/>
              </a:rPr>
              <a:t> Debt to Income ratio is concentrated more between range 10 to 20 of </a:t>
            </a:r>
            <a:r>
              <a:rPr lang="en-IN" i="0" dirty="0" err="1">
                <a:solidFill>
                  <a:schemeClr val="tx1">
                    <a:lumMod val="95000"/>
                    <a:lumOff val="5000"/>
                  </a:schemeClr>
                </a:solidFill>
                <a:effectLst/>
                <a:latin typeface="Rockwell" panose="02060603020205020403" pitchFamily="18" charset="77"/>
              </a:rPr>
              <a:t>dti</a:t>
            </a:r>
            <a:endParaRPr lang="en-IN" i="0" dirty="0">
              <a:solidFill>
                <a:schemeClr val="tx1">
                  <a:lumMod val="95000"/>
                  <a:lumOff val="5000"/>
                </a:schemeClr>
              </a:solidFill>
              <a:effectLst/>
              <a:latin typeface="Rockwell" panose="02060603020205020403" pitchFamily="18" charset="77"/>
            </a:endParaRPr>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9862" y="1646421"/>
            <a:ext cx="6432138" cy="3565158"/>
          </a:xfrm>
          <a:prstGeom prst="rect">
            <a:avLst/>
          </a:prstGeom>
        </p:spPr>
      </p:pic>
    </p:spTree>
    <p:extLst>
      <p:ext uri="{BB962C8B-B14F-4D97-AF65-F5344CB8AC3E}">
        <p14:creationId xmlns:p14="http://schemas.microsoft.com/office/powerpoint/2010/main" val="369733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1409695" y="2228671"/>
            <a:ext cx="9372603" cy="1200329"/>
          </a:xfrm>
          <a:prstGeom prst="rect">
            <a:avLst/>
          </a:prstGeom>
          <a:noFill/>
        </p:spPr>
        <p:txBody>
          <a:bodyPr wrap="square" rtlCol="0">
            <a:spAutoFit/>
          </a:bodyPr>
          <a:lstStyle/>
          <a:p>
            <a:pPr algn="ctr"/>
            <a:r>
              <a:rPr lang="en-IN" sz="7200" dirty="0">
                <a:latin typeface="+mj-lt"/>
              </a:rPr>
              <a:t>Segmented Univariate Analysis</a:t>
            </a:r>
          </a:p>
        </p:txBody>
      </p:sp>
      <p:sp>
        <p:nvSpPr>
          <p:cNvPr id="2" name="TextBox 1">
            <a:extLst>
              <a:ext uri="{FF2B5EF4-FFF2-40B4-BE49-F238E27FC236}">
                <a16:creationId xmlns:a16="http://schemas.microsoft.com/office/drawing/2014/main" id="{20BADE69-C198-E1F2-1093-1717D2217EC0}"/>
              </a:ext>
            </a:extLst>
          </p:cNvPr>
          <p:cNvSpPr txBox="1"/>
          <p:nvPr/>
        </p:nvSpPr>
        <p:spPr>
          <a:xfrm>
            <a:off x="2244436" y="3740727"/>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8457F3D-9953-FDC3-E941-1F5DA9E2E231}"/>
              </a:ext>
            </a:extLst>
          </p:cNvPr>
          <p:cNvSpPr txBox="1"/>
          <p:nvPr/>
        </p:nvSpPr>
        <p:spPr>
          <a:xfrm>
            <a:off x="1634836" y="73429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C244042-ECBA-2990-190F-252A4C920E7B}"/>
              </a:ext>
            </a:extLst>
          </p:cNvPr>
          <p:cNvSpPr txBox="1"/>
          <p:nvPr/>
        </p:nvSpPr>
        <p:spPr>
          <a:xfrm>
            <a:off x="2041240" y="4554048"/>
            <a:ext cx="7365996" cy="1200329"/>
          </a:xfrm>
          <a:prstGeom prst="rect">
            <a:avLst/>
          </a:prstGeom>
          <a:noFill/>
        </p:spPr>
        <p:txBody>
          <a:bodyPr wrap="square">
            <a:spAutoFit/>
          </a:bodyPr>
          <a:lstStyle/>
          <a:p>
            <a:pPr algn="ctr"/>
            <a:r>
              <a:rPr lang="en-IN" b="0" i="0" dirty="0">
                <a:solidFill>
                  <a:schemeClr val="tx1">
                    <a:lumMod val="95000"/>
                    <a:lumOff val="5000"/>
                  </a:schemeClr>
                </a:solidFill>
                <a:effectLst/>
                <a:latin typeface="Rockwell" panose="02060603020205020403" pitchFamily="18" charset="77"/>
              </a:rPr>
              <a:t>Analysis is done grouping data on dimensions, comparison of averages and comparison of other metrics</a:t>
            </a:r>
          </a:p>
          <a:p>
            <a:pPr algn="ctr"/>
            <a:br>
              <a:rPr lang="en-IN" b="0" i="0" dirty="0">
                <a:solidFill>
                  <a:srgbClr val="000000"/>
                </a:solidFill>
                <a:effectLst/>
                <a:latin typeface="-apple-system"/>
              </a:rPr>
            </a:br>
            <a:endParaRPr lang="en-IN" b="0" i="0" dirty="0">
              <a:solidFill>
                <a:srgbClr val="000000"/>
              </a:solidFill>
              <a:effectLst/>
              <a:latin typeface="-apple-system"/>
            </a:endParaRPr>
          </a:p>
        </p:txBody>
      </p:sp>
    </p:spTree>
    <p:extLst>
      <p:ext uri="{BB962C8B-B14F-4D97-AF65-F5344CB8AC3E}">
        <p14:creationId xmlns:p14="http://schemas.microsoft.com/office/powerpoint/2010/main" val="399014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37895"/>
            <a:ext cx="10692661" cy="1609344"/>
          </a:xfrm>
        </p:spPr>
        <p:txBody>
          <a:bodyPr>
            <a:normAutofit/>
          </a:bodyPr>
          <a:lstStyle/>
          <a:p>
            <a:r>
              <a:rPr lang="en-IN" sz="4800" dirty="0"/>
              <a:t>Segmented Univariate Analysis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11499" y="5611092"/>
            <a:ext cx="5154585" cy="1221858"/>
          </a:xfrm>
        </p:spPr>
        <p:txBody>
          <a:body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 </a:t>
            </a:r>
            <a:r>
              <a:rPr lang="en-IN" i="0" dirty="0">
                <a:solidFill>
                  <a:schemeClr val="tx1">
                    <a:lumMod val="95000"/>
                    <a:lumOff val="5000"/>
                  </a:schemeClr>
                </a:solidFill>
                <a:effectLst/>
                <a:latin typeface="Rockwell" panose="02060603020205020403" pitchFamily="18" charset="77"/>
              </a:rPr>
              <a:t>Loan default increases with the increase in interest rate</a:t>
            </a:r>
            <a:endParaRPr lang="en-IN"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143" y="1598971"/>
            <a:ext cx="5760813" cy="3861998"/>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249002"/>
            <a:ext cx="5854021" cy="159051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a:t>
            </a:r>
            <a:r>
              <a:rPr lang="en-IN" i="0" dirty="0">
                <a:solidFill>
                  <a:schemeClr val="tx1">
                    <a:lumMod val="95000"/>
                    <a:lumOff val="5000"/>
                  </a:schemeClr>
                </a:solidFill>
                <a:effectLst/>
                <a:latin typeface="Rockwell" panose="02060603020205020403" pitchFamily="18" charset="77"/>
              </a:rPr>
              <a:t> Maximum borrowers are having higher experience i.e. greater than 10 years and maximum defaulters are for the same experience range</a:t>
            </a:r>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00227" y="1608999"/>
            <a:ext cx="6378981" cy="3565158"/>
          </a:xfrm>
          <a:prstGeom prst="rect">
            <a:avLst/>
          </a:prstGeom>
        </p:spPr>
      </p:pic>
    </p:spTree>
    <p:extLst>
      <p:ext uri="{BB962C8B-B14F-4D97-AF65-F5344CB8AC3E}">
        <p14:creationId xmlns:p14="http://schemas.microsoft.com/office/powerpoint/2010/main" val="123693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A2BA-F93E-E928-7740-0F3F8AFB750F}"/>
              </a:ext>
            </a:extLst>
          </p:cNvPr>
          <p:cNvSpPr>
            <a:spLocks noGrp="1"/>
          </p:cNvSpPr>
          <p:nvPr>
            <p:ph type="title"/>
          </p:nvPr>
        </p:nvSpPr>
        <p:spPr/>
        <p:txBody>
          <a:bodyPr/>
          <a:lstStyle/>
          <a:p>
            <a:r>
              <a:rPr lang="en-IN" dirty="0"/>
              <a:t>Objective</a:t>
            </a:r>
            <a:endParaRPr lang="en-US" dirty="0"/>
          </a:p>
        </p:txBody>
      </p:sp>
      <p:sp>
        <p:nvSpPr>
          <p:cNvPr id="3" name="Content Placeholder 2">
            <a:extLst>
              <a:ext uri="{FF2B5EF4-FFF2-40B4-BE49-F238E27FC236}">
                <a16:creationId xmlns:a16="http://schemas.microsoft.com/office/drawing/2014/main" id="{082BEBB9-D2F3-EB30-D84F-0E62EF803ED3}"/>
              </a:ext>
            </a:extLst>
          </p:cNvPr>
          <p:cNvSpPr>
            <a:spLocks noGrp="1"/>
          </p:cNvSpPr>
          <p:nvPr>
            <p:ph idx="1"/>
          </p:nvPr>
        </p:nvSpPr>
        <p:spPr>
          <a:xfrm>
            <a:off x="1069848" y="1792705"/>
            <a:ext cx="10058400" cy="4379495"/>
          </a:xfrm>
        </p:spPr>
        <p:txBody>
          <a:bodyPr>
            <a:normAutofit fontScale="92500" lnSpcReduction="20000"/>
          </a:bodyPr>
          <a:lstStyle/>
          <a:p>
            <a:pPr marL="0" indent="0">
              <a:lnSpc>
                <a:spcPct val="120000"/>
              </a:lnSpc>
              <a:buNone/>
            </a:pPr>
            <a:r>
              <a:rPr lang="en-IN" b="0" dirty="0">
                <a:solidFill>
                  <a:schemeClr val="tx1">
                    <a:lumMod val="95000"/>
                    <a:lumOff val="5000"/>
                  </a:schemeClr>
                </a:solidFill>
                <a:effectLst/>
                <a:latin typeface="Rockwell" panose="02060603020205020403" pitchFamily="18" charset="77"/>
              </a:rPr>
              <a:t>The Lending Club Case Study involves a Consumer Finance Company which specializes in lending various types of loans to urban customers.</a:t>
            </a:r>
          </a:p>
          <a:p>
            <a:pPr marL="0" indent="0">
              <a:lnSpc>
                <a:spcPct val="120000"/>
              </a:lnSpc>
              <a:buNone/>
            </a:pPr>
            <a:r>
              <a:rPr lang="en-IN" sz="2000" dirty="0">
                <a:solidFill>
                  <a:schemeClr val="tx1">
                    <a:lumMod val="95000"/>
                    <a:lumOff val="5000"/>
                  </a:schemeClr>
                </a:solidFill>
                <a:latin typeface="Rockwell" panose="02060603020205020403" pitchFamily="18" charset="77"/>
              </a:rPr>
              <a:t>The Objective of this case study is to </a:t>
            </a:r>
            <a:r>
              <a:rPr lang="en-IN" b="0" dirty="0">
                <a:solidFill>
                  <a:schemeClr val="tx1">
                    <a:lumMod val="95000"/>
                    <a:lumOff val="5000"/>
                  </a:schemeClr>
                </a:solidFill>
                <a:effectLst/>
                <a:latin typeface="Rockwell" panose="02060603020205020403" pitchFamily="18" charset="77"/>
              </a:rPr>
              <a:t>identify risky loan applicants so that loan allotment to such applicants can be avoided leading to lower Credit Loss</a:t>
            </a:r>
          </a:p>
          <a:p>
            <a:pPr marL="0" indent="0">
              <a:lnSpc>
                <a:spcPct val="120000"/>
              </a:lnSpc>
              <a:buNone/>
            </a:pPr>
            <a:r>
              <a:rPr lang="en-IN" dirty="0">
                <a:solidFill>
                  <a:schemeClr val="tx1">
                    <a:lumMod val="95000"/>
                    <a:lumOff val="5000"/>
                  </a:schemeClr>
                </a:solidFill>
                <a:latin typeface="Rockwell" panose="02060603020205020403" pitchFamily="18" charset="77"/>
              </a:rPr>
              <a:t>This is done u</a:t>
            </a:r>
            <a:r>
              <a:rPr lang="en-IN" b="0" dirty="0">
                <a:solidFill>
                  <a:schemeClr val="tx1">
                    <a:lumMod val="95000"/>
                    <a:lumOff val="5000"/>
                  </a:schemeClr>
                </a:solidFill>
                <a:effectLst/>
                <a:latin typeface="Rockwell" panose="02060603020205020403" pitchFamily="18" charset="77"/>
              </a:rPr>
              <a:t>sing </a:t>
            </a:r>
            <a:r>
              <a:rPr lang="en-IN" sz="2000" dirty="0">
                <a:solidFill>
                  <a:schemeClr val="tx1">
                    <a:lumMod val="95000"/>
                    <a:lumOff val="5000"/>
                  </a:schemeClr>
                </a:solidFill>
                <a:latin typeface="Rockwell" panose="02060603020205020403" pitchFamily="18" charset="77"/>
              </a:rPr>
              <a:t>EDA.</a:t>
            </a:r>
          </a:p>
          <a:p>
            <a:pPr marL="0" indent="0">
              <a:lnSpc>
                <a:spcPct val="120000"/>
              </a:lnSpc>
              <a:buNone/>
            </a:pPr>
            <a:r>
              <a:rPr lang="en-IN" sz="2000" dirty="0"/>
              <a:t>Benefits of the case study:</a:t>
            </a:r>
          </a:p>
          <a:p>
            <a:pPr marL="285750" indent="-285750">
              <a:lnSpc>
                <a:spcPct val="120000"/>
              </a:lnSpc>
              <a:buFont typeface="Wingdings" panose="05000000000000000000" pitchFamily="2" charset="2"/>
              <a:buChar char="Ø"/>
            </a:pPr>
            <a:r>
              <a:rPr lang="en-IN" sz="2000" dirty="0"/>
              <a:t>Gives a fair understanding on how EDA is used in real life business problems.</a:t>
            </a:r>
          </a:p>
          <a:p>
            <a:pPr marL="285750" indent="-285750">
              <a:lnSpc>
                <a:spcPct val="120000"/>
              </a:lnSpc>
              <a:buFont typeface="Wingdings" panose="05000000000000000000" pitchFamily="2" charset="2"/>
              <a:buChar char="Ø"/>
            </a:pPr>
            <a:r>
              <a:rPr lang="en-IN" dirty="0"/>
              <a:t>D</a:t>
            </a:r>
            <a:r>
              <a:rPr lang="en-IN" sz="2000" dirty="0"/>
              <a:t>evelops a basic understanding of risk analytics in banking and financial services.</a:t>
            </a:r>
          </a:p>
          <a:p>
            <a:pPr marL="285750" indent="-285750">
              <a:lnSpc>
                <a:spcPct val="120000"/>
              </a:lnSpc>
              <a:buFont typeface="Wingdings" panose="05000000000000000000" pitchFamily="2" charset="2"/>
              <a:buChar char="Ø"/>
            </a:pPr>
            <a:r>
              <a:rPr lang="en-IN" dirty="0"/>
              <a:t>Creates an understanding of h</a:t>
            </a:r>
            <a:r>
              <a:rPr lang="en-IN" sz="2000" dirty="0"/>
              <a:t>ow the data is used to minimize loss of money while lending it to clients.</a:t>
            </a:r>
          </a:p>
          <a:p>
            <a:pPr marL="285750" indent="-285750">
              <a:lnSpc>
                <a:spcPct val="120000"/>
              </a:lnSpc>
              <a:buFont typeface="Wingdings" panose="05000000000000000000" pitchFamily="2" charset="2"/>
              <a:buChar char="Ø"/>
            </a:pPr>
            <a:r>
              <a:rPr lang="en-IN" dirty="0"/>
              <a:t>I</a:t>
            </a:r>
            <a:r>
              <a:rPr lang="en-IN" sz="2000" dirty="0"/>
              <a:t>mproves our understating of data visualization and what charts to use for real life data.</a:t>
            </a:r>
          </a:p>
          <a:p>
            <a:endParaRPr lang="en-US" dirty="0"/>
          </a:p>
        </p:txBody>
      </p:sp>
    </p:spTree>
    <p:extLst>
      <p:ext uri="{BB962C8B-B14F-4D97-AF65-F5344CB8AC3E}">
        <p14:creationId xmlns:p14="http://schemas.microsoft.com/office/powerpoint/2010/main" val="3872599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23797"/>
            <a:ext cx="10692661" cy="1609344"/>
          </a:xfrm>
        </p:spPr>
        <p:txBody>
          <a:bodyPr>
            <a:normAutofit/>
          </a:bodyPr>
          <a:lstStyle/>
          <a:p>
            <a:r>
              <a:rPr lang="en-IN" sz="4800" dirty="0"/>
              <a:t>Loans based on state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581891" y="5477339"/>
            <a:ext cx="11513127" cy="1082876"/>
          </a:xfrm>
        </p:spPr>
        <p:txBody>
          <a:bodyPr>
            <a:noAutofit/>
          </a:bodyPr>
          <a:lstStyle/>
          <a:p>
            <a:pPr>
              <a:lnSpc>
                <a:spcPct val="100000"/>
              </a:lnSpc>
              <a:buFont typeface="Wingdings" pitchFamily="2" charset="2"/>
              <a:buChar char="v"/>
            </a:pPr>
            <a:r>
              <a:rPr lang="en-IN" sz="2400" b="1" i="0" dirty="0">
                <a:solidFill>
                  <a:schemeClr val="tx1">
                    <a:lumMod val="95000"/>
                    <a:lumOff val="5000"/>
                  </a:schemeClr>
                </a:solidFill>
                <a:effectLst/>
                <a:latin typeface="Rockwell" panose="02060603020205020403" pitchFamily="18" charset="77"/>
              </a:rPr>
              <a:t>Inference</a:t>
            </a:r>
            <a:r>
              <a:rPr lang="en-IN" sz="2200" b="1" i="0" dirty="0">
                <a:solidFill>
                  <a:schemeClr val="tx1">
                    <a:lumMod val="95000"/>
                    <a:lumOff val="5000"/>
                  </a:schemeClr>
                </a:solidFill>
                <a:effectLst/>
                <a:latin typeface="Rockwell" panose="02060603020205020403" pitchFamily="18" charset="77"/>
              </a:rPr>
              <a:t>: </a:t>
            </a:r>
            <a:r>
              <a:rPr lang="en-IN" sz="2200" i="0" dirty="0">
                <a:solidFill>
                  <a:schemeClr val="tx1">
                    <a:lumMod val="95000"/>
                    <a:lumOff val="5000"/>
                  </a:schemeClr>
                </a:solidFill>
                <a:effectLst/>
                <a:latin typeface="Rockwell" panose="02060603020205020403" pitchFamily="18" charset="77"/>
              </a:rPr>
              <a:t>The </a:t>
            </a:r>
            <a:r>
              <a:rPr lang="en-IN" sz="2200" dirty="0">
                <a:solidFill>
                  <a:schemeClr val="tx1">
                    <a:lumMod val="95000"/>
                    <a:lumOff val="5000"/>
                  </a:schemeClr>
                </a:solidFill>
                <a:latin typeface="Rockwell" panose="02060603020205020403" pitchFamily="18" charset="77"/>
              </a:rPr>
              <a:t>v</a:t>
            </a:r>
            <a:r>
              <a:rPr lang="en-IN" sz="2200" i="0" dirty="0">
                <a:solidFill>
                  <a:schemeClr val="tx1">
                    <a:lumMod val="95000"/>
                    <a:lumOff val="5000"/>
                  </a:schemeClr>
                </a:solidFill>
                <a:effectLst/>
                <a:latin typeface="Rockwell" panose="02060603020205020403" pitchFamily="18" charset="77"/>
              </a:rPr>
              <a:t>olume of loan borrowing increases at last quarter of the year which indicates borrowers tend to settle there debt consolidations by year end</a:t>
            </a:r>
            <a:endParaRPr lang="en-IN" sz="2200"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10" name="Picture 9">
            <a:extLst>
              <a:ext uri="{FF2B5EF4-FFF2-40B4-BE49-F238E27FC236}">
                <a16:creationId xmlns:a16="http://schemas.microsoft.com/office/drawing/2014/main" id="{FFF753EA-1195-0F89-DB62-D1C5FC1C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492" y="1225333"/>
            <a:ext cx="10872989" cy="4196592"/>
          </a:xfrm>
          <a:prstGeom prst="rect">
            <a:avLst/>
          </a:prstGeom>
        </p:spPr>
      </p:pic>
    </p:spTree>
    <p:extLst>
      <p:ext uri="{BB962C8B-B14F-4D97-AF65-F5344CB8AC3E}">
        <p14:creationId xmlns:p14="http://schemas.microsoft.com/office/powerpoint/2010/main" val="69429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100898"/>
            <a:ext cx="10692661" cy="1609344"/>
          </a:xfrm>
        </p:spPr>
        <p:txBody>
          <a:bodyPr>
            <a:normAutofit/>
          </a:bodyPr>
          <a:lstStyle/>
          <a:p>
            <a:r>
              <a:rPr lang="en-IN" sz="4800" dirty="0"/>
              <a:t>Employee Length</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2319665"/>
            <a:ext cx="3037718" cy="3388408"/>
          </a:xfrm>
        </p:spPr>
        <p:txBody>
          <a:bodyPr>
            <a:noAutofit/>
          </a:bodyPr>
          <a:lstStyle/>
          <a:p>
            <a:pPr marL="0" indent="0">
              <a:buNone/>
            </a:pPr>
            <a:r>
              <a:rPr lang="en-IN" sz="2400" b="1" i="0" dirty="0">
                <a:solidFill>
                  <a:schemeClr val="tx1">
                    <a:lumMod val="95000"/>
                    <a:lumOff val="5000"/>
                  </a:schemeClr>
                </a:solidFill>
                <a:effectLst/>
                <a:latin typeface="Rockwell" panose="02060603020205020403" pitchFamily="18" charset="77"/>
              </a:rPr>
              <a:t>Inference</a:t>
            </a:r>
            <a:r>
              <a:rPr lang="en-IN" sz="2200" b="1" i="0" dirty="0">
                <a:solidFill>
                  <a:schemeClr val="tx1">
                    <a:lumMod val="95000"/>
                    <a:lumOff val="5000"/>
                  </a:schemeClr>
                </a:solidFill>
                <a:effectLst/>
                <a:latin typeface="Rockwell" panose="02060603020205020403" pitchFamily="18" charset="77"/>
              </a:rPr>
              <a:t>: </a:t>
            </a:r>
            <a:endParaRPr lang="en-IN" sz="2200" b="1" dirty="0">
              <a:solidFill>
                <a:schemeClr val="tx1">
                  <a:lumMod val="95000"/>
                  <a:lumOff val="5000"/>
                </a:schemeClr>
              </a:solidFill>
              <a:latin typeface="Rockwell" panose="02060603020205020403" pitchFamily="18" charset="77"/>
            </a:endParaRPr>
          </a:p>
          <a:p>
            <a:pPr marL="0" indent="0" algn="l">
              <a:buNone/>
            </a:pPr>
            <a:r>
              <a:rPr lang="en-IN" sz="2400" dirty="0">
                <a:solidFill>
                  <a:schemeClr val="tx1">
                    <a:lumMod val="95000"/>
                    <a:lumOff val="5000"/>
                  </a:schemeClr>
                </a:solidFill>
                <a:effectLst/>
                <a:latin typeface="Rockwell" panose="02060603020205020403" pitchFamily="18" charset="77"/>
              </a:rPr>
              <a:t>Defaults percentage is high for tenure of 60 months than tenure of 36 months. So to lend loan for less duration is recommended</a:t>
            </a:r>
          </a:p>
          <a:p>
            <a:pPr marL="0" indent="0" algn="r">
              <a:buNone/>
            </a:pPr>
            <a:endParaRPr lang="en-IN" sz="2400" b="0" i="0" dirty="0">
              <a:effectLst/>
              <a:latin typeface="var(--jp-cell-prompt-font-family)"/>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E2C3EB2B-5BAC-6E4B-96FE-1BC03615CD00}"/>
              </a:ext>
            </a:extLst>
          </p:cNvPr>
          <p:cNvSpPr txBox="1"/>
          <p:nvPr/>
        </p:nvSpPr>
        <p:spPr>
          <a:xfrm>
            <a:off x="1097280" y="1422971"/>
            <a:ext cx="10152611" cy="646331"/>
          </a:xfrm>
          <a:prstGeom prst="rect">
            <a:avLst/>
          </a:prstGeom>
          <a:noFill/>
        </p:spPr>
        <p:txBody>
          <a:bodyPr wrap="square" rtlCol="0">
            <a:spAutoFit/>
          </a:bodyPr>
          <a:lstStyle/>
          <a:p>
            <a:r>
              <a:rPr lang="en-IN" b="0" i="0" dirty="0">
                <a:solidFill>
                  <a:schemeClr val="tx1">
                    <a:lumMod val="95000"/>
                    <a:lumOff val="5000"/>
                  </a:schemeClr>
                </a:solidFill>
                <a:effectLst/>
                <a:latin typeface="Rockwell" panose="02060603020205020403" pitchFamily="18" charset="77"/>
              </a:rPr>
              <a:t>Analysis is done using single variable and its count. The variable involved does have some ordering based on date or numerical values</a:t>
            </a:r>
            <a:endParaRPr lang="en-US" dirty="0">
              <a:solidFill>
                <a:schemeClr val="tx1">
                  <a:lumMod val="95000"/>
                  <a:lumOff val="5000"/>
                </a:schemeClr>
              </a:solidFill>
              <a:latin typeface="Rockwell" panose="02060603020205020403" pitchFamily="18" charset="77"/>
            </a:endParaRPr>
          </a:p>
        </p:txBody>
      </p:sp>
      <p:pic>
        <p:nvPicPr>
          <p:cNvPr id="10" name="Picture 9">
            <a:extLst>
              <a:ext uri="{FF2B5EF4-FFF2-40B4-BE49-F238E27FC236}">
                <a16:creationId xmlns:a16="http://schemas.microsoft.com/office/drawing/2014/main" id="{FFF753EA-1195-0F89-DB62-D1C5FC1C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72835" y="2180142"/>
            <a:ext cx="7213874" cy="4031772"/>
          </a:xfrm>
          <a:prstGeom prst="rect">
            <a:avLst/>
          </a:prstGeom>
        </p:spPr>
      </p:pic>
    </p:spTree>
    <p:extLst>
      <p:ext uri="{BB962C8B-B14F-4D97-AF65-F5344CB8AC3E}">
        <p14:creationId xmlns:p14="http://schemas.microsoft.com/office/powerpoint/2010/main" val="246692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2015836" y="2097147"/>
            <a:ext cx="8160327" cy="1477328"/>
          </a:xfrm>
          <a:prstGeom prst="rect">
            <a:avLst/>
          </a:prstGeom>
          <a:noFill/>
        </p:spPr>
        <p:txBody>
          <a:bodyPr wrap="square" rtlCol="0">
            <a:spAutoFit/>
          </a:bodyPr>
          <a:lstStyle/>
          <a:p>
            <a:pPr algn="ctr"/>
            <a:r>
              <a:rPr lang="en-IN" sz="9000" dirty="0">
                <a:latin typeface="+mj-lt"/>
              </a:rPr>
              <a:t>Bivariate Analysis</a:t>
            </a:r>
          </a:p>
        </p:txBody>
      </p:sp>
      <p:sp>
        <p:nvSpPr>
          <p:cNvPr id="2" name="TextBox 1">
            <a:extLst>
              <a:ext uri="{FF2B5EF4-FFF2-40B4-BE49-F238E27FC236}">
                <a16:creationId xmlns:a16="http://schemas.microsoft.com/office/drawing/2014/main" id="{20BADE69-C198-E1F2-1093-1717D2217EC0}"/>
              </a:ext>
            </a:extLst>
          </p:cNvPr>
          <p:cNvSpPr txBox="1"/>
          <p:nvPr/>
        </p:nvSpPr>
        <p:spPr>
          <a:xfrm>
            <a:off x="2244436" y="3740727"/>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8457F3D-9953-FDC3-E941-1F5DA9E2E231}"/>
              </a:ext>
            </a:extLst>
          </p:cNvPr>
          <p:cNvSpPr txBox="1"/>
          <p:nvPr/>
        </p:nvSpPr>
        <p:spPr>
          <a:xfrm>
            <a:off x="1634836" y="73429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C244042-ECBA-2990-190F-252A4C920E7B}"/>
              </a:ext>
            </a:extLst>
          </p:cNvPr>
          <p:cNvSpPr txBox="1"/>
          <p:nvPr/>
        </p:nvSpPr>
        <p:spPr>
          <a:xfrm>
            <a:off x="2680853" y="4563253"/>
            <a:ext cx="6830291" cy="369332"/>
          </a:xfrm>
          <a:prstGeom prst="rect">
            <a:avLst/>
          </a:prstGeom>
          <a:noFill/>
        </p:spPr>
        <p:txBody>
          <a:bodyPr wrap="square">
            <a:spAutoFit/>
          </a:bodyPr>
          <a:lstStyle/>
          <a:p>
            <a:pPr algn="ctr"/>
            <a:r>
              <a:rPr lang="en-IN" b="0" i="0" dirty="0">
                <a:solidFill>
                  <a:schemeClr val="tx1">
                    <a:lumMod val="95000"/>
                    <a:lumOff val="5000"/>
                  </a:schemeClr>
                </a:solidFill>
                <a:effectLst/>
                <a:latin typeface="Rockwell" panose="02060603020205020403" pitchFamily="18" charset="77"/>
              </a:rPr>
              <a:t>Analysis between 2 variables is called Bivariate Analysis</a:t>
            </a:r>
          </a:p>
        </p:txBody>
      </p:sp>
      <p:sp>
        <p:nvSpPr>
          <p:cNvPr id="7" name="TextBox 6">
            <a:extLst>
              <a:ext uri="{FF2B5EF4-FFF2-40B4-BE49-F238E27FC236}">
                <a16:creationId xmlns:a16="http://schemas.microsoft.com/office/drawing/2014/main" id="{3ED4A281-6AEA-C1F7-17AF-E9F3DB5F1EA0}"/>
              </a:ext>
            </a:extLst>
          </p:cNvPr>
          <p:cNvSpPr txBox="1"/>
          <p:nvPr/>
        </p:nvSpPr>
        <p:spPr>
          <a:xfrm>
            <a:off x="3620362" y="4747919"/>
            <a:ext cx="4951271" cy="923330"/>
          </a:xfrm>
          <a:prstGeom prst="rect">
            <a:avLst/>
          </a:prstGeom>
          <a:noFill/>
        </p:spPr>
        <p:txBody>
          <a:bodyPr wrap="square">
            <a:spAutoFit/>
          </a:bodyPr>
          <a:lstStyle/>
          <a:p>
            <a:pPr marL="285750" indent="-285750">
              <a:buFont typeface="Wingdings" pitchFamily="2" charset="2"/>
              <a:buChar char="Ø"/>
            </a:pPr>
            <a:endParaRPr lang="en-IN" i="0" dirty="0">
              <a:solidFill>
                <a:srgbClr val="C00000"/>
              </a:solidFill>
              <a:effectLst/>
              <a:latin typeface="Rockwell" panose="02060603020205020403" pitchFamily="18" charset="77"/>
            </a:endParaRPr>
          </a:p>
          <a:p>
            <a:pPr marL="285750" indent="-285750">
              <a:buFont typeface="Wingdings" pitchFamily="2" charset="2"/>
              <a:buChar char="Ø"/>
            </a:pPr>
            <a:r>
              <a:rPr lang="en-IN" i="0" dirty="0">
                <a:solidFill>
                  <a:schemeClr val="tx1">
                    <a:lumMod val="95000"/>
                    <a:lumOff val="5000"/>
                  </a:schemeClr>
                </a:solidFill>
                <a:effectLst/>
                <a:latin typeface="Rockwell" panose="02060603020205020403" pitchFamily="18" charset="77"/>
              </a:rPr>
              <a:t>Bivariate Analysis on Continuous Variables</a:t>
            </a:r>
          </a:p>
          <a:p>
            <a:pPr marL="285750" indent="-285750">
              <a:buFont typeface="Wingdings" pitchFamily="2" charset="2"/>
              <a:buChar char="Ø"/>
            </a:pPr>
            <a:r>
              <a:rPr lang="en-IN" i="0" dirty="0">
                <a:solidFill>
                  <a:schemeClr val="tx1">
                    <a:lumMod val="95000"/>
                    <a:lumOff val="5000"/>
                  </a:schemeClr>
                </a:solidFill>
                <a:effectLst/>
                <a:latin typeface="Rockwell" panose="02060603020205020403" pitchFamily="18" charset="77"/>
              </a:rPr>
              <a:t>Bivariate Analysis on Categorial Variables</a:t>
            </a:r>
          </a:p>
        </p:txBody>
      </p:sp>
    </p:spTree>
    <p:extLst>
      <p:ext uri="{BB962C8B-B14F-4D97-AF65-F5344CB8AC3E}">
        <p14:creationId xmlns:p14="http://schemas.microsoft.com/office/powerpoint/2010/main" val="41503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69847" y="37895"/>
            <a:ext cx="10692661" cy="1609344"/>
          </a:xfrm>
        </p:spPr>
        <p:txBody>
          <a:bodyPr>
            <a:normAutofit/>
          </a:bodyPr>
          <a:lstStyle/>
          <a:p>
            <a:r>
              <a:rPr lang="en-IN" sz="4800" dirty="0"/>
              <a:t>Bivariate analysis on continuous variables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11499" y="5259718"/>
            <a:ext cx="5154585" cy="1559377"/>
          </a:xfrm>
        </p:spPr>
        <p:txBody>
          <a:body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 </a:t>
            </a:r>
            <a:r>
              <a:rPr lang="en-IN" i="0" dirty="0">
                <a:solidFill>
                  <a:schemeClr val="tx1">
                    <a:lumMod val="95000"/>
                    <a:lumOff val="5000"/>
                  </a:schemeClr>
                </a:solidFill>
                <a:effectLst/>
                <a:latin typeface="Rockwell" panose="02060603020205020403" pitchFamily="18" charset="77"/>
              </a:rPr>
              <a:t>Loan Defaults increase with increase in Loan Amount or Interest Rate between 10% to 17.5%</a:t>
            </a:r>
            <a:endParaRPr lang="en-IN"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61" y="1658263"/>
            <a:ext cx="5698907" cy="3135063"/>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280138"/>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a:t>
            </a:r>
            <a:r>
              <a:rPr lang="en-IN" i="0" dirty="0">
                <a:solidFill>
                  <a:schemeClr val="tx1">
                    <a:lumMod val="95000"/>
                    <a:lumOff val="5000"/>
                  </a:schemeClr>
                </a:solidFill>
                <a:effectLst/>
                <a:latin typeface="Rockwell" panose="02060603020205020403" pitchFamily="18" charset="77"/>
              </a:rPr>
              <a:t> Dense loan defaults is visible with High Loan Amount and Low Annual Income</a:t>
            </a:r>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59862" y="1628770"/>
            <a:ext cx="6432138" cy="3489619"/>
          </a:xfrm>
          <a:prstGeom prst="rect">
            <a:avLst/>
          </a:prstGeom>
        </p:spPr>
      </p:pic>
    </p:spTree>
    <p:extLst>
      <p:ext uri="{BB962C8B-B14F-4D97-AF65-F5344CB8AC3E}">
        <p14:creationId xmlns:p14="http://schemas.microsoft.com/office/powerpoint/2010/main" val="353352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252206" y="100898"/>
            <a:ext cx="11939793" cy="1609344"/>
          </a:xfrm>
        </p:spPr>
        <p:txBody>
          <a:bodyPr>
            <a:normAutofit/>
          </a:bodyPr>
          <a:lstStyle/>
          <a:p>
            <a:r>
              <a:rPr lang="en-IN" sz="4000" dirty="0"/>
              <a:t>Bivariate analysis on continuous and categorical variables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8783782" y="2080750"/>
            <a:ext cx="3408216" cy="3388408"/>
          </a:xfrm>
        </p:spPr>
        <p:txBody>
          <a:bodyPr>
            <a:noAutofit/>
          </a:bodyPr>
          <a:lstStyle/>
          <a:p>
            <a:pPr marL="0" indent="0">
              <a:buNone/>
            </a:pPr>
            <a:r>
              <a:rPr lang="en-IN" sz="2400" b="1" i="0" dirty="0">
                <a:solidFill>
                  <a:schemeClr val="tx1">
                    <a:lumMod val="95000"/>
                    <a:lumOff val="5000"/>
                  </a:schemeClr>
                </a:solidFill>
                <a:effectLst/>
                <a:latin typeface="Rockwell" panose="02060603020205020403" pitchFamily="18" charset="77"/>
              </a:rPr>
              <a:t>Inference</a:t>
            </a:r>
            <a:r>
              <a:rPr lang="en-IN" sz="2200" b="1" i="0" dirty="0">
                <a:solidFill>
                  <a:schemeClr val="tx1">
                    <a:lumMod val="95000"/>
                    <a:lumOff val="5000"/>
                  </a:schemeClr>
                </a:solidFill>
                <a:effectLst/>
                <a:latin typeface="Rockwell" panose="02060603020205020403" pitchFamily="18" charset="77"/>
              </a:rPr>
              <a:t>: </a:t>
            </a:r>
            <a:endParaRPr lang="en-IN" sz="2200" b="1" dirty="0">
              <a:solidFill>
                <a:schemeClr val="tx1">
                  <a:lumMod val="95000"/>
                  <a:lumOff val="5000"/>
                </a:schemeClr>
              </a:solidFill>
              <a:latin typeface="Rockwell" panose="02060603020205020403" pitchFamily="18" charset="77"/>
            </a:endParaRPr>
          </a:p>
          <a:p>
            <a:pPr marL="0" indent="0">
              <a:buNone/>
            </a:pPr>
            <a:r>
              <a:rPr lang="en-IN" i="0" dirty="0">
                <a:solidFill>
                  <a:schemeClr val="tx1">
                    <a:lumMod val="95000"/>
                    <a:lumOff val="5000"/>
                  </a:schemeClr>
                </a:solidFill>
                <a:effectLst/>
                <a:latin typeface="Rockwell" panose="02060603020205020403" pitchFamily="18" charset="77"/>
              </a:rPr>
              <a:t>Higher Interest Rate are assigned to borrowers with Higher Grade from A - G</a:t>
            </a:r>
            <a:endParaRPr lang="en-IN" sz="2200"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10" name="Picture 9">
            <a:extLst>
              <a:ext uri="{FF2B5EF4-FFF2-40B4-BE49-F238E27FC236}">
                <a16:creationId xmlns:a16="http://schemas.microsoft.com/office/drawing/2014/main" id="{FFF753EA-1195-0F89-DB62-D1C5FC1C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2931" y="1517664"/>
            <a:ext cx="8531576" cy="4823076"/>
          </a:xfrm>
          <a:prstGeom prst="rect">
            <a:avLst/>
          </a:prstGeom>
        </p:spPr>
      </p:pic>
    </p:spTree>
    <p:extLst>
      <p:ext uri="{BB962C8B-B14F-4D97-AF65-F5344CB8AC3E}">
        <p14:creationId xmlns:p14="http://schemas.microsoft.com/office/powerpoint/2010/main" val="77993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740616" y="37895"/>
            <a:ext cx="10771728" cy="1609344"/>
          </a:xfrm>
        </p:spPr>
        <p:txBody>
          <a:bodyPr>
            <a:normAutofit/>
          </a:bodyPr>
          <a:lstStyle/>
          <a:p>
            <a:r>
              <a:rPr lang="en-IN" sz="4800" dirty="0"/>
              <a:t>Bivariate analysis on categorical variables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211499" y="5604426"/>
            <a:ext cx="5154585" cy="1559377"/>
          </a:xfrm>
        </p:spPr>
        <p:txBody>
          <a:body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a:t>
            </a:r>
            <a:r>
              <a:rPr lang="en-IN" i="0" dirty="0">
                <a:solidFill>
                  <a:schemeClr val="tx1">
                    <a:lumMod val="95000"/>
                    <a:lumOff val="5000"/>
                  </a:schemeClr>
                </a:solidFill>
                <a:effectLst/>
                <a:latin typeface="Rockwell" panose="02060603020205020403" pitchFamily="18" charset="77"/>
              </a:rPr>
              <a:t>: Higher Interest Rate are assigned to borrowers with Higher Grade from A - G</a:t>
            </a:r>
            <a:endParaRPr lang="en-IN" dirty="0">
              <a:solidFill>
                <a:schemeClr val="tx1">
                  <a:lumMod val="95000"/>
                  <a:lumOff val="5000"/>
                </a:schemeClr>
              </a:solidFill>
              <a:latin typeface="Rockwell" panose="02060603020205020403" pitchFamily="18" charset="77"/>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1499" y="1454084"/>
            <a:ext cx="5373311" cy="3818674"/>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582539"/>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v"/>
            </a:pPr>
            <a:r>
              <a:rPr lang="en-IN" b="1" i="0" dirty="0">
                <a:solidFill>
                  <a:schemeClr val="tx1">
                    <a:lumMod val="95000"/>
                    <a:lumOff val="5000"/>
                  </a:schemeClr>
                </a:solidFill>
                <a:effectLst/>
                <a:latin typeface="Rockwell" panose="02060603020205020403" pitchFamily="18" charset="77"/>
              </a:rPr>
              <a:t>Inference</a:t>
            </a:r>
            <a:r>
              <a:rPr lang="en-IN" i="0" dirty="0">
                <a:solidFill>
                  <a:schemeClr val="tx1">
                    <a:lumMod val="95000"/>
                    <a:lumOff val="5000"/>
                  </a:schemeClr>
                </a:solidFill>
                <a:effectLst/>
                <a:latin typeface="Rockwell" panose="02060603020205020403" pitchFamily="18" charset="77"/>
              </a:rPr>
              <a:t>: Borrowers having no public record bankruptcy usually are not defaulters</a:t>
            </a:r>
            <a:endParaRPr lang="en-IN" dirty="0">
              <a:solidFill>
                <a:schemeClr val="tx1">
                  <a:lumMod val="95000"/>
                  <a:lumOff val="5000"/>
                </a:schemeClr>
              </a:solidFill>
              <a:latin typeface="Rockwell" panose="02060603020205020403" pitchFamily="18" charset="77"/>
            </a:endParaRPr>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90390" y="1589984"/>
            <a:ext cx="6290111" cy="3489619"/>
          </a:xfrm>
          <a:prstGeom prst="rect">
            <a:avLst/>
          </a:prstGeom>
        </p:spPr>
      </p:pic>
    </p:spTree>
    <p:extLst>
      <p:ext uri="{BB962C8B-B14F-4D97-AF65-F5344CB8AC3E}">
        <p14:creationId xmlns:p14="http://schemas.microsoft.com/office/powerpoint/2010/main" val="90462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2015836" y="2097147"/>
            <a:ext cx="8160327" cy="1477328"/>
          </a:xfrm>
          <a:prstGeom prst="rect">
            <a:avLst/>
          </a:prstGeom>
          <a:noFill/>
        </p:spPr>
        <p:txBody>
          <a:bodyPr wrap="square" rtlCol="0">
            <a:spAutoFit/>
          </a:bodyPr>
          <a:lstStyle/>
          <a:p>
            <a:pPr algn="ctr"/>
            <a:r>
              <a:rPr lang="en-IN" sz="9000" dirty="0">
                <a:latin typeface="+mj-lt"/>
              </a:rPr>
              <a:t>Derived Metrics</a:t>
            </a:r>
          </a:p>
        </p:txBody>
      </p:sp>
      <p:sp>
        <p:nvSpPr>
          <p:cNvPr id="2" name="TextBox 1">
            <a:extLst>
              <a:ext uri="{FF2B5EF4-FFF2-40B4-BE49-F238E27FC236}">
                <a16:creationId xmlns:a16="http://schemas.microsoft.com/office/drawing/2014/main" id="{20BADE69-C198-E1F2-1093-1717D2217EC0}"/>
              </a:ext>
            </a:extLst>
          </p:cNvPr>
          <p:cNvSpPr txBox="1"/>
          <p:nvPr/>
        </p:nvSpPr>
        <p:spPr>
          <a:xfrm>
            <a:off x="2244436" y="3740727"/>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8457F3D-9953-FDC3-E941-1F5DA9E2E231}"/>
              </a:ext>
            </a:extLst>
          </p:cNvPr>
          <p:cNvSpPr txBox="1"/>
          <p:nvPr/>
        </p:nvSpPr>
        <p:spPr>
          <a:xfrm>
            <a:off x="1634836" y="73429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C244042-ECBA-2990-190F-252A4C920E7B}"/>
              </a:ext>
            </a:extLst>
          </p:cNvPr>
          <p:cNvSpPr txBox="1"/>
          <p:nvPr/>
        </p:nvSpPr>
        <p:spPr>
          <a:xfrm>
            <a:off x="2680853" y="4563253"/>
            <a:ext cx="6830291" cy="369332"/>
          </a:xfrm>
          <a:prstGeom prst="rect">
            <a:avLst/>
          </a:prstGeom>
          <a:noFill/>
        </p:spPr>
        <p:txBody>
          <a:bodyPr wrap="square">
            <a:spAutoFit/>
          </a:bodyPr>
          <a:lstStyle/>
          <a:p>
            <a:pPr algn="ctr"/>
            <a:r>
              <a:rPr lang="en-IN" b="0" i="0" dirty="0">
                <a:solidFill>
                  <a:schemeClr val="tx1">
                    <a:lumMod val="95000"/>
                    <a:lumOff val="5000"/>
                  </a:schemeClr>
                </a:solidFill>
                <a:effectLst/>
                <a:latin typeface="Rockwell" panose="02060603020205020403" pitchFamily="18" charset="77"/>
              </a:rPr>
              <a:t>Creating variables using co-relationship between variables</a:t>
            </a:r>
          </a:p>
        </p:txBody>
      </p:sp>
    </p:spTree>
    <p:extLst>
      <p:ext uri="{BB962C8B-B14F-4D97-AF65-F5344CB8AC3E}">
        <p14:creationId xmlns:p14="http://schemas.microsoft.com/office/powerpoint/2010/main" val="71703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401782" y="-319762"/>
            <a:ext cx="10692661" cy="1609344"/>
          </a:xfrm>
        </p:spPr>
        <p:txBody>
          <a:bodyPr>
            <a:normAutofit/>
          </a:bodyPr>
          <a:lstStyle/>
          <a:p>
            <a:r>
              <a:rPr lang="en-IN" sz="4800" dirty="0"/>
              <a:t>Derived Metrics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10836" y="803564"/>
            <a:ext cx="4931562" cy="5846617"/>
          </a:xfrm>
        </p:spPr>
        <p:txBody>
          <a:bodyPr>
            <a:noAutofit/>
          </a:bodyPr>
          <a:lstStyle/>
          <a:p>
            <a:pPr marL="0" indent="0">
              <a:lnSpc>
                <a:spcPct val="100000"/>
              </a:lnSpc>
              <a:buNone/>
            </a:pPr>
            <a:r>
              <a:rPr lang="en-IN" sz="1400" b="1" i="0" dirty="0">
                <a:solidFill>
                  <a:schemeClr val="tx1">
                    <a:lumMod val="95000"/>
                    <a:lumOff val="5000"/>
                  </a:schemeClr>
                </a:solidFill>
                <a:effectLst/>
                <a:latin typeface="Rockwell" panose="02060603020205020403" pitchFamily="18" charset="77"/>
              </a:rPr>
              <a:t>Inference: </a:t>
            </a:r>
            <a:endParaRPr lang="en-IN" sz="1400" b="1" dirty="0">
              <a:solidFill>
                <a:schemeClr val="tx1">
                  <a:lumMod val="95000"/>
                  <a:lumOff val="5000"/>
                </a:schemeClr>
              </a:solidFill>
              <a:latin typeface="Rockwell" panose="02060603020205020403" pitchFamily="18" charset="77"/>
            </a:endParaRPr>
          </a:p>
          <a:p>
            <a:pPr algn="l">
              <a:lnSpc>
                <a:spcPct val="100000"/>
              </a:lnSpc>
              <a:buFont typeface="Wingdings" pitchFamily="2" charset="2"/>
              <a:buChar char="v"/>
            </a:pPr>
            <a:r>
              <a:rPr lang="en-IN" sz="1300" i="0" dirty="0">
                <a:solidFill>
                  <a:schemeClr val="tx1">
                    <a:lumMod val="95000"/>
                    <a:lumOff val="5000"/>
                  </a:schemeClr>
                </a:solidFill>
                <a:effectLst/>
                <a:latin typeface="Rockwell" panose="02060603020205020403" pitchFamily="18" charset="77"/>
              </a:rPr>
              <a:t>Loan Status is directly proportional to Loan Amount by 0.062, higher the loan amount higher the chances of default</a:t>
            </a:r>
          </a:p>
          <a:p>
            <a:pPr algn="l">
              <a:lnSpc>
                <a:spcPct val="100000"/>
              </a:lnSpc>
              <a:buFont typeface="Wingdings" pitchFamily="2" charset="2"/>
              <a:buChar char="v"/>
            </a:pPr>
            <a:r>
              <a:rPr lang="en-IN" sz="1300" i="0" dirty="0">
                <a:solidFill>
                  <a:schemeClr val="tx1">
                    <a:lumMod val="95000"/>
                    <a:lumOff val="5000"/>
                  </a:schemeClr>
                </a:solidFill>
                <a:effectLst/>
                <a:latin typeface="Rockwell" panose="02060603020205020403" pitchFamily="18" charset="77"/>
              </a:rPr>
              <a:t>Loan Status is directly proportional to Interest rate by 0.21, higher the interest higher the chances of default</a:t>
            </a:r>
          </a:p>
          <a:p>
            <a:pPr algn="l">
              <a:lnSpc>
                <a:spcPct val="100000"/>
              </a:lnSpc>
              <a:buFont typeface="Wingdings" pitchFamily="2" charset="2"/>
              <a:buChar char="v"/>
            </a:pPr>
            <a:r>
              <a:rPr lang="en-IN" sz="1300" i="0" dirty="0">
                <a:solidFill>
                  <a:schemeClr val="tx1">
                    <a:lumMod val="95000"/>
                    <a:lumOff val="5000"/>
                  </a:schemeClr>
                </a:solidFill>
                <a:effectLst/>
                <a:latin typeface="Rockwell" panose="02060603020205020403" pitchFamily="18" charset="77"/>
              </a:rPr>
              <a:t>Loan Status is inversely proportional to Annual Income by 0.064, higher the annual income less the chances of default</a:t>
            </a:r>
          </a:p>
          <a:p>
            <a:pPr algn="l">
              <a:lnSpc>
                <a:spcPct val="100000"/>
              </a:lnSpc>
              <a:buFont typeface="Wingdings" pitchFamily="2" charset="2"/>
              <a:buChar char="v"/>
            </a:pPr>
            <a:r>
              <a:rPr lang="en-IN" sz="1300" i="0" dirty="0">
                <a:solidFill>
                  <a:schemeClr val="tx1">
                    <a:lumMod val="95000"/>
                    <a:lumOff val="5000"/>
                  </a:schemeClr>
                </a:solidFill>
                <a:effectLst/>
                <a:latin typeface="Rockwell" panose="02060603020205020403" pitchFamily="18" charset="77"/>
              </a:rPr>
              <a:t>Loan Status is directly proportional to Debt to Income ratio by 0.044, higher the </a:t>
            </a:r>
            <a:r>
              <a:rPr lang="en-IN" sz="1300" i="0" dirty="0" err="1">
                <a:solidFill>
                  <a:schemeClr val="tx1">
                    <a:lumMod val="95000"/>
                    <a:lumOff val="5000"/>
                  </a:schemeClr>
                </a:solidFill>
                <a:effectLst/>
                <a:latin typeface="Rockwell" panose="02060603020205020403" pitchFamily="18" charset="77"/>
              </a:rPr>
              <a:t>dti</a:t>
            </a:r>
            <a:r>
              <a:rPr lang="en-IN" sz="1300" i="0" dirty="0">
                <a:solidFill>
                  <a:schemeClr val="tx1">
                    <a:lumMod val="95000"/>
                    <a:lumOff val="5000"/>
                  </a:schemeClr>
                </a:solidFill>
                <a:effectLst/>
                <a:latin typeface="Rockwell" panose="02060603020205020403" pitchFamily="18" charset="77"/>
              </a:rPr>
              <a:t> higher the chances of default</a:t>
            </a:r>
          </a:p>
          <a:p>
            <a:pPr algn="l">
              <a:lnSpc>
                <a:spcPct val="100000"/>
              </a:lnSpc>
              <a:buFont typeface="Wingdings" pitchFamily="2" charset="2"/>
              <a:buChar char="v"/>
            </a:pPr>
            <a:r>
              <a:rPr lang="en-IN" sz="1300" i="0" dirty="0">
                <a:solidFill>
                  <a:schemeClr val="tx1">
                    <a:lumMod val="95000"/>
                    <a:lumOff val="5000"/>
                  </a:schemeClr>
                </a:solidFill>
                <a:effectLst/>
                <a:latin typeface="Rockwell" panose="02060603020205020403" pitchFamily="18" charset="77"/>
              </a:rPr>
              <a:t>Loan Status is inversely proportional to Verification Status by 0.045, more chances of default if verification is successful which shows flaws in Verification status</a:t>
            </a:r>
          </a:p>
          <a:p>
            <a:pPr algn="l">
              <a:lnSpc>
                <a:spcPct val="100000"/>
              </a:lnSpc>
              <a:buFont typeface="Wingdings" pitchFamily="2" charset="2"/>
              <a:buChar char="v"/>
            </a:pPr>
            <a:r>
              <a:rPr lang="en-IN" sz="1300" i="0" dirty="0">
                <a:solidFill>
                  <a:schemeClr val="tx1">
                    <a:lumMod val="95000"/>
                    <a:lumOff val="5000"/>
                  </a:schemeClr>
                </a:solidFill>
                <a:effectLst/>
                <a:latin typeface="Rockwell" panose="02060603020205020403" pitchFamily="18" charset="77"/>
              </a:rPr>
              <a:t>Loan Status is directly proportional to Pub Rec Bankruptcy ratio by 0.047, higher the Public Record for Bankruptcy higher the chances of default</a:t>
            </a:r>
          </a:p>
          <a:p>
            <a:pPr algn="l">
              <a:lnSpc>
                <a:spcPct val="100000"/>
              </a:lnSpc>
              <a:buFont typeface="Wingdings" pitchFamily="2" charset="2"/>
              <a:buChar char="v"/>
            </a:pPr>
            <a:r>
              <a:rPr lang="en-IN" sz="1300" i="0" dirty="0">
                <a:solidFill>
                  <a:schemeClr val="tx1">
                    <a:lumMod val="95000"/>
                    <a:lumOff val="5000"/>
                  </a:schemeClr>
                </a:solidFill>
                <a:effectLst/>
                <a:latin typeface="Rockwell" panose="02060603020205020403" pitchFamily="18" charset="77"/>
              </a:rPr>
              <a:t>Loan Status is directly proportional to Issuing months by 0.025, More chances of default at the last quarter</a:t>
            </a:r>
          </a:p>
          <a:p>
            <a:pPr algn="l">
              <a:lnSpc>
                <a:spcPct val="100000"/>
              </a:lnSpc>
              <a:buFont typeface="Wingdings" pitchFamily="2" charset="2"/>
              <a:buChar char="v"/>
            </a:pPr>
            <a:r>
              <a:rPr lang="en-IN" sz="1300" i="0" dirty="0">
                <a:solidFill>
                  <a:schemeClr val="tx1">
                    <a:lumMod val="95000"/>
                    <a:lumOff val="5000"/>
                  </a:schemeClr>
                </a:solidFill>
                <a:effectLst/>
                <a:latin typeface="Rockwell" panose="02060603020205020403" pitchFamily="18" charset="77"/>
              </a:rPr>
              <a:t>Loan Status is directly proportional to Issuing year by 0.025, More chances of default at as we proceed with timeline</a:t>
            </a:r>
          </a:p>
          <a:p>
            <a:pPr algn="l">
              <a:lnSpc>
                <a:spcPct val="100000"/>
              </a:lnSpc>
              <a:buFont typeface="Wingdings" pitchFamily="2" charset="2"/>
              <a:buChar char="v"/>
            </a:pPr>
            <a:r>
              <a:rPr lang="en-IN" sz="1300" i="0" dirty="0">
                <a:solidFill>
                  <a:schemeClr val="tx1">
                    <a:lumMod val="95000"/>
                    <a:lumOff val="5000"/>
                  </a:schemeClr>
                </a:solidFill>
                <a:effectLst/>
                <a:latin typeface="Rockwell" panose="02060603020205020403" pitchFamily="18" charset="77"/>
              </a:rPr>
              <a:t>Loan Status is directly proportional to Loan Tenure by 0.047, higher the tenure higher the chances of default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10" name="Picture 9">
            <a:extLst>
              <a:ext uri="{FF2B5EF4-FFF2-40B4-BE49-F238E27FC236}">
                <a16:creationId xmlns:a16="http://schemas.microsoft.com/office/drawing/2014/main" id="{FFF753EA-1195-0F89-DB62-D1C5FC1C70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67150" y="748144"/>
            <a:ext cx="7124850" cy="5451763"/>
          </a:xfrm>
          <a:prstGeom prst="rect">
            <a:avLst/>
          </a:prstGeom>
        </p:spPr>
      </p:pic>
    </p:spTree>
    <p:extLst>
      <p:ext uri="{BB962C8B-B14F-4D97-AF65-F5344CB8AC3E}">
        <p14:creationId xmlns:p14="http://schemas.microsoft.com/office/powerpoint/2010/main" val="276033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2015836" y="2097147"/>
            <a:ext cx="8160327" cy="1477328"/>
          </a:xfrm>
          <a:prstGeom prst="rect">
            <a:avLst/>
          </a:prstGeom>
          <a:noFill/>
        </p:spPr>
        <p:txBody>
          <a:bodyPr wrap="square" rtlCol="0">
            <a:spAutoFit/>
          </a:bodyPr>
          <a:lstStyle/>
          <a:p>
            <a:pPr algn="ctr"/>
            <a:r>
              <a:rPr lang="en-IN" sz="9000" dirty="0">
                <a:latin typeface="+mj-lt"/>
              </a:rPr>
              <a:t>Final Observations</a:t>
            </a:r>
          </a:p>
        </p:txBody>
      </p:sp>
      <p:sp>
        <p:nvSpPr>
          <p:cNvPr id="2" name="TextBox 1">
            <a:extLst>
              <a:ext uri="{FF2B5EF4-FFF2-40B4-BE49-F238E27FC236}">
                <a16:creationId xmlns:a16="http://schemas.microsoft.com/office/drawing/2014/main" id="{20BADE69-C198-E1F2-1093-1717D2217EC0}"/>
              </a:ext>
            </a:extLst>
          </p:cNvPr>
          <p:cNvSpPr txBox="1"/>
          <p:nvPr/>
        </p:nvSpPr>
        <p:spPr>
          <a:xfrm>
            <a:off x="2244436" y="3740727"/>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8457F3D-9953-FDC3-E941-1F5DA9E2E231}"/>
              </a:ext>
            </a:extLst>
          </p:cNvPr>
          <p:cNvSpPr txBox="1"/>
          <p:nvPr/>
        </p:nvSpPr>
        <p:spPr>
          <a:xfrm>
            <a:off x="1634836" y="73429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9451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399568"/>
            <a:ext cx="11125200" cy="1609344"/>
          </a:xfrm>
        </p:spPr>
        <p:txBody>
          <a:bodyPr>
            <a:normAutofit/>
          </a:bodyPr>
          <a:lstStyle/>
          <a:p>
            <a:r>
              <a:rPr lang="en-IN" dirty="0"/>
              <a:t>Detailed Analysis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911927"/>
            <a:ext cx="10058400" cy="2424545"/>
          </a:xfrm>
        </p:spPr>
        <p:txBody>
          <a:bodyPr>
            <a:normAutofit/>
          </a:bodyPr>
          <a:lstStyle/>
          <a:p>
            <a:pPr marL="0" indent="0" algn="l">
              <a:lnSpc>
                <a:spcPct val="100000"/>
              </a:lnSpc>
              <a:buNone/>
            </a:pPr>
            <a:r>
              <a:rPr lang="en-IN" sz="2000" b="1" i="0" dirty="0">
                <a:solidFill>
                  <a:schemeClr val="tx1">
                    <a:lumMod val="95000"/>
                    <a:lumOff val="5000"/>
                  </a:schemeClr>
                </a:solidFill>
                <a:effectLst/>
                <a:latin typeface="Rockwell" panose="02060603020205020403" pitchFamily="18" charset="77"/>
              </a:rPr>
              <a:t>Data Cleaning</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All the non required or empty columns are dropped.</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The null or </a:t>
            </a:r>
            <a:r>
              <a:rPr lang="en-IN" sz="2000" b="0" i="0" dirty="0" err="1">
                <a:solidFill>
                  <a:schemeClr val="tx1">
                    <a:lumMod val="95000"/>
                    <a:lumOff val="5000"/>
                  </a:schemeClr>
                </a:solidFill>
                <a:effectLst/>
                <a:latin typeface="Rockwell" panose="02060603020205020403" pitchFamily="18" charset="77"/>
              </a:rPr>
              <a:t>na</a:t>
            </a:r>
            <a:r>
              <a:rPr lang="en-IN" sz="2000" b="0" i="0" dirty="0">
                <a:solidFill>
                  <a:schemeClr val="tx1">
                    <a:lumMod val="95000"/>
                    <a:lumOff val="5000"/>
                  </a:schemeClr>
                </a:solidFill>
                <a:effectLst/>
                <a:latin typeface="Rockwell" panose="02060603020205020403" pitchFamily="18" charset="77"/>
              </a:rPr>
              <a:t> values are filled in with appropriate data in the column.</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Removed outliers to increase the efficiency of Analysis.</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Derived columns as per requirement to get clean dataset for analysis.</a:t>
            </a:r>
          </a:p>
        </p:txBody>
      </p:sp>
    </p:spTree>
    <p:extLst>
      <p:ext uri="{BB962C8B-B14F-4D97-AF65-F5344CB8AC3E}">
        <p14:creationId xmlns:p14="http://schemas.microsoft.com/office/powerpoint/2010/main" val="173378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258120"/>
            <a:ext cx="10058400" cy="1609344"/>
          </a:xfrm>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927891"/>
            <a:ext cx="10058400" cy="2779295"/>
          </a:xfrm>
        </p:spPr>
        <p:txBody>
          <a:bodyPr>
            <a:normAutofit/>
          </a:bodyPr>
          <a:lstStyle/>
          <a:p>
            <a:pPr marL="0" indent="0">
              <a:lnSpc>
                <a:spcPct val="120000"/>
              </a:lnSpc>
              <a:spcBef>
                <a:spcPts val="2000"/>
              </a:spcBef>
              <a:buNone/>
            </a:pPr>
            <a:r>
              <a:rPr lang="en-IN" sz="1800" dirty="0"/>
              <a:t>The business objective is to make a decision about whether a loan should be sanctioned for an applicant based on data of previous defaults.</a:t>
            </a:r>
          </a:p>
          <a:p>
            <a:pPr marL="0" indent="0">
              <a:buNone/>
            </a:pPr>
            <a:r>
              <a:rPr lang="en-IN" sz="1800" b="1" dirty="0"/>
              <a:t>Dataset Details</a:t>
            </a:r>
            <a:r>
              <a:rPr lang="en-IN" sz="1800" dirty="0"/>
              <a:t>:</a:t>
            </a:r>
          </a:p>
          <a:p>
            <a:r>
              <a:rPr lang="en-US" sz="1800" b="0" i="0" dirty="0">
                <a:solidFill>
                  <a:schemeClr val="tx1">
                    <a:lumMod val="75000"/>
                    <a:lumOff val="25000"/>
                  </a:schemeClr>
                </a:solidFill>
                <a:effectLst/>
                <a:latin typeface="Rockwell" panose="02060603020205020403" pitchFamily="18" charset="77"/>
              </a:rPr>
              <a:t>The </a:t>
            </a:r>
            <a:r>
              <a:rPr lang="en-US" sz="1800" dirty="0">
                <a:solidFill>
                  <a:schemeClr val="tx1">
                    <a:lumMod val="75000"/>
                    <a:lumOff val="25000"/>
                  </a:schemeClr>
                </a:solidFill>
                <a:latin typeface="Rockwell" panose="02060603020205020403" pitchFamily="18" charset="77"/>
              </a:rPr>
              <a:t>given dataset</a:t>
            </a:r>
            <a:r>
              <a:rPr lang="en-US" sz="1800" b="0" i="0" dirty="0">
                <a:solidFill>
                  <a:schemeClr val="tx1">
                    <a:lumMod val="75000"/>
                    <a:lumOff val="25000"/>
                  </a:schemeClr>
                </a:solidFill>
                <a:effectLst/>
                <a:latin typeface="Rockwell" panose="02060603020205020403" pitchFamily="18" charset="77"/>
              </a:rPr>
              <a:t> contains information about previous loan applicants and “defaults”.</a:t>
            </a:r>
          </a:p>
          <a:p>
            <a:r>
              <a:rPr lang="en-US" sz="1800" dirty="0">
                <a:solidFill>
                  <a:schemeClr val="tx1">
                    <a:lumMod val="75000"/>
                    <a:lumOff val="25000"/>
                  </a:schemeClr>
                </a:solidFill>
                <a:latin typeface="Rockwell" panose="02060603020205020403" pitchFamily="18" charset="77"/>
              </a:rPr>
              <a:t>The data</a:t>
            </a:r>
            <a:r>
              <a:rPr lang="en-US" sz="1800" b="0" i="0" dirty="0">
                <a:solidFill>
                  <a:schemeClr val="tx1">
                    <a:lumMod val="75000"/>
                    <a:lumOff val="25000"/>
                  </a:schemeClr>
                </a:solidFill>
                <a:effectLst/>
                <a:latin typeface="Rockwell" panose="02060603020205020403" pitchFamily="18" charset="77"/>
              </a:rPr>
              <a:t> contains details </a:t>
            </a:r>
            <a:r>
              <a:rPr lang="en-US" sz="1800" dirty="0">
                <a:solidFill>
                  <a:schemeClr val="tx1">
                    <a:lumMod val="75000"/>
                    <a:lumOff val="25000"/>
                  </a:schemeClr>
                </a:solidFill>
                <a:latin typeface="Rockwell" panose="02060603020205020403" pitchFamily="18" charset="77"/>
              </a:rPr>
              <a:t>of only</a:t>
            </a:r>
            <a:r>
              <a:rPr lang="en-US" sz="1800" b="0" i="0" dirty="0">
                <a:solidFill>
                  <a:schemeClr val="tx1">
                    <a:lumMod val="75000"/>
                    <a:lumOff val="25000"/>
                  </a:schemeClr>
                </a:solidFill>
                <a:effectLst/>
                <a:latin typeface="Rockwell" panose="02060603020205020403" pitchFamily="18" charset="77"/>
              </a:rPr>
              <a:t> approved loans (not the rejected ones).</a:t>
            </a:r>
          </a:p>
          <a:p>
            <a:r>
              <a:rPr lang="en-US" sz="1800" b="0" i="0" dirty="0">
                <a:solidFill>
                  <a:schemeClr val="tx1">
                    <a:lumMod val="75000"/>
                    <a:lumOff val="25000"/>
                  </a:schemeClr>
                </a:solidFill>
                <a:effectLst/>
                <a:latin typeface="Rockwell" panose="02060603020205020403" pitchFamily="18" charset="77"/>
              </a:rPr>
              <a:t>It has 3 status of loans - Fully Paid, Current and Charged-Off.</a:t>
            </a:r>
            <a:r>
              <a:rPr lang="en-US" sz="1800" b="0" i="0" dirty="0">
                <a:solidFill>
                  <a:srgbClr val="091E42"/>
                </a:solidFill>
                <a:effectLst/>
                <a:latin typeface="freight-text-pro"/>
              </a:rPr>
              <a:t> </a:t>
            </a:r>
          </a:p>
          <a:p>
            <a:pPr marL="0" indent="0">
              <a:buNone/>
            </a:pPr>
            <a:r>
              <a:rPr lang="en-IN" sz="1800" b="1" dirty="0">
                <a:solidFill>
                  <a:schemeClr val="tx1">
                    <a:lumMod val="95000"/>
                    <a:lumOff val="5000"/>
                  </a:schemeClr>
                </a:solidFill>
                <a:latin typeface="Rockwell" panose="02060603020205020403" pitchFamily="18" charset="77"/>
              </a:rPr>
              <a:t>Approach:</a:t>
            </a:r>
          </a:p>
          <a:p>
            <a:pPr marL="0" indent="0">
              <a:buNone/>
            </a:pPr>
            <a:endParaRPr lang="en-US" sz="1800" b="1" dirty="0">
              <a:solidFill>
                <a:schemeClr val="tx1">
                  <a:lumMod val="95000"/>
                  <a:lumOff val="5000"/>
                </a:schemeClr>
              </a:solidFill>
              <a:latin typeface="Rockwell" panose="02060603020205020403" pitchFamily="18" charset="77"/>
            </a:endParaRPr>
          </a:p>
        </p:txBody>
      </p:sp>
      <p:pic>
        <p:nvPicPr>
          <p:cNvPr id="8" name="Picture 7">
            <a:extLst>
              <a:ext uri="{FF2B5EF4-FFF2-40B4-BE49-F238E27FC236}">
                <a16:creationId xmlns:a16="http://schemas.microsoft.com/office/drawing/2014/main" id="{8F5EBE07-188B-BA5D-4A94-97628B16F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3786998"/>
            <a:ext cx="10166466" cy="2841633"/>
          </a:xfrm>
          <a:prstGeom prst="rect">
            <a:avLst/>
          </a:prstGeom>
        </p:spPr>
      </p:pic>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180109"/>
            <a:ext cx="11125200" cy="1609344"/>
          </a:xfrm>
        </p:spPr>
        <p:txBody>
          <a:bodyPr>
            <a:normAutofit/>
          </a:bodyPr>
          <a:lstStyle/>
          <a:p>
            <a:r>
              <a:rPr lang="en-IN" dirty="0"/>
              <a:t>Detailed Analysis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052945"/>
            <a:ext cx="10058400" cy="5597237"/>
          </a:xfrm>
        </p:spPr>
        <p:txBody>
          <a:bodyPr>
            <a:normAutofit fontScale="77500" lnSpcReduction="20000"/>
          </a:bodyPr>
          <a:lstStyle/>
          <a:p>
            <a:pPr marL="0" indent="0" algn="l">
              <a:lnSpc>
                <a:spcPct val="110000"/>
              </a:lnSpc>
              <a:buNone/>
            </a:pPr>
            <a:r>
              <a:rPr lang="en-IN" sz="2000" b="1" i="0" dirty="0">
                <a:solidFill>
                  <a:schemeClr val="tx1">
                    <a:lumMod val="95000"/>
                    <a:lumOff val="5000"/>
                  </a:schemeClr>
                </a:solidFill>
                <a:effectLst/>
                <a:latin typeface="Rockwell" panose="02060603020205020403" pitchFamily="18" charset="77"/>
              </a:rPr>
              <a:t>Univariate Analysis</a:t>
            </a:r>
          </a:p>
          <a:p>
            <a:pPr algn="l">
              <a:lnSpc>
                <a:spcPct val="11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a:t>
            </a:r>
            <a:r>
              <a:rPr lang="en-IN" b="0" i="0" dirty="0">
                <a:effectLst/>
                <a:latin typeface="-apple-system"/>
              </a:rPr>
              <a:t>The Loan procuring frequency is falling for borrowers having Sub-Grade from E1 and above</a:t>
            </a:r>
          </a:p>
          <a:p>
            <a:pPr algn="l">
              <a:lnSpc>
                <a:spcPct val="110000"/>
              </a:lnSpc>
              <a:buFont typeface="Wingdings" pitchFamily="2" charset="2"/>
              <a:buChar char="v"/>
            </a:pPr>
            <a:r>
              <a:rPr lang="en-IN" b="0" i="0" dirty="0">
                <a:effectLst/>
                <a:latin typeface="-apple-system"/>
              </a:rPr>
              <a:t>Maximum amount of Loans are taken by borrowers who live in Rented or Mortgage House and majority defaulters lie under same category</a:t>
            </a:r>
          </a:p>
          <a:p>
            <a:pPr algn="l">
              <a:lnSpc>
                <a:spcPct val="110000"/>
              </a:lnSpc>
              <a:buFont typeface="Wingdings" pitchFamily="2" charset="2"/>
              <a:buChar char="v"/>
            </a:pPr>
            <a:r>
              <a:rPr lang="en-IN" b="0" i="0" dirty="0">
                <a:effectLst/>
                <a:latin typeface="-apple-system"/>
              </a:rPr>
              <a:t>Almost 13% borrowers have defaulted</a:t>
            </a:r>
          </a:p>
          <a:p>
            <a:pPr algn="l">
              <a:lnSpc>
                <a:spcPct val="110000"/>
              </a:lnSpc>
              <a:buFont typeface="Wingdings" pitchFamily="2" charset="2"/>
              <a:buChar char="v"/>
            </a:pPr>
            <a:r>
              <a:rPr lang="en-IN" b="0" i="0" dirty="0">
                <a:effectLst/>
                <a:latin typeface="-apple-system"/>
              </a:rPr>
              <a:t>Lesser the duration less the chances of default, 75% Loans are borrowed for less duration i.e. 36 Months than 60 Months</a:t>
            </a:r>
          </a:p>
          <a:p>
            <a:pPr algn="l">
              <a:lnSpc>
                <a:spcPct val="110000"/>
              </a:lnSpc>
              <a:buFont typeface="Wingdings" pitchFamily="2" charset="2"/>
              <a:buChar char="v"/>
            </a:pPr>
            <a:r>
              <a:rPr lang="en-IN" b="0" i="0" dirty="0">
                <a:effectLst/>
                <a:latin typeface="-apple-system"/>
              </a:rPr>
              <a:t>Very small percentage of borrowers have Public Record Bankruptcies so loan default chances are less if there is no public record bankruptcies for an applicant.</a:t>
            </a:r>
          </a:p>
          <a:p>
            <a:pPr algn="l">
              <a:lnSpc>
                <a:spcPct val="110000"/>
              </a:lnSpc>
              <a:buFont typeface="Wingdings" pitchFamily="2" charset="2"/>
              <a:buChar char="v"/>
            </a:pPr>
            <a:r>
              <a:rPr lang="en-IN" b="0" i="0" dirty="0">
                <a:effectLst/>
                <a:latin typeface="-apple-system"/>
              </a:rPr>
              <a:t>Rate of issuing loans increases with time exponentially. Loans borrowed in year 2011 is almost 7 times then year 2008</a:t>
            </a:r>
          </a:p>
          <a:p>
            <a:pPr algn="l">
              <a:lnSpc>
                <a:spcPct val="110000"/>
              </a:lnSpc>
              <a:buFont typeface="Wingdings" pitchFamily="2" charset="2"/>
              <a:buChar char="v"/>
            </a:pPr>
            <a:r>
              <a:rPr lang="en-IN" b="0" i="0" dirty="0">
                <a:effectLst/>
                <a:latin typeface="-apple-system"/>
              </a:rPr>
              <a:t>The Volume of Loan borrowing increases at last quarter of the year which indicates borrowers tend to settle there debt consolidations by year end</a:t>
            </a:r>
          </a:p>
          <a:p>
            <a:pPr algn="l">
              <a:lnSpc>
                <a:spcPct val="110000"/>
              </a:lnSpc>
              <a:buFont typeface="Wingdings" pitchFamily="2" charset="2"/>
              <a:buChar char="v"/>
            </a:pPr>
            <a:r>
              <a:rPr lang="en-IN" b="0" i="0" dirty="0">
                <a:effectLst/>
                <a:latin typeface="-apple-system"/>
              </a:rPr>
              <a:t>Maximum loans are borrowed for amount between 5000 to 15000</a:t>
            </a:r>
          </a:p>
          <a:p>
            <a:pPr algn="l">
              <a:lnSpc>
                <a:spcPct val="110000"/>
              </a:lnSpc>
              <a:buFont typeface="Wingdings" pitchFamily="2" charset="2"/>
              <a:buChar char="v"/>
            </a:pPr>
            <a:r>
              <a:rPr lang="en-IN" b="0" i="0" dirty="0">
                <a:effectLst/>
                <a:latin typeface="-apple-system"/>
              </a:rPr>
              <a:t>More Loans are borrowed by interest rates around 5-8% and 10-15%. The quantity of loans borrowed decreases after 15% interest and no loan is borrowed below 6% and more than 23% interest</a:t>
            </a:r>
          </a:p>
          <a:p>
            <a:pPr algn="l">
              <a:lnSpc>
                <a:spcPct val="110000"/>
              </a:lnSpc>
              <a:buFont typeface="Wingdings" pitchFamily="2" charset="2"/>
              <a:buChar char="v"/>
            </a:pPr>
            <a:r>
              <a:rPr lang="en-IN" b="0" i="0" dirty="0">
                <a:effectLst/>
                <a:latin typeface="-apple-system"/>
              </a:rPr>
              <a:t>Majority loans borrowers have less Annual Income as the histogram show left skewed normal distribution</a:t>
            </a:r>
          </a:p>
          <a:p>
            <a:pPr algn="l">
              <a:lnSpc>
                <a:spcPct val="110000"/>
              </a:lnSpc>
              <a:buFont typeface="Wingdings" pitchFamily="2" charset="2"/>
              <a:buChar char="v"/>
            </a:pPr>
            <a:r>
              <a:rPr lang="en-IN" b="0" i="0" dirty="0">
                <a:effectLst/>
                <a:latin typeface="-apple-system"/>
              </a:rPr>
              <a:t>Debt to Income ratio is concentrated more between range 10 to 20 of </a:t>
            </a:r>
            <a:r>
              <a:rPr lang="en-IN" b="0" i="0" dirty="0" err="1">
                <a:effectLst/>
                <a:latin typeface="-apple-system"/>
              </a:rPr>
              <a:t>dti</a:t>
            </a:r>
            <a:endParaRPr lang="en-IN" b="0" i="0" dirty="0">
              <a:effectLst/>
              <a:latin typeface="-apple-system"/>
            </a:endParaRPr>
          </a:p>
          <a:p>
            <a:pPr>
              <a:lnSpc>
                <a:spcPct val="110000"/>
              </a:lnSpc>
              <a:buFont typeface="Wingdings" pitchFamily="2" charset="2"/>
              <a:buChar char="v"/>
            </a:pPr>
            <a:endParaRPr lang="en-IN" sz="2000" b="0" i="0" dirty="0">
              <a:solidFill>
                <a:schemeClr val="tx1">
                  <a:lumMod val="95000"/>
                  <a:lumOff val="5000"/>
                </a:schemeClr>
              </a:solidFill>
              <a:effectLst/>
              <a:latin typeface="Rockwell" panose="02060603020205020403" pitchFamily="18" charset="77"/>
            </a:endParaRPr>
          </a:p>
        </p:txBody>
      </p:sp>
    </p:spTree>
    <p:extLst>
      <p:ext uri="{BB962C8B-B14F-4D97-AF65-F5344CB8AC3E}">
        <p14:creationId xmlns:p14="http://schemas.microsoft.com/office/powerpoint/2010/main" val="288254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180109"/>
            <a:ext cx="11125200" cy="1609344"/>
          </a:xfrm>
        </p:spPr>
        <p:txBody>
          <a:bodyPr>
            <a:normAutofit/>
          </a:bodyPr>
          <a:lstStyle/>
          <a:p>
            <a:r>
              <a:rPr lang="en-IN" dirty="0"/>
              <a:t>Detailed Analysis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052945"/>
            <a:ext cx="10058400" cy="5597237"/>
          </a:xfrm>
        </p:spPr>
        <p:txBody>
          <a:bodyPr>
            <a:normAutofit fontScale="62500" lnSpcReduction="20000"/>
          </a:bodyPr>
          <a:lstStyle/>
          <a:p>
            <a:pPr marL="0" indent="0" algn="l">
              <a:lnSpc>
                <a:spcPct val="120000"/>
              </a:lnSpc>
              <a:buNone/>
            </a:pPr>
            <a:r>
              <a:rPr lang="en-IN" sz="2000" b="1" i="0" dirty="0">
                <a:solidFill>
                  <a:schemeClr val="tx1">
                    <a:lumMod val="95000"/>
                    <a:lumOff val="5000"/>
                  </a:schemeClr>
                </a:solidFill>
                <a:effectLst/>
                <a:latin typeface="Rockwell" panose="02060603020205020403" pitchFamily="18" charset="77"/>
              </a:rPr>
              <a:t>Segmented Univariate Analysis</a:t>
            </a:r>
          </a:p>
          <a:p>
            <a:pPr algn="l">
              <a:lnSpc>
                <a:spcPct val="12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a:t>
            </a:r>
            <a:r>
              <a:rPr lang="en-IN" b="0" i="0" dirty="0">
                <a:solidFill>
                  <a:schemeClr val="tx1">
                    <a:lumMod val="95000"/>
                    <a:lumOff val="5000"/>
                  </a:schemeClr>
                </a:solidFill>
                <a:effectLst/>
                <a:latin typeface="Rockwell" panose="02060603020205020403" pitchFamily="18" charset="77"/>
              </a:rPr>
              <a:t>Loan default increases with the increase in loan amount as default has 3rd quartile higher than paid-off.</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default increases with the increase in interest rate.</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default decreases with the increase in annual income. Annual Income is inversely proportional to Loan Defaults.</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defaults are highest with Debt to Income Ratio between 10 to 20.</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Maximum borrowers are having higher experience i.e. greater than 10 years and maximum defaulters are for the same experience range.</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High number of loans are taken by borrowers with grade B and A &amp; Less number of loans are taken by borrowers with grade G and F. High percentage of defaulters are from Grade B, C and D. So person from grade A is healthy grade or borrowers to lend.</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More than 50% borrowers are verified by the companies. But surprisingly more defaulters are verified borrowers this show loop holes with verification process.</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Defaults percentage is high for tenure of 60 months than tenure of 36 months. So to lend loan for less duration is recommended.</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Maximum loans are borrowed for the purpose of Debt Consolidation of multiple loans and defaults are also more for same purpose.</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Maximum borrowers are from state California, </a:t>
            </a:r>
            <a:r>
              <a:rPr lang="en-IN" b="0" i="0" dirty="0" err="1">
                <a:solidFill>
                  <a:schemeClr val="tx1">
                    <a:lumMod val="95000"/>
                    <a:lumOff val="5000"/>
                  </a:schemeClr>
                </a:solidFill>
                <a:effectLst/>
                <a:latin typeface="Rockwell" panose="02060603020205020403" pitchFamily="18" charset="77"/>
              </a:rPr>
              <a:t>NewYork</a:t>
            </a:r>
            <a:r>
              <a:rPr lang="en-IN" b="0" i="0" dirty="0">
                <a:solidFill>
                  <a:schemeClr val="tx1">
                    <a:lumMod val="95000"/>
                    <a:lumOff val="5000"/>
                  </a:schemeClr>
                </a:solidFill>
                <a:effectLst/>
                <a:latin typeface="Rockwell" panose="02060603020205020403" pitchFamily="18" charset="77"/>
              </a:rPr>
              <a:t>, Texas and Florida and defaulters count is also proportionate.</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Default are increasing from 2009 to 2011 may be due to recession.</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The Volume of Loan borrowing increases at last quarter of the year which indicates borrowers tend to settle there debt consolidations by year end and this results as main purpose for the loan procurement.</a:t>
            </a:r>
          </a:p>
          <a:p>
            <a:pPr>
              <a:lnSpc>
                <a:spcPct val="120000"/>
              </a:lnSpc>
              <a:buFont typeface="Wingdings" pitchFamily="2" charset="2"/>
              <a:buChar char="v"/>
            </a:pPr>
            <a:endParaRPr lang="en-IN" sz="2000" b="0" i="0" dirty="0">
              <a:solidFill>
                <a:schemeClr val="tx1">
                  <a:lumMod val="95000"/>
                  <a:lumOff val="5000"/>
                </a:schemeClr>
              </a:solidFill>
              <a:effectLst/>
              <a:latin typeface="Rockwell" panose="02060603020205020403" pitchFamily="18" charset="77"/>
            </a:endParaRPr>
          </a:p>
        </p:txBody>
      </p:sp>
    </p:spTree>
    <p:extLst>
      <p:ext uri="{BB962C8B-B14F-4D97-AF65-F5344CB8AC3E}">
        <p14:creationId xmlns:p14="http://schemas.microsoft.com/office/powerpoint/2010/main" val="131709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318655"/>
            <a:ext cx="11125200" cy="1609344"/>
          </a:xfrm>
        </p:spPr>
        <p:txBody>
          <a:bodyPr>
            <a:normAutofit/>
          </a:bodyPr>
          <a:lstStyle/>
          <a:p>
            <a:r>
              <a:rPr lang="en-IN" dirty="0"/>
              <a:t>Detailed Analysis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882002"/>
            <a:ext cx="10058400" cy="3048000"/>
          </a:xfrm>
        </p:spPr>
        <p:txBody>
          <a:bodyPr>
            <a:normAutofit/>
          </a:bodyPr>
          <a:lstStyle/>
          <a:p>
            <a:pPr marL="0" indent="0" algn="l">
              <a:lnSpc>
                <a:spcPct val="120000"/>
              </a:lnSpc>
              <a:buNone/>
            </a:pPr>
            <a:r>
              <a:rPr lang="en-IN" sz="2000" b="1" i="0" dirty="0">
                <a:solidFill>
                  <a:schemeClr val="tx1">
                    <a:lumMod val="95000"/>
                    <a:lumOff val="5000"/>
                  </a:schemeClr>
                </a:solidFill>
                <a:effectLst/>
                <a:latin typeface="Rockwell" panose="02060603020205020403" pitchFamily="18" charset="77"/>
              </a:rPr>
              <a:t>Bivariate Analysis</a:t>
            </a:r>
          </a:p>
          <a:p>
            <a:pPr algn="l">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a:t>
            </a:r>
            <a:r>
              <a:rPr lang="en-IN" b="0" i="0" dirty="0">
                <a:solidFill>
                  <a:schemeClr val="tx1">
                    <a:lumMod val="95000"/>
                    <a:lumOff val="5000"/>
                  </a:schemeClr>
                </a:solidFill>
                <a:effectLst/>
                <a:latin typeface="Rockwell" panose="02060603020205020403" pitchFamily="18" charset="77"/>
              </a:rPr>
              <a:t>Loan default increases with increase in Loan Amount or Interest Rate between 10% to 17.5%.</a:t>
            </a:r>
          </a:p>
          <a:p>
            <a:pPr algn="l">
              <a:buFont typeface="Wingdings" pitchFamily="2" charset="2"/>
              <a:buChar char="v"/>
            </a:pPr>
            <a:r>
              <a:rPr lang="en-IN" b="0" i="0" dirty="0">
                <a:solidFill>
                  <a:schemeClr val="tx1">
                    <a:lumMod val="95000"/>
                    <a:lumOff val="5000"/>
                  </a:schemeClr>
                </a:solidFill>
                <a:effectLst/>
                <a:latin typeface="Rockwell" panose="02060603020205020403" pitchFamily="18" charset="77"/>
              </a:rPr>
              <a:t>Dense loan defaults is visible with High Loan Amount and Low Annual Income.</a:t>
            </a:r>
          </a:p>
          <a:p>
            <a:pPr algn="l">
              <a:buFont typeface="Wingdings" pitchFamily="2" charset="2"/>
              <a:buChar char="v"/>
            </a:pPr>
            <a:r>
              <a:rPr lang="en-IN" b="0" i="0" dirty="0">
                <a:solidFill>
                  <a:schemeClr val="tx1">
                    <a:lumMod val="95000"/>
                    <a:lumOff val="5000"/>
                  </a:schemeClr>
                </a:solidFill>
                <a:effectLst/>
                <a:latin typeface="Rockwell" panose="02060603020205020403" pitchFamily="18" charset="77"/>
              </a:rPr>
              <a:t>Higher Interest Rate are assigned to borrowers with Higher Grade from A - G.</a:t>
            </a:r>
          </a:p>
          <a:p>
            <a:pPr algn="l">
              <a:buFont typeface="Wingdings" pitchFamily="2" charset="2"/>
              <a:buChar char="v"/>
            </a:pPr>
            <a:r>
              <a:rPr lang="en-IN" b="0" i="0" dirty="0">
                <a:solidFill>
                  <a:schemeClr val="tx1">
                    <a:lumMod val="95000"/>
                    <a:lumOff val="5000"/>
                  </a:schemeClr>
                </a:solidFill>
                <a:effectLst/>
                <a:latin typeface="Rockwell" panose="02060603020205020403" pitchFamily="18" charset="77"/>
              </a:rPr>
              <a:t>Borrowers having no public record </a:t>
            </a:r>
            <a:r>
              <a:rPr lang="en-IN" b="0" i="0" dirty="0" err="1">
                <a:solidFill>
                  <a:schemeClr val="tx1">
                    <a:lumMod val="95000"/>
                    <a:lumOff val="5000"/>
                  </a:schemeClr>
                </a:solidFill>
                <a:effectLst/>
                <a:latin typeface="Rockwell" panose="02060603020205020403" pitchFamily="18" charset="77"/>
              </a:rPr>
              <a:t>bankrupcy</a:t>
            </a:r>
            <a:r>
              <a:rPr lang="en-IN" b="0" i="0" dirty="0">
                <a:solidFill>
                  <a:schemeClr val="tx1">
                    <a:lumMod val="95000"/>
                    <a:lumOff val="5000"/>
                  </a:schemeClr>
                </a:solidFill>
                <a:effectLst/>
                <a:latin typeface="Rockwell" panose="02060603020205020403" pitchFamily="18" charset="77"/>
              </a:rPr>
              <a:t> usually are not defaulters.</a:t>
            </a:r>
          </a:p>
          <a:p>
            <a:pPr algn="l">
              <a:buFont typeface="Wingdings" pitchFamily="2" charset="2"/>
              <a:buChar char="v"/>
            </a:pPr>
            <a:r>
              <a:rPr lang="en-IN" b="0" i="0" dirty="0">
                <a:solidFill>
                  <a:schemeClr val="tx1">
                    <a:lumMod val="95000"/>
                    <a:lumOff val="5000"/>
                  </a:schemeClr>
                </a:solidFill>
                <a:effectLst/>
                <a:latin typeface="Rockwell" panose="02060603020205020403" pitchFamily="18" charset="77"/>
              </a:rPr>
              <a:t>Higher Interest Rate are assigned to borrowers with Higher Grade from A - G.</a:t>
            </a:r>
          </a:p>
        </p:txBody>
      </p:sp>
    </p:spTree>
    <p:extLst>
      <p:ext uri="{BB962C8B-B14F-4D97-AF65-F5344CB8AC3E}">
        <p14:creationId xmlns:p14="http://schemas.microsoft.com/office/powerpoint/2010/main" val="191990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346363"/>
            <a:ext cx="11125200" cy="1609344"/>
          </a:xfrm>
        </p:spPr>
        <p:txBody>
          <a:bodyPr>
            <a:normAutofit/>
          </a:bodyPr>
          <a:lstStyle/>
          <a:p>
            <a:r>
              <a:rPr lang="en-IN" dirty="0"/>
              <a:t>Detailed Analysis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775855"/>
            <a:ext cx="10058400" cy="6331527"/>
          </a:xfrm>
        </p:spPr>
        <p:txBody>
          <a:bodyPr>
            <a:normAutofit fontScale="77500" lnSpcReduction="20000"/>
          </a:bodyPr>
          <a:lstStyle/>
          <a:p>
            <a:pPr marL="0" indent="0" algn="l">
              <a:lnSpc>
                <a:spcPct val="120000"/>
              </a:lnSpc>
              <a:buNone/>
            </a:pPr>
            <a:r>
              <a:rPr lang="en-IN" sz="2000" b="1" i="0" dirty="0">
                <a:solidFill>
                  <a:schemeClr val="tx1">
                    <a:lumMod val="95000"/>
                    <a:lumOff val="5000"/>
                  </a:schemeClr>
                </a:solidFill>
                <a:effectLst/>
                <a:latin typeface="Rockwell" panose="02060603020205020403" pitchFamily="18" charset="77"/>
              </a:rPr>
              <a:t>Derived Metrics</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Status is directly proportional to Loan Amount by 0.062, higher the loan amount higher the chances of default.</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Status is directly proportional to Interest rate by 0.21, higher the interest higher the chances of default.</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Status is inversely proportional to Annual Income by 0.064, higher the annual income less the chances of default.</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Status is directly proportional to Debt to Income ratio by 0.044, higher the </a:t>
            </a:r>
            <a:r>
              <a:rPr lang="en-IN" b="0" i="0" dirty="0" err="1">
                <a:solidFill>
                  <a:schemeClr val="tx1">
                    <a:lumMod val="95000"/>
                    <a:lumOff val="5000"/>
                  </a:schemeClr>
                </a:solidFill>
                <a:effectLst/>
                <a:latin typeface="Rockwell" panose="02060603020205020403" pitchFamily="18" charset="77"/>
              </a:rPr>
              <a:t>dti</a:t>
            </a:r>
            <a:r>
              <a:rPr lang="en-IN" b="0" i="0" dirty="0">
                <a:solidFill>
                  <a:schemeClr val="tx1">
                    <a:lumMod val="95000"/>
                    <a:lumOff val="5000"/>
                  </a:schemeClr>
                </a:solidFill>
                <a:effectLst/>
                <a:latin typeface="Rockwell" panose="02060603020205020403" pitchFamily="18" charset="77"/>
              </a:rPr>
              <a:t> higher the chances of default.</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Status is inversely proportional to Verification Status by 0.045, more chances of default if verification is successful which shows flaws in Verification status.</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Status is directly proportional to Pub Rec Bankruptcy ratio by 0.047, higher the Public Record for Bankruptcy higher the - chances of default.</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Status is directly proportional to Issuing months by 0.025, More chances of default at the last quarter.</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Status is directly proportional to Issuing year by 0.025, More chances of default at as we proceed with timeline.</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Loan Status is directly proportional to Loan Tenure by 0.047, higher the tenure higher the chances of default.</a:t>
            </a:r>
          </a:p>
          <a:p>
            <a:pPr>
              <a:lnSpc>
                <a:spcPct val="120000"/>
              </a:lnSpc>
              <a:buFont typeface="Wingdings" pitchFamily="2" charset="2"/>
              <a:buChar char="v"/>
            </a:pPr>
            <a:endParaRPr lang="en-IN" sz="2000" b="0" i="0" dirty="0">
              <a:solidFill>
                <a:schemeClr val="tx1">
                  <a:lumMod val="95000"/>
                  <a:lumOff val="5000"/>
                </a:schemeClr>
              </a:solidFill>
              <a:effectLst/>
              <a:latin typeface="Rockwell" panose="02060603020205020403" pitchFamily="18" charset="77"/>
            </a:endParaRPr>
          </a:p>
        </p:txBody>
      </p:sp>
    </p:spTree>
    <p:extLst>
      <p:ext uri="{BB962C8B-B14F-4D97-AF65-F5344CB8AC3E}">
        <p14:creationId xmlns:p14="http://schemas.microsoft.com/office/powerpoint/2010/main" val="417216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304804"/>
            <a:ext cx="11125200" cy="1609344"/>
          </a:xfrm>
        </p:spPr>
        <p:txBody>
          <a:bodyPr>
            <a:normAutofit/>
          </a:bodyPr>
          <a:lstStyle/>
          <a:p>
            <a:r>
              <a:rPr lang="en-IN" dirty="0"/>
              <a:t>Recommendations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803559"/>
            <a:ext cx="10058400" cy="6165273"/>
          </a:xfrm>
        </p:spPr>
        <p:txBody>
          <a:bodyPr>
            <a:normAutofit fontScale="85000" lnSpcReduction="20000"/>
          </a:bodyPr>
          <a:lstStyle/>
          <a:p>
            <a:pPr marL="0" indent="0" algn="l">
              <a:spcBef>
                <a:spcPts val="300"/>
              </a:spcBef>
              <a:buNone/>
            </a:pPr>
            <a:r>
              <a:rPr lang="en-IN" b="1" i="0" dirty="0">
                <a:effectLst/>
                <a:latin typeface="-apple-system"/>
              </a:rPr>
              <a:t>Recommendations to decrease the Loan Defaults</a:t>
            </a:r>
            <a:endParaRPr lang="en-IN" b="0" i="0" dirty="0">
              <a:effectLst/>
              <a:latin typeface="-apple-system"/>
            </a:endParaRPr>
          </a:p>
          <a:p>
            <a:pPr algn="l">
              <a:lnSpc>
                <a:spcPct val="120000"/>
              </a:lnSpc>
              <a:spcBef>
                <a:spcPts val="300"/>
              </a:spcBef>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a:t>
            </a:r>
            <a:r>
              <a:rPr lang="en-IN" b="0" i="0" dirty="0">
                <a:effectLst/>
                <a:latin typeface="Rockwell" panose="02060603020205020403" pitchFamily="18" charset="77"/>
              </a:rPr>
              <a:t>The below Driver variables can be used to avoiding Credit Loss</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DTI (Debt to Income Ratio)</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Interest Rate</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Annual Income</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Loan Amount</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Loan Tenure</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Purpose of Loan</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Address State</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Employment Experience</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Home Ownership</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Public Record Bankruptcies</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Month of Issue</a:t>
            </a:r>
          </a:p>
          <a:p>
            <a:pPr algn="l">
              <a:lnSpc>
                <a:spcPct val="120000"/>
              </a:lnSpc>
              <a:spcBef>
                <a:spcPts val="300"/>
              </a:spcBef>
              <a:buFont typeface="Wingdings" pitchFamily="2" charset="2"/>
              <a:buChar char="v"/>
            </a:pPr>
            <a:r>
              <a:rPr lang="en-IN" b="0" i="0" dirty="0">
                <a:effectLst/>
                <a:latin typeface="Rockwell" panose="02060603020205020403" pitchFamily="18" charset="77"/>
              </a:rPr>
              <a:t>Some suggestions to reduce the loan defaults</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Verification Process needs to be rectified and flaws should be resolved to get more non-default loan issuance ratio.</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Lending loan to higher annual income group will reduce loan defaults.</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Loan off higher amount should be given with through due diligence.</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Borrowers with high debt to income ration are risk borrowers.</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Borrowers with more than 10 years of work experience are high risk borrowers.</a:t>
            </a:r>
          </a:p>
          <a:p>
            <a:pPr marL="742950" lvl="1" indent="-285750" algn="l">
              <a:lnSpc>
                <a:spcPct val="120000"/>
              </a:lnSpc>
              <a:spcBef>
                <a:spcPts val="300"/>
              </a:spcBef>
              <a:buFont typeface="Wingdings" pitchFamily="2" charset="2"/>
              <a:buChar char="Ø"/>
            </a:pPr>
            <a:r>
              <a:rPr lang="en-IN" b="0" i="0" dirty="0">
                <a:effectLst/>
                <a:latin typeface="Rockwell" panose="02060603020205020403" pitchFamily="18" charset="77"/>
              </a:rPr>
              <a:t>Borrowers with annual income between 25000 to 75000 are more likely to default.</a:t>
            </a:r>
          </a:p>
          <a:p>
            <a:pPr>
              <a:lnSpc>
                <a:spcPct val="120000"/>
              </a:lnSpc>
              <a:spcBef>
                <a:spcPts val="300"/>
              </a:spcBef>
              <a:buFont typeface="Wingdings" pitchFamily="2" charset="2"/>
              <a:buChar char="v"/>
            </a:pPr>
            <a:endParaRPr lang="en-IN" sz="2000" b="0" i="0" dirty="0">
              <a:solidFill>
                <a:schemeClr val="tx1">
                  <a:lumMod val="95000"/>
                  <a:lumOff val="5000"/>
                </a:schemeClr>
              </a:solidFill>
              <a:effectLst/>
              <a:latin typeface="Rockwell" panose="02060603020205020403" pitchFamily="18" charset="77"/>
            </a:endParaRPr>
          </a:p>
        </p:txBody>
      </p:sp>
    </p:spTree>
    <p:extLst>
      <p:ext uri="{BB962C8B-B14F-4D97-AF65-F5344CB8AC3E}">
        <p14:creationId xmlns:p14="http://schemas.microsoft.com/office/powerpoint/2010/main" val="34926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2015836" y="2097147"/>
            <a:ext cx="8160327" cy="1477328"/>
          </a:xfrm>
          <a:prstGeom prst="rect">
            <a:avLst/>
          </a:prstGeom>
          <a:noFill/>
        </p:spPr>
        <p:txBody>
          <a:bodyPr wrap="square" rtlCol="0">
            <a:spAutoFit/>
          </a:bodyPr>
          <a:lstStyle/>
          <a:p>
            <a:pPr algn="ctr"/>
            <a:r>
              <a:rPr lang="en-IN" sz="9000" dirty="0">
                <a:latin typeface="+mj-lt"/>
              </a:rPr>
              <a:t>Data Cleaning</a:t>
            </a:r>
          </a:p>
        </p:txBody>
      </p:sp>
      <p:sp>
        <p:nvSpPr>
          <p:cNvPr id="2" name="TextBox 1">
            <a:extLst>
              <a:ext uri="{FF2B5EF4-FFF2-40B4-BE49-F238E27FC236}">
                <a16:creationId xmlns:a16="http://schemas.microsoft.com/office/drawing/2014/main" id="{20BADE69-C198-E1F2-1093-1717D2217EC0}"/>
              </a:ext>
            </a:extLst>
          </p:cNvPr>
          <p:cNvSpPr txBox="1"/>
          <p:nvPr/>
        </p:nvSpPr>
        <p:spPr>
          <a:xfrm>
            <a:off x="2244436" y="3740727"/>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8457F3D-9953-FDC3-E941-1F5DA9E2E231}"/>
              </a:ext>
            </a:extLst>
          </p:cNvPr>
          <p:cNvSpPr txBox="1"/>
          <p:nvPr/>
        </p:nvSpPr>
        <p:spPr>
          <a:xfrm>
            <a:off x="1634836" y="734291"/>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97275445-1F5A-2ECD-FF75-82C768E755B5}"/>
              </a:ext>
            </a:extLst>
          </p:cNvPr>
          <p:cNvSpPr txBox="1"/>
          <p:nvPr/>
        </p:nvSpPr>
        <p:spPr>
          <a:xfrm>
            <a:off x="2664690" y="4743363"/>
            <a:ext cx="6862617" cy="1477328"/>
          </a:xfrm>
          <a:prstGeom prst="rect">
            <a:avLst/>
          </a:prstGeom>
          <a:noFill/>
        </p:spPr>
        <p:txBody>
          <a:bodyPr wrap="square">
            <a:spAutoFit/>
          </a:bodyPr>
          <a:lstStyle/>
          <a:p>
            <a:pPr algn="ctr"/>
            <a:r>
              <a:rPr lang="en-IN" b="0" i="0" dirty="0">
                <a:solidFill>
                  <a:schemeClr val="tx1">
                    <a:lumMod val="95000"/>
                    <a:lumOff val="5000"/>
                  </a:schemeClr>
                </a:solidFill>
                <a:effectLst/>
                <a:latin typeface="Rockwell" panose="02060603020205020403" pitchFamily="18" charset="77"/>
              </a:rPr>
              <a:t>Data Cleaning is the process of resolving various data quality issues at the source to get useful data for Analysis. </a:t>
            </a:r>
          </a:p>
          <a:p>
            <a:pPr algn="ctr"/>
            <a:endParaRPr lang="en-IN" dirty="0">
              <a:solidFill>
                <a:schemeClr val="tx1">
                  <a:lumMod val="95000"/>
                  <a:lumOff val="5000"/>
                </a:schemeClr>
              </a:solidFill>
              <a:latin typeface="Rockwell" panose="02060603020205020403" pitchFamily="18" charset="77"/>
            </a:endParaRPr>
          </a:p>
          <a:p>
            <a:pPr algn="ctr"/>
            <a:r>
              <a:rPr lang="en-IN" b="0" i="0" dirty="0">
                <a:solidFill>
                  <a:schemeClr val="tx1">
                    <a:lumMod val="95000"/>
                    <a:lumOff val="5000"/>
                  </a:schemeClr>
                </a:solidFill>
                <a:effectLst/>
                <a:latin typeface="Rockwell" panose="02060603020205020403" pitchFamily="18" charset="77"/>
              </a:rPr>
              <a:t>We are using the following Data cleaning techniques to clean up the Loan Dataset.</a:t>
            </a:r>
            <a:endParaRPr lang="en-US" dirty="0">
              <a:solidFill>
                <a:schemeClr val="tx1">
                  <a:lumMod val="95000"/>
                  <a:lumOff val="5000"/>
                </a:schemeClr>
              </a:solidFill>
              <a:latin typeface="Rockwell" panose="02060603020205020403" pitchFamily="18" charset="77"/>
            </a:endParaRPr>
          </a:p>
        </p:txBody>
      </p:sp>
    </p:spTree>
    <p:extLst>
      <p:ext uri="{BB962C8B-B14F-4D97-AF65-F5344CB8AC3E}">
        <p14:creationId xmlns:p14="http://schemas.microsoft.com/office/powerpoint/2010/main" val="269399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0"/>
            <a:ext cx="10058400" cy="1609344"/>
          </a:xfrm>
        </p:spPr>
        <p:txBody>
          <a:bodyPr/>
          <a:lstStyle/>
          <a:p>
            <a:r>
              <a:rPr lang="en-IN" dirty="0"/>
              <a:t>Process</a:t>
            </a:r>
          </a:p>
        </p:txBody>
      </p:sp>
      <p:pic>
        <p:nvPicPr>
          <p:cNvPr id="11" name="Picture 10">
            <a:extLst>
              <a:ext uri="{FF2B5EF4-FFF2-40B4-BE49-F238E27FC236}">
                <a16:creationId xmlns:a16="http://schemas.microsoft.com/office/drawing/2014/main" id="{AC7A3731-6977-2663-F246-3F7C4FACF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74618"/>
            <a:ext cx="10261759" cy="5269947"/>
          </a:xfrm>
          <a:prstGeom prst="rect">
            <a:avLst/>
          </a:prstGeom>
        </p:spPr>
      </p:pic>
    </p:spTree>
    <p:extLst>
      <p:ext uri="{BB962C8B-B14F-4D97-AF65-F5344CB8AC3E}">
        <p14:creationId xmlns:p14="http://schemas.microsoft.com/office/powerpoint/2010/main" val="279943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248273"/>
            <a:ext cx="10058400" cy="1609344"/>
          </a:xfrm>
        </p:spPr>
        <p:txBody>
          <a:bodyPr/>
          <a:lstStyle/>
          <a:p>
            <a:r>
              <a:rPr lang="en-IN" dirty="0"/>
              <a:t>Fixing rows and columns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593268"/>
            <a:ext cx="10058400" cy="5126182"/>
          </a:xfrm>
        </p:spPr>
        <p:txBody>
          <a:bodyPr>
            <a:normAutofit/>
          </a:bodyPr>
          <a:lstStyle/>
          <a:p>
            <a:pPr marL="0" indent="0">
              <a:buNone/>
            </a:pPr>
            <a:r>
              <a:rPr lang="en-IN" sz="2400" b="1" dirty="0"/>
              <a:t>Steps</a:t>
            </a:r>
            <a:r>
              <a:rPr lang="en-IN" sz="1800" dirty="0"/>
              <a:t>:</a:t>
            </a:r>
          </a:p>
          <a:p>
            <a:pPr algn="l">
              <a:lnSpc>
                <a:spcPct val="100000"/>
              </a:lnSpc>
              <a:buFont typeface="Wingdings" pitchFamily="2" charset="2"/>
              <a:buChar char="v"/>
            </a:pPr>
            <a:r>
              <a:rPr lang="en-IN" sz="2200" b="0" i="0" dirty="0">
                <a:solidFill>
                  <a:schemeClr val="tx1">
                    <a:lumMod val="95000"/>
                    <a:lumOff val="5000"/>
                  </a:schemeClr>
                </a:solidFill>
                <a:effectLst/>
                <a:latin typeface="Rockwell" panose="02060603020205020403" pitchFamily="18" charset="77"/>
              </a:rPr>
              <a:t> Deleting unnecessary columns -We delete all columns with null values or mostly null values</a:t>
            </a:r>
          </a:p>
          <a:p>
            <a:pPr algn="l">
              <a:lnSpc>
                <a:spcPct val="100000"/>
              </a:lnSpc>
              <a:buFont typeface="Wingdings" pitchFamily="2" charset="2"/>
              <a:buChar char="v"/>
            </a:pPr>
            <a:r>
              <a:rPr lang="en-IN" sz="2200" b="0" i="0" dirty="0">
                <a:solidFill>
                  <a:schemeClr val="tx1">
                    <a:lumMod val="95000"/>
                    <a:lumOff val="5000"/>
                  </a:schemeClr>
                </a:solidFill>
                <a:effectLst/>
                <a:latin typeface="Rockwell" panose="02060603020205020403" pitchFamily="18" charset="77"/>
              </a:rPr>
              <a:t> Renaming columns consistently - </a:t>
            </a:r>
            <a:r>
              <a:rPr lang="en-IN" sz="2200" dirty="0">
                <a:solidFill>
                  <a:schemeClr val="tx1">
                    <a:lumMod val="95000"/>
                    <a:lumOff val="5000"/>
                  </a:schemeClr>
                </a:solidFill>
                <a:latin typeface="Rockwell" panose="02060603020205020403" pitchFamily="18" charset="77"/>
              </a:rPr>
              <a:t>We r</a:t>
            </a:r>
            <a:r>
              <a:rPr lang="en-IN" sz="2200" b="0" i="0" dirty="0">
                <a:solidFill>
                  <a:schemeClr val="tx1">
                    <a:lumMod val="95000"/>
                    <a:lumOff val="5000"/>
                  </a:schemeClr>
                </a:solidFill>
                <a:effectLst/>
                <a:latin typeface="Rockwell" panose="02060603020205020403" pitchFamily="18" charset="77"/>
              </a:rPr>
              <a:t>enaming </a:t>
            </a:r>
            <a:r>
              <a:rPr lang="en-IN" sz="2200" dirty="0">
                <a:solidFill>
                  <a:schemeClr val="tx1">
                    <a:lumMod val="95000"/>
                    <a:lumOff val="5000"/>
                  </a:schemeClr>
                </a:solidFill>
                <a:latin typeface="Rockwell" panose="02060603020205020403" pitchFamily="18" charset="77"/>
              </a:rPr>
              <a:t>c</a:t>
            </a:r>
            <a:r>
              <a:rPr lang="en-IN" sz="2200" b="0" i="0" dirty="0">
                <a:solidFill>
                  <a:schemeClr val="tx1">
                    <a:lumMod val="95000"/>
                    <a:lumOff val="5000"/>
                  </a:schemeClr>
                </a:solidFill>
                <a:effectLst/>
                <a:latin typeface="Rockwell" panose="02060603020205020403" pitchFamily="18" charset="77"/>
              </a:rPr>
              <a:t>olumn names like “</a:t>
            </a:r>
            <a:r>
              <a:rPr lang="en-IN" sz="2200" b="0" i="0" dirty="0" err="1">
                <a:solidFill>
                  <a:schemeClr val="tx1">
                    <a:lumMod val="95000"/>
                    <a:lumOff val="5000"/>
                  </a:schemeClr>
                </a:solidFill>
                <a:effectLst/>
                <a:latin typeface="Rockwell" panose="02060603020205020403" pitchFamily="18" charset="77"/>
              </a:rPr>
              <a:t>issue_d</a:t>
            </a:r>
            <a:r>
              <a:rPr lang="en-IN" sz="2200" b="0" i="0" dirty="0">
                <a:solidFill>
                  <a:schemeClr val="tx1">
                    <a:lumMod val="95000"/>
                    <a:lumOff val="5000"/>
                  </a:schemeClr>
                </a:solidFill>
                <a:effectLst/>
                <a:latin typeface="Rockwell" panose="02060603020205020403" pitchFamily="18" charset="77"/>
              </a:rPr>
              <a:t>” to “</a:t>
            </a:r>
            <a:r>
              <a:rPr lang="en-IN" sz="2200" b="0" i="0" dirty="0" err="1">
                <a:solidFill>
                  <a:schemeClr val="tx1">
                    <a:lumMod val="95000"/>
                    <a:lumOff val="5000"/>
                  </a:schemeClr>
                </a:solidFill>
                <a:effectLst/>
                <a:latin typeface="Rockwell" panose="02060603020205020403" pitchFamily="18" charset="77"/>
              </a:rPr>
              <a:t>issue_date</a:t>
            </a:r>
            <a:r>
              <a:rPr lang="en-IN" sz="2200" b="0" i="0" dirty="0">
                <a:solidFill>
                  <a:schemeClr val="tx1">
                    <a:lumMod val="95000"/>
                    <a:lumOff val="5000"/>
                  </a:schemeClr>
                </a:solidFill>
                <a:effectLst/>
                <a:latin typeface="Rockwell" panose="02060603020205020403" pitchFamily="18" charset="77"/>
              </a:rPr>
              <a:t>”, “</a:t>
            </a:r>
            <a:r>
              <a:rPr lang="en-IN" sz="2200" b="0" i="0" dirty="0" err="1">
                <a:solidFill>
                  <a:schemeClr val="tx1">
                    <a:lumMod val="95000"/>
                    <a:lumOff val="5000"/>
                  </a:schemeClr>
                </a:solidFill>
                <a:effectLst/>
                <a:latin typeface="Rockwell" panose="02060603020205020403" pitchFamily="18" charset="77"/>
              </a:rPr>
              <a:t>last_credit_pull_d</a:t>
            </a:r>
            <a:r>
              <a:rPr lang="en-IN" sz="2200" b="0" i="0" dirty="0">
                <a:solidFill>
                  <a:schemeClr val="tx1">
                    <a:lumMod val="95000"/>
                    <a:lumOff val="5000"/>
                  </a:schemeClr>
                </a:solidFill>
                <a:effectLst/>
                <a:latin typeface="Rockwell" panose="02060603020205020403" pitchFamily="18" charset="77"/>
              </a:rPr>
              <a:t>” to “</a:t>
            </a:r>
            <a:r>
              <a:rPr lang="en-IN" sz="2200" b="0" i="0" dirty="0" err="1">
                <a:solidFill>
                  <a:schemeClr val="tx1">
                    <a:lumMod val="95000"/>
                    <a:lumOff val="5000"/>
                  </a:schemeClr>
                </a:solidFill>
                <a:effectLst/>
                <a:latin typeface="Rockwell" panose="02060603020205020403" pitchFamily="18" charset="77"/>
              </a:rPr>
              <a:t>last_credit_pull_date</a:t>
            </a:r>
            <a:r>
              <a:rPr lang="en-IN" sz="2200" b="0" i="0" dirty="0">
                <a:solidFill>
                  <a:schemeClr val="tx1">
                    <a:lumMod val="95000"/>
                    <a:lumOff val="5000"/>
                  </a:schemeClr>
                </a:solidFill>
                <a:effectLst/>
                <a:latin typeface="Rockwell" panose="02060603020205020403" pitchFamily="18" charset="77"/>
              </a:rPr>
              <a:t>” etc</a:t>
            </a:r>
          </a:p>
          <a:p>
            <a:pPr algn="l">
              <a:lnSpc>
                <a:spcPct val="100000"/>
              </a:lnSpc>
              <a:buFont typeface="Wingdings" pitchFamily="2" charset="2"/>
              <a:buChar char="v"/>
            </a:pPr>
            <a:r>
              <a:rPr lang="en-IN" sz="2200" dirty="0">
                <a:solidFill>
                  <a:schemeClr val="tx1">
                    <a:lumMod val="95000"/>
                    <a:lumOff val="5000"/>
                  </a:schemeClr>
                </a:solidFill>
                <a:latin typeface="Rockwell" panose="02060603020205020403" pitchFamily="18" charset="77"/>
              </a:rPr>
              <a:t> </a:t>
            </a:r>
            <a:r>
              <a:rPr lang="en-IN" sz="2200" b="0" i="0" dirty="0">
                <a:solidFill>
                  <a:schemeClr val="tx1">
                    <a:lumMod val="95000"/>
                    <a:lumOff val="5000"/>
                  </a:schemeClr>
                </a:solidFill>
                <a:effectLst/>
                <a:latin typeface="Rockwell" panose="02060603020205020403" pitchFamily="18" charset="77"/>
              </a:rPr>
              <a:t>Deleting incorrect rows, </a:t>
            </a:r>
            <a:r>
              <a:rPr lang="en-IN" sz="2200" dirty="0">
                <a:solidFill>
                  <a:schemeClr val="tx1">
                    <a:lumMod val="95000"/>
                    <a:lumOff val="5000"/>
                  </a:schemeClr>
                </a:solidFill>
                <a:latin typeface="Rockwell" panose="02060603020205020403" pitchFamily="18" charset="77"/>
              </a:rPr>
              <a:t>s</a:t>
            </a:r>
            <a:r>
              <a:rPr lang="en-IN" sz="2200" b="0" i="0" dirty="0">
                <a:solidFill>
                  <a:schemeClr val="tx1">
                    <a:lumMod val="95000"/>
                    <a:lumOff val="5000"/>
                  </a:schemeClr>
                </a:solidFill>
                <a:effectLst/>
                <a:latin typeface="Rockwell" panose="02060603020205020403" pitchFamily="18" charset="77"/>
              </a:rPr>
              <a:t>ummary </a:t>
            </a:r>
            <a:r>
              <a:rPr lang="en-IN" sz="2200" dirty="0">
                <a:solidFill>
                  <a:schemeClr val="tx1">
                    <a:lumMod val="95000"/>
                    <a:lumOff val="5000"/>
                  </a:schemeClr>
                </a:solidFill>
                <a:latin typeface="Rockwell" panose="02060603020205020403" pitchFamily="18" charset="77"/>
              </a:rPr>
              <a:t>r</a:t>
            </a:r>
            <a:r>
              <a:rPr lang="en-IN" sz="2200" b="0" i="0" dirty="0">
                <a:solidFill>
                  <a:schemeClr val="tx1">
                    <a:lumMod val="95000"/>
                    <a:lumOff val="5000"/>
                  </a:schemeClr>
                </a:solidFill>
                <a:effectLst/>
                <a:latin typeface="Rockwell" panose="02060603020205020403" pitchFamily="18" charset="77"/>
              </a:rPr>
              <a:t>ows and extra </a:t>
            </a:r>
            <a:r>
              <a:rPr lang="en-IN" sz="2200" dirty="0">
                <a:solidFill>
                  <a:schemeClr val="tx1">
                    <a:lumMod val="95000"/>
                    <a:lumOff val="5000"/>
                  </a:schemeClr>
                </a:solidFill>
                <a:latin typeface="Rockwell" panose="02060603020205020403" pitchFamily="18" charset="77"/>
              </a:rPr>
              <a:t>r</a:t>
            </a:r>
            <a:r>
              <a:rPr lang="en-IN" sz="2200" b="0" i="0" dirty="0">
                <a:solidFill>
                  <a:schemeClr val="tx1">
                    <a:lumMod val="95000"/>
                    <a:lumOff val="5000"/>
                  </a:schemeClr>
                </a:solidFill>
                <a:effectLst/>
                <a:latin typeface="Rockwell" panose="02060603020205020403" pitchFamily="18" charset="77"/>
              </a:rPr>
              <a:t>ows – In this datasheet, none were found</a:t>
            </a:r>
          </a:p>
          <a:p>
            <a:pPr algn="l">
              <a:lnSpc>
                <a:spcPct val="100000"/>
              </a:lnSpc>
              <a:buFont typeface="Wingdings" pitchFamily="2" charset="2"/>
              <a:buChar char="v"/>
            </a:pPr>
            <a:r>
              <a:rPr lang="en-IN" sz="2200" b="0" i="0" dirty="0">
                <a:solidFill>
                  <a:schemeClr val="tx1">
                    <a:lumMod val="95000"/>
                    <a:lumOff val="5000"/>
                  </a:schemeClr>
                </a:solidFill>
                <a:effectLst/>
                <a:latin typeface="Rockwell" panose="02060603020205020403" pitchFamily="18" charset="77"/>
              </a:rPr>
              <a:t> Adding column names (if missing), Splitting columns for more Data, Merging columns for identifiers and Aligning misaligned columns – This was not required for our dataset </a:t>
            </a:r>
            <a:r>
              <a:rPr lang="en-IN" sz="2000" b="0" i="0" dirty="0">
                <a:solidFill>
                  <a:schemeClr val="tx1">
                    <a:lumMod val="95000"/>
                    <a:lumOff val="5000"/>
                  </a:schemeClr>
                </a:solidFill>
                <a:effectLst/>
                <a:latin typeface="Rockwell" panose="02060603020205020403" pitchFamily="18" charset="77"/>
              </a:rPr>
              <a:t>Checking the percentage of missing values in each column with more than threshold of 0 percentage (for visibility)</a:t>
            </a:r>
          </a:p>
          <a:p>
            <a:pPr>
              <a:lnSpc>
                <a:spcPct val="10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 Dropping Columns with more than 40% of NULL Values based on Empty Column Value Stats</a:t>
            </a:r>
          </a:p>
          <a:p>
            <a:pPr>
              <a:lnSpc>
                <a:spcPct val="100000"/>
              </a:lnSpc>
              <a:buFont typeface="Wingdings" pitchFamily="2" charset="2"/>
              <a:buChar char="Ø"/>
            </a:pPr>
            <a:endParaRPr lang="en-IN" sz="2000" b="0" i="0" dirty="0">
              <a:solidFill>
                <a:srgbClr val="D5D5D5"/>
              </a:solidFill>
              <a:effectLst/>
              <a:latin typeface="Roboto" panose="02000000000000000000" pitchFamily="2" charset="0"/>
            </a:endParaRPr>
          </a:p>
          <a:p>
            <a:pPr algn="l">
              <a:lnSpc>
                <a:spcPct val="100000"/>
              </a:lnSpc>
              <a:buFont typeface="Wingdings" pitchFamily="2" charset="2"/>
              <a:buChar char="Ø"/>
            </a:pPr>
            <a:endParaRPr lang="en-IN" sz="2200" b="0" i="0" dirty="0">
              <a:solidFill>
                <a:schemeClr val="tx1">
                  <a:lumMod val="95000"/>
                  <a:lumOff val="5000"/>
                </a:schemeClr>
              </a:solidFill>
              <a:effectLst/>
              <a:latin typeface="Rockwell" panose="02060603020205020403" pitchFamily="18" charset="77"/>
            </a:endParaRPr>
          </a:p>
          <a:p>
            <a:pPr marL="0" indent="0">
              <a:buNone/>
            </a:pPr>
            <a:endParaRPr lang="en-US" sz="1800" b="1" dirty="0">
              <a:solidFill>
                <a:schemeClr val="tx1">
                  <a:lumMod val="95000"/>
                  <a:lumOff val="5000"/>
                </a:schemeClr>
              </a:solidFill>
              <a:latin typeface="Rockwell" panose="02060603020205020403" pitchFamily="18" charset="77"/>
            </a:endParaRPr>
          </a:p>
        </p:txBody>
      </p:sp>
    </p:spTree>
    <p:extLst>
      <p:ext uri="{BB962C8B-B14F-4D97-AF65-F5344CB8AC3E}">
        <p14:creationId xmlns:p14="http://schemas.microsoft.com/office/powerpoint/2010/main" val="214870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196180"/>
            <a:ext cx="10875818" cy="1609344"/>
          </a:xfrm>
        </p:spPr>
        <p:txBody>
          <a:bodyPr>
            <a:normAutofit/>
          </a:bodyPr>
          <a:lstStyle/>
          <a:p>
            <a:r>
              <a:rPr lang="en-IN" sz="4400" dirty="0"/>
              <a:t>Standardizing VALUES and fixing invalid values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011382"/>
            <a:ext cx="10058400" cy="5846618"/>
          </a:xfrm>
        </p:spPr>
        <p:txBody>
          <a:bodyPr>
            <a:normAutofit/>
          </a:bodyPr>
          <a:lstStyle/>
          <a:p>
            <a:pPr marL="0" indent="0">
              <a:lnSpc>
                <a:spcPct val="100000"/>
              </a:lnSpc>
              <a:buNone/>
            </a:pPr>
            <a:r>
              <a:rPr lang="en-IN" sz="2400" b="1" dirty="0"/>
              <a:t>Steps to standardize columns</a:t>
            </a:r>
            <a:r>
              <a:rPr lang="en-IN" sz="1800" dirty="0"/>
              <a:t>:</a:t>
            </a:r>
          </a:p>
          <a:p>
            <a:pPr algn="l">
              <a:lnSpc>
                <a:spcPct val="100000"/>
              </a:lnSpc>
              <a:buFont typeface="Wingdings" pitchFamily="2" charset="2"/>
              <a:buChar char="v"/>
            </a:pPr>
            <a:r>
              <a:rPr lang="en-IN" sz="2200" b="0" i="0" dirty="0">
                <a:solidFill>
                  <a:schemeClr val="tx1">
                    <a:lumMod val="95000"/>
                    <a:lumOff val="5000"/>
                  </a:schemeClr>
                </a:solidFill>
                <a:effectLst/>
                <a:latin typeface="Rockwell" panose="02060603020205020403" pitchFamily="18" charset="77"/>
              </a:rPr>
              <a:t> The </a:t>
            </a:r>
            <a:r>
              <a:rPr lang="en-IN" dirty="0">
                <a:solidFill>
                  <a:schemeClr val="tx1">
                    <a:lumMod val="95000"/>
                    <a:lumOff val="5000"/>
                  </a:schemeClr>
                </a:solidFill>
                <a:latin typeface="Rockwell" panose="02060603020205020403" pitchFamily="18" charset="77"/>
              </a:rPr>
              <a:t>c</a:t>
            </a:r>
            <a:r>
              <a:rPr lang="en-IN" sz="2000" b="0" i="0" dirty="0">
                <a:solidFill>
                  <a:schemeClr val="tx1">
                    <a:lumMod val="95000"/>
                    <a:lumOff val="5000"/>
                  </a:schemeClr>
                </a:solidFill>
                <a:effectLst/>
                <a:latin typeface="Rockwell" panose="02060603020205020403" pitchFamily="18" charset="77"/>
              </a:rPr>
              <a:t>olumn ”</a:t>
            </a:r>
            <a:r>
              <a:rPr lang="en-IN" sz="2000" b="0" i="0" dirty="0" err="1">
                <a:solidFill>
                  <a:schemeClr val="tx1">
                    <a:lumMod val="95000"/>
                    <a:lumOff val="5000"/>
                  </a:schemeClr>
                </a:solidFill>
                <a:effectLst/>
                <a:latin typeface="Rockwell" panose="02060603020205020403" pitchFamily="18" charset="77"/>
              </a:rPr>
              <a:t>zip_code</a:t>
            </a:r>
            <a:r>
              <a:rPr lang="en-IN" sz="2000" b="0" i="0" dirty="0">
                <a:solidFill>
                  <a:schemeClr val="tx1">
                    <a:lumMod val="95000"/>
                    <a:lumOff val="5000"/>
                  </a:schemeClr>
                </a:solidFill>
                <a:effectLst/>
                <a:latin typeface="Rockwell" panose="02060603020205020403" pitchFamily="18" charset="77"/>
              </a:rPr>
              <a:t>” should be standardised by considering only first three characters</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The columns ”</a:t>
            </a:r>
            <a:r>
              <a:rPr lang="en-IN" sz="2000" b="0" i="0" dirty="0" err="1">
                <a:solidFill>
                  <a:schemeClr val="tx1">
                    <a:lumMod val="95000"/>
                    <a:lumOff val="5000"/>
                  </a:schemeClr>
                </a:solidFill>
                <a:effectLst/>
                <a:latin typeface="Rockwell" panose="02060603020205020403" pitchFamily="18" charset="77"/>
              </a:rPr>
              <a:t>int_rate</a:t>
            </a:r>
            <a:r>
              <a:rPr lang="en-IN" sz="2000" b="0" i="0" dirty="0">
                <a:solidFill>
                  <a:schemeClr val="tx1">
                    <a:lumMod val="95000"/>
                    <a:lumOff val="5000"/>
                  </a:schemeClr>
                </a:solidFill>
                <a:effectLst/>
                <a:latin typeface="Rockwell" panose="02060603020205020403" pitchFamily="18" charset="77"/>
              </a:rPr>
              <a:t>”, ”</a:t>
            </a:r>
            <a:r>
              <a:rPr lang="en-IN" sz="2000" b="0" i="0" dirty="0" err="1">
                <a:solidFill>
                  <a:schemeClr val="tx1">
                    <a:lumMod val="95000"/>
                    <a:lumOff val="5000"/>
                  </a:schemeClr>
                </a:solidFill>
                <a:effectLst/>
                <a:latin typeface="Rockwell" panose="02060603020205020403" pitchFamily="18" charset="77"/>
              </a:rPr>
              <a:t>revol_util</a:t>
            </a:r>
            <a:r>
              <a:rPr lang="en-IN" sz="2000" b="0" i="0" dirty="0">
                <a:solidFill>
                  <a:schemeClr val="tx1">
                    <a:lumMod val="95000"/>
                    <a:lumOff val="5000"/>
                  </a:schemeClr>
                </a:solidFill>
                <a:effectLst/>
                <a:latin typeface="Rockwell" panose="02060603020205020403" pitchFamily="18" charset="77"/>
              </a:rPr>
              <a:t>” should be standardised by removing percentage suffix. </a:t>
            </a:r>
            <a:br>
              <a:rPr lang="en-IN" sz="2000" b="0" i="0" dirty="0">
                <a:solidFill>
                  <a:schemeClr val="tx1">
                    <a:lumMod val="95000"/>
                    <a:lumOff val="5000"/>
                  </a:schemeClr>
                </a:solidFill>
                <a:effectLst/>
                <a:latin typeface="Rockwell" panose="02060603020205020403" pitchFamily="18" charset="77"/>
              </a:rPr>
            </a:br>
            <a:r>
              <a:rPr lang="en-IN" sz="2000" b="0" i="0" dirty="0">
                <a:solidFill>
                  <a:schemeClr val="tx1">
                    <a:lumMod val="95000"/>
                    <a:lumOff val="5000"/>
                  </a:schemeClr>
                </a:solidFill>
                <a:effectLst/>
                <a:latin typeface="Rockwell" panose="02060603020205020403" pitchFamily="18" charset="77"/>
              </a:rPr>
              <a:t>Invalid values should be fixed by converting from String to Float</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The column ”</a:t>
            </a:r>
            <a:r>
              <a:rPr lang="en-IN" sz="2000" b="0" i="0" dirty="0" err="1">
                <a:solidFill>
                  <a:schemeClr val="tx1">
                    <a:lumMod val="95000"/>
                    <a:lumOff val="5000"/>
                  </a:schemeClr>
                </a:solidFill>
                <a:effectLst/>
                <a:latin typeface="Rockwell" panose="02060603020205020403" pitchFamily="18" charset="77"/>
              </a:rPr>
              <a:t>verification_status</a:t>
            </a:r>
            <a:r>
              <a:rPr lang="en-IN" sz="2000" b="0" i="0" dirty="0">
                <a:solidFill>
                  <a:schemeClr val="tx1">
                    <a:lumMod val="95000"/>
                    <a:lumOff val="5000"/>
                  </a:schemeClr>
                </a:solidFill>
                <a:effectLst/>
                <a:latin typeface="Rockwell" panose="02060603020205020403" pitchFamily="18" charset="77"/>
              </a:rPr>
              <a:t>” has values </a:t>
            </a:r>
            <a:r>
              <a:rPr lang="en-IN" sz="2000" b="1" i="0" dirty="0">
                <a:solidFill>
                  <a:schemeClr val="tx1">
                    <a:lumMod val="95000"/>
                    <a:lumOff val="5000"/>
                  </a:schemeClr>
                </a:solidFill>
                <a:effectLst/>
                <a:latin typeface="Rockwell" panose="02060603020205020403" pitchFamily="18" charset="77"/>
              </a:rPr>
              <a:t>Verified</a:t>
            </a:r>
            <a:r>
              <a:rPr lang="en-IN" sz="2000" b="0" i="0" dirty="0">
                <a:solidFill>
                  <a:schemeClr val="tx1">
                    <a:lumMod val="95000"/>
                    <a:lumOff val="5000"/>
                  </a:schemeClr>
                </a:solidFill>
                <a:effectLst/>
                <a:latin typeface="Rockwell" panose="02060603020205020403" pitchFamily="18" charset="77"/>
              </a:rPr>
              <a:t> and </a:t>
            </a:r>
            <a:r>
              <a:rPr lang="en-IN" sz="2000" b="1" i="0" dirty="0">
                <a:solidFill>
                  <a:schemeClr val="tx1">
                    <a:lumMod val="95000"/>
                    <a:lumOff val="5000"/>
                  </a:schemeClr>
                </a:solidFill>
                <a:effectLst/>
                <a:latin typeface="Rockwell" panose="02060603020205020403" pitchFamily="18" charset="77"/>
              </a:rPr>
              <a:t>Source Verified</a:t>
            </a:r>
            <a:r>
              <a:rPr lang="en-IN" sz="2000" b="0" i="0" dirty="0">
                <a:solidFill>
                  <a:schemeClr val="tx1">
                    <a:lumMod val="95000"/>
                    <a:lumOff val="5000"/>
                  </a:schemeClr>
                </a:solidFill>
                <a:effectLst/>
                <a:latin typeface="Rockwell" panose="02060603020205020403" pitchFamily="18" charset="77"/>
              </a:rPr>
              <a:t> which are the same, so we replace </a:t>
            </a:r>
            <a:r>
              <a:rPr lang="en-IN" sz="2000" b="1" i="0" dirty="0">
                <a:solidFill>
                  <a:schemeClr val="tx1">
                    <a:lumMod val="95000"/>
                    <a:lumOff val="5000"/>
                  </a:schemeClr>
                </a:solidFill>
                <a:effectLst/>
                <a:latin typeface="Rockwell" panose="02060603020205020403" pitchFamily="18" charset="77"/>
              </a:rPr>
              <a:t>Source Verified </a:t>
            </a:r>
            <a:r>
              <a:rPr lang="en-IN" sz="2000" b="0" i="0" dirty="0">
                <a:solidFill>
                  <a:schemeClr val="tx1">
                    <a:lumMod val="95000"/>
                    <a:lumOff val="5000"/>
                  </a:schemeClr>
                </a:solidFill>
                <a:effectLst/>
                <a:latin typeface="Rockwell" panose="02060603020205020403" pitchFamily="18" charset="77"/>
              </a:rPr>
              <a:t>with </a:t>
            </a:r>
            <a:r>
              <a:rPr lang="en-IN" sz="2000" b="1" i="0" dirty="0">
                <a:solidFill>
                  <a:schemeClr val="tx1">
                    <a:lumMod val="95000"/>
                    <a:lumOff val="5000"/>
                  </a:schemeClr>
                </a:solidFill>
                <a:effectLst/>
                <a:latin typeface="Rockwell" panose="02060603020205020403" pitchFamily="18" charset="77"/>
              </a:rPr>
              <a:t>Verified</a:t>
            </a:r>
          </a:p>
          <a:p>
            <a:pPr algn="l">
              <a:lnSpc>
                <a:spcPct val="100000"/>
              </a:lnSpc>
              <a:buFont typeface="Wingdings" pitchFamily="2" charset="2"/>
              <a:buChar char="v"/>
            </a:pPr>
            <a:r>
              <a:rPr lang="en-IN" dirty="0">
                <a:solidFill>
                  <a:schemeClr val="tx1">
                    <a:lumMod val="95000"/>
                    <a:lumOff val="5000"/>
                  </a:schemeClr>
                </a:solidFill>
                <a:latin typeface="Rockwell" panose="02060603020205020403" pitchFamily="18" charset="77"/>
              </a:rPr>
              <a:t>C</a:t>
            </a:r>
            <a:r>
              <a:rPr lang="en-IN" sz="2000" b="0" i="0" dirty="0">
                <a:solidFill>
                  <a:schemeClr val="tx1">
                    <a:lumMod val="95000"/>
                    <a:lumOff val="5000"/>
                  </a:schemeClr>
                </a:solidFill>
                <a:effectLst/>
                <a:latin typeface="Rockwell" panose="02060603020205020403" pitchFamily="18" charset="77"/>
              </a:rPr>
              <a:t>olumns ”grade”, ”</a:t>
            </a:r>
            <a:r>
              <a:rPr lang="en-IN" sz="2000" b="0" i="0" dirty="0" err="1">
                <a:solidFill>
                  <a:schemeClr val="tx1">
                    <a:lumMod val="95000"/>
                    <a:lumOff val="5000"/>
                  </a:schemeClr>
                </a:solidFill>
                <a:effectLst/>
                <a:latin typeface="Rockwell" panose="02060603020205020403" pitchFamily="18" charset="77"/>
              </a:rPr>
              <a:t>sub_grade</a:t>
            </a:r>
            <a:r>
              <a:rPr lang="en-IN" sz="2000" b="0" i="0" dirty="0">
                <a:solidFill>
                  <a:schemeClr val="tx1">
                    <a:lumMod val="95000"/>
                    <a:lumOff val="5000"/>
                  </a:schemeClr>
                </a:solidFill>
                <a:effectLst/>
                <a:latin typeface="Rockwell" panose="02060603020205020403" pitchFamily="18" charset="77"/>
              </a:rPr>
              <a:t>”, ”</a:t>
            </a:r>
            <a:r>
              <a:rPr lang="en-IN" sz="2000" b="0" i="0" dirty="0" err="1">
                <a:solidFill>
                  <a:schemeClr val="tx1">
                    <a:lumMod val="95000"/>
                    <a:lumOff val="5000"/>
                  </a:schemeClr>
                </a:solidFill>
                <a:effectLst/>
                <a:latin typeface="Rockwell" panose="02060603020205020403" pitchFamily="18" charset="77"/>
              </a:rPr>
              <a:t>home_ownership</a:t>
            </a:r>
            <a:r>
              <a:rPr lang="en-IN" sz="2000" b="0" i="0" dirty="0">
                <a:solidFill>
                  <a:schemeClr val="tx1">
                    <a:lumMod val="95000"/>
                    <a:lumOff val="5000"/>
                  </a:schemeClr>
                </a:solidFill>
                <a:effectLst/>
                <a:latin typeface="Rockwell" panose="02060603020205020403" pitchFamily="18" charset="77"/>
              </a:rPr>
              <a:t>”, </a:t>
            </a:r>
            <a:r>
              <a:rPr lang="en-IN" dirty="0">
                <a:solidFill>
                  <a:schemeClr val="tx1">
                    <a:lumMod val="95000"/>
                    <a:lumOff val="5000"/>
                  </a:schemeClr>
                </a:solidFill>
                <a:latin typeface="Rockwell" panose="02060603020205020403" pitchFamily="18" charset="77"/>
              </a:rPr>
              <a:t>”</a:t>
            </a:r>
            <a:r>
              <a:rPr lang="en-IN" sz="2000" b="0" i="0" dirty="0" err="1">
                <a:solidFill>
                  <a:schemeClr val="tx1">
                    <a:lumMod val="95000"/>
                    <a:lumOff val="5000"/>
                  </a:schemeClr>
                </a:solidFill>
                <a:effectLst/>
                <a:latin typeface="Rockwell" panose="02060603020205020403" pitchFamily="18" charset="77"/>
              </a:rPr>
              <a:t>verification_status</a:t>
            </a:r>
            <a:r>
              <a:rPr lang="en-IN" sz="2000" b="0" i="0" dirty="0">
                <a:solidFill>
                  <a:schemeClr val="tx1">
                    <a:lumMod val="95000"/>
                    <a:lumOff val="5000"/>
                  </a:schemeClr>
                </a:solidFill>
                <a:effectLst/>
                <a:latin typeface="Rockwell" panose="02060603020205020403" pitchFamily="18" charset="77"/>
              </a:rPr>
              <a:t>”, ”purpose” and ”</a:t>
            </a:r>
            <a:r>
              <a:rPr lang="en-IN" sz="2000" b="0" i="0" dirty="0" err="1">
                <a:solidFill>
                  <a:schemeClr val="tx1">
                    <a:lumMod val="95000"/>
                    <a:lumOff val="5000"/>
                  </a:schemeClr>
                </a:solidFill>
                <a:effectLst/>
                <a:latin typeface="Rockwell" panose="02060603020205020403" pitchFamily="18" charset="77"/>
              </a:rPr>
              <a:t>addr_state</a:t>
            </a:r>
            <a:r>
              <a:rPr lang="en-IN" sz="2000" b="0" i="0" dirty="0">
                <a:solidFill>
                  <a:schemeClr val="tx1">
                    <a:lumMod val="95000"/>
                    <a:lumOff val="5000"/>
                  </a:schemeClr>
                </a:solidFill>
                <a:effectLst/>
                <a:latin typeface="Rockwell" panose="02060603020205020403" pitchFamily="18" charset="77"/>
              </a:rPr>
              <a:t>” should be standardised by converting to datatype category</a:t>
            </a:r>
          </a:p>
          <a:p>
            <a:pPr marL="0" indent="0" algn="l">
              <a:lnSpc>
                <a:spcPct val="100000"/>
              </a:lnSpc>
              <a:buNone/>
            </a:pPr>
            <a:endParaRPr lang="en-IN" dirty="0">
              <a:solidFill>
                <a:schemeClr val="tx1">
                  <a:lumMod val="95000"/>
                  <a:lumOff val="5000"/>
                </a:schemeClr>
              </a:solidFill>
              <a:latin typeface="Rockwell" panose="02060603020205020403" pitchFamily="18" charset="77"/>
            </a:endParaRPr>
          </a:p>
          <a:p>
            <a:pPr marL="0" indent="0">
              <a:lnSpc>
                <a:spcPct val="100000"/>
              </a:lnSpc>
              <a:buNone/>
            </a:pPr>
            <a:r>
              <a:rPr lang="en-IN" sz="2000" b="1" dirty="0"/>
              <a:t>Steps to fix invalid values</a:t>
            </a:r>
            <a:r>
              <a:rPr lang="en-IN" sz="1600" dirty="0"/>
              <a:t>:</a:t>
            </a:r>
          </a:p>
          <a:p>
            <a:pPr>
              <a:lnSpc>
                <a:spcPct val="10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The ”</a:t>
            </a:r>
            <a:r>
              <a:rPr lang="en-IN" b="0" i="0" dirty="0" err="1">
                <a:solidFill>
                  <a:schemeClr val="tx1">
                    <a:lumMod val="95000"/>
                    <a:lumOff val="5000"/>
                  </a:schemeClr>
                </a:solidFill>
                <a:effectLst/>
                <a:latin typeface="Rockwell" panose="02060603020205020403" pitchFamily="18" charset="77"/>
              </a:rPr>
              <a:t>issue_date</a:t>
            </a:r>
            <a:r>
              <a:rPr lang="en-IN" b="0" i="0" dirty="0">
                <a:solidFill>
                  <a:schemeClr val="tx1">
                    <a:lumMod val="95000"/>
                    <a:lumOff val="5000"/>
                  </a:schemeClr>
                </a:solidFill>
                <a:effectLst/>
                <a:latin typeface="Rockwell" panose="02060603020205020403" pitchFamily="18" charset="77"/>
              </a:rPr>
              <a:t>”,” </a:t>
            </a:r>
            <a:r>
              <a:rPr lang="en-IN" b="0" i="0" dirty="0" err="1">
                <a:solidFill>
                  <a:schemeClr val="tx1">
                    <a:lumMod val="95000"/>
                    <a:lumOff val="5000"/>
                  </a:schemeClr>
                </a:solidFill>
                <a:effectLst/>
                <a:latin typeface="Rockwell" panose="02060603020205020403" pitchFamily="18" charset="77"/>
              </a:rPr>
              <a:t>earliest_cr_line</a:t>
            </a:r>
            <a:r>
              <a:rPr lang="en-IN" b="0" i="0" dirty="0">
                <a:solidFill>
                  <a:schemeClr val="tx1">
                    <a:lumMod val="95000"/>
                    <a:lumOff val="5000"/>
                  </a:schemeClr>
                </a:solidFill>
                <a:effectLst/>
                <a:latin typeface="Rockwell" panose="02060603020205020403" pitchFamily="18" charset="77"/>
              </a:rPr>
              <a:t>” and ”</a:t>
            </a:r>
            <a:r>
              <a:rPr lang="en-IN" b="0" i="0" dirty="0" err="1">
                <a:solidFill>
                  <a:schemeClr val="tx1">
                    <a:lumMod val="95000"/>
                    <a:lumOff val="5000"/>
                  </a:schemeClr>
                </a:solidFill>
                <a:effectLst/>
                <a:latin typeface="Rockwell" panose="02060603020205020403" pitchFamily="18" charset="77"/>
              </a:rPr>
              <a:t>last_credit_pull_date</a:t>
            </a:r>
            <a:r>
              <a:rPr lang="en-IN" b="0" i="0" dirty="0">
                <a:solidFill>
                  <a:schemeClr val="tx1">
                    <a:lumMod val="95000"/>
                    <a:lumOff val="5000"/>
                  </a:schemeClr>
                </a:solidFill>
                <a:effectLst/>
                <a:latin typeface="Rockwell" panose="02060603020205020403" pitchFamily="18" charset="77"/>
              </a:rPr>
              <a:t>” columns should be fixed by converting them to </a:t>
            </a:r>
            <a:r>
              <a:rPr lang="en-IN" b="1" i="0" dirty="0">
                <a:solidFill>
                  <a:schemeClr val="tx1">
                    <a:lumMod val="95000"/>
                    <a:lumOff val="5000"/>
                  </a:schemeClr>
                </a:solidFill>
                <a:effectLst/>
                <a:latin typeface="Rockwell" panose="02060603020205020403" pitchFamily="18" charset="77"/>
              </a:rPr>
              <a:t>datetime</a:t>
            </a:r>
          </a:p>
          <a:p>
            <a:pPr>
              <a:buFont typeface="Wingdings" pitchFamily="2" charset="2"/>
              <a:buChar char="v"/>
            </a:pPr>
            <a:endParaRPr lang="en-IN" sz="1600" dirty="0"/>
          </a:p>
          <a:p>
            <a:pPr marL="0" indent="0" algn="l">
              <a:buNone/>
            </a:pPr>
            <a:endParaRPr lang="en-IN" sz="2000" b="0" i="0" dirty="0">
              <a:solidFill>
                <a:schemeClr val="tx1">
                  <a:lumMod val="95000"/>
                  <a:lumOff val="5000"/>
                </a:schemeClr>
              </a:solidFill>
              <a:effectLst/>
              <a:latin typeface="Rockwell" panose="02060603020205020403" pitchFamily="18" charset="77"/>
            </a:endParaRPr>
          </a:p>
          <a:p>
            <a:pPr marL="0" indent="0">
              <a:buNone/>
            </a:pPr>
            <a:endParaRPr lang="en-US" sz="1800" b="1" dirty="0">
              <a:solidFill>
                <a:schemeClr val="tx1">
                  <a:lumMod val="95000"/>
                  <a:lumOff val="5000"/>
                </a:schemeClr>
              </a:solidFill>
              <a:latin typeface="Rockwell" panose="02060603020205020403" pitchFamily="18" charset="77"/>
            </a:endParaRPr>
          </a:p>
        </p:txBody>
      </p:sp>
    </p:spTree>
    <p:extLst>
      <p:ext uri="{BB962C8B-B14F-4D97-AF65-F5344CB8AC3E}">
        <p14:creationId xmlns:p14="http://schemas.microsoft.com/office/powerpoint/2010/main" val="243781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0"/>
            <a:ext cx="10058400" cy="1609344"/>
          </a:xfrm>
        </p:spPr>
        <p:txBody>
          <a:bodyPr/>
          <a:lstStyle/>
          <a:p>
            <a:r>
              <a:rPr lang="en-IN" dirty="0"/>
              <a:t>Filtering data</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427018"/>
            <a:ext cx="10058400" cy="5182709"/>
          </a:xfrm>
        </p:spPr>
        <p:txBody>
          <a:bodyPr>
            <a:normAutofit lnSpcReduction="10000"/>
          </a:bodyPr>
          <a:lstStyle/>
          <a:p>
            <a:pPr marL="0" indent="0">
              <a:lnSpc>
                <a:spcPct val="100000"/>
              </a:lnSpc>
              <a:buNone/>
            </a:pPr>
            <a:r>
              <a:rPr lang="en-IN" sz="2400" b="1" dirty="0"/>
              <a:t>Dropping irrelevant or duplicate columns</a:t>
            </a:r>
            <a:r>
              <a:rPr lang="en-IN" sz="1800" dirty="0"/>
              <a:t>:</a:t>
            </a:r>
          </a:p>
          <a:p>
            <a:pPr algn="l">
              <a:lnSpc>
                <a:spcPct val="100000"/>
              </a:lnSpc>
              <a:buFont typeface="Wingdings" pitchFamily="2" charset="2"/>
              <a:buChar char="v"/>
            </a:pPr>
            <a:r>
              <a:rPr lang="en-IN" sz="2200" b="0" i="0" dirty="0">
                <a:solidFill>
                  <a:schemeClr val="tx1">
                    <a:lumMod val="95000"/>
                    <a:lumOff val="5000"/>
                  </a:schemeClr>
                </a:solidFill>
                <a:effectLst/>
                <a:latin typeface="Rockwell" panose="02060603020205020403" pitchFamily="18" charset="77"/>
              </a:rPr>
              <a:t> </a:t>
            </a:r>
            <a:r>
              <a:rPr lang="en-IN" sz="2000" b="0" i="0" dirty="0">
                <a:solidFill>
                  <a:schemeClr val="tx1">
                    <a:lumMod val="95000"/>
                    <a:lumOff val="5000"/>
                  </a:schemeClr>
                </a:solidFill>
                <a:effectLst/>
                <a:latin typeface="Rockwell" panose="02060603020205020403" pitchFamily="18" charset="77"/>
              </a:rPr>
              <a:t>Filtering the Columns having non-unique single value which are irrelevant for analysis and dropping them</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Filtering the Columns like ”id”, ”</a:t>
            </a:r>
            <a:r>
              <a:rPr lang="en-IN" sz="2000" b="0" i="0" dirty="0" err="1">
                <a:solidFill>
                  <a:schemeClr val="tx1">
                    <a:lumMod val="95000"/>
                    <a:lumOff val="5000"/>
                  </a:schemeClr>
                </a:solidFill>
                <a:effectLst/>
                <a:latin typeface="Rockwell" panose="02060603020205020403" pitchFamily="18" charset="77"/>
              </a:rPr>
              <a:t>member_id</a:t>
            </a:r>
            <a:r>
              <a:rPr lang="en-IN" sz="2000" b="0" i="0" dirty="0">
                <a:solidFill>
                  <a:schemeClr val="tx1">
                    <a:lumMod val="95000"/>
                    <a:lumOff val="5000"/>
                  </a:schemeClr>
                </a:solidFill>
                <a:effectLst/>
                <a:latin typeface="Rockwell" panose="02060603020205020403" pitchFamily="18" charset="77"/>
              </a:rPr>
              <a:t>”, ”</a:t>
            </a:r>
            <a:r>
              <a:rPr lang="en-IN" sz="2000" b="0" i="0" dirty="0" err="1">
                <a:solidFill>
                  <a:schemeClr val="tx1">
                    <a:lumMod val="95000"/>
                    <a:lumOff val="5000"/>
                  </a:schemeClr>
                </a:solidFill>
                <a:effectLst/>
                <a:latin typeface="Rockwell" panose="02060603020205020403" pitchFamily="18" charset="77"/>
              </a:rPr>
              <a:t>url</a:t>
            </a:r>
            <a:r>
              <a:rPr lang="en-IN" sz="2000" b="0" i="0" dirty="0">
                <a:solidFill>
                  <a:schemeClr val="tx1">
                    <a:lumMod val="95000"/>
                    <a:lumOff val="5000"/>
                  </a:schemeClr>
                </a:solidFill>
                <a:effectLst/>
                <a:latin typeface="Rockwell" panose="02060603020205020403" pitchFamily="18" charset="77"/>
              </a:rPr>
              <a:t>” and ”title” which are irrelevant for Analysis and dropping them</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Dropping Columns like ”</a:t>
            </a:r>
            <a:r>
              <a:rPr lang="en-IN" sz="2000" b="0" i="0" dirty="0" err="1">
                <a:solidFill>
                  <a:schemeClr val="tx1">
                    <a:lumMod val="95000"/>
                    <a:lumOff val="5000"/>
                  </a:schemeClr>
                </a:solidFill>
                <a:effectLst/>
                <a:latin typeface="Rockwell" panose="02060603020205020403" pitchFamily="18" charset="77"/>
              </a:rPr>
              <a:t>desc</a:t>
            </a:r>
            <a:r>
              <a:rPr lang="en-IN" sz="2000" b="0" i="0" dirty="0">
                <a:solidFill>
                  <a:schemeClr val="tx1">
                    <a:lumMod val="95000"/>
                    <a:lumOff val="5000"/>
                  </a:schemeClr>
                </a:solidFill>
                <a:effectLst/>
                <a:latin typeface="Rockwell" panose="02060603020205020403" pitchFamily="18" charset="77"/>
              </a:rPr>
              <a:t>”, ”</a:t>
            </a:r>
            <a:r>
              <a:rPr lang="en-IN" sz="2000" b="0" i="0" dirty="0" err="1">
                <a:solidFill>
                  <a:schemeClr val="tx1">
                    <a:lumMod val="95000"/>
                    <a:lumOff val="5000"/>
                  </a:schemeClr>
                </a:solidFill>
                <a:effectLst/>
                <a:latin typeface="Rockwell" panose="02060603020205020403" pitchFamily="18" charset="77"/>
              </a:rPr>
              <a:t>funded_amnt_inv</a:t>
            </a:r>
            <a:r>
              <a:rPr lang="en-IN" sz="2000" b="0" i="0" dirty="0">
                <a:solidFill>
                  <a:schemeClr val="tx1">
                    <a:lumMod val="95000"/>
                    <a:lumOff val="5000"/>
                  </a:schemeClr>
                </a:solidFill>
                <a:effectLst/>
                <a:latin typeface="Rockwell" panose="02060603020205020403" pitchFamily="18" charset="77"/>
              </a:rPr>
              <a:t>”, ”</a:t>
            </a:r>
            <a:r>
              <a:rPr lang="en-IN" sz="2000" b="0" i="0" dirty="0" err="1">
                <a:solidFill>
                  <a:schemeClr val="tx1">
                    <a:lumMod val="95000"/>
                    <a:lumOff val="5000"/>
                  </a:schemeClr>
                </a:solidFill>
                <a:effectLst/>
                <a:latin typeface="Rockwell" panose="02060603020205020403" pitchFamily="18" charset="77"/>
              </a:rPr>
              <a:t>out_prncp_inv</a:t>
            </a:r>
            <a:r>
              <a:rPr lang="en-IN" sz="2000" b="0" i="0" dirty="0">
                <a:solidFill>
                  <a:schemeClr val="tx1">
                    <a:lumMod val="95000"/>
                    <a:lumOff val="5000"/>
                  </a:schemeClr>
                </a:solidFill>
                <a:effectLst/>
                <a:latin typeface="Rockwell" panose="02060603020205020403" pitchFamily="18" charset="77"/>
              </a:rPr>
              <a:t>”, ”</a:t>
            </a:r>
            <a:r>
              <a:rPr lang="en-IN" sz="2000" b="0" i="0" dirty="0" err="1">
                <a:solidFill>
                  <a:schemeClr val="tx1">
                    <a:lumMod val="95000"/>
                    <a:lumOff val="5000"/>
                  </a:schemeClr>
                </a:solidFill>
                <a:effectLst/>
                <a:latin typeface="Rockwell" panose="02060603020205020403" pitchFamily="18" charset="77"/>
              </a:rPr>
              <a:t>total_pymnt_inv</a:t>
            </a:r>
            <a:r>
              <a:rPr lang="en-IN" sz="2000" b="0" i="0" dirty="0">
                <a:solidFill>
                  <a:schemeClr val="tx1">
                    <a:lumMod val="95000"/>
                    <a:lumOff val="5000"/>
                  </a:schemeClr>
                </a:solidFill>
                <a:effectLst/>
                <a:latin typeface="Rockwell" panose="02060603020205020403" pitchFamily="18" charset="77"/>
              </a:rPr>
              <a:t>” as the data cannot be analysed</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Dropping Column ”</a:t>
            </a:r>
            <a:r>
              <a:rPr lang="en-IN" sz="2000" b="0" i="0" dirty="0" err="1">
                <a:solidFill>
                  <a:schemeClr val="tx1">
                    <a:lumMod val="95000"/>
                    <a:lumOff val="5000"/>
                  </a:schemeClr>
                </a:solidFill>
                <a:effectLst/>
                <a:latin typeface="Rockwell" panose="02060603020205020403" pitchFamily="18" charset="77"/>
              </a:rPr>
              <a:t>emp_title</a:t>
            </a:r>
            <a:r>
              <a:rPr lang="en-IN" sz="2000" b="0" i="0" dirty="0">
                <a:solidFill>
                  <a:schemeClr val="tx1">
                    <a:lumMod val="95000"/>
                    <a:lumOff val="5000"/>
                  </a:schemeClr>
                </a:solidFill>
                <a:effectLst/>
                <a:latin typeface="Rockwell" panose="02060603020205020403" pitchFamily="18" charset="77"/>
              </a:rPr>
              <a:t>” as the column </a:t>
            </a:r>
            <a:r>
              <a:rPr lang="en-IN" sz="2000" b="1" i="0" dirty="0">
                <a:solidFill>
                  <a:schemeClr val="tx1">
                    <a:lumMod val="95000"/>
                    <a:lumOff val="5000"/>
                  </a:schemeClr>
                </a:solidFill>
                <a:effectLst/>
                <a:latin typeface="Rockwell" panose="02060603020205020403" pitchFamily="18" charset="77"/>
              </a:rPr>
              <a:t>purpose</a:t>
            </a:r>
            <a:r>
              <a:rPr lang="en-IN" sz="2000" b="0" i="0" dirty="0">
                <a:solidFill>
                  <a:schemeClr val="tx1">
                    <a:lumMod val="95000"/>
                    <a:lumOff val="5000"/>
                  </a:schemeClr>
                </a:solidFill>
                <a:effectLst/>
                <a:latin typeface="Rockwell" panose="02060603020205020403" pitchFamily="18" charset="77"/>
              </a:rPr>
              <a:t> serves the purpose</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Dropping Column ”</a:t>
            </a:r>
            <a:r>
              <a:rPr lang="en-IN" sz="2000" b="0" i="0" dirty="0" err="1">
                <a:solidFill>
                  <a:schemeClr val="tx1">
                    <a:lumMod val="95000"/>
                    <a:lumOff val="5000"/>
                  </a:schemeClr>
                </a:solidFill>
                <a:effectLst/>
                <a:latin typeface="Rockwell" panose="02060603020205020403" pitchFamily="18" charset="77"/>
              </a:rPr>
              <a:t>zip_code</a:t>
            </a:r>
            <a:r>
              <a:rPr lang="en-IN" sz="2000" b="0" i="0" dirty="0">
                <a:solidFill>
                  <a:schemeClr val="tx1">
                    <a:lumMod val="95000"/>
                    <a:lumOff val="5000"/>
                  </a:schemeClr>
                </a:solidFill>
                <a:effectLst/>
                <a:latin typeface="Rockwell" panose="02060603020205020403" pitchFamily="18" charset="77"/>
              </a:rPr>
              <a:t>” as  the column </a:t>
            </a:r>
            <a:r>
              <a:rPr lang="en-IN" sz="2000" b="1" i="0" dirty="0">
                <a:solidFill>
                  <a:schemeClr val="tx1">
                    <a:lumMod val="95000"/>
                    <a:lumOff val="5000"/>
                  </a:schemeClr>
                </a:solidFill>
                <a:effectLst/>
                <a:latin typeface="Rockwell" panose="02060603020205020403" pitchFamily="18" charset="77"/>
              </a:rPr>
              <a:t>state</a:t>
            </a:r>
            <a:r>
              <a:rPr lang="en-IN" sz="2000" b="0" i="0" dirty="0">
                <a:solidFill>
                  <a:schemeClr val="tx1">
                    <a:lumMod val="95000"/>
                    <a:lumOff val="5000"/>
                  </a:schemeClr>
                </a:solidFill>
                <a:effectLst/>
                <a:latin typeface="Rockwell" panose="02060603020205020403" pitchFamily="18" charset="77"/>
              </a:rPr>
              <a:t> serves the purpose</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Dropping rows from ”</a:t>
            </a:r>
            <a:r>
              <a:rPr lang="en-IN" sz="2000" b="0" i="0" dirty="0" err="1">
                <a:solidFill>
                  <a:schemeClr val="tx1">
                    <a:lumMod val="95000"/>
                    <a:lumOff val="5000"/>
                  </a:schemeClr>
                </a:solidFill>
                <a:effectLst/>
                <a:latin typeface="Rockwell" panose="02060603020205020403" pitchFamily="18" charset="77"/>
              </a:rPr>
              <a:t>loan_status</a:t>
            </a:r>
            <a:r>
              <a:rPr lang="en-IN" sz="2000" b="0" i="0" dirty="0">
                <a:solidFill>
                  <a:schemeClr val="tx1">
                    <a:lumMod val="95000"/>
                    <a:lumOff val="5000"/>
                  </a:schemeClr>
                </a:solidFill>
                <a:effectLst/>
                <a:latin typeface="Rockwell" panose="02060603020205020403" pitchFamily="18" charset="77"/>
              </a:rPr>
              <a:t>” column which are Current as it is not needed for analysis</a:t>
            </a:r>
          </a:p>
          <a:p>
            <a:pPr algn="l">
              <a:lnSpc>
                <a:spcPct val="10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Dropping Column ”</a:t>
            </a:r>
            <a:r>
              <a:rPr lang="en-IN" sz="2000" b="0" i="0" dirty="0" err="1">
                <a:solidFill>
                  <a:schemeClr val="tx1">
                    <a:lumMod val="95000"/>
                    <a:lumOff val="5000"/>
                  </a:schemeClr>
                </a:solidFill>
                <a:effectLst/>
                <a:latin typeface="Rockwell" panose="02060603020205020403" pitchFamily="18" charset="77"/>
              </a:rPr>
              <a:t>funded_amount</a:t>
            </a:r>
            <a:r>
              <a:rPr lang="en-IN" sz="2000" b="0" i="0" dirty="0">
                <a:solidFill>
                  <a:schemeClr val="tx1">
                    <a:lumMod val="95000"/>
                    <a:lumOff val="5000"/>
                  </a:schemeClr>
                </a:solidFill>
                <a:effectLst/>
                <a:latin typeface="Rockwell" panose="02060603020205020403" pitchFamily="18" charset="77"/>
              </a:rPr>
              <a:t>” as  the column </a:t>
            </a:r>
            <a:r>
              <a:rPr lang="en-IN" sz="2000" b="1" i="0" dirty="0" err="1">
                <a:solidFill>
                  <a:schemeClr val="tx1">
                    <a:lumMod val="95000"/>
                    <a:lumOff val="5000"/>
                  </a:schemeClr>
                </a:solidFill>
                <a:effectLst/>
                <a:latin typeface="Rockwell" panose="02060603020205020403" pitchFamily="18" charset="77"/>
              </a:rPr>
              <a:t>loan_amount</a:t>
            </a:r>
            <a:r>
              <a:rPr lang="en-IN" sz="2000" b="1" i="0" dirty="0">
                <a:solidFill>
                  <a:schemeClr val="tx1">
                    <a:lumMod val="95000"/>
                    <a:lumOff val="5000"/>
                  </a:schemeClr>
                </a:solidFill>
                <a:effectLst/>
                <a:latin typeface="Rockwell" panose="02060603020205020403" pitchFamily="18" charset="77"/>
              </a:rPr>
              <a:t> </a:t>
            </a:r>
            <a:r>
              <a:rPr lang="en-IN" sz="2000" b="0" i="0" dirty="0">
                <a:solidFill>
                  <a:schemeClr val="tx1">
                    <a:lumMod val="95000"/>
                    <a:lumOff val="5000"/>
                  </a:schemeClr>
                </a:solidFill>
                <a:effectLst/>
                <a:latin typeface="Rockwell" panose="02060603020205020403" pitchFamily="18" charset="77"/>
              </a:rPr>
              <a:t>is the same and will be used for analysis</a:t>
            </a:r>
          </a:p>
          <a:p>
            <a:pPr marL="0" indent="0">
              <a:lnSpc>
                <a:spcPct val="100000"/>
              </a:lnSpc>
              <a:buNone/>
            </a:pPr>
            <a:endParaRPr lang="en-US" sz="1800" b="1" dirty="0">
              <a:solidFill>
                <a:schemeClr val="tx1">
                  <a:lumMod val="95000"/>
                  <a:lumOff val="5000"/>
                </a:schemeClr>
              </a:solidFill>
              <a:latin typeface="Rockwell" panose="02060603020205020403" pitchFamily="18" charset="77"/>
            </a:endParaRPr>
          </a:p>
        </p:txBody>
      </p:sp>
    </p:spTree>
    <p:extLst>
      <p:ext uri="{BB962C8B-B14F-4D97-AF65-F5344CB8AC3E}">
        <p14:creationId xmlns:p14="http://schemas.microsoft.com/office/powerpoint/2010/main" val="46742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066800" y="-154613"/>
            <a:ext cx="11125200" cy="1609344"/>
          </a:xfrm>
        </p:spPr>
        <p:txBody>
          <a:bodyPr>
            <a:normAutofit/>
          </a:bodyPr>
          <a:lstStyle/>
          <a:p>
            <a:r>
              <a:rPr lang="en-IN" sz="4800" dirty="0"/>
              <a:t>Fixing missing values and detecting outliers</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108364"/>
            <a:ext cx="10058400" cy="5638800"/>
          </a:xfrm>
        </p:spPr>
        <p:txBody>
          <a:bodyPr>
            <a:normAutofit fontScale="85000" lnSpcReduction="20000"/>
          </a:bodyPr>
          <a:lstStyle/>
          <a:p>
            <a:pPr marL="0" indent="0">
              <a:lnSpc>
                <a:spcPct val="120000"/>
              </a:lnSpc>
              <a:buNone/>
            </a:pPr>
            <a:r>
              <a:rPr lang="en-IN" sz="2400" b="1" dirty="0"/>
              <a:t>Steps to fix missing values:</a:t>
            </a:r>
            <a:endParaRPr lang="en-IN" sz="1800" dirty="0"/>
          </a:p>
          <a:p>
            <a:pPr algn="l">
              <a:lnSpc>
                <a:spcPct val="12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Checking the percentage of missing values in each column after cleaning and there datatypes (for visibility)</a:t>
            </a:r>
          </a:p>
          <a:p>
            <a:pPr algn="l">
              <a:lnSpc>
                <a:spcPct val="120000"/>
              </a:lnSpc>
              <a:buFont typeface="Wingdings" pitchFamily="2" charset="2"/>
              <a:buChar char="v"/>
            </a:pPr>
            <a:r>
              <a:rPr lang="en-IN" sz="2000" b="0" i="0" dirty="0">
                <a:solidFill>
                  <a:schemeClr val="tx1">
                    <a:lumMod val="95000"/>
                    <a:lumOff val="5000"/>
                  </a:schemeClr>
                </a:solidFill>
                <a:effectLst/>
                <a:latin typeface="Rockwell" panose="02060603020205020403" pitchFamily="18" charset="77"/>
              </a:rPr>
              <a:t> Filling empty cells in column, based on column datatype</a:t>
            </a:r>
          </a:p>
          <a:p>
            <a:pPr>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 Filling mode in place of missing values for ”</a:t>
            </a:r>
            <a:r>
              <a:rPr lang="en-IN" b="0" i="0" dirty="0" err="1">
                <a:solidFill>
                  <a:schemeClr val="tx1">
                    <a:lumMod val="95000"/>
                    <a:lumOff val="5000"/>
                  </a:schemeClr>
                </a:solidFill>
                <a:effectLst/>
                <a:latin typeface="Rockwell" panose="02060603020205020403" pitchFamily="18" charset="77"/>
              </a:rPr>
              <a:t>emp_length</a:t>
            </a:r>
            <a:r>
              <a:rPr lang="en-IN" b="0" i="0" dirty="0">
                <a:solidFill>
                  <a:schemeClr val="tx1">
                    <a:lumMod val="95000"/>
                    <a:lumOff val="5000"/>
                  </a:schemeClr>
                </a:solidFill>
                <a:effectLst/>
                <a:latin typeface="Rockwell" panose="02060603020205020403" pitchFamily="18" charset="77"/>
              </a:rPr>
              <a:t>”, ”</a:t>
            </a:r>
            <a:r>
              <a:rPr lang="en-IN" b="0" i="0" dirty="0" err="1">
                <a:solidFill>
                  <a:schemeClr val="tx1">
                    <a:lumMod val="95000"/>
                    <a:lumOff val="5000"/>
                  </a:schemeClr>
                </a:solidFill>
                <a:effectLst/>
                <a:latin typeface="Rockwell" panose="02060603020205020403" pitchFamily="18" charset="77"/>
              </a:rPr>
              <a:t>emp_title</a:t>
            </a:r>
            <a:r>
              <a:rPr lang="en-IN" b="0" i="0" dirty="0">
                <a:solidFill>
                  <a:schemeClr val="tx1">
                    <a:lumMod val="95000"/>
                    <a:lumOff val="5000"/>
                  </a:schemeClr>
                </a:solidFill>
                <a:effectLst/>
                <a:latin typeface="Rockwell" panose="02060603020205020403" pitchFamily="18" charset="77"/>
              </a:rPr>
              <a:t>”,” </a:t>
            </a:r>
            <a:r>
              <a:rPr lang="en-IN" b="0" i="0" dirty="0" err="1">
                <a:solidFill>
                  <a:schemeClr val="tx1">
                    <a:lumMod val="95000"/>
                    <a:lumOff val="5000"/>
                  </a:schemeClr>
                </a:solidFill>
                <a:effectLst/>
                <a:latin typeface="Rockwell" panose="02060603020205020403" pitchFamily="18" charset="77"/>
              </a:rPr>
              <a:t>last_pymnt_date</a:t>
            </a:r>
            <a:r>
              <a:rPr lang="en-IN" b="0" i="0" dirty="0">
                <a:solidFill>
                  <a:schemeClr val="tx1">
                    <a:lumMod val="95000"/>
                    <a:lumOff val="5000"/>
                  </a:schemeClr>
                </a:solidFill>
                <a:effectLst/>
                <a:latin typeface="Rockwell" panose="02060603020205020403" pitchFamily="18" charset="77"/>
              </a:rPr>
              <a:t>”, ”</a:t>
            </a:r>
            <a:r>
              <a:rPr lang="en-IN" b="0" i="0" dirty="0" err="1">
                <a:solidFill>
                  <a:schemeClr val="tx1">
                    <a:lumMod val="95000"/>
                    <a:lumOff val="5000"/>
                  </a:schemeClr>
                </a:solidFill>
                <a:effectLst/>
                <a:latin typeface="Rockwell" panose="02060603020205020403" pitchFamily="18" charset="77"/>
              </a:rPr>
              <a:t>last_credit_pull_date</a:t>
            </a:r>
            <a:r>
              <a:rPr lang="en-IN" b="0" i="0" dirty="0">
                <a:solidFill>
                  <a:schemeClr val="tx1">
                    <a:lumMod val="95000"/>
                    <a:lumOff val="5000"/>
                  </a:schemeClr>
                </a:solidFill>
                <a:effectLst/>
                <a:latin typeface="Rockwell" panose="02060603020205020403" pitchFamily="18" charset="77"/>
              </a:rPr>
              <a:t>” and ”</a:t>
            </a:r>
            <a:r>
              <a:rPr lang="en-IN" b="0" i="0" dirty="0" err="1">
                <a:solidFill>
                  <a:schemeClr val="tx1">
                    <a:lumMod val="95000"/>
                    <a:lumOff val="5000"/>
                  </a:schemeClr>
                </a:solidFill>
                <a:effectLst/>
                <a:latin typeface="Rockwell" panose="02060603020205020403" pitchFamily="18" charset="77"/>
              </a:rPr>
              <a:t>pub_rec_bankruptcies</a:t>
            </a:r>
            <a:r>
              <a:rPr lang="en-IN" b="0" i="0" dirty="0">
                <a:solidFill>
                  <a:schemeClr val="tx1">
                    <a:lumMod val="95000"/>
                    <a:lumOff val="5000"/>
                  </a:schemeClr>
                </a:solidFill>
                <a:effectLst/>
                <a:latin typeface="Rockwell" panose="02060603020205020403" pitchFamily="18" charset="77"/>
              </a:rPr>
              <a:t>” column</a:t>
            </a:r>
          </a:p>
          <a:p>
            <a:pPr>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 Filling median in place of missing values for ”</a:t>
            </a:r>
            <a:r>
              <a:rPr lang="en-IN" b="0" i="0" dirty="0" err="1">
                <a:solidFill>
                  <a:schemeClr val="tx1">
                    <a:lumMod val="95000"/>
                    <a:lumOff val="5000"/>
                  </a:schemeClr>
                </a:solidFill>
                <a:effectLst/>
                <a:latin typeface="Rockwell" panose="02060603020205020403" pitchFamily="18" charset="77"/>
              </a:rPr>
              <a:t>revol_util</a:t>
            </a:r>
            <a:r>
              <a:rPr lang="en-IN" b="0" i="0" dirty="0">
                <a:solidFill>
                  <a:schemeClr val="tx1">
                    <a:lumMod val="95000"/>
                    <a:lumOff val="5000"/>
                  </a:schemeClr>
                </a:solidFill>
                <a:effectLst/>
                <a:latin typeface="Rockwell" panose="02060603020205020403" pitchFamily="18" charset="77"/>
              </a:rPr>
              <a:t> ”column</a:t>
            </a:r>
          </a:p>
          <a:p>
            <a:pPr marL="0" indent="0">
              <a:lnSpc>
                <a:spcPct val="120000"/>
              </a:lnSpc>
              <a:buNone/>
            </a:pPr>
            <a:r>
              <a:rPr lang="en-IN" sz="2400" b="1" dirty="0"/>
              <a:t>Steps to detect and fix outliers:</a:t>
            </a:r>
            <a:endParaRPr lang="en-IN" sz="1800" dirty="0"/>
          </a:p>
          <a:p>
            <a:pPr marL="0" indent="0" algn="l">
              <a:lnSpc>
                <a:spcPct val="120000"/>
              </a:lnSpc>
              <a:buNone/>
            </a:pPr>
            <a:r>
              <a:rPr lang="en-IN" b="0" i="0" dirty="0">
                <a:solidFill>
                  <a:schemeClr val="tx1">
                    <a:lumMod val="95000"/>
                    <a:lumOff val="5000"/>
                  </a:schemeClr>
                </a:solidFill>
                <a:effectLst/>
                <a:latin typeface="Rockwell" panose="02060603020205020403" pitchFamily="18" charset="77"/>
              </a:rPr>
              <a:t>An outlier is a point or set of points that are different from other points</a:t>
            </a:r>
          </a:p>
          <a:p>
            <a:pPr algn="l">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We need to detect and remove outliers because outliers are one of the primary reasons for resulting in a less accurate model</a:t>
            </a:r>
          </a:p>
          <a:p>
            <a:pPr>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 We get the First Quartile, Third Quartile and Interquartile Range</a:t>
            </a:r>
          </a:p>
          <a:p>
            <a:pPr>
              <a:lnSpc>
                <a:spcPct val="120000"/>
              </a:lnSpc>
              <a:buFont typeface="Wingdings" pitchFamily="2" charset="2"/>
              <a:buChar char="v"/>
            </a:pPr>
            <a:r>
              <a:rPr lang="en-IN" b="0" i="0" dirty="0">
                <a:solidFill>
                  <a:schemeClr val="tx1">
                    <a:lumMod val="95000"/>
                    <a:lumOff val="5000"/>
                  </a:schemeClr>
                </a:solidFill>
                <a:effectLst/>
                <a:latin typeface="Rockwell" panose="02060603020205020403" pitchFamily="18" charset="77"/>
              </a:rPr>
              <a:t>We remove the outlier for column </a:t>
            </a:r>
            <a:r>
              <a:rPr lang="en-IN" b="1" i="0" dirty="0">
                <a:solidFill>
                  <a:schemeClr val="tx1">
                    <a:lumMod val="95000"/>
                    <a:lumOff val="5000"/>
                  </a:schemeClr>
                </a:solidFill>
                <a:effectLst/>
                <a:latin typeface="Rockwell" panose="02060603020205020403" pitchFamily="18" charset="77"/>
              </a:rPr>
              <a:t>Annual Income </a:t>
            </a:r>
            <a:r>
              <a:rPr lang="en-IN" b="0" i="0" dirty="0">
                <a:solidFill>
                  <a:schemeClr val="tx1">
                    <a:lumMod val="95000"/>
                    <a:lumOff val="5000"/>
                  </a:schemeClr>
                </a:solidFill>
                <a:effectLst/>
                <a:latin typeface="Rockwell" panose="02060603020205020403" pitchFamily="18" charset="77"/>
              </a:rPr>
              <a:t>with 99 percentile as there are some outliers beyond this range</a:t>
            </a:r>
          </a:p>
        </p:txBody>
      </p:sp>
    </p:spTree>
    <p:extLst>
      <p:ext uri="{BB962C8B-B14F-4D97-AF65-F5344CB8AC3E}">
        <p14:creationId xmlns:p14="http://schemas.microsoft.com/office/powerpoint/2010/main" val="341485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{4C8FB965-A81B-524A-89CF-21A44D57EF1B}tf10001070</Template>
  <TotalTime>881</TotalTime>
  <Words>2668</Words>
  <Application>Microsoft Office PowerPoint</Application>
  <PresentationFormat>Widescreen</PresentationFormat>
  <Paragraphs>214</Paragraphs>
  <Slides>34</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-apple-system</vt:lpstr>
      <vt:lpstr>Arial</vt:lpstr>
      <vt:lpstr>Calibri</vt:lpstr>
      <vt:lpstr>freight-text-pro</vt:lpstr>
      <vt:lpstr>Roboto</vt:lpstr>
      <vt:lpstr>Rockwell</vt:lpstr>
      <vt:lpstr>Rockwell Condensed</vt:lpstr>
      <vt:lpstr>Rockwell Extra Bold</vt:lpstr>
      <vt:lpstr>var(--jp-cell-prompt-font-family)</vt:lpstr>
      <vt:lpstr>Wingdings</vt:lpstr>
      <vt:lpstr>Wood Type</vt:lpstr>
      <vt:lpstr>PowerPoint Presentation</vt:lpstr>
      <vt:lpstr>Objective</vt:lpstr>
      <vt:lpstr>Business Understanding</vt:lpstr>
      <vt:lpstr>PowerPoint Presentation</vt:lpstr>
      <vt:lpstr>Process</vt:lpstr>
      <vt:lpstr>Fixing rows and columns</vt:lpstr>
      <vt:lpstr>Standardizing VALUES and fixing invalid values</vt:lpstr>
      <vt:lpstr>Filtering data</vt:lpstr>
      <vt:lpstr>Fixing missing values and detecting outliers</vt:lpstr>
      <vt:lpstr>PowerPoint Presentation</vt:lpstr>
      <vt:lpstr>Unordered Categorical Univariate Analysis</vt:lpstr>
      <vt:lpstr>Unordered Categorical Univariate Analysis</vt:lpstr>
      <vt:lpstr>ordered Categorical Univariate Analysis</vt:lpstr>
      <vt:lpstr>ordered Categorical Univariate Analysis</vt:lpstr>
      <vt:lpstr>ordered Categorical Univariate Analysis</vt:lpstr>
      <vt:lpstr>Quantitative Univariate analysis</vt:lpstr>
      <vt:lpstr>Quantitative Univariate analysis</vt:lpstr>
      <vt:lpstr>PowerPoint Presentation</vt:lpstr>
      <vt:lpstr>Segmented Univariate Analysis</vt:lpstr>
      <vt:lpstr>Loans based on state</vt:lpstr>
      <vt:lpstr>Employee Length</vt:lpstr>
      <vt:lpstr>PowerPoint Presentation</vt:lpstr>
      <vt:lpstr>Bivariate analysis on continuous variables</vt:lpstr>
      <vt:lpstr>Bivariate analysis on continuous and categorical variables</vt:lpstr>
      <vt:lpstr>Bivariate analysis on categorical variables</vt:lpstr>
      <vt:lpstr>PowerPoint Presentation</vt:lpstr>
      <vt:lpstr>Derived Metrics</vt:lpstr>
      <vt:lpstr>PowerPoint Presentation</vt:lpstr>
      <vt:lpstr>Detailed Analysis</vt:lpstr>
      <vt:lpstr>Detailed Analysis</vt:lpstr>
      <vt:lpstr>Detailed Analysis</vt:lpstr>
      <vt:lpstr>Detailed Analysis</vt:lpstr>
      <vt:lpstr>Detailed Analysis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Prafulla Mohadikar</cp:lastModifiedBy>
  <cp:revision>55</cp:revision>
  <dcterms:created xsi:type="dcterms:W3CDTF">2022-06-06T16:58:12Z</dcterms:created>
  <dcterms:modified xsi:type="dcterms:W3CDTF">2023-12-09T12:51:54Z</dcterms:modified>
</cp:coreProperties>
</file>