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1" r:id="rId1"/>
  </p:sldMasterIdLst>
  <p:notesMasterIdLst>
    <p:notesMasterId r:id="rId15"/>
  </p:notesMasterIdLst>
  <p:sldIdLst>
    <p:sldId id="256" r:id="rId2"/>
    <p:sldId id="265" r:id="rId3"/>
    <p:sldId id="266" r:id="rId4"/>
    <p:sldId id="258" r:id="rId5"/>
    <p:sldId id="260" r:id="rId6"/>
    <p:sldId id="262" r:id="rId7"/>
    <p:sldId id="263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03" d="100"/>
          <a:sy n="103" d="100"/>
        </p:scale>
        <p:origin x="-734" y="-1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5/23/2024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5/23/2024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5/23/2024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5/23/2024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7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5/23/2024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Maximizing revenue for drivers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286000" y="4476750"/>
            <a:ext cx="65151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                             By:  </a:t>
            </a:r>
            <a:r>
              <a:rPr lang="en-US" sz="1800" dirty="0" err="1" smtClean="0"/>
              <a:t>Prafull</a:t>
            </a:r>
            <a:r>
              <a:rPr lang="en-US" sz="1800" dirty="0" smtClean="0"/>
              <a:t> Chandra Singh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Preference of Payment </a:t>
            </a:r>
            <a:r>
              <a:rPr lang="en-US" sz="3600" dirty="0" smtClean="0"/>
              <a:t>Types chart</a:t>
            </a:r>
            <a:endParaRPr lang="en-US" sz="3600" dirty="0"/>
          </a:p>
        </p:txBody>
      </p:sp>
      <p:pic>
        <p:nvPicPr>
          <p:cNvPr id="5" name="Content Placeholder 4" descr="WhatsApp Image 2024-05-23 at 11.43.00_39ebf01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37872"/>
            <a:ext cx="4038600" cy="272979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52551"/>
            <a:ext cx="7696200" cy="3268624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Null hypothesis: There is no difference in average fare between customers who use credit cards and customers who use </a:t>
            </a:r>
            <a:r>
              <a:rPr lang="en-US" sz="2200" dirty="0" smtClean="0"/>
              <a:t>cash.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err="1" smtClean="0"/>
              <a:t>Attermative</a:t>
            </a:r>
            <a:r>
              <a:rPr lang="en-US" sz="2200" dirty="0" smtClean="0"/>
              <a:t> </a:t>
            </a:r>
            <a:r>
              <a:rPr lang="en-US" sz="2200" dirty="0" smtClean="0"/>
              <a:t>hypothesis: There is a difference in average fare between customers who use credit cards and customers who use </a:t>
            </a:r>
            <a:r>
              <a:rPr lang="en-US" sz="2200" dirty="0" smtClean="0"/>
              <a:t>cash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With  T statistic of 165.5 and </a:t>
            </a:r>
            <a:r>
              <a:rPr lang="en-US" sz="2200" dirty="0" err="1" smtClean="0"/>
              <a:t>p_value</a:t>
            </a:r>
            <a:r>
              <a:rPr lang="en-US" sz="2200" dirty="0" smtClean="0"/>
              <a:t> is less then 0.05 ,we reject the null hypothesis ,suggesting that there a significant difference in average fare between the two payment methods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52551"/>
            <a:ext cx="8077200" cy="3268624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Encourage customers to pay with credit cards to capitalize on the potential for generating more revenue for taxi cab drivers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Implement </a:t>
            </a:r>
            <a:r>
              <a:rPr lang="en-US" sz="2400" dirty="0" smtClean="0"/>
              <a:t>strategies such as offering incentives or discounts for credit card transactions to incentivize customers to choose this payment method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Provide </a:t>
            </a:r>
            <a:r>
              <a:rPr lang="en-US" sz="2400" dirty="0" smtClean="0"/>
              <a:t>seamless and secure credit card payment options to enhance customer convenience and encourage adoption of this preferred payment method.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514600" y="2057400"/>
            <a:ext cx="3886199" cy="125491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Thank You 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ClrTx/>
              <a:buFont typeface="Arial" pitchFamily="34" charset="0"/>
              <a:buChar char="•"/>
            </a:pPr>
            <a:r>
              <a:rPr lang="en-US" dirty="0" smtClean="0"/>
              <a:t>Problem Statement        </a:t>
            </a:r>
          </a:p>
          <a:p>
            <a:pPr marL="0" indent="0">
              <a:buClrTx/>
              <a:buFont typeface="Arial" pitchFamily="34" charset="0"/>
              <a:buChar char="•"/>
            </a:pPr>
            <a:r>
              <a:rPr lang="en-US" dirty="0" smtClean="0"/>
              <a:t>Research Question </a:t>
            </a:r>
          </a:p>
          <a:p>
            <a:pPr marL="0" indent="0">
              <a:buClrTx/>
              <a:buFont typeface="Arial" pitchFamily="34" charset="0"/>
              <a:buChar char="•"/>
            </a:pPr>
            <a:r>
              <a:rPr lang="en-US" dirty="0" smtClean="0"/>
              <a:t>Data Overview</a:t>
            </a:r>
          </a:p>
          <a:p>
            <a:pPr marL="0" indent="0">
              <a:buClrTx/>
              <a:buFont typeface="Arial" pitchFamily="34" charset="0"/>
              <a:buChar char="•"/>
            </a:pPr>
            <a:r>
              <a:rPr lang="en-US" dirty="0" smtClean="0"/>
              <a:t>Methodology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Analysis and Findings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Hypothesis Testing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Recommendations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52551"/>
            <a:ext cx="7620000" cy="3268624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In the fast-paced taxi booking sector, making the </a:t>
            </a:r>
            <a:r>
              <a:rPr lang="en-US" sz="2400" dirty="0" smtClean="0"/>
              <a:t>most of revenue </a:t>
            </a:r>
            <a:r>
              <a:rPr lang="en-US" sz="2400" dirty="0" smtClean="0"/>
              <a:t>is essential for long-term success and </a:t>
            </a:r>
            <a:r>
              <a:rPr lang="en-US" sz="2400" dirty="0" smtClean="0"/>
              <a:t>driver happiness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Our goal is to use data-driven insights to </a:t>
            </a:r>
            <a:r>
              <a:rPr lang="en-US" sz="2400" dirty="0" smtClean="0"/>
              <a:t>maximize revenue </a:t>
            </a:r>
            <a:r>
              <a:rPr lang="en-US" sz="2400" dirty="0" smtClean="0"/>
              <a:t>streams for taxi drivers in order to meet this need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Our </a:t>
            </a:r>
            <a:r>
              <a:rPr lang="en-US" sz="2400" dirty="0" smtClean="0"/>
              <a:t>research aims to determine whether </a:t>
            </a:r>
            <a:r>
              <a:rPr lang="en-US" sz="2400" dirty="0" smtClean="0"/>
              <a:t>payment methods </a:t>
            </a:r>
            <a:r>
              <a:rPr lang="en-US" sz="2400" dirty="0" smtClean="0"/>
              <a:t>have an impact on fare pricing by focusing on </a:t>
            </a:r>
            <a:r>
              <a:rPr lang="en-US" sz="2400" dirty="0" err="1" smtClean="0"/>
              <a:t>therelationship</a:t>
            </a:r>
            <a:r>
              <a:rPr lang="en-US" sz="2400" dirty="0" smtClean="0"/>
              <a:t> between payment type and fare amount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609600" y="1504950"/>
            <a:ext cx="7467600" cy="2895600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en-US" b="1" dirty="0" smtClean="0"/>
              <a:t>Is there a relationship between total fare amount and payment type ?</a:t>
            </a:r>
          </a:p>
          <a:p>
            <a:pPr marL="274320" lvl="1"/>
            <a:r>
              <a:rPr lang="en-US" dirty="0" smtClean="0"/>
              <a:t>Can we nudge customer towards payment methods that generate </a:t>
            </a:r>
            <a:r>
              <a:rPr lang="en-US" dirty="0" smtClean="0"/>
              <a:t>higher </a:t>
            </a:r>
            <a:r>
              <a:rPr lang="en-US" dirty="0" smtClean="0"/>
              <a:t>revenue for drivers, without negatively impacting customer experience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Data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504951"/>
            <a:ext cx="7467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For this analysis, we utilized the comprehensive dataset of NYC Taxi Trip </a:t>
            </a:r>
            <a:r>
              <a:rPr lang="en-US" sz="2000" dirty="0" smtClean="0"/>
              <a:t>records, used data cleaning and </a:t>
            </a:r>
            <a:r>
              <a:rPr lang="en-US" sz="2000" dirty="0" smtClean="0"/>
              <a:t>feature engineering procedures to concentrate solely on </a:t>
            </a:r>
            <a:r>
              <a:rPr lang="en-US" sz="2000" dirty="0" smtClean="0"/>
              <a:t>the </a:t>
            </a:r>
            <a:r>
              <a:rPr lang="en-US" sz="2000" dirty="0" smtClean="0"/>
              <a:t>relevant </a:t>
            </a:r>
            <a:r>
              <a:rPr lang="en-US" sz="2000" dirty="0" smtClean="0"/>
              <a:t>columns essential </a:t>
            </a:r>
            <a:r>
              <a:rPr lang="en-US" sz="2000" dirty="0" smtClean="0"/>
              <a:t>for our investigation.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838200" y="2724149"/>
            <a:ext cx="6019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Relevant columns used for this </a:t>
            </a:r>
            <a:r>
              <a:rPr lang="en-US" sz="2000" dirty="0" err="1" smtClean="0"/>
              <a:t>reseach</a:t>
            </a:r>
            <a:r>
              <a:rPr lang="en-US" sz="20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passenger-count(1 </a:t>
            </a:r>
            <a:r>
              <a:rPr lang="en-US" dirty="0" smtClean="0"/>
              <a:t>to 5)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payment-type(card </a:t>
            </a:r>
            <a:r>
              <a:rPr lang="en-US" dirty="0" smtClean="0"/>
              <a:t>or cash)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fare-amount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trip-distance(miles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duration(minutes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2" name="Picture 11" descr="WhatsApp Image 2024-05-23 at 11.11.57_c9b57c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3181350"/>
            <a:ext cx="5210175" cy="1869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Methodology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609600" y="1428750"/>
          <a:ext cx="7467600" cy="37414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5486400"/>
              </a:tblGrid>
              <a:tr h="72390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  <a:r>
                        <a:rPr lang="en-US" baseline="0" dirty="0" smtClean="0"/>
                        <a:t> Analysis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Performed statistical analysis to summarize key aspects of the data, focusing on fare amounts and payment types.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r>
                        <a:rPr lang="en-US" dirty="0" smtClean="0"/>
                        <a:t>Hypothesis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Conducted a T-test to evaluate the relationship between payment type and fare amount, testing the hypothesis that different payment methods influence fare amounts.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Implemented linear regression to explore the relationship between trip duration(calculated from pickup and </a:t>
                      </a:r>
                      <a:r>
                        <a:rPr lang="en-US" dirty="0" err="1" smtClean="0"/>
                        <a:t>dropoff</a:t>
                      </a:r>
                      <a:r>
                        <a:rPr lang="en-US" dirty="0" smtClean="0"/>
                        <a:t> times) and fare amount.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Journey Insights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1"/>
          </p:nvPr>
        </p:nvSpPr>
        <p:spPr>
          <a:xfrm>
            <a:off x="533400" y="1428750"/>
            <a:ext cx="8382000" cy="1143000"/>
          </a:xfrm>
        </p:spPr>
        <p:txBody>
          <a:bodyPr>
            <a:normAutofit fontScale="85000" lnSpcReduction="20000"/>
          </a:bodyPr>
          <a:lstStyle>
            <a:extLst/>
          </a:lstStyle>
          <a:p>
            <a:pPr marL="274320" lvl="1"/>
            <a:r>
              <a:rPr lang="en-US" altLang="x-none" dirty="0" smtClean="0"/>
              <a:t>Customers paying with cards tend to have a slightly higher average trip distance and fare </a:t>
            </a:r>
            <a:r>
              <a:rPr lang="en-US" altLang="x-none" dirty="0" err="1" smtClean="0"/>
              <a:t>amountcompared</a:t>
            </a:r>
            <a:r>
              <a:rPr lang="en-US" altLang="x-none" dirty="0" smtClean="0"/>
              <a:t> to those paying </a:t>
            </a:r>
            <a:r>
              <a:rPr lang="en-US" altLang="x-none" dirty="0" smtClean="0"/>
              <a:t>with cash </a:t>
            </a:r>
            <a:endParaRPr lang="en-US" altLang="x-none" dirty="0" smtClean="0"/>
          </a:p>
          <a:p>
            <a:pPr marL="274320" lvl="1"/>
            <a:r>
              <a:rPr lang="en-US" altLang="x-none" dirty="0" smtClean="0"/>
              <a:t>Indicates that customers prefers to pay more with cards when they have high fare amount </a:t>
            </a:r>
            <a:r>
              <a:rPr lang="en-US" altLang="x-none" dirty="0" err="1" smtClean="0"/>
              <a:t>andlong</a:t>
            </a:r>
            <a:r>
              <a:rPr lang="en-US" altLang="x-none" dirty="0" smtClean="0"/>
              <a:t> trip distance.</a:t>
            </a:r>
            <a:endParaRPr lang="en-US" dirty="0"/>
          </a:p>
        </p:txBody>
      </p:sp>
      <p:pic>
        <p:nvPicPr>
          <p:cNvPr id="6" name="Picture 5" descr="w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437" y="2647950"/>
            <a:ext cx="7477125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Preference</a:t>
            </a:r>
            <a:r>
              <a:rPr lang="en-US" dirty="0" smtClean="0"/>
              <a:t> </a:t>
            </a:r>
            <a:r>
              <a:rPr lang="en-US" dirty="0" smtClean="0"/>
              <a:t>of Payment </a:t>
            </a:r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5" name="Content Placeholder 4" descr="WhatsApp Image 2024-05-23 at 11.33.05_7691832d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63527" y="1439863"/>
            <a:ext cx="3625946" cy="33258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The proportion of customers paying with cards </a:t>
            </a:r>
            <a:r>
              <a:rPr lang="en-US" sz="1600" dirty="0" err="1" smtClean="0"/>
              <a:t>issignificantly</a:t>
            </a:r>
            <a:r>
              <a:rPr lang="en-US" sz="1600" dirty="0" smtClean="0"/>
              <a:t> higher than those paying with </a:t>
            </a:r>
            <a:r>
              <a:rPr lang="en-US" sz="1600" dirty="0" err="1" smtClean="0"/>
              <a:t>cash,with</a:t>
            </a:r>
            <a:r>
              <a:rPr lang="en-US" sz="1600" dirty="0" smtClean="0"/>
              <a:t> card payments accounting for 67.5% of </a:t>
            </a:r>
            <a:r>
              <a:rPr lang="en-US" sz="1600" dirty="0" err="1" smtClean="0"/>
              <a:t>alltransactions</a:t>
            </a:r>
            <a:r>
              <a:rPr lang="en-US" sz="1600" dirty="0" smtClean="0"/>
              <a:t> compared to cash payments ata32.5</a:t>
            </a:r>
            <a:r>
              <a:rPr lang="en-US" sz="1600" dirty="0" smtClean="0"/>
              <a:t>%.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This </a:t>
            </a:r>
            <a:r>
              <a:rPr lang="en-US" sz="1600" dirty="0" err="1" smtClean="0"/>
              <a:t>indicatesa</a:t>
            </a:r>
            <a:r>
              <a:rPr lang="en-US" sz="1600" dirty="0" smtClean="0"/>
              <a:t> strong preference </a:t>
            </a:r>
            <a:r>
              <a:rPr lang="en-US" sz="1600" dirty="0" err="1" smtClean="0"/>
              <a:t>amongcustomers</a:t>
            </a:r>
            <a:r>
              <a:rPr lang="en-US" sz="1600" dirty="0" smtClean="0"/>
              <a:t> for using card payments over </a:t>
            </a:r>
            <a:r>
              <a:rPr lang="en-US" sz="1600" dirty="0" err="1" smtClean="0"/>
              <a:t>cash,Opotentially</a:t>
            </a:r>
            <a:r>
              <a:rPr lang="en-US" sz="1600" dirty="0" smtClean="0"/>
              <a:t> due to convenience, </a:t>
            </a:r>
            <a:r>
              <a:rPr lang="en-US" sz="1600" dirty="0" err="1" smtClean="0"/>
              <a:t>security.incentives</a:t>
            </a:r>
            <a:r>
              <a:rPr lang="en-US" sz="1600" dirty="0" smtClean="0"/>
              <a:t> offered for card transactions.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Passenger Count Analysis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2000" y="1581150"/>
            <a:ext cx="7969101" cy="3040024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Among card payments, rides with a single passenger (passenger count = 1) comprise the largest </a:t>
            </a:r>
            <a:r>
              <a:rPr lang="en-US" sz="2000" dirty="0" smtClean="0"/>
              <a:t>proportion . constituting </a:t>
            </a:r>
            <a:r>
              <a:rPr lang="en-US" sz="2000" dirty="0" smtClean="0"/>
              <a:t>40.08% of all card transactions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Similarly, cash payments are predominantly associated with single-passenger rides, making up 20.04% of </a:t>
            </a:r>
            <a:r>
              <a:rPr lang="en-US" sz="2000" dirty="0" smtClean="0"/>
              <a:t>all cash </a:t>
            </a:r>
            <a:r>
              <a:rPr lang="en-US" sz="2000" dirty="0" smtClean="0"/>
              <a:t>transactions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There is a noticeable decrease in the percentage of transactions as the passenger count increases, </a:t>
            </a:r>
            <a:r>
              <a:rPr lang="en-US" sz="2000" dirty="0" smtClean="0"/>
              <a:t>suggesting that </a:t>
            </a:r>
            <a:r>
              <a:rPr lang="en-US" sz="2000" dirty="0" smtClean="0"/>
              <a:t>larger groups are less likely to use taxis or may opt for alternative payment methods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These </a:t>
            </a:r>
            <a:r>
              <a:rPr lang="en-US" sz="2000" dirty="0" smtClean="0"/>
              <a:t>insights emphasize the importance of considering both payment method and passenger count </a:t>
            </a:r>
            <a:r>
              <a:rPr lang="en-US" sz="2000" dirty="0" smtClean="0"/>
              <a:t>when analyzing </a:t>
            </a:r>
            <a:r>
              <a:rPr lang="en-US" sz="2000" dirty="0" smtClean="0"/>
              <a:t>transaction data, as they provide valuable insights into customer behavior and preferences.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616</Words>
  <Application>Microsoft Office PowerPoint</Application>
  <PresentationFormat>On-screen Show (16:9)</PresentationFormat>
  <Paragraphs>61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Maximizing revenue for drivers</vt:lpstr>
      <vt:lpstr>Agenda</vt:lpstr>
      <vt:lpstr>Problem Statement</vt:lpstr>
      <vt:lpstr>Research Question</vt:lpstr>
      <vt:lpstr>Data Overview</vt:lpstr>
      <vt:lpstr>Methodology</vt:lpstr>
      <vt:lpstr>Journey Insights</vt:lpstr>
      <vt:lpstr>Preference of Payment Types</vt:lpstr>
      <vt:lpstr>Passenger Count Analysis</vt:lpstr>
      <vt:lpstr>Preference of Payment Types chart</vt:lpstr>
      <vt:lpstr> Hypothesis Testing</vt:lpstr>
      <vt:lpstr>Recommendations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2024-05-23T05:04:39Z</dcterms:created>
  <dcterms:modified xsi:type="dcterms:W3CDTF">2024-05-23T06:59:32Z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