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3" r:id="rId7"/>
    <p:sldId id="264" r:id="rId8"/>
    <p:sldId id="265" r:id="rId9"/>
    <p:sldId id="266" r:id="rId10"/>
    <p:sldId id="267" r:id="rId11"/>
    <p:sldId id="268" r:id="rId12"/>
    <p:sldId id="270"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4FA62-3644-8131-8801-080071ADC344}" v="25" dt="2024-10-02T21:00:01.778"/>
    <p1510:client id="{9BD85679-6B48-C756-3801-AEE64FFF7EC4}" v="753" dt="2024-10-02T23:20:59.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222CD-7A6B-442E-BE07-1F4E4E87A78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3AE7898-FA8E-4934-943A-5937F164CDF9}">
      <dgm:prSet/>
      <dgm:spPr/>
      <dgm:t>
        <a:bodyPr/>
        <a:lstStyle/>
        <a:p>
          <a:r>
            <a:rPr lang="en-US" b="0" i="0"/>
            <a:t># age: age of individual </a:t>
          </a:r>
          <a:endParaRPr lang="en-US"/>
        </a:p>
      </dgm:t>
    </dgm:pt>
    <dgm:pt modelId="{F6CC4880-7B06-4F2B-8957-630213E118AB}" type="parTrans" cxnId="{432D84BB-4762-4342-B6AD-98C9CE598F54}">
      <dgm:prSet/>
      <dgm:spPr/>
      <dgm:t>
        <a:bodyPr/>
        <a:lstStyle/>
        <a:p>
          <a:endParaRPr lang="en-US"/>
        </a:p>
      </dgm:t>
    </dgm:pt>
    <dgm:pt modelId="{26697DA7-B49D-47AA-B302-72134E6251FC}" type="sibTrans" cxnId="{432D84BB-4762-4342-B6AD-98C9CE598F54}">
      <dgm:prSet/>
      <dgm:spPr/>
      <dgm:t>
        <a:bodyPr/>
        <a:lstStyle/>
        <a:p>
          <a:endParaRPr lang="en-US"/>
        </a:p>
      </dgm:t>
    </dgm:pt>
    <dgm:pt modelId="{194EB4EC-D3B3-47A8-8D9D-68282A6D40FC}">
      <dgm:prSet/>
      <dgm:spPr/>
      <dgm:t>
        <a:bodyPr/>
        <a:lstStyle/>
        <a:p>
          <a:r>
            <a:rPr lang="en-US" b="0" i="0"/>
            <a:t># sex: sex of individual, 1 for male and 0 for female</a:t>
          </a:r>
          <a:endParaRPr lang="en-US"/>
        </a:p>
      </dgm:t>
    </dgm:pt>
    <dgm:pt modelId="{45E1848A-FD50-46B8-A7ED-9166B22A4694}" type="parTrans" cxnId="{C46703D8-9EDE-4B51-909A-615C1B062E5F}">
      <dgm:prSet/>
      <dgm:spPr/>
      <dgm:t>
        <a:bodyPr/>
        <a:lstStyle/>
        <a:p>
          <a:endParaRPr lang="en-US"/>
        </a:p>
      </dgm:t>
    </dgm:pt>
    <dgm:pt modelId="{75D05BF5-F4E4-4581-B744-45A887251CEB}" type="sibTrans" cxnId="{C46703D8-9EDE-4B51-909A-615C1B062E5F}">
      <dgm:prSet/>
      <dgm:spPr/>
      <dgm:t>
        <a:bodyPr/>
        <a:lstStyle/>
        <a:p>
          <a:endParaRPr lang="en-US"/>
        </a:p>
      </dgm:t>
    </dgm:pt>
    <dgm:pt modelId="{7660A94A-5849-4590-9376-412A4D89A11E}">
      <dgm:prSet/>
      <dgm:spPr/>
      <dgm:t>
        <a:bodyPr/>
        <a:lstStyle/>
        <a:p>
          <a:r>
            <a:rPr lang="en-US" b="0" i="0"/>
            <a:t># cp: chest pain type ( Typical Angina, Atypical Angina, Non-Anginal Pain, Asymptomatic) </a:t>
          </a:r>
          <a:endParaRPr lang="en-US"/>
        </a:p>
      </dgm:t>
    </dgm:pt>
    <dgm:pt modelId="{BED96A24-8EE1-47E0-ACF5-3F299BD91335}" type="parTrans" cxnId="{25EFD7EE-53A9-48FB-BDA5-58F9E6513A5B}">
      <dgm:prSet/>
      <dgm:spPr/>
      <dgm:t>
        <a:bodyPr/>
        <a:lstStyle/>
        <a:p>
          <a:endParaRPr lang="en-US"/>
        </a:p>
      </dgm:t>
    </dgm:pt>
    <dgm:pt modelId="{26AAC606-3ACD-43A2-A7D0-B9048E747C3F}" type="sibTrans" cxnId="{25EFD7EE-53A9-48FB-BDA5-58F9E6513A5B}">
      <dgm:prSet/>
      <dgm:spPr/>
      <dgm:t>
        <a:bodyPr/>
        <a:lstStyle/>
        <a:p>
          <a:endParaRPr lang="en-US"/>
        </a:p>
      </dgm:t>
    </dgm:pt>
    <dgm:pt modelId="{B4D8D27C-A158-4491-9647-327507781AB3}">
      <dgm:prSet/>
      <dgm:spPr/>
      <dgm:t>
        <a:bodyPr/>
        <a:lstStyle/>
        <a:p>
          <a:r>
            <a:rPr lang="en-US" b="0" i="0"/>
            <a:t># trestbps: resting blood pressure</a:t>
          </a:r>
          <a:endParaRPr lang="en-US"/>
        </a:p>
      </dgm:t>
    </dgm:pt>
    <dgm:pt modelId="{25A2FF54-DCFE-4998-AA92-B81CBDCCEBA3}" type="parTrans" cxnId="{27DF2759-3ADB-4E58-A49D-FE92BB8F73A5}">
      <dgm:prSet/>
      <dgm:spPr/>
      <dgm:t>
        <a:bodyPr/>
        <a:lstStyle/>
        <a:p>
          <a:endParaRPr lang="en-US"/>
        </a:p>
      </dgm:t>
    </dgm:pt>
    <dgm:pt modelId="{501F03BF-F8A8-4ABC-9436-3AC806A320F4}" type="sibTrans" cxnId="{27DF2759-3ADB-4E58-A49D-FE92BB8F73A5}">
      <dgm:prSet/>
      <dgm:spPr/>
      <dgm:t>
        <a:bodyPr/>
        <a:lstStyle/>
        <a:p>
          <a:endParaRPr lang="en-US"/>
        </a:p>
      </dgm:t>
    </dgm:pt>
    <dgm:pt modelId="{79D9B832-08A6-4DD3-BE42-BC0657F7B191}">
      <dgm:prSet/>
      <dgm:spPr/>
      <dgm:t>
        <a:bodyPr/>
        <a:lstStyle/>
        <a:p>
          <a:r>
            <a:rPr lang="en-US" b="0" i="0"/>
            <a:t># chol: serum cholestoral (in mg/dl)</a:t>
          </a:r>
          <a:endParaRPr lang="en-US"/>
        </a:p>
      </dgm:t>
    </dgm:pt>
    <dgm:pt modelId="{10196F45-FFA7-4FA0-92FC-6B25BB7C6E56}" type="parTrans" cxnId="{BED0432E-86BF-4805-B966-CC310CA7BB3B}">
      <dgm:prSet/>
      <dgm:spPr/>
      <dgm:t>
        <a:bodyPr/>
        <a:lstStyle/>
        <a:p>
          <a:endParaRPr lang="en-US"/>
        </a:p>
      </dgm:t>
    </dgm:pt>
    <dgm:pt modelId="{E66DDA72-DED2-41BD-AF20-0BCBEDB921EA}" type="sibTrans" cxnId="{BED0432E-86BF-4805-B966-CC310CA7BB3B}">
      <dgm:prSet/>
      <dgm:spPr/>
      <dgm:t>
        <a:bodyPr/>
        <a:lstStyle/>
        <a:p>
          <a:endParaRPr lang="en-US"/>
        </a:p>
      </dgm:t>
    </dgm:pt>
    <dgm:pt modelId="{943744E8-4776-4131-A79E-A89D253E1E99}">
      <dgm:prSet/>
      <dgm:spPr/>
      <dgm:t>
        <a:bodyPr/>
        <a:lstStyle/>
        <a:p>
          <a:r>
            <a:rPr lang="en-US" b="0" i="0"/>
            <a:t># fbs: fasting blood sugar (&gt; 120 mg/dl), 0 for False, 1 for True</a:t>
          </a:r>
          <a:endParaRPr lang="en-US"/>
        </a:p>
      </dgm:t>
    </dgm:pt>
    <dgm:pt modelId="{35FCBF92-CE60-470C-88E0-8A2BEAE7D5CD}" type="parTrans" cxnId="{002C37BC-0927-435B-AD9F-9AA3F713C802}">
      <dgm:prSet/>
      <dgm:spPr/>
      <dgm:t>
        <a:bodyPr/>
        <a:lstStyle/>
        <a:p>
          <a:endParaRPr lang="en-US"/>
        </a:p>
      </dgm:t>
    </dgm:pt>
    <dgm:pt modelId="{B0BEDEFD-B563-4B96-A0D6-5881E9326AF4}" type="sibTrans" cxnId="{002C37BC-0927-435B-AD9F-9AA3F713C802}">
      <dgm:prSet/>
      <dgm:spPr/>
      <dgm:t>
        <a:bodyPr/>
        <a:lstStyle/>
        <a:p>
          <a:endParaRPr lang="en-US"/>
        </a:p>
      </dgm:t>
    </dgm:pt>
    <dgm:pt modelId="{ED0249F5-B3A7-44B0-95A9-EFB708EC0817}">
      <dgm:prSet/>
      <dgm:spPr/>
      <dgm:t>
        <a:bodyPr/>
        <a:lstStyle/>
        <a:p>
          <a:r>
            <a:rPr lang="en-US" b="0" i="0"/>
            <a:t># restecg: resting electrocardiographic results, 0= normal,1= non-specific disturbances,2= significant </a:t>
          </a:r>
          <a:endParaRPr lang="en-US"/>
        </a:p>
      </dgm:t>
    </dgm:pt>
    <dgm:pt modelId="{1180EAEC-A8D6-4410-997C-238CD69303AA}" type="parTrans" cxnId="{C270BC65-73C0-48CC-83F5-F16ECAF73250}">
      <dgm:prSet/>
      <dgm:spPr/>
      <dgm:t>
        <a:bodyPr/>
        <a:lstStyle/>
        <a:p>
          <a:endParaRPr lang="en-US"/>
        </a:p>
      </dgm:t>
    </dgm:pt>
    <dgm:pt modelId="{D9A8C687-7EE3-458B-964D-287E1547CAAD}" type="sibTrans" cxnId="{C270BC65-73C0-48CC-83F5-F16ECAF73250}">
      <dgm:prSet/>
      <dgm:spPr/>
      <dgm:t>
        <a:bodyPr/>
        <a:lstStyle/>
        <a:p>
          <a:endParaRPr lang="en-US"/>
        </a:p>
      </dgm:t>
    </dgm:pt>
    <dgm:pt modelId="{10500039-EEC1-4F06-BF50-6C73AA0885EC}">
      <dgm:prSet/>
      <dgm:spPr/>
      <dgm:t>
        <a:bodyPr/>
        <a:lstStyle/>
        <a:p>
          <a:r>
            <a:rPr lang="en-US" b="0" i="0"/>
            <a:t># thalach: maximum heart rate achieved </a:t>
          </a:r>
          <a:endParaRPr lang="en-US"/>
        </a:p>
      </dgm:t>
    </dgm:pt>
    <dgm:pt modelId="{9C47FB7F-9FF4-4C3A-810D-364B5B163268}" type="parTrans" cxnId="{6E15201F-D07E-48CB-B2F6-EFBB954EE42C}">
      <dgm:prSet/>
      <dgm:spPr/>
      <dgm:t>
        <a:bodyPr/>
        <a:lstStyle/>
        <a:p>
          <a:endParaRPr lang="en-US"/>
        </a:p>
      </dgm:t>
    </dgm:pt>
    <dgm:pt modelId="{0653ADAD-5A7C-4DB9-A996-FF037D1D360C}" type="sibTrans" cxnId="{6E15201F-D07E-48CB-B2F6-EFBB954EE42C}">
      <dgm:prSet/>
      <dgm:spPr/>
      <dgm:t>
        <a:bodyPr/>
        <a:lstStyle/>
        <a:p>
          <a:endParaRPr lang="en-US"/>
        </a:p>
      </dgm:t>
    </dgm:pt>
    <dgm:pt modelId="{9FAA74D1-F785-4841-BCFC-F99CEE4ADB50}">
      <dgm:prSet/>
      <dgm:spPr/>
      <dgm:t>
        <a:bodyPr/>
        <a:lstStyle/>
        <a:p>
          <a:r>
            <a:rPr lang="en-US" b="0" i="0"/>
            <a:t># exang: exercise induced angina (0 for no, 1 for yes) </a:t>
          </a:r>
          <a:endParaRPr lang="en-US"/>
        </a:p>
      </dgm:t>
    </dgm:pt>
    <dgm:pt modelId="{C7A3990D-4178-4FD1-8A3E-46A521975282}" type="parTrans" cxnId="{002EEC3F-B35C-4D2C-8217-309177DB2820}">
      <dgm:prSet/>
      <dgm:spPr/>
      <dgm:t>
        <a:bodyPr/>
        <a:lstStyle/>
        <a:p>
          <a:endParaRPr lang="en-US"/>
        </a:p>
      </dgm:t>
    </dgm:pt>
    <dgm:pt modelId="{0D4D3304-C834-4509-B095-323F11A3A770}" type="sibTrans" cxnId="{002EEC3F-B35C-4D2C-8217-309177DB2820}">
      <dgm:prSet/>
      <dgm:spPr/>
      <dgm:t>
        <a:bodyPr/>
        <a:lstStyle/>
        <a:p>
          <a:endParaRPr lang="en-US"/>
        </a:p>
      </dgm:t>
    </dgm:pt>
    <dgm:pt modelId="{8D8982F7-EED3-42AF-B2F6-B67F7662801D}">
      <dgm:prSet/>
      <dgm:spPr/>
      <dgm:t>
        <a:bodyPr/>
        <a:lstStyle/>
        <a:p>
          <a:r>
            <a:rPr lang="en-US" b="0" i="0"/>
            <a:t># oldpeak: ST depression induced by exercise relative to rest</a:t>
          </a:r>
          <a:endParaRPr lang="en-US"/>
        </a:p>
      </dgm:t>
    </dgm:pt>
    <dgm:pt modelId="{E40B430A-6C1A-4674-B25C-E22D1E3E00F2}" type="parTrans" cxnId="{451C2814-A51C-428E-9A81-D49064782F24}">
      <dgm:prSet/>
      <dgm:spPr/>
      <dgm:t>
        <a:bodyPr/>
        <a:lstStyle/>
        <a:p>
          <a:endParaRPr lang="en-US"/>
        </a:p>
      </dgm:t>
    </dgm:pt>
    <dgm:pt modelId="{FF7DDD16-B85A-4117-8CF8-4C704928C050}" type="sibTrans" cxnId="{451C2814-A51C-428E-9A81-D49064782F24}">
      <dgm:prSet/>
      <dgm:spPr/>
      <dgm:t>
        <a:bodyPr/>
        <a:lstStyle/>
        <a:p>
          <a:endParaRPr lang="en-US"/>
        </a:p>
      </dgm:t>
    </dgm:pt>
    <dgm:pt modelId="{2D186CA5-CF39-4C12-B4FD-4029D47850B9}">
      <dgm:prSet/>
      <dgm:spPr/>
      <dgm:t>
        <a:bodyPr/>
        <a:lstStyle/>
        <a:p>
          <a:r>
            <a:rPr lang="en-US" b="0" i="0"/>
            <a:t># slope: the slope of the peak exercise ST segment </a:t>
          </a:r>
          <a:endParaRPr lang="en-US"/>
        </a:p>
      </dgm:t>
    </dgm:pt>
    <dgm:pt modelId="{C6270648-78AE-4EC4-8DA6-CD0EC8A3C428}" type="parTrans" cxnId="{0385FBD4-CC31-4DE1-BD96-2E930ACE77AF}">
      <dgm:prSet/>
      <dgm:spPr/>
      <dgm:t>
        <a:bodyPr/>
        <a:lstStyle/>
        <a:p>
          <a:endParaRPr lang="en-US"/>
        </a:p>
      </dgm:t>
    </dgm:pt>
    <dgm:pt modelId="{36F6D072-3A79-4CB4-82F0-33042774BC24}" type="sibTrans" cxnId="{0385FBD4-CC31-4DE1-BD96-2E930ACE77AF}">
      <dgm:prSet/>
      <dgm:spPr/>
      <dgm:t>
        <a:bodyPr/>
        <a:lstStyle/>
        <a:p>
          <a:endParaRPr lang="en-US"/>
        </a:p>
      </dgm:t>
    </dgm:pt>
    <dgm:pt modelId="{94AFEAF7-8100-4D0E-A5E8-2CBF0751CF59}">
      <dgm:prSet/>
      <dgm:spPr/>
      <dgm:t>
        <a:bodyPr/>
        <a:lstStyle/>
        <a:p>
          <a:r>
            <a:rPr lang="en-US" b="0" i="0"/>
            <a:t># ca: number of major vessels (0-4) colored by flourosopy </a:t>
          </a:r>
          <a:endParaRPr lang="en-US"/>
        </a:p>
      </dgm:t>
    </dgm:pt>
    <dgm:pt modelId="{D0B798E9-12CC-47F7-AA31-50D48A27071C}" type="parTrans" cxnId="{5C082B58-6F65-459A-A030-FE63381D2DB9}">
      <dgm:prSet/>
      <dgm:spPr/>
      <dgm:t>
        <a:bodyPr/>
        <a:lstStyle/>
        <a:p>
          <a:endParaRPr lang="en-US"/>
        </a:p>
      </dgm:t>
    </dgm:pt>
    <dgm:pt modelId="{0D54DE8F-0140-4D82-BC6E-3411EE47BE6D}" type="sibTrans" cxnId="{5C082B58-6F65-459A-A030-FE63381D2DB9}">
      <dgm:prSet/>
      <dgm:spPr/>
      <dgm:t>
        <a:bodyPr/>
        <a:lstStyle/>
        <a:p>
          <a:endParaRPr lang="en-US"/>
        </a:p>
      </dgm:t>
    </dgm:pt>
    <dgm:pt modelId="{89076CDE-8812-4D6D-9412-64B690549D19}">
      <dgm:prSet/>
      <dgm:spPr/>
      <dgm:t>
        <a:bodyPr/>
        <a:lstStyle/>
        <a:p>
          <a:r>
            <a:rPr lang="en-US" b="0" i="0"/>
            <a:t># thal: 0 = normal; 1 = fixed defect; 2 = reversable defect </a:t>
          </a:r>
          <a:endParaRPr lang="en-US"/>
        </a:p>
      </dgm:t>
    </dgm:pt>
    <dgm:pt modelId="{97425DEE-098C-42E6-83BF-FA720E43842C}" type="parTrans" cxnId="{597DFDB2-422A-4B83-80D6-7DF7FB7F47DE}">
      <dgm:prSet/>
      <dgm:spPr/>
      <dgm:t>
        <a:bodyPr/>
        <a:lstStyle/>
        <a:p>
          <a:endParaRPr lang="en-US"/>
        </a:p>
      </dgm:t>
    </dgm:pt>
    <dgm:pt modelId="{455CCF68-E674-4B97-AD2F-E46CC6FE02A7}" type="sibTrans" cxnId="{597DFDB2-422A-4B83-80D6-7DF7FB7F47DE}">
      <dgm:prSet/>
      <dgm:spPr/>
      <dgm:t>
        <a:bodyPr/>
        <a:lstStyle/>
        <a:p>
          <a:endParaRPr lang="en-US"/>
        </a:p>
      </dgm:t>
    </dgm:pt>
    <dgm:pt modelId="{25D42EA8-13BB-44DC-A126-36E3C08D1524}">
      <dgm:prSet/>
      <dgm:spPr/>
      <dgm:t>
        <a:bodyPr/>
        <a:lstStyle/>
        <a:p>
          <a:r>
            <a:rPr lang="en-US" b="0" i="0"/>
            <a:t># target: 0 = less chance for heart disease, 1 = more chance for heart disease Information about Dataset Import Library Load Dataset Basic Data Exploratory Data Clean</a:t>
          </a:r>
          <a:endParaRPr lang="en-US"/>
        </a:p>
      </dgm:t>
    </dgm:pt>
    <dgm:pt modelId="{FEE81CB1-EB03-4FE0-B2EA-499CD5C16D89}" type="parTrans" cxnId="{F6B6F37E-8101-40E7-B452-6A12D60F9CA2}">
      <dgm:prSet/>
      <dgm:spPr/>
      <dgm:t>
        <a:bodyPr/>
        <a:lstStyle/>
        <a:p>
          <a:endParaRPr lang="en-US"/>
        </a:p>
      </dgm:t>
    </dgm:pt>
    <dgm:pt modelId="{C7C9A485-0997-4CE8-833D-BF253CF1CF79}" type="sibTrans" cxnId="{F6B6F37E-8101-40E7-B452-6A12D60F9CA2}">
      <dgm:prSet/>
      <dgm:spPr/>
      <dgm:t>
        <a:bodyPr/>
        <a:lstStyle/>
        <a:p>
          <a:endParaRPr lang="en-US"/>
        </a:p>
      </dgm:t>
    </dgm:pt>
    <dgm:pt modelId="{F446EF55-360A-45DF-8840-F770F1684497}" type="pres">
      <dgm:prSet presAssocID="{784222CD-7A6B-442E-BE07-1F4E4E87A783}" presName="diagram" presStyleCnt="0">
        <dgm:presLayoutVars>
          <dgm:dir/>
          <dgm:resizeHandles val="exact"/>
        </dgm:presLayoutVars>
      </dgm:prSet>
      <dgm:spPr/>
    </dgm:pt>
    <dgm:pt modelId="{90071D10-B28F-401E-9748-195BA8CB8CB3}" type="pres">
      <dgm:prSet presAssocID="{83AE7898-FA8E-4934-943A-5937F164CDF9}" presName="node" presStyleLbl="node1" presStyleIdx="0" presStyleCnt="14">
        <dgm:presLayoutVars>
          <dgm:bulletEnabled val="1"/>
        </dgm:presLayoutVars>
      </dgm:prSet>
      <dgm:spPr/>
    </dgm:pt>
    <dgm:pt modelId="{211AB396-7E88-4B07-AFA9-01E048B747E1}" type="pres">
      <dgm:prSet presAssocID="{26697DA7-B49D-47AA-B302-72134E6251FC}" presName="sibTrans" presStyleCnt="0"/>
      <dgm:spPr/>
    </dgm:pt>
    <dgm:pt modelId="{EACC5E73-BBCD-4057-8FAB-CC2FAB45B426}" type="pres">
      <dgm:prSet presAssocID="{194EB4EC-D3B3-47A8-8D9D-68282A6D40FC}" presName="node" presStyleLbl="node1" presStyleIdx="1" presStyleCnt="14">
        <dgm:presLayoutVars>
          <dgm:bulletEnabled val="1"/>
        </dgm:presLayoutVars>
      </dgm:prSet>
      <dgm:spPr/>
    </dgm:pt>
    <dgm:pt modelId="{B0DA31BA-CBAF-4FBC-A99A-B3D5D3D7E18B}" type="pres">
      <dgm:prSet presAssocID="{75D05BF5-F4E4-4581-B744-45A887251CEB}" presName="sibTrans" presStyleCnt="0"/>
      <dgm:spPr/>
    </dgm:pt>
    <dgm:pt modelId="{C4012E3F-5461-468E-B96C-5F42C78348BA}" type="pres">
      <dgm:prSet presAssocID="{7660A94A-5849-4590-9376-412A4D89A11E}" presName="node" presStyleLbl="node1" presStyleIdx="2" presStyleCnt="14">
        <dgm:presLayoutVars>
          <dgm:bulletEnabled val="1"/>
        </dgm:presLayoutVars>
      </dgm:prSet>
      <dgm:spPr/>
    </dgm:pt>
    <dgm:pt modelId="{0D856674-5441-461C-B706-3802A3D433F6}" type="pres">
      <dgm:prSet presAssocID="{26AAC606-3ACD-43A2-A7D0-B9048E747C3F}" presName="sibTrans" presStyleCnt="0"/>
      <dgm:spPr/>
    </dgm:pt>
    <dgm:pt modelId="{B3EA4579-61F3-4BED-83EB-14A7CDD9DD2A}" type="pres">
      <dgm:prSet presAssocID="{B4D8D27C-A158-4491-9647-327507781AB3}" presName="node" presStyleLbl="node1" presStyleIdx="3" presStyleCnt="14">
        <dgm:presLayoutVars>
          <dgm:bulletEnabled val="1"/>
        </dgm:presLayoutVars>
      </dgm:prSet>
      <dgm:spPr/>
    </dgm:pt>
    <dgm:pt modelId="{5556C4E7-8948-4F60-9F7D-32F31E59AC01}" type="pres">
      <dgm:prSet presAssocID="{501F03BF-F8A8-4ABC-9436-3AC806A320F4}" presName="sibTrans" presStyleCnt="0"/>
      <dgm:spPr/>
    </dgm:pt>
    <dgm:pt modelId="{7CBE2813-7F4E-48A1-B6B0-EC1FA2772A4F}" type="pres">
      <dgm:prSet presAssocID="{79D9B832-08A6-4DD3-BE42-BC0657F7B191}" presName="node" presStyleLbl="node1" presStyleIdx="4" presStyleCnt="14">
        <dgm:presLayoutVars>
          <dgm:bulletEnabled val="1"/>
        </dgm:presLayoutVars>
      </dgm:prSet>
      <dgm:spPr/>
    </dgm:pt>
    <dgm:pt modelId="{3EB5B91D-A147-49B1-8507-F72612CA20A6}" type="pres">
      <dgm:prSet presAssocID="{E66DDA72-DED2-41BD-AF20-0BCBEDB921EA}" presName="sibTrans" presStyleCnt="0"/>
      <dgm:spPr/>
    </dgm:pt>
    <dgm:pt modelId="{E974F6FB-D6CD-4392-B9D7-05C905A5F303}" type="pres">
      <dgm:prSet presAssocID="{943744E8-4776-4131-A79E-A89D253E1E99}" presName="node" presStyleLbl="node1" presStyleIdx="5" presStyleCnt="14">
        <dgm:presLayoutVars>
          <dgm:bulletEnabled val="1"/>
        </dgm:presLayoutVars>
      </dgm:prSet>
      <dgm:spPr/>
    </dgm:pt>
    <dgm:pt modelId="{9CD48CF1-D6EE-4FE1-B9B4-939C97665169}" type="pres">
      <dgm:prSet presAssocID="{B0BEDEFD-B563-4B96-A0D6-5881E9326AF4}" presName="sibTrans" presStyleCnt="0"/>
      <dgm:spPr/>
    </dgm:pt>
    <dgm:pt modelId="{13ED5B9D-4C79-4A06-A3CE-8B490636053E}" type="pres">
      <dgm:prSet presAssocID="{ED0249F5-B3A7-44B0-95A9-EFB708EC0817}" presName="node" presStyleLbl="node1" presStyleIdx="6" presStyleCnt="14">
        <dgm:presLayoutVars>
          <dgm:bulletEnabled val="1"/>
        </dgm:presLayoutVars>
      </dgm:prSet>
      <dgm:spPr/>
    </dgm:pt>
    <dgm:pt modelId="{473F5A9E-6F33-436E-80C4-C619BFE8EDC2}" type="pres">
      <dgm:prSet presAssocID="{D9A8C687-7EE3-458B-964D-287E1547CAAD}" presName="sibTrans" presStyleCnt="0"/>
      <dgm:spPr/>
    </dgm:pt>
    <dgm:pt modelId="{2AA23566-2547-4030-BB0E-9F11C613E3A4}" type="pres">
      <dgm:prSet presAssocID="{10500039-EEC1-4F06-BF50-6C73AA0885EC}" presName="node" presStyleLbl="node1" presStyleIdx="7" presStyleCnt="14">
        <dgm:presLayoutVars>
          <dgm:bulletEnabled val="1"/>
        </dgm:presLayoutVars>
      </dgm:prSet>
      <dgm:spPr/>
    </dgm:pt>
    <dgm:pt modelId="{1CCED56F-3465-4A7C-B3ED-DB602A02BEE4}" type="pres">
      <dgm:prSet presAssocID="{0653ADAD-5A7C-4DB9-A996-FF037D1D360C}" presName="sibTrans" presStyleCnt="0"/>
      <dgm:spPr/>
    </dgm:pt>
    <dgm:pt modelId="{DD31FB3A-0670-4A3A-B78A-E23FC13FDCCC}" type="pres">
      <dgm:prSet presAssocID="{9FAA74D1-F785-4841-BCFC-F99CEE4ADB50}" presName="node" presStyleLbl="node1" presStyleIdx="8" presStyleCnt="14">
        <dgm:presLayoutVars>
          <dgm:bulletEnabled val="1"/>
        </dgm:presLayoutVars>
      </dgm:prSet>
      <dgm:spPr/>
    </dgm:pt>
    <dgm:pt modelId="{EF0B1C71-BAE6-40AD-8CAF-B29DA67BC041}" type="pres">
      <dgm:prSet presAssocID="{0D4D3304-C834-4509-B095-323F11A3A770}" presName="sibTrans" presStyleCnt="0"/>
      <dgm:spPr/>
    </dgm:pt>
    <dgm:pt modelId="{7F8155EA-04A6-4AD9-AC09-4721876700A7}" type="pres">
      <dgm:prSet presAssocID="{8D8982F7-EED3-42AF-B2F6-B67F7662801D}" presName="node" presStyleLbl="node1" presStyleIdx="9" presStyleCnt="14">
        <dgm:presLayoutVars>
          <dgm:bulletEnabled val="1"/>
        </dgm:presLayoutVars>
      </dgm:prSet>
      <dgm:spPr/>
    </dgm:pt>
    <dgm:pt modelId="{B8F693BB-71B6-45E2-AA89-0978725A2FBC}" type="pres">
      <dgm:prSet presAssocID="{FF7DDD16-B85A-4117-8CF8-4C704928C050}" presName="sibTrans" presStyleCnt="0"/>
      <dgm:spPr/>
    </dgm:pt>
    <dgm:pt modelId="{ABB073E1-1EE4-44EE-80E2-CC57EBAA118B}" type="pres">
      <dgm:prSet presAssocID="{2D186CA5-CF39-4C12-B4FD-4029D47850B9}" presName="node" presStyleLbl="node1" presStyleIdx="10" presStyleCnt="14">
        <dgm:presLayoutVars>
          <dgm:bulletEnabled val="1"/>
        </dgm:presLayoutVars>
      </dgm:prSet>
      <dgm:spPr/>
    </dgm:pt>
    <dgm:pt modelId="{EE34315A-747A-470F-B08D-CEC45CEDDB95}" type="pres">
      <dgm:prSet presAssocID="{36F6D072-3A79-4CB4-82F0-33042774BC24}" presName="sibTrans" presStyleCnt="0"/>
      <dgm:spPr/>
    </dgm:pt>
    <dgm:pt modelId="{648271B4-2845-4624-8D5F-A144E98B5847}" type="pres">
      <dgm:prSet presAssocID="{94AFEAF7-8100-4D0E-A5E8-2CBF0751CF59}" presName="node" presStyleLbl="node1" presStyleIdx="11" presStyleCnt="14">
        <dgm:presLayoutVars>
          <dgm:bulletEnabled val="1"/>
        </dgm:presLayoutVars>
      </dgm:prSet>
      <dgm:spPr/>
    </dgm:pt>
    <dgm:pt modelId="{BF48FC01-DB85-41D4-8C4F-8E05B205C549}" type="pres">
      <dgm:prSet presAssocID="{0D54DE8F-0140-4D82-BC6E-3411EE47BE6D}" presName="sibTrans" presStyleCnt="0"/>
      <dgm:spPr/>
    </dgm:pt>
    <dgm:pt modelId="{66524B16-56CD-46AA-B189-A36CFF471564}" type="pres">
      <dgm:prSet presAssocID="{89076CDE-8812-4D6D-9412-64B690549D19}" presName="node" presStyleLbl="node1" presStyleIdx="12" presStyleCnt="14">
        <dgm:presLayoutVars>
          <dgm:bulletEnabled val="1"/>
        </dgm:presLayoutVars>
      </dgm:prSet>
      <dgm:spPr/>
    </dgm:pt>
    <dgm:pt modelId="{9A8007E2-C998-42CB-8DE1-EA447D52143C}" type="pres">
      <dgm:prSet presAssocID="{455CCF68-E674-4B97-AD2F-E46CC6FE02A7}" presName="sibTrans" presStyleCnt="0"/>
      <dgm:spPr/>
    </dgm:pt>
    <dgm:pt modelId="{803BAC67-4E5D-4F95-8188-9AFD578FF571}" type="pres">
      <dgm:prSet presAssocID="{25D42EA8-13BB-44DC-A126-36E3C08D1524}" presName="node" presStyleLbl="node1" presStyleIdx="13" presStyleCnt="14">
        <dgm:presLayoutVars>
          <dgm:bulletEnabled val="1"/>
        </dgm:presLayoutVars>
      </dgm:prSet>
      <dgm:spPr/>
    </dgm:pt>
  </dgm:ptLst>
  <dgm:cxnLst>
    <dgm:cxn modelId="{AB66FD0B-19DB-49E7-806F-7AEE6D473DB9}" type="presOf" srcId="{7660A94A-5849-4590-9376-412A4D89A11E}" destId="{C4012E3F-5461-468E-B96C-5F42C78348BA}" srcOrd="0" destOrd="0" presId="urn:microsoft.com/office/officeart/2005/8/layout/default"/>
    <dgm:cxn modelId="{9928880D-61F0-472D-8BD1-FE32ED4BE724}" type="presOf" srcId="{83AE7898-FA8E-4934-943A-5937F164CDF9}" destId="{90071D10-B28F-401E-9748-195BA8CB8CB3}" srcOrd="0" destOrd="0" presId="urn:microsoft.com/office/officeart/2005/8/layout/default"/>
    <dgm:cxn modelId="{451C2814-A51C-428E-9A81-D49064782F24}" srcId="{784222CD-7A6B-442E-BE07-1F4E4E87A783}" destId="{8D8982F7-EED3-42AF-B2F6-B67F7662801D}" srcOrd="9" destOrd="0" parTransId="{E40B430A-6C1A-4674-B25C-E22D1E3E00F2}" sibTransId="{FF7DDD16-B85A-4117-8CF8-4C704928C050}"/>
    <dgm:cxn modelId="{6E15201F-D07E-48CB-B2F6-EFBB954EE42C}" srcId="{784222CD-7A6B-442E-BE07-1F4E4E87A783}" destId="{10500039-EEC1-4F06-BF50-6C73AA0885EC}" srcOrd="7" destOrd="0" parTransId="{9C47FB7F-9FF4-4C3A-810D-364B5B163268}" sibTransId="{0653ADAD-5A7C-4DB9-A996-FF037D1D360C}"/>
    <dgm:cxn modelId="{2AAC3D2C-66E8-4C2B-8AB9-6A0DE343B128}" type="presOf" srcId="{25D42EA8-13BB-44DC-A126-36E3C08D1524}" destId="{803BAC67-4E5D-4F95-8188-9AFD578FF571}" srcOrd="0" destOrd="0" presId="urn:microsoft.com/office/officeart/2005/8/layout/default"/>
    <dgm:cxn modelId="{A427962D-AF82-4E14-A815-61AFB8610B7E}" type="presOf" srcId="{ED0249F5-B3A7-44B0-95A9-EFB708EC0817}" destId="{13ED5B9D-4C79-4A06-A3CE-8B490636053E}" srcOrd="0" destOrd="0" presId="urn:microsoft.com/office/officeart/2005/8/layout/default"/>
    <dgm:cxn modelId="{BED0432E-86BF-4805-B966-CC310CA7BB3B}" srcId="{784222CD-7A6B-442E-BE07-1F4E4E87A783}" destId="{79D9B832-08A6-4DD3-BE42-BC0657F7B191}" srcOrd="4" destOrd="0" parTransId="{10196F45-FFA7-4FA0-92FC-6B25BB7C6E56}" sibTransId="{E66DDA72-DED2-41BD-AF20-0BCBEDB921EA}"/>
    <dgm:cxn modelId="{110B512F-D398-4BA5-B08D-224A6F94B513}" type="presOf" srcId="{94AFEAF7-8100-4D0E-A5E8-2CBF0751CF59}" destId="{648271B4-2845-4624-8D5F-A144E98B5847}" srcOrd="0" destOrd="0" presId="urn:microsoft.com/office/officeart/2005/8/layout/default"/>
    <dgm:cxn modelId="{002EEC3F-B35C-4D2C-8217-309177DB2820}" srcId="{784222CD-7A6B-442E-BE07-1F4E4E87A783}" destId="{9FAA74D1-F785-4841-BCFC-F99CEE4ADB50}" srcOrd="8" destOrd="0" parTransId="{C7A3990D-4178-4FD1-8A3E-46A521975282}" sibTransId="{0D4D3304-C834-4509-B095-323F11A3A770}"/>
    <dgm:cxn modelId="{02763040-6570-4071-BCA0-4F1555A4FB23}" type="presOf" srcId="{2D186CA5-CF39-4C12-B4FD-4029D47850B9}" destId="{ABB073E1-1EE4-44EE-80E2-CC57EBAA118B}" srcOrd="0" destOrd="0" presId="urn:microsoft.com/office/officeart/2005/8/layout/default"/>
    <dgm:cxn modelId="{B728F862-1CE5-4AF1-9728-8CD70552E2F0}" type="presOf" srcId="{10500039-EEC1-4F06-BF50-6C73AA0885EC}" destId="{2AA23566-2547-4030-BB0E-9F11C613E3A4}" srcOrd="0" destOrd="0" presId="urn:microsoft.com/office/officeart/2005/8/layout/default"/>
    <dgm:cxn modelId="{C270BC65-73C0-48CC-83F5-F16ECAF73250}" srcId="{784222CD-7A6B-442E-BE07-1F4E4E87A783}" destId="{ED0249F5-B3A7-44B0-95A9-EFB708EC0817}" srcOrd="6" destOrd="0" parTransId="{1180EAEC-A8D6-4410-997C-238CD69303AA}" sibTransId="{D9A8C687-7EE3-458B-964D-287E1547CAAD}"/>
    <dgm:cxn modelId="{8944D874-B89F-45AD-A525-BD7448C9CC9B}" type="presOf" srcId="{8D8982F7-EED3-42AF-B2F6-B67F7662801D}" destId="{7F8155EA-04A6-4AD9-AC09-4721876700A7}" srcOrd="0" destOrd="0" presId="urn:microsoft.com/office/officeart/2005/8/layout/default"/>
    <dgm:cxn modelId="{5C082B58-6F65-459A-A030-FE63381D2DB9}" srcId="{784222CD-7A6B-442E-BE07-1F4E4E87A783}" destId="{94AFEAF7-8100-4D0E-A5E8-2CBF0751CF59}" srcOrd="11" destOrd="0" parTransId="{D0B798E9-12CC-47F7-AA31-50D48A27071C}" sibTransId="{0D54DE8F-0140-4D82-BC6E-3411EE47BE6D}"/>
    <dgm:cxn modelId="{27DF2759-3ADB-4E58-A49D-FE92BB8F73A5}" srcId="{784222CD-7A6B-442E-BE07-1F4E4E87A783}" destId="{B4D8D27C-A158-4491-9647-327507781AB3}" srcOrd="3" destOrd="0" parTransId="{25A2FF54-DCFE-4998-AA92-B81CBDCCEBA3}" sibTransId="{501F03BF-F8A8-4ABC-9436-3AC806A320F4}"/>
    <dgm:cxn modelId="{53F7697C-B7BD-4CCC-B837-5877EF30B7A0}" type="presOf" srcId="{943744E8-4776-4131-A79E-A89D253E1E99}" destId="{E974F6FB-D6CD-4392-B9D7-05C905A5F303}" srcOrd="0" destOrd="0" presId="urn:microsoft.com/office/officeart/2005/8/layout/default"/>
    <dgm:cxn modelId="{F6B6F37E-8101-40E7-B452-6A12D60F9CA2}" srcId="{784222CD-7A6B-442E-BE07-1F4E4E87A783}" destId="{25D42EA8-13BB-44DC-A126-36E3C08D1524}" srcOrd="13" destOrd="0" parTransId="{FEE81CB1-EB03-4FE0-B2EA-499CD5C16D89}" sibTransId="{C7C9A485-0997-4CE8-833D-BF253CF1CF79}"/>
    <dgm:cxn modelId="{7689888A-78E0-4160-B021-22A83AB6DA06}" type="presOf" srcId="{B4D8D27C-A158-4491-9647-327507781AB3}" destId="{B3EA4579-61F3-4BED-83EB-14A7CDD9DD2A}" srcOrd="0" destOrd="0" presId="urn:microsoft.com/office/officeart/2005/8/layout/default"/>
    <dgm:cxn modelId="{59F9BA9F-6461-4A1C-AEB8-CE178B8C1BB8}" type="presOf" srcId="{79D9B832-08A6-4DD3-BE42-BC0657F7B191}" destId="{7CBE2813-7F4E-48A1-B6B0-EC1FA2772A4F}" srcOrd="0" destOrd="0" presId="urn:microsoft.com/office/officeart/2005/8/layout/default"/>
    <dgm:cxn modelId="{875E77B0-0DF6-4C39-AEF6-DC827438A910}" type="presOf" srcId="{784222CD-7A6B-442E-BE07-1F4E4E87A783}" destId="{F446EF55-360A-45DF-8840-F770F1684497}" srcOrd="0" destOrd="0" presId="urn:microsoft.com/office/officeart/2005/8/layout/default"/>
    <dgm:cxn modelId="{597DFDB2-422A-4B83-80D6-7DF7FB7F47DE}" srcId="{784222CD-7A6B-442E-BE07-1F4E4E87A783}" destId="{89076CDE-8812-4D6D-9412-64B690549D19}" srcOrd="12" destOrd="0" parTransId="{97425DEE-098C-42E6-83BF-FA720E43842C}" sibTransId="{455CCF68-E674-4B97-AD2F-E46CC6FE02A7}"/>
    <dgm:cxn modelId="{839CE3B6-BD0D-4C25-9803-8BB80DE12EB0}" type="presOf" srcId="{89076CDE-8812-4D6D-9412-64B690549D19}" destId="{66524B16-56CD-46AA-B189-A36CFF471564}" srcOrd="0" destOrd="0" presId="urn:microsoft.com/office/officeart/2005/8/layout/default"/>
    <dgm:cxn modelId="{432D84BB-4762-4342-B6AD-98C9CE598F54}" srcId="{784222CD-7A6B-442E-BE07-1F4E4E87A783}" destId="{83AE7898-FA8E-4934-943A-5937F164CDF9}" srcOrd="0" destOrd="0" parTransId="{F6CC4880-7B06-4F2B-8957-630213E118AB}" sibTransId="{26697DA7-B49D-47AA-B302-72134E6251FC}"/>
    <dgm:cxn modelId="{002C37BC-0927-435B-AD9F-9AA3F713C802}" srcId="{784222CD-7A6B-442E-BE07-1F4E4E87A783}" destId="{943744E8-4776-4131-A79E-A89D253E1E99}" srcOrd="5" destOrd="0" parTransId="{35FCBF92-CE60-470C-88E0-8A2BEAE7D5CD}" sibTransId="{B0BEDEFD-B563-4B96-A0D6-5881E9326AF4}"/>
    <dgm:cxn modelId="{0385FBD4-CC31-4DE1-BD96-2E930ACE77AF}" srcId="{784222CD-7A6B-442E-BE07-1F4E4E87A783}" destId="{2D186CA5-CF39-4C12-B4FD-4029D47850B9}" srcOrd="10" destOrd="0" parTransId="{C6270648-78AE-4EC4-8DA6-CD0EC8A3C428}" sibTransId="{36F6D072-3A79-4CB4-82F0-33042774BC24}"/>
    <dgm:cxn modelId="{C46703D8-9EDE-4B51-909A-615C1B062E5F}" srcId="{784222CD-7A6B-442E-BE07-1F4E4E87A783}" destId="{194EB4EC-D3B3-47A8-8D9D-68282A6D40FC}" srcOrd="1" destOrd="0" parTransId="{45E1848A-FD50-46B8-A7ED-9166B22A4694}" sibTransId="{75D05BF5-F4E4-4581-B744-45A887251CEB}"/>
    <dgm:cxn modelId="{4838D6E2-76A4-4D15-924A-D6B618C1920C}" type="presOf" srcId="{9FAA74D1-F785-4841-BCFC-F99CEE4ADB50}" destId="{DD31FB3A-0670-4A3A-B78A-E23FC13FDCCC}" srcOrd="0" destOrd="0" presId="urn:microsoft.com/office/officeart/2005/8/layout/default"/>
    <dgm:cxn modelId="{25EFD7EE-53A9-48FB-BDA5-58F9E6513A5B}" srcId="{784222CD-7A6B-442E-BE07-1F4E4E87A783}" destId="{7660A94A-5849-4590-9376-412A4D89A11E}" srcOrd="2" destOrd="0" parTransId="{BED96A24-8EE1-47E0-ACF5-3F299BD91335}" sibTransId="{26AAC606-3ACD-43A2-A7D0-B9048E747C3F}"/>
    <dgm:cxn modelId="{FF7D62FE-D8B9-4BDB-94F3-0DBD98FC154E}" type="presOf" srcId="{194EB4EC-D3B3-47A8-8D9D-68282A6D40FC}" destId="{EACC5E73-BBCD-4057-8FAB-CC2FAB45B426}" srcOrd="0" destOrd="0" presId="urn:microsoft.com/office/officeart/2005/8/layout/default"/>
    <dgm:cxn modelId="{FB36DA9D-B999-46B7-AF6F-A5D52FEDEA58}" type="presParOf" srcId="{F446EF55-360A-45DF-8840-F770F1684497}" destId="{90071D10-B28F-401E-9748-195BA8CB8CB3}" srcOrd="0" destOrd="0" presId="urn:microsoft.com/office/officeart/2005/8/layout/default"/>
    <dgm:cxn modelId="{BC9F1BF9-D095-487D-AF0A-8D033F118574}" type="presParOf" srcId="{F446EF55-360A-45DF-8840-F770F1684497}" destId="{211AB396-7E88-4B07-AFA9-01E048B747E1}" srcOrd="1" destOrd="0" presId="urn:microsoft.com/office/officeart/2005/8/layout/default"/>
    <dgm:cxn modelId="{062831F8-2CF5-4343-A073-B96DC5CF0F7F}" type="presParOf" srcId="{F446EF55-360A-45DF-8840-F770F1684497}" destId="{EACC5E73-BBCD-4057-8FAB-CC2FAB45B426}" srcOrd="2" destOrd="0" presId="urn:microsoft.com/office/officeart/2005/8/layout/default"/>
    <dgm:cxn modelId="{28ABFC7A-5553-43FD-BFBC-B239E1BBB858}" type="presParOf" srcId="{F446EF55-360A-45DF-8840-F770F1684497}" destId="{B0DA31BA-CBAF-4FBC-A99A-B3D5D3D7E18B}" srcOrd="3" destOrd="0" presId="urn:microsoft.com/office/officeart/2005/8/layout/default"/>
    <dgm:cxn modelId="{10E350ED-721B-4045-9987-D76C5595A5B6}" type="presParOf" srcId="{F446EF55-360A-45DF-8840-F770F1684497}" destId="{C4012E3F-5461-468E-B96C-5F42C78348BA}" srcOrd="4" destOrd="0" presId="urn:microsoft.com/office/officeart/2005/8/layout/default"/>
    <dgm:cxn modelId="{52D6F0E5-5559-456A-9382-29263850DF2A}" type="presParOf" srcId="{F446EF55-360A-45DF-8840-F770F1684497}" destId="{0D856674-5441-461C-B706-3802A3D433F6}" srcOrd="5" destOrd="0" presId="urn:microsoft.com/office/officeart/2005/8/layout/default"/>
    <dgm:cxn modelId="{6C815072-A54C-4FDD-B6F4-BC06F0693919}" type="presParOf" srcId="{F446EF55-360A-45DF-8840-F770F1684497}" destId="{B3EA4579-61F3-4BED-83EB-14A7CDD9DD2A}" srcOrd="6" destOrd="0" presId="urn:microsoft.com/office/officeart/2005/8/layout/default"/>
    <dgm:cxn modelId="{0F844BBB-A08E-4B7F-AF2F-FB95B4DE9031}" type="presParOf" srcId="{F446EF55-360A-45DF-8840-F770F1684497}" destId="{5556C4E7-8948-4F60-9F7D-32F31E59AC01}" srcOrd="7" destOrd="0" presId="urn:microsoft.com/office/officeart/2005/8/layout/default"/>
    <dgm:cxn modelId="{D57E08AD-0749-4D23-B12B-C5C515E91F4E}" type="presParOf" srcId="{F446EF55-360A-45DF-8840-F770F1684497}" destId="{7CBE2813-7F4E-48A1-B6B0-EC1FA2772A4F}" srcOrd="8" destOrd="0" presId="urn:microsoft.com/office/officeart/2005/8/layout/default"/>
    <dgm:cxn modelId="{44B6AF59-B680-44DD-8C95-217ED848B7BB}" type="presParOf" srcId="{F446EF55-360A-45DF-8840-F770F1684497}" destId="{3EB5B91D-A147-49B1-8507-F72612CA20A6}" srcOrd="9" destOrd="0" presId="urn:microsoft.com/office/officeart/2005/8/layout/default"/>
    <dgm:cxn modelId="{CCA9F2DD-26FE-4CF6-A994-24C1F8CD12E3}" type="presParOf" srcId="{F446EF55-360A-45DF-8840-F770F1684497}" destId="{E974F6FB-D6CD-4392-B9D7-05C905A5F303}" srcOrd="10" destOrd="0" presId="urn:microsoft.com/office/officeart/2005/8/layout/default"/>
    <dgm:cxn modelId="{175E4572-8B1E-4263-AB87-BA9D9721CDBA}" type="presParOf" srcId="{F446EF55-360A-45DF-8840-F770F1684497}" destId="{9CD48CF1-D6EE-4FE1-B9B4-939C97665169}" srcOrd="11" destOrd="0" presId="urn:microsoft.com/office/officeart/2005/8/layout/default"/>
    <dgm:cxn modelId="{EB3FE496-1838-4197-AFAE-7963E92558BC}" type="presParOf" srcId="{F446EF55-360A-45DF-8840-F770F1684497}" destId="{13ED5B9D-4C79-4A06-A3CE-8B490636053E}" srcOrd="12" destOrd="0" presId="urn:microsoft.com/office/officeart/2005/8/layout/default"/>
    <dgm:cxn modelId="{F05B7E88-5D0A-401B-8A23-6706E213703B}" type="presParOf" srcId="{F446EF55-360A-45DF-8840-F770F1684497}" destId="{473F5A9E-6F33-436E-80C4-C619BFE8EDC2}" srcOrd="13" destOrd="0" presId="urn:microsoft.com/office/officeart/2005/8/layout/default"/>
    <dgm:cxn modelId="{FF2E93FC-C7B6-4BBF-9DD4-BDBAE44F4ACD}" type="presParOf" srcId="{F446EF55-360A-45DF-8840-F770F1684497}" destId="{2AA23566-2547-4030-BB0E-9F11C613E3A4}" srcOrd="14" destOrd="0" presId="urn:microsoft.com/office/officeart/2005/8/layout/default"/>
    <dgm:cxn modelId="{1F398151-8362-4E12-95CA-8C31CEABDCC2}" type="presParOf" srcId="{F446EF55-360A-45DF-8840-F770F1684497}" destId="{1CCED56F-3465-4A7C-B3ED-DB602A02BEE4}" srcOrd="15" destOrd="0" presId="urn:microsoft.com/office/officeart/2005/8/layout/default"/>
    <dgm:cxn modelId="{F0017D00-5A25-4D08-B9D9-6E9B6C1E8EB3}" type="presParOf" srcId="{F446EF55-360A-45DF-8840-F770F1684497}" destId="{DD31FB3A-0670-4A3A-B78A-E23FC13FDCCC}" srcOrd="16" destOrd="0" presId="urn:microsoft.com/office/officeart/2005/8/layout/default"/>
    <dgm:cxn modelId="{1B3EAC21-E815-4CBC-AF71-AF2D3A0D267C}" type="presParOf" srcId="{F446EF55-360A-45DF-8840-F770F1684497}" destId="{EF0B1C71-BAE6-40AD-8CAF-B29DA67BC041}" srcOrd="17" destOrd="0" presId="urn:microsoft.com/office/officeart/2005/8/layout/default"/>
    <dgm:cxn modelId="{1EFE1CC2-87E0-4305-8AF9-DC6991855F2D}" type="presParOf" srcId="{F446EF55-360A-45DF-8840-F770F1684497}" destId="{7F8155EA-04A6-4AD9-AC09-4721876700A7}" srcOrd="18" destOrd="0" presId="urn:microsoft.com/office/officeart/2005/8/layout/default"/>
    <dgm:cxn modelId="{B4798303-197B-4D99-83CF-B0C15C819CB1}" type="presParOf" srcId="{F446EF55-360A-45DF-8840-F770F1684497}" destId="{B8F693BB-71B6-45E2-AA89-0978725A2FBC}" srcOrd="19" destOrd="0" presId="urn:microsoft.com/office/officeart/2005/8/layout/default"/>
    <dgm:cxn modelId="{83DF439E-AD60-41AE-86ED-C465C43FA073}" type="presParOf" srcId="{F446EF55-360A-45DF-8840-F770F1684497}" destId="{ABB073E1-1EE4-44EE-80E2-CC57EBAA118B}" srcOrd="20" destOrd="0" presId="urn:microsoft.com/office/officeart/2005/8/layout/default"/>
    <dgm:cxn modelId="{FB733761-0407-4E15-8A51-877110E15FB2}" type="presParOf" srcId="{F446EF55-360A-45DF-8840-F770F1684497}" destId="{EE34315A-747A-470F-B08D-CEC45CEDDB95}" srcOrd="21" destOrd="0" presId="urn:microsoft.com/office/officeart/2005/8/layout/default"/>
    <dgm:cxn modelId="{A2FDFC19-C77C-4DC5-82BE-D27F966BE5E7}" type="presParOf" srcId="{F446EF55-360A-45DF-8840-F770F1684497}" destId="{648271B4-2845-4624-8D5F-A144E98B5847}" srcOrd="22" destOrd="0" presId="urn:microsoft.com/office/officeart/2005/8/layout/default"/>
    <dgm:cxn modelId="{0EFE343E-CA54-4FF8-ACE0-F76AA4D9D858}" type="presParOf" srcId="{F446EF55-360A-45DF-8840-F770F1684497}" destId="{BF48FC01-DB85-41D4-8C4F-8E05B205C549}" srcOrd="23" destOrd="0" presId="urn:microsoft.com/office/officeart/2005/8/layout/default"/>
    <dgm:cxn modelId="{C9A95E26-1A0C-4E6F-AB3E-0D53CCF14B08}" type="presParOf" srcId="{F446EF55-360A-45DF-8840-F770F1684497}" destId="{66524B16-56CD-46AA-B189-A36CFF471564}" srcOrd="24" destOrd="0" presId="urn:microsoft.com/office/officeart/2005/8/layout/default"/>
    <dgm:cxn modelId="{6A741657-FDE8-4161-A62A-BC32AE9D2690}" type="presParOf" srcId="{F446EF55-360A-45DF-8840-F770F1684497}" destId="{9A8007E2-C998-42CB-8DE1-EA447D52143C}" srcOrd="25" destOrd="0" presId="urn:microsoft.com/office/officeart/2005/8/layout/default"/>
    <dgm:cxn modelId="{23AAC946-F049-4A75-A348-745036E9730B}" type="presParOf" srcId="{F446EF55-360A-45DF-8840-F770F1684497}" destId="{803BAC67-4E5D-4F95-8188-9AFD578FF571}"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FDFE1-04D3-411F-A9E3-ED721747C40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B3BE075-CA05-4780-A57E-7B062FE36052}">
      <dgm:prSet/>
      <dgm:spPr/>
      <dgm:t>
        <a:bodyPr/>
        <a:lstStyle/>
        <a:p>
          <a:pPr>
            <a:lnSpc>
              <a:spcPct val="100000"/>
            </a:lnSpc>
            <a:defRPr cap="all"/>
          </a:pPr>
          <a:r>
            <a:rPr lang="en-US" b="0" i="0"/>
            <a:t>The Heart Disease Diagnostic Analysis project focuses on analyzing medical data to gain insights into heart disease trends and contributing factors. </a:t>
          </a:r>
          <a:endParaRPr lang="en-US"/>
        </a:p>
      </dgm:t>
    </dgm:pt>
    <dgm:pt modelId="{2BA5716A-085D-49DE-BA4B-EDA7D2E17A4E}" type="parTrans" cxnId="{98E8524D-A9CA-449F-9713-5E51D4D66CB0}">
      <dgm:prSet/>
      <dgm:spPr/>
      <dgm:t>
        <a:bodyPr/>
        <a:lstStyle/>
        <a:p>
          <a:endParaRPr lang="en-US"/>
        </a:p>
      </dgm:t>
    </dgm:pt>
    <dgm:pt modelId="{0FA22983-9FA4-443B-9E4C-291F6EFAC3B9}" type="sibTrans" cxnId="{98E8524D-A9CA-449F-9713-5E51D4D66CB0}">
      <dgm:prSet/>
      <dgm:spPr/>
      <dgm:t>
        <a:bodyPr/>
        <a:lstStyle/>
        <a:p>
          <a:endParaRPr lang="en-US"/>
        </a:p>
      </dgm:t>
    </dgm:pt>
    <dgm:pt modelId="{1C3CA8D4-C239-4F1D-8D61-5DEDA9A3E56A}">
      <dgm:prSet/>
      <dgm:spPr/>
      <dgm:t>
        <a:bodyPr/>
        <a:lstStyle/>
        <a:p>
          <a:pPr>
            <a:lnSpc>
              <a:spcPct val="100000"/>
            </a:lnSpc>
            <a:defRPr cap="all"/>
          </a:pPr>
          <a:r>
            <a:rPr lang="en-US" b="0" i="0"/>
            <a:t>Utilizing data science techniques such as Exploratory Data Analysis (EDA), data cleaning, and correlation analysis, this project aims to identify key metrics and relationships between patient demographics and clinical features.</a:t>
          </a:r>
          <a:endParaRPr lang="en-US"/>
        </a:p>
      </dgm:t>
    </dgm:pt>
    <dgm:pt modelId="{8EB5E2F6-0585-4054-8950-06DC712AC1B4}" type="parTrans" cxnId="{C8A00882-8E09-4891-BF96-5B6DC808AC74}">
      <dgm:prSet/>
      <dgm:spPr/>
      <dgm:t>
        <a:bodyPr/>
        <a:lstStyle/>
        <a:p>
          <a:endParaRPr lang="en-US"/>
        </a:p>
      </dgm:t>
    </dgm:pt>
    <dgm:pt modelId="{4FFB401D-63B2-4D7D-AEE7-8EAB4ABB6761}" type="sibTrans" cxnId="{C8A00882-8E09-4891-BF96-5B6DC808AC74}">
      <dgm:prSet/>
      <dgm:spPr/>
      <dgm:t>
        <a:bodyPr/>
        <a:lstStyle/>
        <a:p>
          <a:endParaRPr lang="en-US"/>
        </a:p>
      </dgm:t>
    </dgm:pt>
    <dgm:pt modelId="{F43194FE-8623-4425-89EE-7B47960FB889}">
      <dgm:prSet/>
      <dgm:spPr/>
      <dgm:t>
        <a:bodyPr/>
        <a:lstStyle/>
        <a:p>
          <a:pPr>
            <a:lnSpc>
              <a:spcPct val="100000"/>
            </a:lnSpc>
            <a:defRPr cap="all"/>
          </a:pPr>
          <a:r>
            <a:rPr lang="en-US" b="0" i="0"/>
            <a:t>Through data visualization and statistical methods, meaningful patterns were uncovered, offering valuable information for predicting heart disease risks and enabling better healthcare preparation.</a:t>
          </a:r>
          <a:endParaRPr lang="en-US"/>
        </a:p>
      </dgm:t>
    </dgm:pt>
    <dgm:pt modelId="{B3E76310-920B-4725-986E-C5B0E01D175D}" type="parTrans" cxnId="{963606FC-C34F-4267-A045-B46EAB1896C3}">
      <dgm:prSet/>
      <dgm:spPr/>
      <dgm:t>
        <a:bodyPr/>
        <a:lstStyle/>
        <a:p>
          <a:endParaRPr lang="en-US"/>
        </a:p>
      </dgm:t>
    </dgm:pt>
    <dgm:pt modelId="{C9A024E4-536E-4120-99B8-107EAE7475B4}" type="sibTrans" cxnId="{963606FC-C34F-4267-A045-B46EAB1896C3}">
      <dgm:prSet/>
      <dgm:spPr/>
      <dgm:t>
        <a:bodyPr/>
        <a:lstStyle/>
        <a:p>
          <a:endParaRPr lang="en-US"/>
        </a:p>
      </dgm:t>
    </dgm:pt>
    <dgm:pt modelId="{16A957D5-7F7C-4E84-AE3F-53D97E1A43E2}" type="pres">
      <dgm:prSet presAssocID="{05CFDFE1-04D3-411F-A9E3-ED721747C408}" presName="root" presStyleCnt="0">
        <dgm:presLayoutVars>
          <dgm:dir/>
          <dgm:resizeHandles val="exact"/>
        </dgm:presLayoutVars>
      </dgm:prSet>
      <dgm:spPr/>
    </dgm:pt>
    <dgm:pt modelId="{71FDDD7E-2168-4F0D-9A10-2B89EA2BB3DE}" type="pres">
      <dgm:prSet presAssocID="{8B3BE075-CA05-4780-A57E-7B062FE36052}" presName="compNode" presStyleCnt="0"/>
      <dgm:spPr/>
    </dgm:pt>
    <dgm:pt modelId="{6A16B11F-8C0C-429A-9F16-257B514451B1}" type="pres">
      <dgm:prSet presAssocID="{8B3BE075-CA05-4780-A57E-7B062FE36052}" presName="iconBgRect" presStyleLbl="bgShp" presStyleIdx="0" presStyleCnt="3"/>
      <dgm:spPr/>
    </dgm:pt>
    <dgm:pt modelId="{3B02D944-23D5-4DA0-908F-59DC8C4B2505}" type="pres">
      <dgm:prSet presAssocID="{8B3BE075-CA05-4780-A57E-7B062FE360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rt Organ"/>
        </a:ext>
      </dgm:extLst>
    </dgm:pt>
    <dgm:pt modelId="{29B27D10-E128-4D6D-B5DB-301A1097EAB5}" type="pres">
      <dgm:prSet presAssocID="{8B3BE075-CA05-4780-A57E-7B062FE36052}" presName="spaceRect" presStyleCnt="0"/>
      <dgm:spPr/>
    </dgm:pt>
    <dgm:pt modelId="{71237D45-5A1D-47DF-B57E-87D2DA070413}" type="pres">
      <dgm:prSet presAssocID="{8B3BE075-CA05-4780-A57E-7B062FE36052}" presName="textRect" presStyleLbl="revTx" presStyleIdx="0" presStyleCnt="3">
        <dgm:presLayoutVars>
          <dgm:chMax val="1"/>
          <dgm:chPref val="1"/>
        </dgm:presLayoutVars>
      </dgm:prSet>
      <dgm:spPr/>
    </dgm:pt>
    <dgm:pt modelId="{A66F5EEE-F17A-4F5F-BAEE-D82E71E6820B}" type="pres">
      <dgm:prSet presAssocID="{0FA22983-9FA4-443B-9E4C-291F6EFAC3B9}" presName="sibTrans" presStyleCnt="0"/>
      <dgm:spPr/>
    </dgm:pt>
    <dgm:pt modelId="{152AD2A8-3854-4446-B119-DC708C15D459}" type="pres">
      <dgm:prSet presAssocID="{1C3CA8D4-C239-4F1D-8D61-5DEDA9A3E56A}" presName="compNode" presStyleCnt="0"/>
      <dgm:spPr/>
    </dgm:pt>
    <dgm:pt modelId="{3D2EDAE2-0979-4CCB-BD64-01BD4279211C}" type="pres">
      <dgm:prSet presAssocID="{1C3CA8D4-C239-4F1D-8D61-5DEDA9A3E56A}" presName="iconBgRect" presStyleLbl="bgShp" presStyleIdx="1" presStyleCnt="3"/>
      <dgm:spPr/>
    </dgm:pt>
    <dgm:pt modelId="{1DC4662B-203C-433F-BEB1-0D979C4D5935}" type="pres">
      <dgm:prSet presAssocID="{1C3CA8D4-C239-4F1D-8D61-5DEDA9A3E5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4851F627-E475-4604-A675-CCD9F7E1A1B0}" type="pres">
      <dgm:prSet presAssocID="{1C3CA8D4-C239-4F1D-8D61-5DEDA9A3E56A}" presName="spaceRect" presStyleCnt="0"/>
      <dgm:spPr/>
    </dgm:pt>
    <dgm:pt modelId="{2624AC2A-FFE3-4A45-8039-1F7992AF2EAD}" type="pres">
      <dgm:prSet presAssocID="{1C3CA8D4-C239-4F1D-8D61-5DEDA9A3E56A}" presName="textRect" presStyleLbl="revTx" presStyleIdx="1" presStyleCnt="3">
        <dgm:presLayoutVars>
          <dgm:chMax val="1"/>
          <dgm:chPref val="1"/>
        </dgm:presLayoutVars>
      </dgm:prSet>
      <dgm:spPr/>
    </dgm:pt>
    <dgm:pt modelId="{0FD21AA3-C4F8-4A7A-85FE-500826857BE5}" type="pres">
      <dgm:prSet presAssocID="{4FFB401D-63B2-4D7D-AEE7-8EAB4ABB6761}" presName="sibTrans" presStyleCnt="0"/>
      <dgm:spPr/>
    </dgm:pt>
    <dgm:pt modelId="{C4E24673-FC66-416E-8806-F8CBD5E2AD06}" type="pres">
      <dgm:prSet presAssocID="{F43194FE-8623-4425-89EE-7B47960FB889}" presName="compNode" presStyleCnt="0"/>
      <dgm:spPr/>
    </dgm:pt>
    <dgm:pt modelId="{08400930-C40D-4C2F-B55D-916A64F8E27E}" type="pres">
      <dgm:prSet presAssocID="{F43194FE-8623-4425-89EE-7B47960FB889}" presName="iconBgRect" presStyleLbl="bgShp" presStyleIdx="2" presStyleCnt="3"/>
      <dgm:spPr/>
    </dgm:pt>
    <dgm:pt modelId="{E2492D83-724B-447E-B851-87EF0926E016}" type="pres">
      <dgm:prSet presAssocID="{F43194FE-8623-4425-89EE-7B47960FB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F724E9AC-6B2B-4F22-A212-28DEBF0086C9}" type="pres">
      <dgm:prSet presAssocID="{F43194FE-8623-4425-89EE-7B47960FB889}" presName="spaceRect" presStyleCnt="0"/>
      <dgm:spPr/>
    </dgm:pt>
    <dgm:pt modelId="{BB1DD53B-3D39-4B37-B1A1-90BAE7D86AD7}" type="pres">
      <dgm:prSet presAssocID="{F43194FE-8623-4425-89EE-7B47960FB889}" presName="textRect" presStyleLbl="revTx" presStyleIdx="2" presStyleCnt="3">
        <dgm:presLayoutVars>
          <dgm:chMax val="1"/>
          <dgm:chPref val="1"/>
        </dgm:presLayoutVars>
      </dgm:prSet>
      <dgm:spPr/>
    </dgm:pt>
  </dgm:ptLst>
  <dgm:cxnLst>
    <dgm:cxn modelId="{52EE730C-75EB-4407-86CB-D488276A16CF}" type="presOf" srcId="{05CFDFE1-04D3-411F-A9E3-ED721747C408}" destId="{16A957D5-7F7C-4E84-AE3F-53D97E1A43E2}" srcOrd="0" destOrd="0" presId="urn:microsoft.com/office/officeart/2018/5/layout/IconCircleLabelList"/>
    <dgm:cxn modelId="{98E8524D-A9CA-449F-9713-5E51D4D66CB0}" srcId="{05CFDFE1-04D3-411F-A9E3-ED721747C408}" destId="{8B3BE075-CA05-4780-A57E-7B062FE36052}" srcOrd="0" destOrd="0" parTransId="{2BA5716A-085D-49DE-BA4B-EDA7D2E17A4E}" sibTransId="{0FA22983-9FA4-443B-9E4C-291F6EFAC3B9}"/>
    <dgm:cxn modelId="{E02E7F55-232B-4676-9047-683A2206F1A5}" type="presOf" srcId="{8B3BE075-CA05-4780-A57E-7B062FE36052}" destId="{71237D45-5A1D-47DF-B57E-87D2DA070413}" srcOrd="0" destOrd="0" presId="urn:microsoft.com/office/officeart/2018/5/layout/IconCircleLabelList"/>
    <dgm:cxn modelId="{C8A00882-8E09-4891-BF96-5B6DC808AC74}" srcId="{05CFDFE1-04D3-411F-A9E3-ED721747C408}" destId="{1C3CA8D4-C239-4F1D-8D61-5DEDA9A3E56A}" srcOrd="1" destOrd="0" parTransId="{8EB5E2F6-0585-4054-8950-06DC712AC1B4}" sibTransId="{4FFB401D-63B2-4D7D-AEE7-8EAB4ABB6761}"/>
    <dgm:cxn modelId="{09BE158A-A607-4108-B9BD-640F73C942ED}" type="presOf" srcId="{F43194FE-8623-4425-89EE-7B47960FB889}" destId="{BB1DD53B-3D39-4B37-B1A1-90BAE7D86AD7}" srcOrd="0" destOrd="0" presId="urn:microsoft.com/office/officeart/2018/5/layout/IconCircleLabelList"/>
    <dgm:cxn modelId="{81A22BD1-803F-429A-A54C-4153A14CA8DD}" type="presOf" srcId="{1C3CA8D4-C239-4F1D-8D61-5DEDA9A3E56A}" destId="{2624AC2A-FFE3-4A45-8039-1F7992AF2EAD}" srcOrd="0" destOrd="0" presId="urn:microsoft.com/office/officeart/2018/5/layout/IconCircleLabelList"/>
    <dgm:cxn modelId="{963606FC-C34F-4267-A045-B46EAB1896C3}" srcId="{05CFDFE1-04D3-411F-A9E3-ED721747C408}" destId="{F43194FE-8623-4425-89EE-7B47960FB889}" srcOrd="2" destOrd="0" parTransId="{B3E76310-920B-4725-986E-C5B0E01D175D}" sibTransId="{C9A024E4-536E-4120-99B8-107EAE7475B4}"/>
    <dgm:cxn modelId="{0C471A28-6CA6-4061-84BB-B85BD75C8A41}" type="presParOf" srcId="{16A957D5-7F7C-4E84-AE3F-53D97E1A43E2}" destId="{71FDDD7E-2168-4F0D-9A10-2B89EA2BB3DE}" srcOrd="0" destOrd="0" presId="urn:microsoft.com/office/officeart/2018/5/layout/IconCircleLabelList"/>
    <dgm:cxn modelId="{5A329F0F-0A43-4C84-868B-846B4035E74F}" type="presParOf" srcId="{71FDDD7E-2168-4F0D-9A10-2B89EA2BB3DE}" destId="{6A16B11F-8C0C-429A-9F16-257B514451B1}" srcOrd="0" destOrd="0" presId="urn:microsoft.com/office/officeart/2018/5/layout/IconCircleLabelList"/>
    <dgm:cxn modelId="{828538C7-D9D2-42E2-9570-80EEF90FA48A}" type="presParOf" srcId="{71FDDD7E-2168-4F0D-9A10-2B89EA2BB3DE}" destId="{3B02D944-23D5-4DA0-908F-59DC8C4B2505}" srcOrd="1" destOrd="0" presId="urn:microsoft.com/office/officeart/2018/5/layout/IconCircleLabelList"/>
    <dgm:cxn modelId="{E5C3DE4C-949C-4918-8983-C761C519FBD0}" type="presParOf" srcId="{71FDDD7E-2168-4F0D-9A10-2B89EA2BB3DE}" destId="{29B27D10-E128-4D6D-B5DB-301A1097EAB5}" srcOrd="2" destOrd="0" presId="urn:microsoft.com/office/officeart/2018/5/layout/IconCircleLabelList"/>
    <dgm:cxn modelId="{B60482CD-41C8-4AF9-9532-90FBEA017EC0}" type="presParOf" srcId="{71FDDD7E-2168-4F0D-9A10-2B89EA2BB3DE}" destId="{71237D45-5A1D-47DF-B57E-87D2DA070413}" srcOrd="3" destOrd="0" presId="urn:microsoft.com/office/officeart/2018/5/layout/IconCircleLabelList"/>
    <dgm:cxn modelId="{52901150-C2E2-4B0C-A47D-F330B889BA36}" type="presParOf" srcId="{16A957D5-7F7C-4E84-AE3F-53D97E1A43E2}" destId="{A66F5EEE-F17A-4F5F-BAEE-D82E71E6820B}" srcOrd="1" destOrd="0" presId="urn:microsoft.com/office/officeart/2018/5/layout/IconCircleLabelList"/>
    <dgm:cxn modelId="{1725084C-A29E-4E93-9FF4-7211338AE3AC}" type="presParOf" srcId="{16A957D5-7F7C-4E84-AE3F-53D97E1A43E2}" destId="{152AD2A8-3854-4446-B119-DC708C15D459}" srcOrd="2" destOrd="0" presId="urn:microsoft.com/office/officeart/2018/5/layout/IconCircleLabelList"/>
    <dgm:cxn modelId="{32AC3ECB-2A56-4C20-8423-740AADAC818C}" type="presParOf" srcId="{152AD2A8-3854-4446-B119-DC708C15D459}" destId="{3D2EDAE2-0979-4CCB-BD64-01BD4279211C}" srcOrd="0" destOrd="0" presId="urn:microsoft.com/office/officeart/2018/5/layout/IconCircleLabelList"/>
    <dgm:cxn modelId="{0DF5F297-E767-453D-9718-C341205692B7}" type="presParOf" srcId="{152AD2A8-3854-4446-B119-DC708C15D459}" destId="{1DC4662B-203C-433F-BEB1-0D979C4D5935}" srcOrd="1" destOrd="0" presId="urn:microsoft.com/office/officeart/2018/5/layout/IconCircleLabelList"/>
    <dgm:cxn modelId="{CAFB946B-BABA-4101-9054-6436DF25BEB1}" type="presParOf" srcId="{152AD2A8-3854-4446-B119-DC708C15D459}" destId="{4851F627-E475-4604-A675-CCD9F7E1A1B0}" srcOrd="2" destOrd="0" presId="urn:microsoft.com/office/officeart/2018/5/layout/IconCircleLabelList"/>
    <dgm:cxn modelId="{4325DC69-6FCA-4A91-A09E-38DC9454C798}" type="presParOf" srcId="{152AD2A8-3854-4446-B119-DC708C15D459}" destId="{2624AC2A-FFE3-4A45-8039-1F7992AF2EAD}" srcOrd="3" destOrd="0" presId="urn:microsoft.com/office/officeart/2018/5/layout/IconCircleLabelList"/>
    <dgm:cxn modelId="{ED26AE32-E5FC-40EF-B701-3EE26A2FB6A3}" type="presParOf" srcId="{16A957D5-7F7C-4E84-AE3F-53D97E1A43E2}" destId="{0FD21AA3-C4F8-4A7A-85FE-500826857BE5}" srcOrd="3" destOrd="0" presId="urn:microsoft.com/office/officeart/2018/5/layout/IconCircleLabelList"/>
    <dgm:cxn modelId="{57BFBA55-0C2B-499B-8F64-CA770CB2D997}" type="presParOf" srcId="{16A957D5-7F7C-4E84-AE3F-53D97E1A43E2}" destId="{C4E24673-FC66-416E-8806-F8CBD5E2AD06}" srcOrd="4" destOrd="0" presId="urn:microsoft.com/office/officeart/2018/5/layout/IconCircleLabelList"/>
    <dgm:cxn modelId="{777C7179-E87C-4154-8E42-A6FB36CE80B8}" type="presParOf" srcId="{C4E24673-FC66-416E-8806-F8CBD5E2AD06}" destId="{08400930-C40D-4C2F-B55D-916A64F8E27E}" srcOrd="0" destOrd="0" presId="urn:microsoft.com/office/officeart/2018/5/layout/IconCircleLabelList"/>
    <dgm:cxn modelId="{7A2F57AF-2FEA-4961-9407-2501988B6452}" type="presParOf" srcId="{C4E24673-FC66-416E-8806-F8CBD5E2AD06}" destId="{E2492D83-724B-447E-B851-87EF0926E016}" srcOrd="1" destOrd="0" presId="urn:microsoft.com/office/officeart/2018/5/layout/IconCircleLabelList"/>
    <dgm:cxn modelId="{B7DA3ACA-51BD-410E-968B-46D61B064183}" type="presParOf" srcId="{C4E24673-FC66-416E-8806-F8CBD5E2AD06}" destId="{F724E9AC-6B2B-4F22-A212-28DEBF0086C9}" srcOrd="2" destOrd="0" presId="urn:microsoft.com/office/officeart/2018/5/layout/IconCircleLabelList"/>
    <dgm:cxn modelId="{8AE4D327-4592-4629-8AF2-E98B84B73E24}" type="presParOf" srcId="{C4E24673-FC66-416E-8806-F8CBD5E2AD06}" destId="{BB1DD53B-3D39-4B37-B1A1-90BAE7D86AD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71D10-B28F-401E-9748-195BA8CB8CB3}">
      <dsp:nvSpPr>
        <dsp:cNvPr id="0" name=""/>
        <dsp:cNvSpPr/>
      </dsp:nvSpPr>
      <dsp:spPr>
        <a:xfrm>
          <a:off x="3214" y="282996"/>
          <a:ext cx="1740356" cy="10442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age: age of individual </a:t>
          </a:r>
          <a:endParaRPr lang="en-US" sz="1000" kern="1200"/>
        </a:p>
      </dsp:txBody>
      <dsp:txXfrm>
        <a:off x="3214" y="282996"/>
        <a:ext cx="1740356" cy="1044213"/>
      </dsp:txXfrm>
    </dsp:sp>
    <dsp:sp modelId="{EACC5E73-BBCD-4057-8FAB-CC2FAB45B426}">
      <dsp:nvSpPr>
        <dsp:cNvPr id="0" name=""/>
        <dsp:cNvSpPr/>
      </dsp:nvSpPr>
      <dsp:spPr>
        <a:xfrm>
          <a:off x="1917606" y="282996"/>
          <a:ext cx="1740356" cy="10442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sex: sex of individual, 1 for male and 0 for female</a:t>
          </a:r>
          <a:endParaRPr lang="en-US" sz="1000" kern="1200"/>
        </a:p>
      </dsp:txBody>
      <dsp:txXfrm>
        <a:off x="1917606" y="282996"/>
        <a:ext cx="1740356" cy="1044213"/>
      </dsp:txXfrm>
    </dsp:sp>
    <dsp:sp modelId="{C4012E3F-5461-468E-B96C-5F42C78348BA}">
      <dsp:nvSpPr>
        <dsp:cNvPr id="0" name=""/>
        <dsp:cNvSpPr/>
      </dsp:nvSpPr>
      <dsp:spPr>
        <a:xfrm>
          <a:off x="3831997" y="282996"/>
          <a:ext cx="1740356" cy="104421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cp: chest pain type ( Typical Angina, Atypical Angina, Non-Anginal Pain, Asymptomatic) </a:t>
          </a:r>
          <a:endParaRPr lang="en-US" sz="1000" kern="1200"/>
        </a:p>
      </dsp:txBody>
      <dsp:txXfrm>
        <a:off x="3831997" y="282996"/>
        <a:ext cx="1740356" cy="1044213"/>
      </dsp:txXfrm>
    </dsp:sp>
    <dsp:sp modelId="{B3EA4579-61F3-4BED-83EB-14A7CDD9DD2A}">
      <dsp:nvSpPr>
        <dsp:cNvPr id="0" name=""/>
        <dsp:cNvSpPr/>
      </dsp:nvSpPr>
      <dsp:spPr>
        <a:xfrm>
          <a:off x="5746389" y="282996"/>
          <a:ext cx="1740356" cy="10442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trestbps: resting blood pressure</a:t>
          </a:r>
          <a:endParaRPr lang="en-US" sz="1000" kern="1200"/>
        </a:p>
      </dsp:txBody>
      <dsp:txXfrm>
        <a:off x="5746389" y="282996"/>
        <a:ext cx="1740356" cy="1044213"/>
      </dsp:txXfrm>
    </dsp:sp>
    <dsp:sp modelId="{7CBE2813-7F4E-48A1-B6B0-EC1FA2772A4F}">
      <dsp:nvSpPr>
        <dsp:cNvPr id="0" name=""/>
        <dsp:cNvSpPr/>
      </dsp:nvSpPr>
      <dsp:spPr>
        <a:xfrm>
          <a:off x="7660781" y="282996"/>
          <a:ext cx="1740356" cy="104421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chol: serum cholestoral (in mg/dl)</a:t>
          </a:r>
          <a:endParaRPr lang="en-US" sz="1000" kern="1200"/>
        </a:p>
      </dsp:txBody>
      <dsp:txXfrm>
        <a:off x="7660781" y="282996"/>
        <a:ext cx="1740356" cy="1044213"/>
      </dsp:txXfrm>
    </dsp:sp>
    <dsp:sp modelId="{E974F6FB-D6CD-4392-B9D7-05C905A5F303}">
      <dsp:nvSpPr>
        <dsp:cNvPr id="0" name=""/>
        <dsp:cNvSpPr/>
      </dsp:nvSpPr>
      <dsp:spPr>
        <a:xfrm>
          <a:off x="3214" y="1501246"/>
          <a:ext cx="1740356" cy="10442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fbs: fasting blood sugar (&gt; 120 mg/dl), 0 for False, 1 for True</a:t>
          </a:r>
          <a:endParaRPr lang="en-US" sz="1000" kern="1200"/>
        </a:p>
      </dsp:txBody>
      <dsp:txXfrm>
        <a:off x="3214" y="1501246"/>
        <a:ext cx="1740356" cy="1044213"/>
      </dsp:txXfrm>
    </dsp:sp>
    <dsp:sp modelId="{13ED5B9D-4C79-4A06-A3CE-8B490636053E}">
      <dsp:nvSpPr>
        <dsp:cNvPr id="0" name=""/>
        <dsp:cNvSpPr/>
      </dsp:nvSpPr>
      <dsp:spPr>
        <a:xfrm>
          <a:off x="1917606" y="1501246"/>
          <a:ext cx="1740356" cy="10442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restecg: resting electrocardiographic results, 0= normal,1= non-specific disturbances,2= significant </a:t>
          </a:r>
          <a:endParaRPr lang="en-US" sz="1000" kern="1200"/>
        </a:p>
      </dsp:txBody>
      <dsp:txXfrm>
        <a:off x="1917606" y="1501246"/>
        <a:ext cx="1740356" cy="1044213"/>
      </dsp:txXfrm>
    </dsp:sp>
    <dsp:sp modelId="{2AA23566-2547-4030-BB0E-9F11C613E3A4}">
      <dsp:nvSpPr>
        <dsp:cNvPr id="0" name=""/>
        <dsp:cNvSpPr/>
      </dsp:nvSpPr>
      <dsp:spPr>
        <a:xfrm>
          <a:off x="3831997" y="1501246"/>
          <a:ext cx="1740356" cy="104421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thalach: maximum heart rate achieved </a:t>
          </a:r>
          <a:endParaRPr lang="en-US" sz="1000" kern="1200"/>
        </a:p>
      </dsp:txBody>
      <dsp:txXfrm>
        <a:off x="3831997" y="1501246"/>
        <a:ext cx="1740356" cy="1044213"/>
      </dsp:txXfrm>
    </dsp:sp>
    <dsp:sp modelId="{DD31FB3A-0670-4A3A-B78A-E23FC13FDCCC}">
      <dsp:nvSpPr>
        <dsp:cNvPr id="0" name=""/>
        <dsp:cNvSpPr/>
      </dsp:nvSpPr>
      <dsp:spPr>
        <a:xfrm>
          <a:off x="5746389" y="1501246"/>
          <a:ext cx="1740356" cy="10442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exang: exercise induced angina (0 for no, 1 for yes) </a:t>
          </a:r>
          <a:endParaRPr lang="en-US" sz="1000" kern="1200"/>
        </a:p>
      </dsp:txBody>
      <dsp:txXfrm>
        <a:off x="5746389" y="1501246"/>
        <a:ext cx="1740356" cy="1044213"/>
      </dsp:txXfrm>
    </dsp:sp>
    <dsp:sp modelId="{7F8155EA-04A6-4AD9-AC09-4721876700A7}">
      <dsp:nvSpPr>
        <dsp:cNvPr id="0" name=""/>
        <dsp:cNvSpPr/>
      </dsp:nvSpPr>
      <dsp:spPr>
        <a:xfrm>
          <a:off x="7660781" y="1501246"/>
          <a:ext cx="1740356" cy="104421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oldpeak: ST depression induced by exercise relative to rest</a:t>
          </a:r>
          <a:endParaRPr lang="en-US" sz="1000" kern="1200"/>
        </a:p>
      </dsp:txBody>
      <dsp:txXfrm>
        <a:off x="7660781" y="1501246"/>
        <a:ext cx="1740356" cy="1044213"/>
      </dsp:txXfrm>
    </dsp:sp>
    <dsp:sp modelId="{ABB073E1-1EE4-44EE-80E2-CC57EBAA118B}">
      <dsp:nvSpPr>
        <dsp:cNvPr id="0" name=""/>
        <dsp:cNvSpPr/>
      </dsp:nvSpPr>
      <dsp:spPr>
        <a:xfrm>
          <a:off x="960410" y="2719495"/>
          <a:ext cx="1740356" cy="10442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slope: the slope of the peak exercise ST segment </a:t>
          </a:r>
          <a:endParaRPr lang="en-US" sz="1000" kern="1200"/>
        </a:p>
      </dsp:txBody>
      <dsp:txXfrm>
        <a:off x="960410" y="2719495"/>
        <a:ext cx="1740356" cy="1044213"/>
      </dsp:txXfrm>
    </dsp:sp>
    <dsp:sp modelId="{648271B4-2845-4624-8D5F-A144E98B5847}">
      <dsp:nvSpPr>
        <dsp:cNvPr id="0" name=""/>
        <dsp:cNvSpPr/>
      </dsp:nvSpPr>
      <dsp:spPr>
        <a:xfrm>
          <a:off x="2874802" y="2719495"/>
          <a:ext cx="1740356" cy="10442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ca: number of major vessels (0-4) colored by flourosopy </a:t>
          </a:r>
          <a:endParaRPr lang="en-US" sz="1000" kern="1200"/>
        </a:p>
      </dsp:txBody>
      <dsp:txXfrm>
        <a:off x="2874802" y="2719495"/>
        <a:ext cx="1740356" cy="1044213"/>
      </dsp:txXfrm>
    </dsp:sp>
    <dsp:sp modelId="{66524B16-56CD-46AA-B189-A36CFF471564}">
      <dsp:nvSpPr>
        <dsp:cNvPr id="0" name=""/>
        <dsp:cNvSpPr/>
      </dsp:nvSpPr>
      <dsp:spPr>
        <a:xfrm>
          <a:off x="4789193" y="2719495"/>
          <a:ext cx="1740356" cy="104421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thal: 0 = normal; 1 = fixed defect; 2 = reversable defect </a:t>
          </a:r>
          <a:endParaRPr lang="en-US" sz="1000" kern="1200"/>
        </a:p>
      </dsp:txBody>
      <dsp:txXfrm>
        <a:off x="4789193" y="2719495"/>
        <a:ext cx="1740356" cy="1044213"/>
      </dsp:txXfrm>
    </dsp:sp>
    <dsp:sp modelId="{803BAC67-4E5D-4F95-8188-9AFD578FF571}">
      <dsp:nvSpPr>
        <dsp:cNvPr id="0" name=""/>
        <dsp:cNvSpPr/>
      </dsp:nvSpPr>
      <dsp:spPr>
        <a:xfrm>
          <a:off x="6703585" y="2719495"/>
          <a:ext cx="1740356" cy="10442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 target: 0 = less chance for heart disease, 1 = more chance for heart disease Information about Dataset Import Library Load Dataset Basic Data Exploratory Data Clean</a:t>
          </a:r>
          <a:endParaRPr lang="en-US" sz="1000" kern="1200"/>
        </a:p>
      </dsp:txBody>
      <dsp:txXfrm>
        <a:off x="6703585" y="2719495"/>
        <a:ext cx="1740356" cy="1044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6B11F-8C0C-429A-9F16-257B514451B1}">
      <dsp:nvSpPr>
        <dsp:cNvPr id="0" name=""/>
        <dsp:cNvSpPr/>
      </dsp:nvSpPr>
      <dsp:spPr>
        <a:xfrm>
          <a:off x="438044" y="608704"/>
          <a:ext cx="1200937" cy="1200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2D944-23D5-4DA0-908F-59DC8C4B2505}">
      <dsp:nvSpPr>
        <dsp:cNvPr id="0" name=""/>
        <dsp:cNvSpPr/>
      </dsp:nvSpPr>
      <dsp:spPr>
        <a:xfrm>
          <a:off x="693982" y="864641"/>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37D45-5A1D-47DF-B57E-87D2DA070413}">
      <dsp:nvSpPr>
        <dsp:cNvPr id="0" name=""/>
        <dsp:cNvSpPr/>
      </dsp:nvSpPr>
      <dsp:spPr>
        <a:xfrm>
          <a:off x="54138" y="2183704"/>
          <a:ext cx="1968750" cy="1844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The Heart Disease Diagnostic Analysis project focuses on analyzing medical data to gain insights into heart disease trends and contributing factors. </a:t>
          </a:r>
          <a:endParaRPr lang="en-US" sz="1100" kern="1200"/>
        </a:p>
      </dsp:txBody>
      <dsp:txXfrm>
        <a:off x="54138" y="2183704"/>
        <a:ext cx="1968750" cy="1844064"/>
      </dsp:txXfrm>
    </dsp:sp>
    <dsp:sp modelId="{3D2EDAE2-0979-4CCB-BD64-01BD4279211C}">
      <dsp:nvSpPr>
        <dsp:cNvPr id="0" name=""/>
        <dsp:cNvSpPr/>
      </dsp:nvSpPr>
      <dsp:spPr>
        <a:xfrm>
          <a:off x="2751325" y="608704"/>
          <a:ext cx="1200937" cy="1200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4662B-203C-433F-BEB1-0D979C4D5935}">
      <dsp:nvSpPr>
        <dsp:cNvPr id="0" name=""/>
        <dsp:cNvSpPr/>
      </dsp:nvSpPr>
      <dsp:spPr>
        <a:xfrm>
          <a:off x="3007263" y="864641"/>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4AC2A-FFE3-4A45-8039-1F7992AF2EAD}">
      <dsp:nvSpPr>
        <dsp:cNvPr id="0" name=""/>
        <dsp:cNvSpPr/>
      </dsp:nvSpPr>
      <dsp:spPr>
        <a:xfrm>
          <a:off x="2367419" y="2183704"/>
          <a:ext cx="1968750" cy="1844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Utilizing data science techniques such as Exploratory Data Analysis (EDA), data cleaning, and correlation analysis, this project aims to identify key metrics and relationships between patient demographics and clinical features.</a:t>
          </a:r>
          <a:endParaRPr lang="en-US" sz="1100" kern="1200"/>
        </a:p>
      </dsp:txBody>
      <dsp:txXfrm>
        <a:off x="2367419" y="2183704"/>
        <a:ext cx="1968750" cy="1844064"/>
      </dsp:txXfrm>
    </dsp:sp>
    <dsp:sp modelId="{08400930-C40D-4C2F-B55D-916A64F8E27E}">
      <dsp:nvSpPr>
        <dsp:cNvPr id="0" name=""/>
        <dsp:cNvSpPr/>
      </dsp:nvSpPr>
      <dsp:spPr>
        <a:xfrm>
          <a:off x="5064607" y="608704"/>
          <a:ext cx="1200937" cy="1200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92D83-724B-447E-B851-87EF0926E016}">
      <dsp:nvSpPr>
        <dsp:cNvPr id="0" name=""/>
        <dsp:cNvSpPr/>
      </dsp:nvSpPr>
      <dsp:spPr>
        <a:xfrm>
          <a:off x="5320544" y="864641"/>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1DD53B-3D39-4B37-B1A1-90BAE7D86AD7}">
      <dsp:nvSpPr>
        <dsp:cNvPr id="0" name=""/>
        <dsp:cNvSpPr/>
      </dsp:nvSpPr>
      <dsp:spPr>
        <a:xfrm>
          <a:off x="4680700" y="2183704"/>
          <a:ext cx="1968750" cy="1844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Through data visualization and statistical methods, meaningful patterns were uncovered, offering valuable information for predicting heart disease risks and enabling better healthcare preparation.</a:t>
          </a:r>
          <a:endParaRPr lang="en-US" sz="1100" kern="1200"/>
        </a:p>
      </dsp:txBody>
      <dsp:txXfrm>
        <a:off x="4680700" y="2183704"/>
        <a:ext cx="1968750" cy="18440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8892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5423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44930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6757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89539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096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62319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37673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8924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4405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5519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3572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3636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153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535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197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0383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5890471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6" name="Picture 8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8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8" name="Picture 8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9" name="Picture 8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0" name="Rectangle 8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91" name="Rectangle 9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diogram">
            <a:extLst>
              <a:ext uri="{FF2B5EF4-FFF2-40B4-BE49-F238E27FC236}">
                <a16:creationId xmlns:a16="http://schemas.microsoft.com/office/drawing/2014/main" id="{16485B7B-60ED-0949-D821-A5D8B0AF918D}"/>
              </a:ext>
            </a:extLst>
          </p:cNvPr>
          <p:cNvPicPr>
            <a:picLocks noChangeAspect="1"/>
          </p:cNvPicPr>
          <p:nvPr/>
        </p:nvPicPr>
        <p:blipFill>
          <a:blip r:embed="rId6">
            <a:alphaModFix amt="40000"/>
          </a:blip>
          <a:srcRect t="15413"/>
          <a:stretch/>
        </p:blipFill>
        <p:spPr>
          <a:xfrm>
            <a:off x="20" y="10"/>
            <a:ext cx="12191980" cy="6857990"/>
          </a:xfrm>
          <a:prstGeom prst="rect">
            <a:avLst/>
          </a:prstGeom>
        </p:spPr>
      </p:pic>
      <p:sp>
        <p:nvSpPr>
          <p:cNvPr id="2" name="Title 1"/>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7200">
                <a:solidFill>
                  <a:schemeClr val="tx1"/>
                </a:solidFill>
              </a:rPr>
              <a:t>HEART DISEASE  DIAGNOSTIC ANALYSIS </a:t>
            </a:r>
          </a:p>
        </p:txBody>
      </p:sp>
      <p:sp>
        <p:nvSpPr>
          <p:cNvPr id="3" name="TextBox 2">
            <a:extLst>
              <a:ext uri="{FF2B5EF4-FFF2-40B4-BE49-F238E27FC236}">
                <a16:creationId xmlns:a16="http://schemas.microsoft.com/office/drawing/2014/main" id="{6137FD27-F8D3-62E0-497C-6E6E8911E8C8}"/>
              </a:ext>
            </a:extLst>
          </p:cNvPr>
          <p:cNvSpPr txBox="1"/>
          <p:nvPr/>
        </p:nvSpPr>
        <p:spPr>
          <a:xfrm>
            <a:off x="1154955" y="4777380"/>
            <a:ext cx="8825658" cy="8614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pPr>
            <a:r>
              <a:rPr lang="en-US" sz="2000" cap="all" dirty="0">
                <a:latin typeface="+mj-lt"/>
                <a:ea typeface="+mj-ea"/>
                <a:cs typeface="+mj-cs"/>
              </a:rPr>
              <a:t>By:  Prafull Chandra Singh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B1F8B-7E91-2B0B-4281-F77DED4EFFB5}"/>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Distribution of Fasting Blood Sugar</a:t>
            </a:r>
          </a:p>
        </p:txBody>
      </p:sp>
      <p:sp>
        <p:nvSpPr>
          <p:cNvPr id="4" name="Content Placeholder 3">
            <a:extLst>
              <a:ext uri="{FF2B5EF4-FFF2-40B4-BE49-F238E27FC236}">
                <a16:creationId xmlns:a16="http://schemas.microsoft.com/office/drawing/2014/main" id="{F894A336-D2F4-29A5-00ED-3D908D4843D8}"/>
              </a:ext>
            </a:extLst>
          </p:cNvPr>
          <p:cNvSpPr>
            <a:spLocks noGrp="1"/>
          </p:cNvSpPr>
          <p:nvPr>
            <p:ph sz="half" idx="2"/>
          </p:nvPr>
        </p:nvSpPr>
        <p:spPr>
          <a:xfrm>
            <a:off x="8200279" y="4588329"/>
            <a:ext cx="3344020" cy="1621970"/>
          </a:xfrm>
        </p:spPr>
        <p:txBody>
          <a:bodyPr vert="horz" lIns="91440" tIns="45720" rIns="91440" bIns="45720" rtlCol="0" anchor="t">
            <a:normAutofit/>
          </a:bodyPr>
          <a:lstStyle/>
          <a:p>
            <a:pPr marL="0" indent="0">
              <a:buNone/>
            </a:pPr>
            <a:r>
              <a:rPr lang="en-US" cap="all" dirty="0">
                <a:solidFill>
                  <a:schemeClr val="bg2">
                    <a:lumMod val="40000"/>
                    <a:lumOff val="60000"/>
                  </a:schemeClr>
                </a:solidFill>
              </a:rPr>
              <a:t>High fasting blood sugar levels can increase the risk of heart disease.</a:t>
            </a:r>
          </a:p>
        </p:txBody>
      </p:sp>
      <p:sp useBgFill="1">
        <p:nvSpPr>
          <p:cNvPr id="37" name="Rectangle 36">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omputer&#10;&#10;Description automatically generated">
            <a:extLst>
              <a:ext uri="{FF2B5EF4-FFF2-40B4-BE49-F238E27FC236}">
                <a16:creationId xmlns:a16="http://schemas.microsoft.com/office/drawing/2014/main" id="{CE4BC577-096F-93CD-4842-089E1D101C12}"/>
              </a:ext>
            </a:extLst>
          </p:cNvPr>
          <p:cNvPicPr>
            <a:picLocks noGrp="1" noChangeAspect="1"/>
          </p:cNvPicPr>
          <p:nvPr>
            <p:ph sz="half" idx="1"/>
          </p:nvPr>
        </p:nvPicPr>
        <p:blipFill>
          <a:blip r:embed="rId6"/>
          <a:srcRect l="7971" t="19032" r="46739" b="20968"/>
          <a:stretch/>
        </p:blipFill>
        <p:spPr>
          <a:xfrm>
            <a:off x="955392" y="1093322"/>
            <a:ext cx="6275584" cy="4676548"/>
          </a:xfrm>
          <a:prstGeom prst="rect">
            <a:avLst/>
          </a:prstGeom>
          <a:effectLst/>
        </p:spPr>
      </p:pic>
    </p:spTree>
    <p:extLst>
      <p:ext uri="{BB962C8B-B14F-4D97-AF65-F5344CB8AC3E}">
        <p14:creationId xmlns:p14="http://schemas.microsoft.com/office/powerpoint/2010/main" val="56747031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0E734-B1C9-90FA-C0CC-299ED2374A45}"/>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Distribution of Age Count for Heart Disease</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Content Placeholder 3" descr="A screenshot of a computer screen&#10;&#10;Description automatically generated">
            <a:extLst>
              <a:ext uri="{FF2B5EF4-FFF2-40B4-BE49-F238E27FC236}">
                <a16:creationId xmlns:a16="http://schemas.microsoft.com/office/drawing/2014/main" id="{1E8405EE-1298-EE55-B331-2264CB947914}"/>
              </a:ext>
            </a:extLst>
          </p:cNvPr>
          <p:cNvPicPr>
            <a:picLocks noGrp="1" noChangeAspect="1"/>
          </p:cNvPicPr>
          <p:nvPr>
            <p:ph idx="1"/>
          </p:nvPr>
        </p:nvPicPr>
        <p:blipFill>
          <a:blip r:embed="rId2"/>
          <a:srcRect l="8610" t="19841" r="3474" b="8084"/>
          <a:stretch/>
        </p:blipFill>
        <p:spPr>
          <a:xfrm>
            <a:off x="6093992" y="2172399"/>
            <a:ext cx="5449889" cy="2513198"/>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C39C229-DB71-DDF1-A562-89CE7A44B625}"/>
              </a:ext>
            </a:extLst>
          </p:cNvPr>
          <p:cNvSpPr txBox="1"/>
          <p:nvPr/>
        </p:nvSpPr>
        <p:spPr>
          <a:xfrm>
            <a:off x="648931" y="2438400"/>
            <a:ext cx="416650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 Middle Aged People (age 40-60) have a greater chance of occurring heart disease and Old Aged People (age above 60) have a less chance of occurring heart disease.</a:t>
            </a:r>
          </a:p>
        </p:txBody>
      </p:sp>
    </p:spTree>
    <p:extLst>
      <p:ext uri="{BB962C8B-B14F-4D97-AF65-F5344CB8AC3E}">
        <p14:creationId xmlns:p14="http://schemas.microsoft.com/office/powerpoint/2010/main" val="31634024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DD38A1C-15E2-357E-4F77-3F5A4385AB74}"/>
              </a:ext>
            </a:extLst>
          </p:cNvPr>
          <p:cNvSpPr>
            <a:spLocks noGrp="1"/>
          </p:cNvSpPr>
          <p:nvPr>
            <p:ph type="title"/>
          </p:nvPr>
        </p:nvSpPr>
        <p:spPr>
          <a:xfrm>
            <a:off x="806195" y="804672"/>
            <a:ext cx="3521359" cy="5248656"/>
          </a:xfrm>
        </p:spPr>
        <p:txBody>
          <a:bodyPr anchor="ctr">
            <a:normAutofit/>
          </a:bodyPr>
          <a:lstStyle/>
          <a:p>
            <a:pPr algn="ctr"/>
            <a:r>
              <a:rPr lang="en-US"/>
              <a:t>Valuable Insights</a:t>
            </a:r>
          </a:p>
        </p:txBody>
      </p:sp>
      <p:sp>
        <p:nvSpPr>
          <p:cNvPr id="3" name="Content Placeholder 2">
            <a:extLst>
              <a:ext uri="{FF2B5EF4-FFF2-40B4-BE49-F238E27FC236}">
                <a16:creationId xmlns:a16="http://schemas.microsoft.com/office/drawing/2014/main" id="{D0D3FFDC-A011-3922-9555-E58ACC73842C}"/>
              </a:ext>
            </a:extLst>
          </p:cNvPr>
          <p:cNvSpPr>
            <a:spLocks noGrp="1"/>
          </p:cNvSpPr>
          <p:nvPr>
            <p:ph idx="1"/>
          </p:nvPr>
        </p:nvSpPr>
        <p:spPr>
          <a:xfrm>
            <a:off x="4975861" y="804671"/>
            <a:ext cx="6399930" cy="5248657"/>
          </a:xfrm>
        </p:spPr>
        <p:txBody>
          <a:bodyPr vert="horz" lIns="91440" tIns="45720" rIns="91440" bIns="45720" rtlCol="0" anchor="ctr">
            <a:normAutofit/>
          </a:bodyPr>
          <a:lstStyle/>
          <a:p>
            <a:pPr>
              <a:lnSpc>
                <a:spcPct val="90000"/>
              </a:lnSpc>
            </a:pPr>
            <a:r>
              <a:rPr lang="en-US" sz="1600"/>
              <a:t>1.Middle Aged People (age 40-60) have a greater chance of occurring heart disease and Old Aged People (age above 60) have a less chance of occurring heart disease. </a:t>
            </a:r>
          </a:p>
          <a:p>
            <a:pPr>
              <a:lnSpc>
                <a:spcPct val="90000"/>
              </a:lnSpc>
              <a:buClr>
                <a:srgbClr val="8AD0D6"/>
              </a:buClr>
            </a:pPr>
            <a:r>
              <a:rPr lang="en-US" sz="1600"/>
              <a:t>2. Male surpass Female in number of total heart attack, but Female have more chance of heart attack. </a:t>
            </a:r>
          </a:p>
          <a:p>
            <a:pPr>
              <a:lnSpc>
                <a:spcPct val="90000"/>
              </a:lnSpc>
              <a:buClr>
                <a:srgbClr val="8AD0D6"/>
              </a:buClr>
            </a:pPr>
            <a:r>
              <a:rPr lang="en-US" sz="1600"/>
              <a:t>3. Typical Angina type chest pain is very common, whereas those who have Atypical Angina have more chance to become a heart disease patient. </a:t>
            </a:r>
          </a:p>
          <a:p>
            <a:pPr>
              <a:lnSpc>
                <a:spcPct val="90000"/>
              </a:lnSpc>
              <a:buClr>
                <a:srgbClr val="8AD0D6"/>
              </a:buClr>
            </a:pPr>
            <a:r>
              <a:rPr lang="en-US" sz="1600"/>
              <a:t>4. High fasting blood sugar levels can increase the risk of heart disease. 5.It is found that even if ECG has no specific disturbances, chance of getting heart disease higher.</a:t>
            </a:r>
          </a:p>
          <a:p>
            <a:pPr>
              <a:lnSpc>
                <a:spcPct val="90000"/>
              </a:lnSpc>
              <a:buClr>
                <a:srgbClr val="8AD0D6"/>
              </a:buClr>
            </a:pPr>
            <a:r>
              <a:rPr lang="en-US" sz="1600"/>
              <a:t> 6. If there is no vessel in human body, then chance of heart disease is much </a:t>
            </a:r>
            <a:r>
              <a:rPr lang="en-US" sz="1600" err="1"/>
              <a:t>much</a:t>
            </a:r>
            <a:r>
              <a:rPr lang="en-US" sz="1600"/>
              <a:t> higher.</a:t>
            </a:r>
          </a:p>
          <a:p>
            <a:pPr>
              <a:lnSpc>
                <a:spcPct val="90000"/>
              </a:lnSpc>
              <a:buClr>
                <a:srgbClr val="8AD0D6"/>
              </a:buClr>
            </a:pPr>
            <a:r>
              <a:rPr lang="en-US" sz="1600"/>
              <a:t> 7. Resting blood pressure in most of the cases, is in the range of 120-140. 8. In most case, heart rate can be as high as 160 times per minutes.</a:t>
            </a:r>
          </a:p>
          <a:p>
            <a:pPr>
              <a:lnSpc>
                <a:spcPct val="90000"/>
              </a:lnSpc>
              <a:buClr>
                <a:srgbClr val="8AD0D6"/>
              </a:buClr>
            </a:pPr>
            <a:r>
              <a:rPr lang="en-US" sz="1600"/>
              <a:t>9. If Exercise-induced-Angina is not present, still it exists heart disease, especially in early stage of </a:t>
            </a:r>
            <a:r>
              <a:rPr lang="en-US" sz="1600" err="1"/>
              <a:t>lif</a:t>
            </a:r>
            <a:endParaRPr lang="en-US" sz="1600"/>
          </a:p>
        </p:txBody>
      </p:sp>
    </p:spTree>
    <p:extLst>
      <p:ext uri="{BB962C8B-B14F-4D97-AF65-F5344CB8AC3E}">
        <p14:creationId xmlns:p14="http://schemas.microsoft.com/office/powerpoint/2010/main" val="220333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BC3C4-AC98-64BD-39F3-BD5A6DFE323E}"/>
              </a:ext>
            </a:extLst>
          </p:cNvPr>
          <p:cNvSpPr>
            <a:spLocks noGrp="1"/>
          </p:cNvSpPr>
          <p:nvPr>
            <p:ph type="title"/>
          </p:nvPr>
        </p:nvSpPr>
        <p:spPr>
          <a:xfrm>
            <a:off x="5411931" y="452718"/>
            <a:ext cx="4638903" cy="1400530"/>
          </a:xfrm>
        </p:spPr>
        <p:txBody>
          <a:bodyPr>
            <a:normAutofit/>
          </a:bodyPr>
          <a:lstStyle/>
          <a:p>
            <a:r>
              <a:rPr lang="en-US"/>
              <a:t>Summary</a:t>
            </a: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he radiologic figure of a skeleton">
            <a:extLst>
              <a:ext uri="{FF2B5EF4-FFF2-40B4-BE49-F238E27FC236}">
                <a16:creationId xmlns:a16="http://schemas.microsoft.com/office/drawing/2014/main" id="{2ABC5A6D-C104-EBFF-ABCB-3E48484A14AE}"/>
              </a:ext>
            </a:extLst>
          </p:cNvPr>
          <p:cNvPicPr>
            <a:picLocks noChangeAspect="1"/>
          </p:cNvPicPr>
          <p:nvPr/>
        </p:nvPicPr>
        <p:blipFill>
          <a:blip r:embed="rId3"/>
          <a:srcRect l="51959" r="-1"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4" name="Rectangle 13">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EF39856-D0D1-1822-606D-A3E5C253C13B}"/>
              </a:ext>
            </a:extLst>
          </p:cNvPr>
          <p:cNvSpPr>
            <a:spLocks noGrp="1"/>
          </p:cNvSpPr>
          <p:nvPr>
            <p:ph idx="1"/>
          </p:nvPr>
        </p:nvSpPr>
        <p:spPr>
          <a:xfrm>
            <a:off x="5410950" y="1533875"/>
            <a:ext cx="4638903" cy="4714524"/>
          </a:xfrm>
        </p:spPr>
        <p:txBody>
          <a:bodyPr vert="horz" lIns="91440" tIns="45720" rIns="91440" bIns="45720" rtlCol="0" anchor="t">
            <a:noAutofit/>
          </a:bodyPr>
          <a:lstStyle/>
          <a:p>
            <a:pPr>
              <a:lnSpc>
                <a:spcPct val="90000"/>
              </a:lnSpc>
            </a:pPr>
            <a:r>
              <a:rPr lang="en-US" sz="1600" dirty="0"/>
              <a:t>1.There were 96 female and 206 male participants in the dataset.</a:t>
            </a:r>
          </a:p>
          <a:p>
            <a:pPr>
              <a:lnSpc>
                <a:spcPct val="90000"/>
              </a:lnSpc>
            </a:pPr>
            <a:r>
              <a:rPr lang="en-US" sz="1600" dirty="0"/>
              <a:t>2. In Target 138 were NORMAL while 164 have FIXED DEFECT.</a:t>
            </a:r>
          </a:p>
          <a:p>
            <a:pPr>
              <a:lnSpc>
                <a:spcPct val="90000"/>
              </a:lnSpc>
            </a:pPr>
            <a:r>
              <a:rPr lang="en-US" sz="1600" dirty="0"/>
              <a:t>3. In CHEST PAIN TYPE:</a:t>
            </a:r>
          </a:p>
          <a:p>
            <a:pPr>
              <a:lnSpc>
                <a:spcPct val="90000"/>
              </a:lnSpc>
            </a:pPr>
            <a:r>
              <a:rPr lang="en-US" sz="1600" dirty="0"/>
              <a:t>     A. Typical angina: 143</a:t>
            </a:r>
          </a:p>
          <a:p>
            <a:pPr>
              <a:lnSpc>
                <a:spcPct val="90000"/>
              </a:lnSpc>
            </a:pPr>
            <a:r>
              <a:rPr lang="en-US" sz="1600" dirty="0"/>
              <a:t>     B. Atypical angina: 50</a:t>
            </a:r>
          </a:p>
          <a:p>
            <a:pPr>
              <a:lnSpc>
                <a:spcPct val="90000"/>
              </a:lnSpc>
            </a:pPr>
            <a:r>
              <a:rPr lang="en-US" sz="1600" dirty="0"/>
              <a:t>     C. Non-anginal pain: 86</a:t>
            </a:r>
          </a:p>
          <a:p>
            <a:pPr>
              <a:lnSpc>
                <a:spcPct val="90000"/>
              </a:lnSpc>
              <a:buClr>
                <a:srgbClr val="8AD0D6"/>
              </a:buClr>
            </a:pPr>
            <a:r>
              <a:rPr lang="en-US" sz="1600" dirty="0"/>
              <a:t>     D. Asymptomatic: 23</a:t>
            </a:r>
          </a:p>
          <a:p>
            <a:pPr>
              <a:lnSpc>
                <a:spcPct val="90000"/>
              </a:lnSpc>
            </a:pPr>
            <a:r>
              <a:rPr lang="en-US" sz="1600" dirty="0"/>
              <a:t>4. This dataset includes an age range from a minimum of 29 to a maximum of 77.</a:t>
            </a:r>
          </a:p>
          <a:p>
            <a:pPr>
              <a:lnSpc>
                <a:spcPct val="90000"/>
              </a:lnSpc>
            </a:pPr>
            <a:r>
              <a:rPr lang="en-US" sz="1600" dirty="0"/>
              <a:t>5. 205 individuals have a resting blood pressure greater than 120.</a:t>
            </a:r>
          </a:p>
          <a:p>
            <a:pPr>
              <a:lnSpc>
                <a:spcPct val="90000"/>
              </a:lnSpc>
            </a:pPr>
            <a:r>
              <a:rPr lang="en-US" sz="1600" dirty="0"/>
              <a:t>6.Fasting blood sugar was true for 45 individuals and false for 257 individuals.</a:t>
            </a:r>
          </a:p>
        </p:txBody>
      </p:sp>
    </p:spTree>
    <p:extLst>
      <p:ext uri="{BB962C8B-B14F-4D97-AF65-F5344CB8AC3E}">
        <p14:creationId xmlns:p14="http://schemas.microsoft.com/office/powerpoint/2010/main" val="300233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8389"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7891"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ED4A669B-2787-508B-9465-12E8FB2BC243}"/>
              </a:ext>
            </a:extLst>
          </p:cNvPr>
          <p:cNvGraphicFramePr>
            <a:graphicFrameLocks noGrp="1"/>
          </p:cNvGraphicFramePr>
          <p:nvPr>
            <p:ph idx="1"/>
            <p:extLst>
              <p:ext uri="{D42A27DB-BD31-4B8C-83A1-F6EECF244321}">
                <p14:modId xmlns:p14="http://schemas.microsoft.com/office/powerpoint/2010/main" val="3922773544"/>
              </p:ext>
            </p:extLst>
          </p:nvPr>
        </p:nvGraphicFramePr>
        <p:xfrm>
          <a:off x="284302" y="1480268"/>
          <a:ext cx="6703589" cy="4636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1089"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C72C8-2CF1-61E5-F7F4-02E930685BA0}"/>
              </a:ext>
            </a:extLst>
          </p:cNvPr>
          <p:cNvSpPr>
            <a:spLocks noGrp="1"/>
          </p:cNvSpPr>
          <p:nvPr>
            <p:ph type="title"/>
          </p:nvPr>
        </p:nvSpPr>
        <p:spPr>
          <a:xfrm>
            <a:off x="8015978" y="1645920"/>
            <a:ext cx="3522879" cy="4470821"/>
          </a:xfrm>
        </p:spPr>
        <p:txBody>
          <a:bodyPr>
            <a:normAutofit/>
          </a:bodyPr>
          <a:lstStyle/>
          <a:p>
            <a:r>
              <a:rPr lang="en-US">
                <a:solidFill>
                  <a:srgbClr val="FFFFFF"/>
                </a:solidFill>
              </a:rPr>
              <a:t>Summary </a:t>
            </a:r>
          </a:p>
        </p:txBody>
      </p:sp>
    </p:spTree>
    <p:extLst>
      <p:ext uri="{BB962C8B-B14F-4D97-AF65-F5344CB8AC3E}">
        <p14:creationId xmlns:p14="http://schemas.microsoft.com/office/powerpoint/2010/main" val="371216514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809ED-C7C7-CFB6-BC27-BF26184C1496}"/>
              </a:ext>
            </a:extLst>
          </p:cNvPr>
          <p:cNvSpPr>
            <a:spLocks noGrp="1"/>
          </p:cNvSpPr>
          <p:nvPr>
            <p:ph type="title"/>
          </p:nvPr>
        </p:nvSpPr>
        <p:spPr>
          <a:xfrm>
            <a:off x="5411931" y="452718"/>
            <a:ext cx="4638903" cy="1400530"/>
          </a:xfrm>
        </p:spPr>
        <p:txBody>
          <a:bodyPr>
            <a:normAutofit/>
          </a:bodyPr>
          <a:lstStyle/>
          <a:p>
            <a:r>
              <a:rPr lang="en-US"/>
              <a:t>Introduction</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ardiogram">
            <a:extLst>
              <a:ext uri="{FF2B5EF4-FFF2-40B4-BE49-F238E27FC236}">
                <a16:creationId xmlns:a16="http://schemas.microsoft.com/office/drawing/2014/main" id="{E362FDAC-4E11-FD46-1181-2C5B9F690003}"/>
              </a:ext>
            </a:extLst>
          </p:cNvPr>
          <p:cNvPicPr>
            <a:picLocks noChangeAspect="1"/>
          </p:cNvPicPr>
          <p:nvPr/>
        </p:nvPicPr>
        <p:blipFill>
          <a:blip r:embed="rId3"/>
          <a:srcRect l="21556" r="30293" b="7"/>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6750AD-8447-12C3-A38D-4C4DACA5AA18}"/>
              </a:ext>
            </a:extLst>
          </p:cNvPr>
          <p:cNvSpPr>
            <a:spLocks noGrp="1"/>
          </p:cNvSpPr>
          <p:nvPr>
            <p:ph idx="1"/>
          </p:nvPr>
        </p:nvSpPr>
        <p:spPr>
          <a:xfrm>
            <a:off x="5410950" y="2052918"/>
            <a:ext cx="4638903" cy="4195481"/>
          </a:xfrm>
        </p:spPr>
        <p:txBody>
          <a:bodyPr vert="horz" lIns="91440" tIns="45720" rIns="91440" bIns="45720" rtlCol="0">
            <a:normAutofit/>
          </a:bodyPr>
          <a:lstStyle/>
          <a:p>
            <a:r>
              <a:rPr lang="en-US">
                <a:ea typeface="+mj-lt"/>
                <a:cs typeface="+mj-lt"/>
              </a:rPr>
              <a:t>This Heart Disease Diagnostic Analysis provides a brief overview of the project, focusing on the objective of enhancing heart disease diagnosis through data analysis using Python. It also delves into the key questions posed for exploration, setting the stage for the subsequent analysis.</a:t>
            </a:r>
          </a:p>
        </p:txBody>
      </p:sp>
    </p:spTree>
    <p:extLst>
      <p:ext uri="{BB962C8B-B14F-4D97-AF65-F5344CB8AC3E}">
        <p14:creationId xmlns:p14="http://schemas.microsoft.com/office/powerpoint/2010/main" val="263670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71AE5-916C-2D27-2CFC-4573336DCAF5}"/>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Heart Disease Diagnosis</a:t>
            </a:r>
          </a:p>
        </p:txBody>
      </p:sp>
      <p:sp>
        <p:nvSpPr>
          <p:cNvPr id="2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Content Placeholder 7" descr="A screenshot of a computer&#10;&#10;Description automatically generated">
            <a:extLst>
              <a:ext uri="{FF2B5EF4-FFF2-40B4-BE49-F238E27FC236}">
                <a16:creationId xmlns:a16="http://schemas.microsoft.com/office/drawing/2014/main" id="{C6DF4AB9-0B58-5F3C-CC2E-E86FDFFF25C9}"/>
              </a:ext>
            </a:extLst>
          </p:cNvPr>
          <p:cNvPicPr>
            <a:picLocks noGrp="1" noChangeAspect="1"/>
          </p:cNvPicPr>
          <p:nvPr>
            <p:ph sz="half" idx="2"/>
          </p:nvPr>
        </p:nvPicPr>
        <p:blipFill>
          <a:blip r:embed="rId6"/>
          <a:srcRect l="23929" t="17419" r="24181" b="19355"/>
          <a:stretch/>
        </p:blipFill>
        <p:spPr>
          <a:xfrm>
            <a:off x="6093992" y="1561363"/>
            <a:ext cx="5449889" cy="3735270"/>
          </a:xfrm>
          <a:prstGeom prst="rect">
            <a:avLst/>
          </a:prstGeom>
          <a:effectLst/>
        </p:spPr>
      </p:pic>
      <p:sp>
        <p:nvSpPr>
          <p:cNvPr id="31" name="Rectangle 3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B9E953-B955-525B-C52A-6491B01101CE}"/>
              </a:ext>
            </a:extLst>
          </p:cNvPr>
          <p:cNvSpPr>
            <a:spLocks noGrp="1"/>
          </p:cNvSpPr>
          <p:nvPr>
            <p:ph sz="half" idx="1"/>
          </p:nvPr>
        </p:nvSpPr>
        <p:spPr>
          <a:xfrm>
            <a:off x="648931" y="2438400"/>
            <a:ext cx="4166509" cy="3785419"/>
          </a:xfrm>
        </p:spPr>
        <p:txBody>
          <a:bodyPr vert="horz" lIns="91440" tIns="45720" rIns="91440" bIns="45720" rtlCol="0">
            <a:normAutofit/>
          </a:bodyPr>
          <a:lstStyle/>
          <a:p>
            <a:r>
              <a:rPr lang="en-US">
                <a:solidFill>
                  <a:srgbClr val="EBEBEB"/>
                </a:solidFill>
              </a:rPr>
              <a:t>Heart disease describes a range of conditions that affect the heart. Heart disease encompasses a range of conditions affecting the heart, including Blood vessel disease, Coronary artery disease, Irregular heartbeats, Heart failure.</a:t>
            </a:r>
          </a:p>
        </p:txBody>
      </p:sp>
    </p:spTree>
    <p:extLst>
      <p:ext uri="{BB962C8B-B14F-4D97-AF65-F5344CB8AC3E}">
        <p14:creationId xmlns:p14="http://schemas.microsoft.com/office/powerpoint/2010/main" val="42708939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74AD-722B-F486-28A7-352367345CEA}"/>
              </a:ext>
            </a:extLst>
          </p:cNvPr>
          <p:cNvSpPr>
            <a:spLocks noGrp="1"/>
          </p:cNvSpPr>
          <p:nvPr>
            <p:ph type="title"/>
          </p:nvPr>
        </p:nvSpPr>
        <p:spPr>
          <a:xfrm>
            <a:off x="646111" y="452718"/>
            <a:ext cx="9404723" cy="1400530"/>
          </a:xfrm>
        </p:spPr>
        <p:txBody>
          <a:bodyPr>
            <a:normAutofit/>
          </a:bodyPr>
          <a:lstStyle/>
          <a:p>
            <a:r>
              <a:rPr lang="en-US">
                <a:ea typeface="+mj-lt"/>
                <a:cs typeface="+mj-lt"/>
              </a:rPr>
              <a:t>Information about Dataset </a:t>
            </a:r>
            <a:endParaRPr lang="en-US"/>
          </a:p>
        </p:txBody>
      </p:sp>
      <p:graphicFrame>
        <p:nvGraphicFramePr>
          <p:cNvPr id="24" name="Content Placeholder 2">
            <a:extLst>
              <a:ext uri="{FF2B5EF4-FFF2-40B4-BE49-F238E27FC236}">
                <a16:creationId xmlns:a16="http://schemas.microsoft.com/office/drawing/2014/main" id="{0FDD69B8-2ED3-6621-9A0C-FE45A31A60CE}"/>
              </a:ext>
            </a:extLst>
          </p:cNvPr>
          <p:cNvGraphicFramePr>
            <a:graphicFrameLocks noGrp="1"/>
          </p:cNvGraphicFramePr>
          <p:nvPr>
            <p:ph idx="1"/>
            <p:extLst>
              <p:ext uri="{D42A27DB-BD31-4B8C-83A1-F6EECF244321}">
                <p14:modId xmlns:p14="http://schemas.microsoft.com/office/powerpoint/2010/main" val="363567898"/>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20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78BB-D5C7-468F-60B8-590B75AA250C}"/>
              </a:ext>
            </a:extLst>
          </p:cNvPr>
          <p:cNvSpPr>
            <a:spLocks noGrp="1"/>
          </p:cNvSpPr>
          <p:nvPr>
            <p:ph type="title"/>
          </p:nvPr>
        </p:nvSpPr>
        <p:spPr>
          <a:xfrm>
            <a:off x="646111" y="452718"/>
            <a:ext cx="9414883" cy="709650"/>
          </a:xfrm>
        </p:spPr>
        <p:txBody>
          <a:bodyPr/>
          <a:lstStyle/>
          <a:p>
            <a:r>
              <a:rPr lang="en-US" dirty="0"/>
              <a:t>Data Preparation</a:t>
            </a:r>
          </a:p>
        </p:txBody>
      </p:sp>
      <p:sp>
        <p:nvSpPr>
          <p:cNvPr id="13" name="Arrow: Right 12">
            <a:extLst>
              <a:ext uri="{FF2B5EF4-FFF2-40B4-BE49-F238E27FC236}">
                <a16:creationId xmlns:a16="http://schemas.microsoft.com/office/drawing/2014/main" id="{B16435C9-2826-EEF8-0623-570E492202EA}"/>
              </a:ext>
            </a:extLst>
          </p:cNvPr>
          <p:cNvSpPr/>
          <p:nvPr/>
        </p:nvSpPr>
        <p:spPr>
          <a:xfrm>
            <a:off x="644797" y="1462496"/>
            <a:ext cx="2116328" cy="740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Import Libraries </a:t>
            </a:r>
          </a:p>
        </p:txBody>
      </p:sp>
      <p:sp>
        <p:nvSpPr>
          <p:cNvPr id="14" name="Arrow: Right 13">
            <a:extLst>
              <a:ext uri="{FF2B5EF4-FFF2-40B4-BE49-F238E27FC236}">
                <a16:creationId xmlns:a16="http://schemas.microsoft.com/office/drawing/2014/main" id="{9B7F8E9F-AD15-F288-CAB5-A981CB8FC76A}"/>
              </a:ext>
            </a:extLst>
          </p:cNvPr>
          <p:cNvSpPr/>
          <p:nvPr/>
        </p:nvSpPr>
        <p:spPr>
          <a:xfrm>
            <a:off x="2915738" y="1133384"/>
            <a:ext cx="2441448" cy="1036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Datasets</a:t>
            </a:r>
          </a:p>
        </p:txBody>
      </p:sp>
      <p:sp>
        <p:nvSpPr>
          <p:cNvPr id="17" name="Arrow: Right 16">
            <a:extLst>
              <a:ext uri="{FF2B5EF4-FFF2-40B4-BE49-F238E27FC236}">
                <a16:creationId xmlns:a16="http://schemas.microsoft.com/office/drawing/2014/main" id="{C18EB9F3-766A-3F1B-A72C-0F94721B6BF1}"/>
              </a:ext>
            </a:extLst>
          </p:cNvPr>
          <p:cNvSpPr/>
          <p:nvPr/>
        </p:nvSpPr>
        <p:spPr>
          <a:xfrm>
            <a:off x="5561330" y="1003481"/>
            <a:ext cx="2908808" cy="11900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Basic Data Exploratory</a:t>
            </a:r>
            <a:endParaRPr lang="en-US" dirty="0" err="1"/>
          </a:p>
        </p:txBody>
      </p:sp>
      <p:sp>
        <p:nvSpPr>
          <p:cNvPr id="21" name="Arrow: Right 20">
            <a:extLst>
              <a:ext uri="{FF2B5EF4-FFF2-40B4-BE49-F238E27FC236}">
                <a16:creationId xmlns:a16="http://schemas.microsoft.com/office/drawing/2014/main" id="{B4225A1A-D2A9-7201-74D6-D1EA2B060401}"/>
              </a:ext>
            </a:extLst>
          </p:cNvPr>
          <p:cNvSpPr/>
          <p:nvPr/>
        </p:nvSpPr>
        <p:spPr>
          <a:xfrm>
            <a:off x="8597355" y="697593"/>
            <a:ext cx="2644648" cy="1454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ea typeface="+mn-lt"/>
                <a:cs typeface="+mn-lt"/>
              </a:rPr>
              <a:t>Data Cleaning</a:t>
            </a:r>
            <a:endParaRPr lang="en-US" sz="2000" dirty="0"/>
          </a:p>
        </p:txBody>
      </p:sp>
      <p:sp>
        <p:nvSpPr>
          <p:cNvPr id="22" name="TextBox 21">
            <a:extLst>
              <a:ext uri="{FF2B5EF4-FFF2-40B4-BE49-F238E27FC236}">
                <a16:creationId xmlns:a16="http://schemas.microsoft.com/office/drawing/2014/main" id="{E1FBB1DF-6F57-C050-7694-9819BBC27AD0}"/>
              </a:ext>
            </a:extLst>
          </p:cNvPr>
          <p:cNvSpPr txBox="1"/>
          <p:nvPr/>
        </p:nvSpPr>
        <p:spPr>
          <a:xfrm>
            <a:off x="1061356" y="2476499"/>
            <a:ext cx="69668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t>Data Visualization</a:t>
            </a:r>
          </a:p>
        </p:txBody>
      </p:sp>
      <p:sp>
        <p:nvSpPr>
          <p:cNvPr id="23" name="Arrow: Right 22">
            <a:extLst>
              <a:ext uri="{FF2B5EF4-FFF2-40B4-BE49-F238E27FC236}">
                <a16:creationId xmlns:a16="http://schemas.microsoft.com/office/drawing/2014/main" id="{A0A14984-01F6-4226-8497-4199D46C43CD}"/>
              </a:ext>
            </a:extLst>
          </p:cNvPr>
          <p:cNvSpPr/>
          <p:nvPr/>
        </p:nvSpPr>
        <p:spPr>
          <a:xfrm>
            <a:off x="925285" y="3301093"/>
            <a:ext cx="2959607" cy="9309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Exploratory Data Analysis</a:t>
            </a:r>
            <a:endParaRPr lang="en-US"/>
          </a:p>
        </p:txBody>
      </p:sp>
      <p:sp>
        <p:nvSpPr>
          <p:cNvPr id="24" name="Arrow: Right 23">
            <a:extLst>
              <a:ext uri="{FF2B5EF4-FFF2-40B4-BE49-F238E27FC236}">
                <a16:creationId xmlns:a16="http://schemas.microsoft.com/office/drawing/2014/main" id="{A330FF1A-E059-5BC7-D783-CF66FFEE7522}"/>
              </a:ext>
            </a:extLst>
          </p:cNvPr>
          <p:cNvSpPr/>
          <p:nvPr/>
        </p:nvSpPr>
        <p:spPr>
          <a:xfrm>
            <a:off x="4133850" y="3012619"/>
            <a:ext cx="3525664" cy="14970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 Visualization</a:t>
            </a:r>
            <a:r>
              <a:rPr lang="en-US" dirty="0"/>
              <a:t> </a:t>
            </a:r>
          </a:p>
        </p:txBody>
      </p:sp>
      <p:sp>
        <p:nvSpPr>
          <p:cNvPr id="26" name="TextBox 25">
            <a:extLst>
              <a:ext uri="{FF2B5EF4-FFF2-40B4-BE49-F238E27FC236}">
                <a16:creationId xmlns:a16="http://schemas.microsoft.com/office/drawing/2014/main" id="{A241C02B-6402-F23B-9537-8CA93FFF386D}"/>
              </a:ext>
            </a:extLst>
          </p:cNvPr>
          <p:cNvSpPr txBox="1"/>
          <p:nvPr/>
        </p:nvSpPr>
        <p:spPr>
          <a:xfrm>
            <a:off x="1132115" y="4465864"/>
            <a:ext cx="35160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Conclusion</a:t>
            </a:r>
            <a:r>
              <a:rPr lang="en-US" sz="2400" dirty="0">
                <a:ea typeface="+mn-lt"/>
                <a:cs typeface="+mn-lt"/>
              </a:rPr>
              <a:t> </a:t>
            </a:r>
            <a:endParaRPr lang="en-US" sz="2400"/>
          </a:p>
        </p:txBody>
      </p:sp>
      <p:sp>
        <p:nvSpPr>
          <p:cNvPr id="27" name="Arrow: Right 26">
            <a:extLst>
              <a:ext uri="{FF2B5EF4-FFF2-40B4-BE49-F238E27FC236}">
                <a16:creationId xmlns:a16="http://schemas.microsoft.com/office/drawing/2014/main" id="{B09EFEFA-C2E1-1439-D175-0CABB02BFC70}"/>
              </a:ext>
            </a:extLst>
          </p:cNvPr>
          <p:cNvSpPr/>
          <p:nvPr/>
        </p:nvSpPr>
        <p:spPr>
          <a:xfrm>
            <a:off x="1442357" y="5173437"/>
            <a:ext cx="2709237" cy="11486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 </a:t>
            </a:r>
            <a:r>
              <a:rPr lang="en-US" sz="2000" dirty="0">
                <a:ea typeface="+mn-lt"/>
                <a:cs typeface="+mn-lt"/>
              </a:rPr>
              <a:t>Insights</a:t>
            </a:r>
            <a:endParaRPr lang="en-US" sz="2000"/>
          </a:p>
        </p:txBody>
      </p:sp>
    </p:spTree>
    <p:extLst>
      <p:ext uri="{BB962C8B-B14F-4D97-AF65-F5344CB8AC3E}">
        <p14:creationId xmlns:p14="http://schemas.microsoft.com/office/powerpoint/2010/main" val="390066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9987-29D3-625F-219E-164CE56433AC}"/>
              </a:ext>
            </a:extLst>
          </p:cNvPr>
          <p:cNvSpPr>
            <a:spLocks noGrp="1"/>
          </p:cNvSpPr>
          <p:nvPr>
            <p:ph type="title"/>
          </p:nvPr>
        </p:nvSpPr>
        <p:spPr/>
        <p:txBody>
          <a:bodyPr/>
          <a:lstStyle/>
          <a:p>
            <a:r>
              <a:rPr lang="en-US"/>
              <a:t>Distribution of Target Variable</a:t>
            </a:r>
          </a:p>
        </p:txBody>
      </p:sp>
      <p:pic>
        <p:nvPicPr>
          <p:cNvPr id="5" name="Content Placeholder 4" descr="A screenshot of a computer&#10;&#10;Description automatically generated">
            <a:extLst>
              <a:ext uri="{FF2B5EF4-FFF2-40B4-BE49-F238E27FC236}">
                <a16:creationId xmlns:a16="http://schemas.microsoft.com/office/drawing/2014/main" id="{7C19D69D-343C-A2C4-AEBD-FACB98C4C1C8}"/>
              </a:ext>
            </a:extLst>
          </p:cNvPr>
          <p:cNvPicPr>
            <a:picLocks noGrp="1" noChangeAspect="1"/>
          </p:cNvPicPr>
          <p:nvPr>
            <p:ph sz="half" idx="1"/>
          </p:nvPr>
        </p:nvPicPr>
        <p:blipFill>
          <a:blip r:embed="rId2"/>
          <a:srcRect l="8582" t="20339" r="47575" b="16949"/>
          <a:stretch/>
        </p:blipFill>
        <p:spPr>
          <a:xfrm>
            <a:off x="827742" y="1858654"/>
            <a:ext cx="4505948" cy="3990040"/>
          </a:xfrm>
        </p:spPr>
      </p:pic>
      <p:sp>
        <p:nvSpPr>
          <p:cNvPr id="4" name="Content Placeholder 3">
            <a:extLst>
              <a:ext uri="{FF2B5EF4-FFF2-40B4-BE49-F238E27FC236}">
                <a16:creationId xmlns:a16="http://schemas.microsoft.com/office/drawing/2014/main" id="{2808CDD2-9ACA-7D37-DAC4-8340AC91F695}"/>
              </a:ext>
            </a:extLst>
          </p:cNvPr>
          <p:cNvSpPr>
            <a:spLocks noGrp="1"/>
          </p:cNvSpPr>
          <p:nvPr>
            <p:ph sz="half" idx="2"/>
          </p:nvPr>
        </p:nvSpPr>
        <p:spPr>
          <a:xfrm>
            <a:off x="5654493" y="1849263"/>
            <a:ext cx="5223655" cy="4407074"/>
          </a:xfrm>
        </p:spPr>
        <p:txBody>
          <a:bodyPr vert="horz" lIns="91440" tIns="45720" rIns="91440" bIns="45720" rtlCol="0" anchor="t">
            <a:normAutofit/>
          </a:bodyPr>
          <a:lstStyle/>
          <a:p>
            <a:r>
              <a:rPr lang="en-US" sz="2400" dirty="0">
                <a:ea typeface="+mj-lt"/>
                <a:cs typeface="+mj-lt"/>
              </a:rPr>
              <a:t>Less Chance to Heart Disease and More Chance of Heart Disease , both bars have enough data to explain further.</a:t>
            </a:r>
            <a:endParaRPr lang="en-US" sz="2400" dirty="0"/>
          </a:p>
        </p:txBody>
      </p:sp>
      <p:sp>
        <p:nvSpPr>
          <p:cNvPr id="7" name="TextBox 6">
            <a:extLst>
              <a:ext uri="{FF2B5EF4-FFF2-40B4-BE49-F238E27FC236}">
                <a16:creationId xmlns:a16="http://schemas.microsoft.com/office/drawing/2014/main" id="{8655EA4E-E4DE-6C54-B026-85C6374F5124}"/>
              </a:ext>
            </a:extLst>
          </p:cNvPr>
          <p:cNvSpPr txBox="1"/>
          <p:nvPr/>
        </p:nvSpPr>
        <p:spPr>
          <a:xfrm>
            <a:off x="6379028" y="3645150"/>
            <a:ext cx="125185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lumMod val="85000"/>
                    <a:lumOff val="15000"/>
                  </a:schemeClr>
                </a:solidFill>
                <a:latin typeface="Consolas"/>
              </a:rPr>
              <a:t>Target</a:t>
            </a:r>
            <a:r>
              <a:rPr lang="en-US" dirty="0">
                <a:solidFill>
                  <a:schemeClr val="bg1">
                    <a:lumMod val="85000"/>
                    <a:lumOff val="15000"/>
                  </a:schemeClr>
                </a:solidFill>
                <a:latin typeface="Consolas"/>
              </a:rPr>
              <a:t> </a:t>
            </a:r>
            <a:endParaRPr lang="en-US" dirty="0">
              <a:solidFill>
                <a:schemeClr val="bg1">
                  <a:lumMod val="85000"/>
                  <a:lumOff val="15000"/>
                </a:schemeClr>
              </a:solidFill>
              <a:latin typeface="Century Gothic" panose="020B0502020202020204"/>
            </a:endParaRPr>
          </a:p>
          <a:p>
            <a:r>
              <a:rPr lang="en-US" dirty="0">
                <a:solidFill>
                  <a:srgbClr val="CCCCCC"/>
                </a:solidFill>
                <a:latin typeface="Consolas"/>
              </a:rPr>
              <a:t> 1 164</a:t>
            </a:r>
            <a:endParaRPr lang="en-US" dirty="0">
              <a:solidFill>
                <a:srgbClr val="FFFFFF"/>
              </a:solidFill>
              <a:latin typeface="Century Gothic" panose="020B0502020202020204"/>
            </a:endParaRPr>
          </a:p>
          <a:p>
            <a:r>
              <a:rPr lang="en-US" dirty="0">
                <a:solidFill>
                  <a:srgbClr val="CCCCCC"/>
                </a:solidFill>
                <a:latin typeface="Consolas"/>
              </a:rPr>
              <a:t> 0 138</a:t>
            </a:r>
            <a:endParaRPr lang="en-US" dirty="0"/>
          </a:p>
        </p:txBody>
      </p:sp>
      <p:sp>
        <p:nvSpPr>
          <p:cNvPr id="9" name="TextBox 8">
            <a:extLst>
              <a:ext uri="{FF2B5EF4-FFF2-40B4-BE49-F238E27FC236}">
                <a16:creationId xmlns:a16="http://schemas.microsoft.com/office/drawing/2014/main" id="{19B9E9BF-5281-A24B-4915-864572786DC5}"/>
              </a:ext>
            </a:extLst>
          </p:cNvPr>
          <p:cNvSpPr txBox="1"/>
          <p:nvPr/>
        </p:nvSpPr>
        <p:spPr>
          <a:xfrm>
            <a:off x="8058150" y="4272642"/>
            <a:ext cx="427808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r>
              <a:rPr lang="en-US" sz="2400" dirty="0"/>
              <a:t>0 : Less Chance</a:t>
            </a:r>
          </a:p>
          <a:p>
            <a:r>
              <a:rPr lang="en-US" sz="2400" dirty="0"/>
              <a:t>1 : High Chance</a:t>
            </a:r>
          </a:p>
        </p:txBody>
      </p:sp>
    </p:spTree>
    <p:extLst>
      <p:ext uri="{BB962C8B-B14F-4D97-AF65-F5344CB8AC3E}">
        <p14:creationId xmlns:p14="http://schemas.microsoft.com/office/powerpoint/2010/main" val="212457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0F7E-69C8-AF8B-9CE8-A1443D9E793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Distribution of Different Age Group</a:t>
            </a:r>
          </a:p>
        </p:txBody>
      </p:sp>
      <p:sp>
        <p:nvSpPr>
          <p:cNvPr id="4" name="Content Placeholder 3">
            <a:extLst>
              <a:ext uri="{FF2B5EF4-FFF2-40B4-BE49-F238E27FC236}">
                <a16:creationId xmlns:a16="http://schemas.microsoft.com/office/drawing/2014/main" id="{AF433361-9F1B-A982-4005-AAFFF92CD09C}"/>
              </a:ext>
            </a:extLst>
          </p:cNvPr>
          <p:cNvSpPr>
            <a:spLocks noGrp="1"/>
          </p:cNvSpPr>
          <p:nvPr>
            <p:ph sz="half" idx="2"/>
          </p:nvPr>
        </p:nvSpPr>
        <p:spPr>
          <a:xfrm>
            <a:off x="8191925" y="4588329"/>
            <a:ext cx="3352375" cy="1621508"/>
          </a:xfrm>
        </p:spPr>
        <p:txBody>
          <a:bodyPr vert="horz" lIns="91440" tIns="45720" rIns="91440" bIns="45720" rtlCol="0" anchor="t">
            <a:normAutofit/>
          </a:bodyPr>
          <a:lstStyle/>
          <a:p>
            <a:pPr marL="0" indent="0">
              <a:buNone/>
            </a:pPr>
            <a:r>
              <a:rPr lang="en-US" cap="all">
                <a:solidFill>
                  <a:schemeClr val="tx2">
                    <a:lumMod val="40000"/>
                    <a:lumOff val="60000"/>
                  </a:schemeClr>
                </a:solidFill>
              </a:rPr>
              <a:t>Middle Aged People (age 40-60) have a greater chance of occuring heart disease</a:t>
            </a:r>
          </a:p>
        </p:txBody>
      </p:sp>
      <p:sp>
        <p:nvSpPr>
          <p:cNvPr id="11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5" name="Freeform: Shape 11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Rectangle 11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omputer screen&#10;&#10;Description automatically generated">
            <a:extLst>
              <a:ext uri="{FF2B5EF4-FFF2-40B4-BE49-F238E27FC236}">
                <a16:creationId xmlns:a16="http://schemas.microsoft.com/office/drawing/2014/main" id="{2CA708B6-8436-D1C0-539B-39B5592D4329}"/>
              </a:ext>
            </a:extLst>
          </p:cNvPr>
          <p:cNvPicPr>
            <a:picLocks noGrp="1" noChangeAspect="1"/>
          </p:cNvPicPr>
          <p:nvPr>
            <p:ph sz="half" idx="1"/>
          </p:nvPr>
        </p:nvPicPr>
        <p:blipFill>
          <a:blip r:embed="rId6"/>
          <a:srcRect l="8021" t="18226" r="46606" b="21844"/>
          <a:stretch/>
        </p:blipFill>
        <p:spPr>
          <a:xfrm>
            <a:off x="643854" y="1099322"/>
            <a:ext cx="6270662" cy="4658891"/>
          </a:xfrm>
          <a:prstGeom prst="rect">
            <a:avLst/>
          </a:prstGeom>
          <a:effectLst/>
        </p:spPr>
      </p:pic>
    </p:spTree>
    <p:extLst>
      <p:ext uri="{BB962C8B-B14F-4D97-AF65-F5344CB8AC3E}">
        <p14:creationId xmlns:p14="http://schemas.microsoft.com/office/powerpoint/2010/main" val="21081320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7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98E74-F6F0-32BF-8249-4874C8D38EF8}"/>
              </a:ext>
            </a:extLst>
          </p:cNvPr>
          <p:cNvSpPr>
            <a:spLocks noGrp="1"/>
          </p:cNvSpPr>
          <p:nvPr>
            <p:ph type="title"/>
          </p:nvPr>
        </p:nvSpPr>
        <p:spPr>
          <a:xfrm>
            <a:off x="648929" y="629266"/>
            <a:ext cx="3505495" cy="1622321"/>
          </a:xfrm>
        </p:spPr>
        <p:txBody>
          <a:bodyPr vert="horz" lIns="91440" tIns="45720" rIns="91440" bIns="45720" rtlCol="0" anchor="t">
            <a:normAutofit/>
          </a:bodyPr>
          <a:lstStyle/>
          <a:p>
            <a:pPr>
              <a:lnSpc>
                <a:spcPct val="90000"/>
              </a:lnSpc>
            </a:pPr>
            <a:r>
              <a:rPr lang="en-US" sz="3600" b="0" i="0" kern="1200" dirty="0">
                <a:solidFill>
                  <a:srgbClr val="EBEBEB"/>
                </a:solidFill>
                <a:latin typeface="+mj-lt"/>
                <a:ea typeface="+mj-ea"/>
                <a:cs typeface="+mj-cs"/>
              </a:rPr>
              <a:t>Distribution of Different </a:t>
            </a:r>
            <a:r>
              <a:rPr lang="en-US" sz="3600" b="0" i="0" kern="1200">
                <a:solidFill>
                  <a:srgbClr val="EBEBEB"/>
                </a:solidFill>
                <a:latin typeface="+mj-lt"/>
                <a:ea typeface="+mj-ea"/>
                <a:cs typeface="+mj-cs"/>
              </a:rPr>
              <a:t>Gender</a:t>
            </a:r>
            <a:endParaRPr lang="en-US" sz="3600" b="0" i="0" kern="1200" dirty="0">
              <a:solidFill>
                <a:srgbClr val="EBEBEB"/>
              </a:solidFill>
              <a:latin typeface="+mj-lt"/>
              <a:ea typeface="+mj-ea"/>
              <a:cs typeface="+mj-cs"/>
            </a:endParaRPr>
          </a:p>
        </p:txBody>
      </p:sp>
      <p:sp>
        <p:nvSpPr>
          <p:cNvPr id="81" name="Rectangle 80">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281F7F18-0AC0-7DD8-9B85-ECF96AC93DA8}"/>
              </a:ext>
            </a:extLst>
          </p:cNvPr>
          <p:cNvPicPr>
            <a:picLocks noGrp="1" noChangeAspect="1"/>
          </p:cNvPicPr>
          <p:nvPr>
            <p:ph sz="half" idx="1"/>
          </p:nvPr>
        </p:nvPicPr>
        <p:blipFill>
          <a:blip r:embed="rId6"/>
          <a:srcRect l="9058" t="18910" r="47826" b="22703"/>
          <a:stretch/>
        </p:blipFill>
        <p:spPr>
          <a:xfrm>
            <a:off x="5608319" y="1213901"/>
            <a:ext cx="5614835" cy="4276979"/>
          </a:xfrm>
          <a:prstGeom prst="rect">
            <a:avLst/>
          </a:prstGeom>
          <a:effectLst/>
        </p:spPr>
      </p:pic>
      <p:sp>
        <p:nvSpPr>
          <p:cNvPr id="74" name="Rectangle 73">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E3B2FB55-8C1A-E6F1-4F1F-E53BADA5DA3C}"/>
              </a:ext>
            </a:extLst>
          </p:cNvPr>
          <p:cNvSpPr>
            <a:spLocks noGrp="1"/>
          </p:cNvSpPr>
          <p:nvPr>
            <p:ph sz="half" idx="2"/>
          </p:nvPr>
        </p:nvSpPr>
        <p:spPr>
          <a:xfrm>
            <a:off x="648931" y="2438400"/>
            <a:ext cx="3505494" cy="3785419"/>
          </a:xfrm>
        </p:spPr>
        <p:txBody>
          <a:bodyPr vert="horz" lIns="91440" tIns="45720" rIns="91440" bIns="45720" rtlCol="0">
            <a:normAutofit/>
          </a:bodyPr>
          <a:lstStyle/>
          <a:p>
            <a:r>
              <a:rPr lang="en-US">
                <a:solidFill>
                  <a:srgbClr val="FFFFFF"/>
                </a:solidFill>
              </a:rPr>
              <a:t>The no of females who are heart disease prone is very high than females who are not heart disease prone. Male who have less heart disease is higher in number than the male who are more heart disease prone.</a:t>
            </a:r>
          </a:p>
        </p:txBody>
      </p:sp>
    </p:spTree>
    <p:extLst>
      <p:ext uri="{BB962C8B-B14F-4D97-AF65-F5344CB8AC3E}">
        <p14:creationId xmlns:p14="http://schemas.microsoft.com/office/powerpoint/2010/main" val="2203089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6" name="Picture 5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8" name="Oval 5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0" name="Picture 5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2" name="Picture 6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4" name="Rectangle 6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A4218D-6EA5-EFC4-8D50-121BE2F818C1}"/>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Different Types of Chest Pain</a:t>
            </a:r>
          </a:p>
        </p:txBody>
      </p:sp>
      <p:pic>
        <p:nvPicPr>
          <p:cNvPr id="5" name="Content Placeholder 4" descr="A screenshot of a computer&#10;&#10;Description automatically generated">
            <a:extLst>
              <a:ext uri="{FF2B5EF4-FFF2-40B4-BE49-F238E27FC236}">
                <a16:creationId xmlns:a16="http://schemas.microsoft.com/office/drawing/2014/main" id="{9F3612D4-E4AB-7529-BD7D-1E910C44F951}"/>
              </a:ext>
            </a:extLst>
          </p:cNvPr>
          <p:cNvPicPr>
            <a:picLocks noGrp="1" noChangeAspect="1"/>
          </p:cNvPicPr>
          <p:nvPr>
            <p:ph sz="half" idx="1"/>
          </p:nvPr>
        </p:nvPicPr>
        <p:blipFill>
          <a:blip r:embed="rId7"/>
          <a:srcRect l="8794" t="20129" r="46759" b="20934"/>
          <a:stretch/>
        </p:blipFill>
        <p:spPr>
          <a:xfrm>
            <a:off x="636915" y="2117179"/>
            <a:ext cx="5451627" cy="4066252"/>
          </a:xfrm>
          <a:prstGeom prst="rect">
            <a:avLst/>
          </a:prstGeom>
          <a:effectLst>
            <a:outerShdw blurRad="50800" dist="38100" dir="5400000" algn="t" rotWithShape="0">
              <a:prstClr val="black">
                <a:alpha val="43000"/>
              </a:prstClr>
            </a:outerShdw>
          </a:effectLst>
        </p:spPr>
      </p:pic>
      <p:sp>
        <p:nvSpPr>
          <p:cNvPr id="4" name="Content Placeholder 3">
            <a:extLst>
              <a:ext uri="{FF2B5EF4-FFF2-40B4-BE49-F238E27FC236}">
                <a16:creationId xmlns:a16="http://schemas.microsoft.com/office/drawing/2014/main" id="{92258A1A-857B-B3E6-A831-0E2870FF4977}"/>
              </a:ext>
            </a:extLst>
          </p:cNvPr>
          <p:cNvSpPr>
            <a:spLocks noGrp="1"/>
          </p:cNvSpPr>
          <p:nvPr>
            <p:ph sz="half" idx="2"/>
          </p:nvPr>
        </p:nvSpPr>
        <p:spPr>
          <a:xfrm>
            <a:off x="6575729" y="2052214"/>
            <a:ext cx="4415293" cy="4196185"/>
          </a:xfrm>
        </p:spPr>
        <p:txBody>
          <a:bodyPr vert="horz" lIns="91440" tIns="45720" rIns="91440" bIns="45720" rtlCol="0" anchor="t">
            <a:normAutofit/>
          </a:bodyPr>
          <a:lstStyle/>
          <a:p>
            <a:r>
              <a:rPr lang="en-US" sz="2000" dirty="0"/>
              <a:t>Typical Angina type chest pain is very common, whereas those who have </a:t>
            </a:r>
            <a:r>
              <a:rPr lang="en-US" sz="2000" dirty="0" err="1"/>
              <a:t>Non_Atypical</a:t>
            </a:r>
            <a:r>
              <a:rPr lang="en-US" sz="2000" dirty="0"/>
              <a:t> Angina have more chance to become a heart disease patient.</a:t>
            </a:r>
          </a:p>
        </p:txBody>
      </p:sp>
    </p:spTree>
    <p:extLst>
      <p:ext uri="{BB962C8B-B14F-4D97-AF65-F5344CB8AC3E}">
        <p14:creationId xmlns:p14="http://schemas.microsoft.com/office/powerpoint/2010/main" val="69824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HEART DISEASE  DIAGNOSTIC ANALYSIS </vt:lpstr>
      <vt:lpstr>Introduction</vt:lpstr>
      <vt:lpstr>Heart Disease Diagnosis</vt:lpstr>
      <vt:lpstr>Information about Dataset </vt:lpstr>
      <vt:lpstr>Data Preparation</vt:lpstr>
      <vt:lpstr>Distribution of Target Variable</vt:lpstr>
      <vt:lpstr>Distribution of Different Age Group</vt:lpstr>
      <vt:lpstr>Distribution of Different Gender</vt:lpstr>
      <vt:lpstr>Different Types of Chest Pain</vt:lpstr>
      <vt:lpstr>Distribution of Fasting Blood Sugar</vt:lpstr>
      <vt:lpstr>Distribution of Age Count for Heart Disease</vt:lpstr>
      <vt:lpstr>Valuable Insights</vt:lpstr>
      <vt:lpstr>Summary</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354</cp:revision>
  <dcterms:created xsi:type="dcterms:W3CDTF">2024-10-02T20:53:48Z</dcterms:created>
  <dcterms:modified xsi:type="dcterms:W3CDTF">2024-10-02T23:22:20Z</dcterms:modified>
</cp:coreProperties>
</file>