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5400" dirty="0">
                <a:ln w="12700">
                  <a:solidFill>
                    <a:schemeClr val="accent5"/>
                  </a:solidFill>
                  <a:prstDash val="solid"/>
                </a:ln>
                <a:pattFill prst="ltDnDiag">
                  <a:fgClr>
                    <a:schemeClr val="accent5">
                      <a:lumMod val="60000"/>
                      <a:lumOff val="40000"/>
                    </a:schemeClr>
                  </a:fgClr>
                  <a:bgClr>
                    <a:schemeClr val="bg1"/>
                  </a:bgClr>
                </a:pattFill>
                <a:effectLst/>
              </a:rPr>
              <a:t>Exploring Venues In Pune West(India)</a:t>
            </a:r>
            <a:br>
              <a:rPr lang="en-IN" altLang="en-US" sz="5400" dirty="0"/>
            </a:br>
            <a:endParaRPr lang="en-IN" alt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7200">
                <a:gradFill>
                  <a:gsLst>
                    <a:gs pos="0">
                      <a:srgbClr val="FECF40"/>
                    </a:gs>
                    <a:gs pos="100000">
                      <a:srgbClr val="846C21"/>
                    </a:gs>
                  </a:gsLst>
                  <a:lin scaled="0"/>
                </a:gradFill>
                <a:sym typeface="+mn-ea"/>
              </a:rPr>
              <a:t>Clustering</a:t>
            </a:r>
            <a:endParaRPr lang="en-US" sz="7200">
              <a:gradFill>
                <a:gsLst>
                  <a:gs pos="0">
                    <a:srgbClr val="FECF40"/>
                  </a:gs>
                  <a:gs pos="100000">
                    <a:srgbClr val="846C21"/>
                  </a:gs>
                </a:gsLst>
                <a:lin scaled="0"/>
              </a:gradFill>
              <a:sym typeface="+mn-ea"/>
            </a:endParaRPr>
          </a:p>
        </p:txBody>
      </p:sp>
      <p:sp>
        <p:nvSpPr>
          <p:cNvPr id="3" name="Content Placeholder 2"/>
          <p:cNvSpPr>
            <a:spLocks noGrp="1"/>
          </p:cNvSpPr>
          <p:nvPr>
            <p:ph sz="half" idx="1"/>
          </p:nvPr>
        </p:nvSpPr>
        <p:spPr/>
        <p:txBody>
          <a:bodyPr/>
          <a:p>
            <a:endParaRPr lang="en-US"/>
          </a:p>
          <a:p>
            <a:r>
              <a:rPr lang="en-US"/>
              <a:t>We will now cluster all these venues based on their price range, location and more to identify similar venues and the relationship amongst them. We'll cluster the venues into two separate groups.</a:t>
            </a:r>
            <a:endParaRPr lang="en-US"/>
          </a:p>
        </p:txBody>
      </p:sp>
      <p:pic>
        <p:nvPicPr>
          <p:cNvPr id="5" name="Content Placeholder 4" descr="image3"/>
          <p:cNvPicPr>
            <a:picLocks noChangeAspect="1"/>
          </p:cNvPicPr>
          <p:nvPr>
            <p:ph sz="half" idx="2"/>
          </p:nvPr>
        </p:nvPicPr>
        <p:blipFill>
          <a:blip r:embed="rId1"/>
          <a:stretch>
            <a:fillRect/>
          </a:stretch>
        </p:blipFill>
        <p:spPr>
          <a:xfrm>
            <a:off x="5993765" y="2245995"/>
            <a:ext cx="6044565" cy="40405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FF00"/>
                </a:solidFill>
                <a:sym typeface="+mn-ea"/>
              </a:rPr>
              <a:t>Result</a:t>
            </a:r>
            <a:r>
              <a:rPr lang="en-IN" altLang="en-US">
                <a:solidFill>
                  <a:srgbClr val="FFFF00"/>
                </a:solidFill>
                <a:sym typeface="+mn-ea"/>
              </a:rPr>
              <a:t>s</a:t>
            </a:r>
            <a:endParaRPr lang="en-IN" altLang="en-US">
              <a:solidFill>
                <a:srgbClr val="FFFF00"/>
              </a:solidFill>
              <a:sym typeface="+mn-ea"/>
            </a:endParaRPr>
          </a:p>
        </p:txBody>
      </p:sp>
      <p:sp>
        <p:nvSpPr>
          <p:cNvPr id="3" name="Content Placeholder 2"/>
          <p:cNvSpPr>
            <a:spLocks noGrp="1"/>
          </p:cNvSpPr>
          <p:nvPr>
            <p:ph sz="half" idx="1"/>
          </p:nvPr>
        </p:nvSpPr>
        <p:spPr>
          <a:xfrm>
            <a:off x="609600" y="1059180"/>
            <a:ext cx="11294745" cy="5608320"/>
          </a:xfrm>
        </p:spPr>
        <p:txBody>
          <a:bodyPr/>
          <a:p>
            <a:endParaRPr lang="en-US" sz="1600">
              <a:solidFill>
                <a:schemeClr val="tx1"/>
              </a:solidFill>
            </a:endParaRPr>
          </a:p>
          <a:p>
            <a:r>
              <a:rPr lang="en-US" sz="1600">
                <a:solidFill>
                  <a:schemeClr val="tx1"/>
                </a:solidFill>
              </a:rPr>
              <a:t>Based on our analysis above, we can draw a number of conclusions that will be useful to aid any visitor visiting the city of Pune, India.</a:t>
            </a:r>
            <a:endParaRPr lang="en-US" sz="1600">
              <a:solidFill>
                <a:schemeClr val="tx1"/>
              </a:solidFill>
            </a:endParaRPr>
          </a:p>
          <a:p>
            <a:endParaRPr lang="en-US" sz="1600">
              <a:solidFill>
                <a:schemeClr val="tx1"/>
              </a:solidFill>
            </a:endParaRPr>
          </a:p>
          <a:p>
            <a:r>
              <a:rPr lang="en-US" sz="1600">
                <a:solidFill>
                  <a:schemeClr val="tx1"/>
                </a:solidFill>
              </a:rPr>
              <a:t>After collecting data from the Foursquare and Zomato APIs, we got a list of 120 different venues. However, not all venues from the two APIs were identical. Hence, we had to inspect their latitude and longitude values as well as names to combine them and remove all the outliers. This resulted in a total venue count of 49.</a:t>
            </a:r>
            <a:endParaRPr lang="en-US" sz="1600">
              <a:solidFill>
                <a:schemeClr val="tx1"/>
              </a:solidFill>
            </a:endParaRPr>
          </a:p>
          <a:p>
            <a:endParaRPr lang="en-US" sz="1600">
              <a:solidFill>
                <a:schemeClr val="tx1"/>
              </a:solidFill>
            </a:endParaRPr>
          </a:p>
          <a:p>
            <a:r>
              <a:rPr lang="en-US" sz="1600">
                <a:solidFill>
                  <a:schemeClr val="tx1"/>
                </a:solidFill>
              </a:rPr>
              <a:t>We identified that from the total set of venues, majority of them were Cafes and Indian Restaurants. A visitor who loves Cafes/Indian Restaurants would surely benefit from coming to Pune.</a:t>
            </a:r>
            <a:endParaRPr lang="en-US" sz="1600">
              <a:solidFill>
                <a:schemeClr val="tx1"/>
              </a:solidFill>
            </a:endParaRPr>
          </a:p>
          <a:p>
            <a:endParaRPr lang="en-US" sz="1600">
              <a:solidFill>
                <a:schemeClr val="tx1"/>
              </a:solidFill>
            </a:endParaRPr>
          </a:p>
          <a:p>
            <a:r>
              <a:rPr lang="en-US" sz="1600">
                <a:solidFill>
                  <a:schemeClr val="tx1"/>
                </a:solidFill>
              </a:rPr>
              <a:t>While the complete range of ratings range from 1 to 5, the majority venues have ratings close to 4. This means that most restaurants provide good quality food which is liked by the people of the city, thus indicating the high rating. When we plot these venues on the map, we discover that there are clusters of venues around Hinjewadi, Balewadi High Street and Baner. These clusters also have very high ratings (more than 3).</a:t>
            </a:r>
            <a:endParaRPr lang="en-US" sz="1600">
              <a:solidFill>
                <a:schemeClr val="tx1"/>
              </a:solidFill>
            </a:endParaRPr>
          </a:p>
          <a:p>
            <a:endParaRPr lang="en-US" sz="1600">
              <a:solidFill>
                <a:schemeClr val="tx1"/>
              </a:solidFill>
            </a:endParaRPr>
          </a:p>
          <a:p>
            <a:r>
              <a:rPr lang="en-US" sz="1600">
                <a:solidFill>
                  <a:schemeClr val="tx1"/>
                </a:solidFill>
              </a:rPr>
              <a:t>When we take a look at the price values of each venue, we explore that many venues have prices which are in the range of Rs 400 to Rs 700 for one person. However, the variation in prices is very large, given the complete range starts from Rs 100 and goes uptil Rs 1200. On plotting the venues based on their price range on the map, we discovered that venues located near Hinjewadi and Baner are relatively priced lower than venues in Balewadi High Street.</a:t>
            </a:r>
            <a:endParaRPr lang="en-US" sz="16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a:gradFill>
                  <a:gsLst>
                    <a:gs pos="0">
                      <a:srgbClr val="FBFB11"/>
                    </a:gs>
                    <a:gs pos="100000">
                      <a:srgbClr val="838309"/>
                    </a:gs>
                  </a:gsLst>
                  <a:lin scaled="0"/>
                </a:gradFill>
              </a:rPr>
              <a:t>Discussions</a:t>
            </a:r>
            <a:endParaRPr lang="en-IN" altLang="en-US" sz="4800">
              <a:gradFill>
                <a:gsLst>
                  <a:gs pos="0">
                    <a:srgbClr val="FBFB11"/>
                  </a:gs>
                  <a:gs pos="100000">
                    <a:srgbClr val="838309"/>
                  </a:gs>
                </a:gsLst>
                <a:lin scaled="0"/>
              </a:gradFill>
            </a:endParaRPr>
          </a:p>
        </p:txBody>
      </p:sp>
      <p:sp>
        <p:nvSpPr>
          <p:cNvPr id="3" name="Content Placeholder 2"/>
          <p:cNvSpPr>
            <a:spLocks noGrp="1"/>
          </p:cNvSpPr>
          <p:nvPr>
            <p:ph sz="half" idx="1"/>
          </p:nvPr>
        </p:nvSpPr>
        <p:spPr>
          <a:xfrm>
            <a:off x="609600" y="1600200"/>
            <a:ext cx="11433175" cy="4526280"/>
          </a:xfrm>
        </p:spPr>
        <p:txBody>
          <a:bodyPr/>
          <a:p>
            <a:r>
              <a:rPr lang="en-US" sz="2400"/>
              <a:t>Finally, through clusters we identified that there are many venues which are relatively lower priced but have an average rating of 3.57. On the other hand, there are few venues which are high priced and have average rating of 4.03.</a:t>
            </a:r>
            <a:endParaRPr lang="en-US" sz="2400"/>
          </a:p>
          <a:p>
            <a:endParaRPr lang="en-US" sz="2400"/>
          </a:p>
          <a:p>
            <a:r>
              <a:rPr lang="en-US" sz="2400"/>
              <a:t>If you're looking for cheap places with relatively high rating, you should check Hinjewadi.</a:t>
            </a:r>
            <a:endParaRPr lang="en-US" sz="2400"/>
          </a:p>
          <a:p>
            <a:r>
              <a:rPr lang="en-US" sz="2400"/>
              <a:t>If you're looking for the best places, with the highest rating but might also carry a high price tag, you should visit Baner and Balewadi High Street.</a:t>
            </a:r>
            <a:endParaRPr lang="en-US" sz="2400"/>
          </a:p>
          <a:p>
            <a:r>
              <a:rPr lang="en-US" sz="2400"/>
              <a:t>A company can use this information to build up an online website/mobile application, to provide users with up to date information about various venues in the city based on the search criteria (name, rating and price).</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5400">
                <a:gradFill>
                  <a:gsLst>
                    <a:gs pos="0">
                      <a:srgbClr val="14CD68"/>
                    </a:gs>
                    <a:gs pos="100000">
                      <a:srgbClr val="0B6E38"/>
                    </a:gs>
                  </a:gsLst>
                  <a:lin scaled="0"/>
                </a:gradFill>
              </a:rPr>
              <a:t>Conclusions</a:t>
            </a:r>
            <a:endParaRPr lang="en-IN" altLang="en-US" sz="5400">
              <a:gradFill>
                <a:gsLst>
                  <a:gs pos="0">
                    <a:srgbClr val="14CD68"/>
                  </a:gs>
                  <a:gs pos="100000">
                    <a:srgbClr val="0B6E38"/>
                  </a:gs>
                </a:gsLst>
                <a:lin scaled="0"/>
              </a:gradFill>
            </a:endParaRPr>
          </a:p>
        </p:txBody>
      </p:sp>
      <p:sp>
        <p:nvSpPr>
          <p:cNvPr id="3" name="Content Placeholder 2"/>
          <p:cNvSpPr>
            <a:spLocks noGrp="1"/>
          </p:cNvSpPr>
          <p:nvPr>
            <p:ph sz="half" idx="1"/>
          </p:nvPr>
        </p:nvSpPr>
        <p:spPr>
          <a:xfrm>
            <a:off x="238760" y="1536065"/>
            <a:ext cx="11835130" cy="4526280"/>
          </a:xfrm>
        </p:spPr>
        <p:txBody>
          <a:bodyPr/>
          <a:p>
            <a:r>
              <a:rPr lang="en-US"/>
              <a:t>The purpose of this project was to explore the places that a person visiting Pune West could visit. The venues have been identified using Foursquare and Zomato API and have been plotted on the map. The map reveals that there are three major areas a person can visit: Hinjewadi, Baner &amp; Balewadi High Street. Based on the visitor's venue rating and price requirements, he/she can choose amongst the three places.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7955" y="2312670"/>
            <a:ext cx="16088360" cy="3415030"/>
          </a:xfrm>
          <a:prstGeom prst="rect">
            <a:avLst/>
          </a:prstGeom>
          <a:noFill/>
        </p:spPr>
        <p:txBody>
          <a:bodyPr wrap="square" rtlCol="0">
            <a:spAutoFit/>
          </a:bodyPr>
          <a:p>
            <a:pPr algn="l"/>
            <a:r>
              <a:rPr lang="en-IN" altLang="en-US" sz="7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Thank you for reviewing</a:t>
            </a:r>
            <a:endParaRPr lang="en-IN" altLang="en-US" sz="7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algn="l"/>
            <a:r>
              <a:rPr lang="en-IN" altLang="en-US" sz="7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a:t>
            </a:r>
            <a:endParaRPr lang="en-IN" altLang="en-US" sz="7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a:p>
            <a:pPr algn="l"/>
            <a:r>
              <a:rPr lang="en-IN" altLang="en-US" sz="7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						 Prafull Nayan</a:t>
            </a:r>
            <a:endParaRPr lang="en-IN" altLang="en-US" sz="7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0845" y="65405"/>
            <a:ext cx="11171555" cy="2528570"/>
          </a:xfrm>
        </p:spPr>
        <p:txBody>
          <a:bodyPr/>
          <a:p>
            <a:r>
              <a:rPr lang="en-IN" altLang="en-US" sz="8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br>
              <a:rPr lang="en-IN" altLang="en-US"/>
            </a:br>
            <a:br>
              <a:rPr lang="en-US"/>
            </a:br>
            <a:endParaRPr lang="en-US"/>
          </a:p>
        </p:txBody>
      </p:sp>
      <p:sp>
        <p:nvSpPr>
          <p:cNvPr id="3" name="Content Placeholder 2"/>
          <p:cNvSpPr>
            <a:spLocks noGrp="1"/>
          </p:cNvSpPr>
          <p:nvPr>
            <p:ph idx="1"/>
          </p:nvPr>
        </p:nvSpPr>
        <p:spPr/>
        <p:txBody>
          <a:bodyPr/>
          <a:p>
            <a:r>
              <a:rPr lang="en-US" sz="2000"/>
              <a:t>The aim of the project is to identify venues in Pune, India based on their rating and average prices. In this notebook, we will identify various venues in the city of Pune, India, using Foursquare API and Zomato API, to help visitors select the restaurants that suit them the best.</a:t>
            </a:r>
            <a:endParaRPr lang="en-US" sz="2000"/>
          </a:p>
          <a:p>
            <a:endParaRPr lang="en-US" sz="2000"/>
          </a:p>
          <a:p>
            <a:r>
              <a:rPr lang="en-US" sz="2000"/>
              <a:t>Whenever a user is visiting a city they start looking for places to visit during their stay. They primarily look for places based on the venue ratings across all venues and the average prices such that the locations fits in their budget.</a:t>
            </a:r>
            <a:endParaRPr lang="en-US" sz="2000"/>
          </a:p>
          <a:p>
            <a:endParaRPr lang="en-US" sz="2000"/>
          </a:p>
          <a:p>
            <a:r>
              <a:rPr lang="en-US" sz="2000"/>
              <a:t>Here, we'll identify places that are fit for various individuals based on the information collected from the two APIs and Data Science. Once we have the plot with the venues, any company can launch an application using the same data and suggest users such information.</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6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Collection from APIs</a:t>
            </a:r>
            <a:endParaRPr lang="en-IN" altLang="en-US" sz="6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609600" y="1862455"/>
            <a:ext cx="10972800" cy="4925060"/>
          </a:xfrm>
        </p:spPr>
        <p:txBody>
          <a:bodyPr/>
          <a:p>
            <a:r>
              <a:rPr lang="en-US" sz="2400"/>
              <a:t>To begin with, we will take a look at Pune on the Map using the folium library.</a:t>
            </a:r>
            <a:endParaRPr lang="en-US" sz="2400"/>
          </a:p>
          <a:p>
            <a:endParaRPr lang="en-US" sz="2400"/>
          </a:p>
          <a:p>
            <a:r>
              <a:rPr lang="en-US" sz="2400"/>
              <a:t>We will also fetch the data from two different APIs.</a:t>
            </a:r>
            <a:endParaRPr lang="en-US" sz="2400"/>
          </a:p>
          <a:p>
            <a:endParaRPr lang="en-US" sz="2400"/>
          </a:p>
          <a:p>
            <a:r>
              <a:rPr lang="en-US" sz="2400">
                <a:solidFill>
                  <a:schemeClr val="accent6">
                    <a:lumMod val="10000"/>
                  </a:schemeClr>
                </a:solidFill>
              </a:rPr>
              <a:t>Foursquare API</a:t>
            </a:r>
            <a:r>
              <a:rPr lang="en-US" sz="2400">
                <a:solidFill>
                  <a:srgbClr val="FF0000"/>
                </a:solidFill>
              </a:rPr>
              <a:t>:</a:t>
            </a:r>
            <a:r>
              <a:rPr lang="en-US" sz="2400"/>
              <a:t> We will use the Foursquare API to fetch venues in Pune starting from the middle upto 44 Kilometers in each direction.</a:t>
            </a:r>
            <a:endParaRPr lang="en-US" sz="2400"/>
          </a:p>
          <a:p>
            <a:r>
              <a:rPr lang="en-US" sz="2400">
                <a:solidFill>
                  <a:schemeClr val="accent6">
                    <a:lumMod val="10000"/>
                  </a:schemeClr>
                </a:solidFill>
              </a:rPr>
              <a:t>Zomato API:</a:t>
            </a:r>
            <a:r>
              <a:rPr lang="en-US" sz="2400"/>
              <a:t> The Zomato API provides information about various venues including the complete address, user ratings, price for two people, price range and a lot more.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600">
                <a:solidFill>
                  <a:schemeClr val="accent6">
                    <a:lumMod val="10000"/>
                  </a:schemeClr>
                </a:solidFill>
                <a:sym typeface="+mn-ea"/>
              </a:rPr>
              <a:t>Foursquare API</a:t>
            </a:r>
            <a:endParaRPr lang="en-US" sz="6600">
              <a:solidFill>
                <a:schemeClr val="accent6">
                  <a:lumMod val="10000"/>
                </a:schemeClr>
              </a:solidFill>
              <a:sym typeface="+mn-ea"/>
            </a:endParaRPr>
          </a:p>
        </p:txBody>
      </p:sp>
      <p:sp>
        <p:nvSpPr>
          <p:cNvPr id="3" name="Content Placeholder 2"/>
          <p:cNvSpPr>
            <a:spLocks noGrp="1"/>
          </p:cNvSpPr>
          <p:nvPr>
            <p:ph idx="1"/>
          </p:nvPr>
        </p:nvSpPr>
        <p:spPr/>
        <p:txBody>
          <a:bodyPr/>
          <a:p>
            <a:endParaRPr lang="en-US"/>
          </a:p>
          <a:p>
            <a:r>
              <a:rPr lang="en-US"/>
              <a:t>We begin by fetching a total of all venues in Pune upto a range of 4 Kilometers using the Foursquare API. The Foursquare API has the explore API which allows us to find venue recommendations within a given radius from the given coordinates. We will use this API to find all the venues we need.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600">
                <a:solidFill>
                  <a:schemeClr val="accent6">
                    <a:lumMod val="10000"/>
                  </a:schemeClr>
                </a:solidFill>
                <a:sym typeface="+mn-ea"/>
              </a:rPr>
              <a:t>Zomato API</a:t>
            </a:r>
            <a:endParaRPr lang="en-US" sz="6600">
              <a:solidFill>
                <a:schemeClr val="accent6">
                  <a:lumMod val="10000"/>
                </a:schemeClr>
              </a:solidFill>
              <a:sym typeface="+mn-ea"/>
            </a:endParaRPr>
          </a:p>
        </p:txBody>
      </p:sp>
      <p:sp>
        <p:nvSpPr>
          <p:cNvPr id="3" name="Content Placeholder 2"/>
          <p:cNvSpPr>
            <a:spLocks noGrp="1"/>
          </p:cNvSpPr>
          <p:nvPr>
            <p:ph idx="1"/>
          </p:nvPr>
        </p:nvSpPr>
        <p:spPr>
          <a:xfrm>
            <a:off x="609600" y="1600200"/>
            <a:ext cx="11045825" cy="4817110"/>
          </a:xfrm>
        </p:spPr>
        <p:txBody>
          <a:bodyPr/>
          <a:p>
            <a:pPr marL="0" indent="0">
              <a:buNone/>
            </a:pPr>
            <a:r>
              <a:rPr lang="en-US"/>
              <a:t>The Zomato API allows using its search API to search for any given venue based on certain search filters such as query, latitude, longitude and more. Zomato also requires a Zomato user key which can be accessed with a developer account.</a:t>
            </a:r>
            <a:endParaRPr lang="en-US"/>
          </a:p>
          <a:p>
            <a:endParaRPr lang="en-US"/>
          </a:p>
          <a:p>
            <a:pPr marL="0" indent="0">
              <a:buNone/>
            </a:pPr>
            <a:r>
              <a:rPr lang="en-US"/>
              <a:t>We'll use the name, lat, and lng values of various venues fetched from Foursquare API to use the search API and get more information regarding each venue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8000">
                <a:gradFill>
                  <a:gsLst>
                    <a:gs pos="0">
                      <a:srgbClr val="14CD68"/>
                    </a:gs>
                    <a:gs pos="100000">
                      <a:srgbClr val="035C7D"/>
                    </a:gs>
                  </a:gsLst>
                  <a:lin scaled="0"/>
                </a:gradFill>
                <a:sym typeface="+mn-ea"/>
              </a:rPr>
              <a:t>Data Cleaning </a:t>
            </a:r>
            <a:endParaRPr lang="en-US" sz="8000">
              <a:gradFill>
                <a:gsLst>
                  <a:gs pos="0">
                    <a:srgbClr val="14CD68"/>
                  </a:gs>
                  <a:gs pos="100000">
                    <a:srgbClr val="035C7D"/>
                  </a:gs>
                </a:gsLst>
                <a:lin scaled="0"/>
              </a:gradFill>
              <a:sym typeface="+mn-ea"/>
            </a:endParaRPr>
          </a:p>
        </p:txBody>
      </p:sp>
      <p:sp>
        <p:nvSpPr>
          <p:cNvPr id="3" name="Content Placeholder 2"/>
          <p:cNvSpPr>
            <a:spLocks noGrp="1"/>
          </p:cNvSpPr>
          <p:nvPr>
            <p:ph idx="1"/>
          </p:nvPr>
        </p:nvSpPr>
        <p:spPr/>
        <p:txBody>
          <a:bodyPr/>
          <a:p>
            <a:endParaRPr lang="en-US" sz="1600"/>
          </a:p>
          <a:p>
            <a:r>
              <a:rPr lang="en-US" sz="2400"/>
              <a:t>The data from multiple resources might not always align. Thus, it is important to combine the data retrieved from multiple resources properly.</a:t>
            </a:r>
            <a:endParaRPr lang="en-US" sz="2400"/>
          </a:p>
          <a:p>
            <a:endParaRPr lang="en-US" sz="2400"/>
          </a:p>
          <a:p>
            <a:r>
              <a:rPr lang="en-US" sz="2400"/>
              <a:t>We'll first plot the two data points on the map. We'll then try to combine data points that have their latitude and longitude values very close to one another. From the remaining selected venues, we will inspect the venues to ensure that any remaining mismatched venues are also removed from the final dataset of venues before we begin any analysis.</a:t>
            </a:r>
            <a:endParaRPr lang="en-US" sz="2400"/>
          </a:p>
          <a:p>
            <a:endParaRPr lang="en-US" sz="2400"/>
          </a:p>
          <a:p>
            <a:r>
              <a:rPr lang="en-US" sz="2400"/>
              <a:t>We will first plot the Foursquare data on the map.</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9100" y="274955"/>
            <a:ext cx="11163300" cy="1746885"/>
          </a:xfrm>
        </p:spPr>
        <p:txBody>
          <a:bodyPr/>
          <a:p>
            <a:r>
              <a:rPr lang="en-US" sz="8000">
                <a:sym typeface="+mn-ea"/>
              </a:rPr>
              <a:t>Methodology </a:t>
            </a:r>
            <a:br>
              <a:rPr lang="en-US" sz="1400"/>
            </a:br>
            <a:r>
              <a:rPr lang="en-US" sz="1400">
                <a:sym typeface="+mn-ea"/>
              </a:rPr>
              <a:t>This project aims at identifying the venues in Pune based on their rating and average costs. This would enable any visitor to identify the venues he/she wants to visit based on their rating and cost preference.</a:t>
            </a:r>
            <a:endParaRPr lang="en-US" sz="1400"/>
          </a:p>
        </p:txBody>
      </p:sp>
      <p:sp>
        <p:nvSpPr>
          <p:cNvPr id="3" name="Content Placeholder 2"/>
          <p:cNvSpPr>
            <a:spLocks noGrp="1"/>
          </p:cNvSpPr>
          <p:nvPr>
            <p:ph idx="1"/>
          </p:nvPr>
        </p:nvSpPr>
        <p:spPr>
          <a:xfrm>
            <a:off x="419100" y="1684655"/>
            <a:ext cx="11163300" cy="5142230"/>
          </a:xfrm>
        </p:spPr>
        <p:txBody>
          <a:bodyPr/>
          <a:p>
            <a:endParaRPr lang="en-US" sz="1600"/>
          </a:p>
          <a:p>
            <a:endParaRPr lang="en-US" sz="1600"/>
          </a:p>
          <a:p>
            <a:r>
              <a:rPr lang="en-US" sz="1600"/>
              <a:t>As a first step, we retrieved the data from two APIs (Foursquare and Zomato). We extract venue information from the center of Pune, upto a distance of 4 Km. The latitude and longitude values are then used to fetch venue rating and price from Zomato.</a:t>
            </a:r>
            <a:endParaRPr lang="en-US" sz="1600"/>
          </a:p>
          <a:p>
            <a:endParaRPr lang="en-US" sz="1600"/>
          </a:p>
          <a:p>
            <a:r>
              <a:rPr lang="en-US" sz="1600"/>
              <a:t>Secondly, we then explored the data retrieved from the two APIs on the map and identified the top category types. The data from the two sources is carefully combined based on the name, latitude and longitude values from the two sources. The final dataset would include the rating and price values for each venue.</a:t>
            </a:r>
            <a:endParaRPr lang="en-US" sz="1600"/>
          </a:p>
          <a:p>
            <a:endParaRPr lang="en-US" sz="1600"/>
          </a:p>
          <a:p>
            <a:r>
              <a:rPr lang="en-US" sz="1600"/>
              <a:t>Next, we'll analyse the data that we created based on the ratings and price of each venue. We'll identify places where many venues are located so that any visitor can go to one place and enjoy the option to choose amongst many venue options. We'll also explore areas that are high rated and those that are low rated while also plotting the map of high and low priced venues. Lastly, we'll cluster the venues based on the available information of each venue. This will allow us to clearly identify which venues can be recommended and with what characteristics.</a:t>
            </a:r>
            <a:endParaRPr lang="en-US" sz="1600"/>
          </a:p>
          <a:p>
            <a:endParaRPr lang="en-US" sz="1600"/>
          </a:p>
          <a:p>
            <a:r>
              <a:rPr lang="en-US" sz="1600"/>
              <a:t>Finally, we'll discuss and conclude which venues to be explored based on visitor requirement of rating and cost.</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a:gradFill>
                  <a:gsLst>
                    <a:gs pos="0">
                      <a:srgbClr val="14CD68"/>
                    </a:gs>
                    <a:gs pos="100000">
                      <a:srgbClr val="035C7D"/>
                    </a:gs>
                  </a:gsLst>
                  <a:lin scaled="0"/>
                </a:gradFill>
              </a:rPr>
              <a:t>Data Analysis</a:t>
            </a:r>
            <a:endParaRPr lang="en-IN" altLang="en-US" sz="4800">
              <a:gradFill>
                <a:gsLst>
                  <a:gs pos="0">
                    <a:srgbClr val="14CD68"/>
                  </a:gs>
                  <a:gs pos="100000">
                    <a:srgbClr val="035C7D"/>
                  </a:gs>
                </a:gsLst>
                <a:lin scaled="0"/>
              </a:gradFill>
            </a:endParaRPr>
          </a:p>
        </p:txBody>
      </p:sp>
      <p:pic>
        <p:nvPicPr>
          <p:cNvPr id="4" name="Content Placeholder 3" descr="image1"/>
          <p:cNvPicPr>
            <a:picLocks noChangeAspect="1"/>
          </p:cNvPicPr>
          <p:nvPr>
            <p:ph idx="1"/>
          </p:nvPr>
        </p:nvPicPr>
        <p:blipFill>
          <a:blip r:embed="rId1"/>
          <a:stretch>
            <a:fillRect/>
          </a:stretch>
        </p:blipFill>
        <p:spPr>
          <a:xfrm>
            <a:off x="514350" y="1343660"/>
            <a:ext cx="10862945" cy="5256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descr="image2"/>
          <p:cNvPicPr>
            <a:picLocks noChangeAspect="1"/>
          </p:cNvPicPr>
          <p:nvPr>
            <p:ph sz="half" idx="1"/>
          </p:nvPr>
        </p:nvPicPr>
        <p:blipFill>
          <a:blip r:embed="rId1"/>
          <a:stretch>
            <a:fillRect/>
          </a:stretch>
        </p:blipFill>
        <p:spPr>
          <a:xfrm>
            <a:off x="609600" y="673100"/>
            <a:ext cx="11082655" cy="5657850"/>
          </a:xfrm>
          <a:prstGeom prst="rect">
            <a:avLst/>
          </a:prstGeom>
        </p:spPr>
      </p:pic>
      <p:sp>
        <p:nvSpPr>
          <p:cNvPr id="7" name="Content Placeholder 6"/>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6951</Words>
  <Application>WPS Presentation</Application>
  <PresentationFormat>Widescreen</PresentationFormat>
  <Paragraphs>82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Venues In Pune West(India) </dc:title>
  <dc:creator/>
  <cp:lastModifiedBy>KIIT</cp:lastModifiedBy>
  <cp:revision>1</cp:revision>
  <dcterms:created xsi:type="dcterms:W3CDTF">2020-06-30T03:45:13Z</dcterms:created>
  <dcterms:modified xsi:type="dcterms:W3CDTF">2020-06-30T03:45:13Z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