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9109" y="5944870"/>
            <a:ext cx="4892675" cy="913130"/>
          </a:xfrm>
          <a:custGeom>
            <a:avLst/>
            <a:gdLst/>
            <a:ahLst/>
            <a:cxnLst/>
            <a:rect l="l" t="t" r="r" b="b"/>
            <a:pathLst>
              <a:path w="4892675" h="913129">
                <a:moveTo>
                  <a:pt x="77226" y="19413"/>
                </a:moveTo>
                <a:lnTo>
                  <a:pt x="3632395" y="913129"/>
                </a:lnTo>
                <a:lnTo>
                  <a:pt x="4892402" y="913129"/>
                </a:lnTo>
                <a:lnTo>
                  <a:pt x="77226" y="19413"/>
                </a:lnTo>
                <a:close/>
              </a:path>
              <a:path w="4892675" h="913129">
                <a:moveTo>
                  <a:pt x="0" y="0"/>
                </a:moveTo>
                <a:lnTo>
                  <a:pt x="0" y="5079"/>
                </a:lnTo>
                <a:lnTo>
                  <a:pt x="77226" y="19413"/>
                </a:lnTo>
                <a:lnTo>
                  <a:pt x="0" y="0"/>
                </a:lnTo>
                <a:close/>
              </a:path>
            </a:pathLst>
          </a:custGeom>
          <a:solidFill>
            <a:srgbClr val="9ECAD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5140" y="5938520"/>
            <a:ext cx="3650615" cy="919480"/>
          </a:xfrm>
          <a:custGeom>
            <a:avLst/>
            <a:gdLst/>
            <a:ahLst/>
            <a:cxnLst/>
            <a:rect l="l" t="t" r="r" b="b"/>
            <a:pathLst>
              <a:path w="3650615" h="919479">
                <a:moveTo>
                  <a:pt x="0" y="0"/>
                </a:moveTo>
                <a:lnTo>
                  <a:pt x="7620" y="6349"/>
                </a:lnTo>
                <a:lnTo>
                  <a:pt x="2869594" y="919479"/>
                </a:lnTo>
                <a:lnTo>
                  <a:pt x="3650285" y="919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78500"/>
            <a:ext cx="3395979" cy="1079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57403" y="262890"/>
            <a:ext cx="945880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9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800600" cy="42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55029" y="6553346"/>
            <a:ext cx="699134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6490" y="6536836"/>
            <a:ext cx="217170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adisesha1@gmail.com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4" name="object 4"/>
            <p:cNvSpPr/>
            <p:nvPr/>
          </p:nvSpPr>
          <p:spPr>
            <a:xfrm>
              <a:off x="1694179" y="4953000"/>
              <a:ext cx="7449820" cy="487680"/>
            </a:xfrm>
            <a:custGeom>
              <a:avLst/>
              <a:gdLst/>
              <a:ahLst/>
              <a:cxnLst/>
              <a:rect l="l" t="t" r="r" b="b"/>
              <a:pathLst>
                <a:path w="7449820" h="487679">
                  <a:moveTo>
                    <a:pt x="7449820" y="0"/>
                  </a:moveTo>
                  <a:lnTo>
                    <a:pt x="0" y="289559"/>
                  </a:lnTo>
                  <a:lnTo>
                    <a:pt x="7449820" y="487680"/>
                  </a:lnTo>
                  <a:lnTo>
                    <a:pt x="7449820" y="0"/>
                  </a:lnTo>
                  <a:close/>
                </a:path>
              </a:pathLst>
            </a:custGeom>
            <a:solidFill>
              <a:srgbClr val="9ECADB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50" y="5237479"/>
              <a:ext cx="9023350" cy="788670"/>
            </a:xfrm>
            <a:custGeom>
              <a:avLst/>
              <a:gdLst/>
              <a:ahLst/>
              <a:cxnLst/>
              <a:rect l="l" t="t" r="r" b="b"/>
              <a:pathLst>
                <a:path w="9023350" h="788670">
                  <a:moveTo>
                    <a:pt x="9023350" y="0"/>
                  </a:moveTo>
                  <a:lnTo>
                    <a:pt x="0" y="0"/>
                  </a:lnTo>
                  <a:lnTo>
                    <a:pt x="9023350" y="788670"/>
                  </a:lnTo>
                  <a:lnTo>
                    <a:pt x="902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89" y="4998719"/>
              <a:ext cx="913511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992369"/>
              <a:ext cx="9144000" cy="8051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80" y="1755139"/>
            <a:ext cx="8967470" cy="1591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61558" y="3393440"/>
            <a:ext cx="3596641" cy="9900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640"/>
              </a:spcBef>
            </a:pPr>
            <a:r>
              <a:rPr lang="en-IN" sz="2700" spc="-245" dirty="0" err="1">
                <a:solidFill>
                  <a:srgbClr val="454545"/>
                </a:solidFill>
                <a:latin typeface="Arial Black"/>
                <a:cs typeface="Arial Black"/>
              </a:rPr>
              <a:t>Er.</a:t>
            </a:r>
            <a:r>
              <a:rPr lang="en-IN" sz="2700" spc="-305" dirty="0" err="1">
                <a:solidFill>
                  <a:srgbClr val="454545"/>
                </a:solidFill>
                <a:latin typeface="Arial Black"/>
                <a:cs typeface="Arial Black"/>
              </a:rPr>
              <a:t>B.B.NIRANANJAN</a:t>
            </a:r>
            <a:endParaRPr lang="en-IN" sz="2700" spc="-305" dirty="0">
              <a:solidFill>
                <a:srgbClr val="454545"/>
              </a:solidFill>
              <a:latin typeface="Arial Black"/>
              <a:cs typeface="Arial Black"/>
            </a:endParaRPr>
          </a:p>
          <a:p>
            <a:pPr marL="363855">
              <a:lnSpc>
                <a:spcPct val="100000"/>
              </a:lnSpc>
              <a:spcBef>
                <a:spcPts val="640"/>
              </a:spcBef>
            </a:pPr>
            <a:r>
              <a:rPr lang="en-IN" sz="2700" spc="-305" dirty="0" err="1">
                <a:solidFill>
                  <a:srgbClr val="454545"/>
                </a:solidFill>
                <a:latin typeface="Arial Black"/>
                <a:cs typeface="Arial Black"/>
                <a:hlinkClick r:id="rId5"/>
              </a:rPr>
              <a:t>niranjaniiitc</a:t>
            </a:r>
            <a:r>
              <a:rPr sz="2000" spc="-200" dirty="0">
                <a:solidFill>
                  <a:srgbClr val="454545"/>
                </a:solidFill>
                <a:latin typeface="Arial Black"/>
                <a:cs typeface="Arial Black"/>
                <a:hlinkClick r:id="rId5"/>
              </a:rPr>
              <a:t>@</a:t>
            </a:r>
            <a:r>
              <a:rPr lang="en-IN" sz="2000" spc="-200" dirty="0" err="1">
                <a:solidFill>
                  <a:srgbClr val="454545"/>
                </a:solidFill>
                <a:latin typeface="Arial Black"/>
                <a:cs typeface="Arial Black"/>
                <a:hlinkClick r:id="rId5"/>
              </a:rPr>
              <a:t>gmail</a:t>
            </a:r>
            <a:r>
              <a:rPr lang="en-IN" sz="2000" spc="-200" dirty="0">
                <a:solidFill>
                  <a:srgbClr val="454545"/>
                </a:solidFill>
                <a:latin typeface="Arial Black"/>
                <a:cs typeface="Arial Black"/>
                <a:hlinkClick r:id="rId5"/>
              </a:rPr>
              <a:t>.</a:t>
            </a:r>
            <a:r>
              <a:rPr sz="2000" spc="-200" dirty="0">
                <a:solidFill>
                  <a:srgbClr val="454545"/>
                </a:solidFill>
                <a:latin typeface="Arial Black"/>
                <a:cs typeface="Arial Black"/>
                <a:hlinkClick r:id="rId5"/>
              </a:rPr>
              <a:t>com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79" y="262890"/>
            <a:ext cx="4657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1360" algn="l"/>
              </a:tabLst>
            </a:pP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T</a:t>
            </a:r>
            <a:r>
              <a:rPr spc="120" dirty="0"/>
              <a:t>yp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0070" y="415290"/>
            <a:ext cx="2023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</a:tabLst>
            </a:pPr>
            <a:r>
              <a:rPr sz="2800" b="1" spc="60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2800" b="1" spc="7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800" b="1" spc="22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sz="2800" b="1" spc="22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6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spc="7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869" y="1329690"/>
            <a:ext cx="75012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  <a:tabLst>
                <a:tab pos="895985" algn="l"/>
                <a:tab pos="3296920" algn="l"/>
              </a:tabLst>
            </a:pPr>
            <a:r>
              <a:rPr sz="2800" b="1" spc="40" dirty="0">
                <a:solidFill>
                  <a:srgbClr val="FF3300"/>
                </a:solidFill>
                <a:latin typeface="Arial"/>
                <a:cs typeface="Arial"/>
              </a:rPr>
              <a:t>Two	</a:t>
            </a:r>
            <a:r>
              <a:rPr sz="2800" b="1" spc="90" dirty="0">
                <a:solidFill>
                  <a:srgbClr val="FF3300"/>
                </a:solidFill>
                <a:latin typeface="Arial"/>
                <a:cs typeface="Arial"/>
              </a:rPr>
              <a:t>Dimensional	</a:t>
            </a:r>
            <a:r>
              <a:rPr sz="2800" b="1" spc="50" dirty="0">
                <a:solidFill>
                  <a:srgbClr val="FF3300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  <a:p>
            <a:pPr marL="12700" marR="5080" indent="1023619">
              <a:lnSpc>
                <a:spcPts val="3360"/>
              </a:lnSpc>
              <a:spcBef>
                <a:spcPts val="105"/>
              </a:spcBef>
            </a:pPr>
            <a:r>
              <a:rPr sz="2800" spc="-320" dirty="0">
                <a:latin typeface="Arial Black"/>
                <a:cs typeface="Arial Black"/>
              </a:rPr>
              <a:t>An </a:t>
            </a:r>
            <a:r>
              <a:rPr sz="2800" spc="-315" dirty="0">
                <a:latin typeface="Arial Black"/>
                <a:cs typeface="Arial Black"/>
              </a:rPr>
              <a:t>array </a:t>
            </a:r>
            <a:r>
              <a:rPr sz="2800" spc="-430" dirty="0">
                <a:latin typeface="Arial Black"/>
                <a:cs typeface="Arial Black"/>
              </a:rPr>
              <a:t>with </a:t>
            </a:r>
            <a:r>
              <a:rPr sz="2800" spc="-475" dirty="0">
                <a:latin typeface="Arial Black"/>
                <a:cs typeface="Arial Black"/>
              </a:rPr>
              <a:t>two </a:t>
            </a:r>
            <a:r>
              <a:rPr sz="2800" spc="-330" dirty="0">
                <a:latin typeface="Arial Black"/>
                <a:cs typeface="Arial Black"/>
              </a:rPr>
              <a:t>subscripts. </a:t>
            </a:r>
            <a:r>
              <a:rPr sz="2800" spc="-320" dirty="0">
                <a:latin typeface="Arial Black"/>
                <a:cs typeface="Arial Black"/>
              </a:rPr>
              <a:t>The </a:t>
            </a:r>
            <a:r>
              <a:rPr sz="2800" spc="-345" dirty="0">
                <a:latin typeface="Arial Black"/>
                <a:cs typeface="Arial Black"/>
              </a:rPr>
              <a:t>first  subscripts </a:t>
            </a:r>
            <a:r>
              <a:rPr sz="2800" spc="-310" dirty="0">
                <a:latin typeface="Arial Black"/>
                <a:cs typeface="Arial Black"/>
              </a:rPr>
              <a:t>is </a:t>
            </a:r>
            <a:r>
              <a:rPr sz="2800" spc="-340" dirty="0">
                <a:latin typeface="Arial Black"/>
                <a:cs typeface="Arial Black"/>
              </a:rPr>
              <a:t>called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90" dirty="0">
                <a:latin typeface="Arial Black"/>
                <a:cs typeface="Arial Black"/>
              </a:rPr>
              <a:t>“row”, </a:t>
            </a:r>
            <a:r>
              <a:rPr sz="2800" spc="-315" dirty="0">
                <a:latin typeface="Arial Black"/>
                <a:cs typeface="Arial Black"/>
              </a:rPr>
              <a:t>and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40" dirty="0">
                <a:latin typeface="Arial Black"/>
                <a:cs typeface="Arial Black"/>
              </a:rPr>
              <a:t>second </a:t>
            </a:r>
            <a:r>
              <a:rPr sz="2800" spc="-310" dirty="0">
                <a:latin typeface="Arial Black"/>
                <a:cs typeface="Arial Black"/>
              </a:rPr>
              <a:t>is  </a:t>
            </a:r>
            <a:r>
              <a:rPr sz="2800" spc="-340" dirty="0">
                <a:latin typeface="Arial Black"/>
                <a:cs typeface="Arial Black"/>
              </a:rPr>
              <a:t>called </a:t>
            </a:r>
            <a:r>
              <a:rPr sz="2800" spc="-365" dirty="0">
                <a:latin typeface="Arial Black"/>
                <a:cs typeface="Arial Black"/>
              </a:rPr>
              <a:t>the</a:t>
            </a:r>
            <a:r>
              <a:rPr sz="2800" spc="15" dirty="0">
                <a:latin typeface="Arial Black"/>
                <a:cs typeface="Arial Black"/>
              </a:rPr>
              <a:t> </a:t>
            </a:r>
            <a:r>
              <a:rPr sz="2800" spc="-370" dirty="0">
                <a:latin typeface="Arial Black"/>
                <a:cs typeface="Arial Black"/>
              </a:rPr>
              <a:t>“column”.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 Black"/>
              <a:cs typeface="Arial Black"/>
            </a:endParaRPr>
          </a:p>
          <a:p>
            <a:pPr marL="226695" algn="ctr">
              <a:lnSpc>
                <a:spcPct val="100000"/>
              </a:lnSpc>
              <a:tabLst>
                <a:tab pos="817244" algn="l"/>
                <a:tab pos="2202815" algn="l"/>
                <a:tab pos="2458720" algn="l"/>
                <a:tab pos="2694305" algn="l"/>
              </a:tabLst>
            </a:pPr>
            <a:r>
              <a:rPr sz="2800" b="1" spc="-5" dirty="0">
                <a:solidFill>
                  <a:srgbClr val="FF9900"/>
                </a:solidFill>
                <a:latin typeface="Arial"/>
                <a:cs typeface="Arial"/>
              </a:rPr>
              <a:t>int	</a:t>
            </a:r>
            <a:r>
              <a:rPr sz="2800" b="1" spc="80" dirty="0">
                <a:solidFill>
                  <a:srgbClr val="FF9900"/>
                </a:solidFill>
                <a:latin typeface="Arial"/>
                <a:cs typeface="Arial"/>
              </a:rPr>
              <a:t>ArrayX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[	</a:t>
            </a:r>
            <a:r>
              <a:rPr sz="2800" b="1" spc="-160" dirty="0">
                <a:solidFill>
                  <a:srgbClr val="FF9900"/>
                </a:solidFill>
                <a:latin typeface="Arial"/>
                <a:cs typeface="Arial"/>
              </a:rPr>
              <a:t>j	</a:t>
            </a:r>
            <a:r>
              <a:rPr sz="2800" b="1" dirty="0">
                <a:solidFill>
                  <a:srgbClr val="FF9900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52240" y="4076700"/>
            <a:ext cx="172720" cy="532130"/>
            <a:chOff x="3952240" y="4076700"/>
            <a:chExt cx="172720" cy="532130"/>
          </a:xfrm>
        </p:grpSpPr>
        <p:sp>
          <p:nvSpPr>
            <p:cNvPr id="6" name="object 6"/>
            <p:cNvSpPr/>
            <p:nvPr/>
          </p:nvSpPr>
          <p:spPr>
            <a:xfrm>
              <a:off x="4038600" y="4236720"/>
              <a:ext cx="0" cy="372110"/>
            </a:xfrm>
            <a:custGeom>
              <a:avLst/>
              <a:gdLst/>
              <a:ahLst/>
              <a:cxnLst/>
              <a:rect l="l" t="t" r="r" b="b"/>
              <a:pathLst>
                <a:path h="372110">
                  <a:moveTo>
                    <a:pt x="0" y="372109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2240" y="4076700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86360" y="0"/>
                  </a:moveTo>
                  <a:lnTo>
                    <a:pt x="0" y="171450"/>
                  </a:lnTo>
                  <a:lnTo>
                    <a:pt x="172720" y="17145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85740" y="4114800"/>
            <a:ext cx="581660" cy="473075"/>
            <a:chOff x="5285740" y="4114800"/>
            <a:chExt cx="581660" cy="473075"/>
          </a:xfrm>
        </p:grpSpPr>
        <p:sp>
          <p:nvSpPr>
            <p:cNvPr id="9" name="object 9"/>
            <p:cNvSpPr/>
            <p:nvPr/>
          </p:nvSpPr>
          <p:spPr>
            <a:xfrm>
              <a:off x="5372100" y="4274820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7179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5740" y="4114800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86360" y="0"/>
                  </a:moveTo>
                  <a:lnTo>
                    <a:pt x="0" y="171450"/>
                  </a:lnTo>
                  <a:lnTo>
                    <a:pt x="172720" y="17145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2100" y="4559300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5714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03270" y="4618990"/>
            <a:ext cx="192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15" dirty="0">
                <a:latin typeface="Arial Black"/>
                <a:cs typeface="Arial Black"/>
              </a:rPr>
              <a:t>Array</a:t>
            </a:r>
            <a:r>
              <a:rPr sz="2800" spc="-235" dirty="0">
                <a:latin typeface="Arial Black"/>
                <a:cs typeface="Arial Black"/>
              </a:rPr>
              <a:t> </a:t>
            </a:r>
            <a:r>
              <a:rPr sz="2800" spc="-355" dirty="0">
                <a:latin typeface="Arial Black"/>
                <a:cs typeface="Arial Black"/>
              </a:rPr>
              <a:t>Name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1070" y="4301490"/>
            <a:ext cx="875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20" dirty="0">
                <a:latin typeface="Arial Black"/>
                <a:cs typeface="Arial Black"/>
              </a:rPr>
              <a:t>i</a:t>
            </a:r>
            <a:r>
              <a:rPr sz="2800" spc="-355" dirty="0">
                <a:latin typeface="Arial Black"/>
                <a:cs typeface="Arial Black"/>
              </a:rPr>
              <a:t>ndex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43200" y="4114800"/>
            <a:ext cx="657860" cy="473075"/>
            <a:chOff x="2743200" y="4114800"/>
            <a:chExt cx="657860" cy="473075"/>
          </a:xfrm>
        </p:grpSpPr>
        <p:sp>
          <p:nvSpPr>
            <p:cNvPr id="15" name="object 15"/>
            <p:cNvSpPr/>
            <p:nvPr/>
          </p:nvSpPr>
          <p:spPr>
            <a:xfrm>
              <a:off x="3314700" y="4274820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7179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8340" y="4114800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86360" y="0"/>
                  </a:moveTo>
                  <a:lnTo>
                    <a:pt x="0" y="171450"/>
                  </a:lnTo>
                  <a:lnTo>
                    <a:pt x="172720" y="17145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3200" y="4559300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571500" y="0"/>
                  </a:moveTo>
                  <a:lnTo>
                    <a:pt x="0" y="0"/>
                  </a:lnTo>
                </a:path>
              </a:pathLst>
            </a:custGeom>
            <a:ln w="5714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0269" y="4301490"/>
            <a:ext cx="2389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51710" algn="l"/>
              </a:tabLst>
            </a:pPr>
            <a:r>
              <a:rPr sz="2800" spc="-320" dirty="0">
                <a:latin typeface="Arial Black"/>
                <a:cs typeface="Arial Black"/>
              </a:rPr>
              <a:t>Base</a:t>
            </a:r>
            <a:r>
              <a:rPr sz="2800" spc="-160" dirty="0">
                <a:latin typeface="Arial Black"/>
                <a:cs typeface="Arial Black"/>
              </a:rPr>
              <a:t> </a:t>
            </a:r>
            <a:r>
              <a:rPr sz="2800" spc="-350" dirty="0">
                <a:latin typeface="Arial Black"/>
                <a:cs typeface="Arial Black"/>
              </a:rPr>
              <a:t>type </a:t>
            </a:r>
            <a:r>
              <a:rPr sz="2800" spc="-170" dirty="0">
                <a:latin typeface="Arial Black"/>
                <a:cs typeface="Arial Black"/>
              </a:rPr>
              <a:t> </a:t>
            </a:r>
            <a:r>
              <a:rPr sz="4200" b="1" spc="-240" baseline="40674" dirty="0">
                <a:solidFill>
                  <a:srgbClr val="FF9900"/>
                </a:solidFill>
                <a:latin typeface="Arial"/>
                <a:cs typeface="Arial"/>
              </a:rPr>
              <a:t>k	</a:t>
            </a:r>
            <a:r>
              <a:rPr sz="4200" b="1" spc="-232" baseline="40674" dirty="0">
                <a:solidFill>
                  <a:srgbClr val="FF9900"/>
                </a:solidFill>
                <a:latin typeface="Arial"/>
                <a:cs typeface="Arial"/>
              </a:rPr>
              <a:t>]</a:t>
            </a:r>
            <a:endParaRPr sz="4200" baseline="40674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10</a:t>
            </a:fld>
            <a:endParaRPr spc="-114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93720"/>
            <a:ext cx="990600" cy="807720"/>
          </a:xfrm>
          <a:custGeom>
            <a:avLst/>
            <a:gdLst/>
            <a:ahLst/>
            <a:cxnLst/>
            <a:rect l="l" t="t" r="r" b="b"/>
            <a:pathLst>
              <a:path w="990600" h="807720">
                <a:moveTo>
                  <a:pt x="990600" y="0"/>
                </a:moveTo>
                <a:lnTo>
                  <a:pt x="0" y="0"/>
                </a:lnTo>
                <a:lnTo>
                  <a:pt x="0" y="807719"/>
                </a:lnTo>
                <a:lnTo>
                  <a:pt x="990600" y="807719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79" y="262890"/>
            <a:ext cx="4657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1360" algn="l"/>
              </a:tabLst>
            </a:pP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T</a:t>
            </a:r>
            <a:r>
              <a:rPr spc="120" dirty="0"/>
              <a:t>yp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8469" y="1191259"/>
            <a:ext cx="31534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95985" algn="l"/>
              </a:tabLst>
            </a:pP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55" dirty="0">
                <a:solidFill>
                  <a:srgbClr val="FF3300"/>
                </a:solidFill>
                <a:latin typeface="Arial"/>
                <a:cs typeface="Arial"/>
              </a:rPr>
              <a:t>w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b="1" spc="55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si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on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l  </a:t>
            </a:r>
            <a:r>
              <a:rPr sz="2800" b="1" spc="50" dirty="0">
                <a:solidFill>
                  <a:srgbClr val="FF3300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2359659"/>
            <a:ext cx="150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5" dirty="0">
                <a:latin typeface="Arial Black"/>
                <a:cs typeface="Arial Black"/>
              </a:rPr>
              <a:t>E</a:t>
            </a:r>
            <a:r>
              <a:rPr sz="2800" spc="-360" dirty="0">
                <a:latin typeface="Arial Black"/>
                <a:cs typeface="Arial Black"/>
              </a:rPr>
              <a:t>xa</a:t>
            </a:r>
            <a:r>
              <a:rPr sz="2800" spc="-540" dirty="0">
                <a:latin typeface="Arial Black"/>
                <a:cs typeface="Arial Black"/>
              </a:rPr>
              <a:t>m</a:t>
            </a:r>
            <a:r>
              <a:rPr sz="2800" spc="-420" dirty="0">
                <a:latin typeface="Arial Black"/>
                <a:cs typeface="Arial Black"/>
              </a:rPr>
              <a:t>p</a:t>
            </a:r>
            <a:r>
              <a:rPr sz="2800" spc="-204" dirty="0">
                <a:latin typeface="Arial Black"/>
                <a:cs typeface="Arial Black"/>
              </a:rPr>
              <a:t>l</a:t>
            </a:r>
            <a:r>
              <a:rPr sz="2800" spc="-325" dirty="0">
                <a:latin typeface="Arial Black"/>
                <a:cs typeface="Arial Black"/>
              </a:rPr>
              <a:t>e</a:t>
            </a:r>
            <a:r>
              <a:rPr sz="2800" spc="-155" dirty="0">
                <a:latin typeface="Arial Black"/>
                <a:cs typeface="Arial Black"/>
              </a:rPr>
              <a:t>: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200" y="3319779"/>
            <a:ext cx="747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093719"/>
            <a:ext cx="4953000" cy="2423160"/>
          </a:xfrm>
          <a:custGeom>
            <a:avLst/>
            <a:gdLst/>
            <a:ahLst/>
            <a:cxnLst/>
            <a:rect l="l" t="t" r="r" b="b"/>
            <a:pathLst>
              <a:path w="4953000" h="2423160">
                <a:moveTo>
                  <a:pt x="4953000" y="0"/>
                </a:moveTo>
                <a:lnTo>
                  <a:pt x="3962400" y="0"/>
                </a:lnTo>
                <a:lnTo>
                  <a:pt x="2973070" y="0"/>
                </a:lnTo>
                <a:lnTo>
                  <a:pt x="1981200" y="0"/>
                </a:lnTo>
                <a:lnTo>
                  <a:pt x="990600" y="0"/>
                </a:lnTo>
                <a:lnTo>
                  <a:pt x="990600" y="807720"/>
                </a:lnTo>
                <a:lnTo>
                  <a:pt x="0" y="807720"/>
                </a:lnTo>
                <a:lnTo>
                  <a:pt x="0" y="1616710"/>
                </a:lnTo>
                <a:lnTo>
                  <a:pt x="0" y="2423160"/>
                </a:lnTo>
                <a:lnTo>
                  <a:pt x="990600" y="2423160"/>
                </a:lnTo>
                <a:lnTo>
                  <a:pt x="1981200" y="2423160"/>
                </a:lnTo>
                <a:lnTo>
                  <a:pt x="1981200" y="1616710"/>
                </a:lnTo>
                <a:lnTo>
                  <a:pt x="2973070" y="1616710"/>
                </a:lnTo>
                <a:lnTo>
                  <a:pt x="3962400" y="1616710"/>
                </a:lnTo>
                <a:lnTo>
                  <a:pt x="4953000" y="1616710"/>
                </a:lnTo>
                <a:lnTo>
                  <a:pt x="4953000" y="807720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169" y="4710429"/>
            <a:ext cx="142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19175" algn="l"/>
              </a:tabLst>
            </a:pP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1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97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4710429"/>
            <a:ext cx="2971800" cy="806450"/>
          </a:xfrm>
          <a:custGeom>
            <a:avLst/>
            <a:gdLst/>
            <a:ahLst/>
            <a:cxnLst/>
            <a:rect l="l" t="t" r="r" b="b"/>
            <a:pathLst>
              <a:path w="2971800" h="806450">
                <a:moveTo>
                  <a:pt x="2971800" y="0"/>
                </a:moveTo>
                <a:lnTo>
                  <a:pt x="1981200" y="0"/>
                </a:lnTo>
                <a:lnTo>
                  <a:pt x="991870" y="0"/>
                </a:lnTo>
                <a:lnTo>
                  <a:pt x="0" y="0"/>
                </a:lnTo>
                <a:lnTo>
                  <a:pt x="0" y="806450"/>
                </a:lnTo>
                <a:lnTo>
                  <a:pt x="991870" y="806450"/>
                </a:lnTo>
                <a:lnTo>
                  <a:pt x="1981200" y="806450"/>
                </a:lnTo>
                <a:lnTo>
                  <a:pt x="2971800" y="80645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16779" y="4710429"/>
            <a:ext cx="408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87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5516879"/>
            <a:ext cx="1981200" cy="807720"/>
          </a:xfrm>
          <a:custGeom>
            <a:avLst/>
            <a:gdLst/>
            <a:ahLst/>
            <a:cxnLst/>
            <a:rect l="l" t="t" r="r" b="b"/>
            <a:pathLst>
              <a:path w="1981200" h="807720">
                <a:moveTo>
                  <a:pt x="1981200" y="0"/>
                </a:moveTo>
                <a:lnTo>
                  <a:pt x="990600" y="0"/>
                </a:lnTo>
                <a:lnTo>
                  <a:pt x="0" y="0"/>
                </a:lnTo>
                <a:lnTo>
                  <a:pt x="0" y="807720"/>
                </a:lnTo>
                <a:lnTo>
                  <a:pt x="990600" y="807720"/>
                </a:lnTo>
                <a:lnTo>
                  <a:pt x="1981200" y="80772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5169" y="5516879"/>
            <a:ext cx="142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19175" algn="l"/>
              </a:tabLst>
            </a:pP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2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76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8400" y="5516879"/>
            <a:ext cx="1981200" cy="807720"/>
          </a:xfrm>
          <a:custGeom>
            <a:avLst/>
            <a:gdLst/>
            <a:ahLst/>
            <a:cxnLst/>
            <a:rect l="l" t="t" r="r" b="b"/>
            <a:pathLst>
              <a:path w="1981200" h="807720">
                <a:moveTo>
                  <a:pt x="1981200" y="0"/>
                </a:moveTo>
                <a:lnTo>
                  <a:pt x="991870" y="0"/>
                </a:lnTo>
                <a:lnTo>
                  <a:pt x="0" y="0"/>
                </a:lnTo>
                <a:lnTo>
                  <a:pt x="0" y="807720"/>
                </a:lnTo>
                <a:lnTo>
                  <a:pt x="991870" y="807720"/>
                </a:lnTo>
                <a:lnTo>
                  <a:pt x="1981200" y="80772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169" y="2345690"/>
            <a:ext cx="4429760" cy="362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0" marR="802005">
              <a:lnSpc>
                <a:spcPct val="100000"/>
              </a:lnSpc>
              <a:spcBef>
                <a:spcPts val="100"/>
              </a:spcBef>
              <a:tabLst>
                <a:tab pos="2004060" algn="l"/>
                <a:tab pos="2908935" algn="l"/>
                <a:tab pos="3164840" algn="l"/>
                <a:tab pos="3519804" algn="l"/>
              </a:tabLst>
            </a:pPr>
            <a:r>
              <a:rPr sz="2800" b="1" spc="21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800" b="1" spc="60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800" b="1" spc="225" dirty="0">
                <a:solidFill>
                  <a:srgbClr val="FF9900"/>
                </a:solidFill>
                <a:latin typeface="Arial"/>
                <a:cs typeface="Arial"/>
              </a:rPr>
              <a:t>a</a:t>
            </a:r>
            <a:r>
              <a:rPr sz="2800" b="1" spc="70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800" b="1" dirty="0">
                <a:solidFill>
                  <a:srgbClr val="FF9900"/>
                </a:solidFill>
                <a:latin typeface="Arial"/>
                <a:cs typeface="Arial"/>
              </a:rPr>
              <a:t>e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[</a:t>
            </a:r>
            <a:r>
              <a:rPr sz="2800" b="1" dirty="0">
                <a:solidFill>
                  <a:srgbClr val="FF9900"/>
                </a:solidFill>
                <a:latin typeface="Arial"/>
                <a:cs typeface="Arial"/>
              </a:rPr>
              <a:t>	3	,  4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977265" algn="ctr">
              <a:lnSpc>
                <a:spcPts val="2530"/>
              </a:lnSpc>
              <a:tabLst>
                <a:tab pos="1969135" algn="l"/>
                <a:tab pos="2959735" algn="l"/>
                <a:tab pos="3949065" algn="l"/>
              </a:tabLst>
            </a:pPr>
            <a:r>
              <a:rPr sz="2800" b="1" spc="-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0	</a:t>
            </a:r>
            <a:r>
              <a:rPr sz="2800" b="1" spc="-1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1	</a:t>
            </a:r>
            <a:r>
              <a:rPr sz="2800" b="1" spc="-1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2	</a:t>
            </a:r>
            <a:r>
              <a:rPr sz="2800" b="1" spc="-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019175" algn="l"/>
                <a:tab pos="2011045" algn="l"/>
                <a:tab pos="3001645" algn="l"/>
                <a:tab pos="3990975" algn="l"/>
              </a:tabLst>
            </a:pPr>
            <a:r>
              <a:rPr sz="2800" b="1" spc="-5" dirty="0">
                <a:latin typeface="Arial"/>
                <a:cs typeface="Arial"/>
              </a:rPr>
              <a:t>R0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71	85	90	95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979805" algn="ctr">
              <a:lnSpc>
                <a:spcPct val="100000"/>
              </a:lnSpc>
              <a:tabLst>
                <a:tab pos="1970405" algn="l"/>
              </a:tabLst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88	78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979805" algn="ctr">
              <a:lnSpc>
                <a:spcPct val="100000"/>
              </a:lnSpc>
              <a:tabLst>
                <a:tab pos="1970405" algn="l"/>
              </a:tabLst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84	92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9600" y="5516879"/>
            <a:ext cx="990600" cy="807720"/>
          </a:xfrm>
          <a:custGeom>
            <a:avLst/>
            <a:gdLst/>
            <a:ahLst/>
            <a:cxnLst/>
            <a:rect l="l" t="t" r="r" b="b"/>
            <a:pathLst>
              <a:path w="990600" h="807720">
                <a:moveTo>
                  <a:pt x="990600" y="0"/>
                </a:moveTo>
                <a:lnTo>
                  <a:pt x="0" y="0"/>
                </a:lnTo>
                <a:lnTo>
                  <a:pt x="0" y="807720"/>
                </a:lnTo>
                <a:lnTo>
                  <a:pt x="990600" y="80772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16779" y="5516879"/>
            <a:ext cx="408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65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72200" y="1676399"/>
            <a:ext cx="2209800" cy="4761230"/>
          </a:xfrm>
          <a:custGeom>
            <a:avLst/>
            <a:gdLst/>
            <a:ahLst/>
            <a:cxnLst/>
            <a:rect l="l" t="t" r="r" b="b"/>
            <a:pathLst>
              <a:path w="2209800" h="4761230">
                <a:moveTo>
                  <a:pt x="2209800" y="0"/>
                </a:moveTo>
                <a:lnTo>
                  <a:pt x="0" y="0"/>
                </a:lnTo>
                <a:lnTo>
                  <a:pt x="0" y="396240"/>
                </a:lnTo>
                <a:lnTo>
                  <a:pt x="0" y="793750"/>
                </a:lnTo>
                <a:lnTo>
                  <a:pt x="0" y="4761230"/>
                </a:lnTo>
                <a:lnTo>
                  <a:pt x="2209800" y="4761230"/>
                </a:lnTo>
                <a:lnTo>
                  <a:pt x="2209800" y="396240"/>
                </a:lnTo>
                <a:lnTo>
                  <a:pt x="2209800" y="0"/>
                </a:lnTo>
                <a:close/>
              </a:path>
            </a:pathLst>
          </a:custGeom>
          <a:solidFill>
            <a:srgbClr val="DEE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9670" y="1991359"/>
            <a:ext cx="1869439" cy="43878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[0,1]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[0,2]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[0,3]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[1,0]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[1,1]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[1,2]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[1,3]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[2,0]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[2,1]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[2,2]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[2,3]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11</a:t>
            </a:fld>
            <a:endParaRPr spc="-114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35270" y="415290"/>
            <a:ext cx="2021839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</a:tabLst>
            </a:pPr>
            <a:r>
              <a:rPr sz="2800" b="1" spc="5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800" b="1" spc="7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800" b="1" spc="6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800" b="1" spc="22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sz="2800" b="1" spc="2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6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spc="7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2640"/>
              </a:spcBef>
            </a:pPr>
            <a:r>
              <a:rPr sz="2800" b="1" spc="40" dirty="0">
                <a:solidFill>
                  <a:srgbClr val="FF9999"/>
                </a:solidFill>
                <a:latin typeface="Arial"/>
                <a:cs typeface="Arial"/>
              </a:rPr>
              <a:t>Row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9670" y="1583690"/>
            <a:ext cx="18694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75" dirty="0">
                <a:latin typeface="Arial"/>
                <a:cs typeface="Arial"/>
              </a:rPr>
              <a:t>G</a:t>
            </a:r>
            <a:r>
              <a:rPr sz="4200" b="1" spc="-712" baseline="-2976" dirty="0">
                <a:solidFill>
                  <a:srgbClr val="FF9999"/>
                </a:solidFill>
                <a:latin typeface="Arial"/>
                <a:cs typeface="Arial"/>
              </a:rPr>
              <a:t>m</a:t>
            </a:r>
            <a:r>
              <a:rPr sz="2000" spc="-475" dirty="0">
                <a:latin typeface="Arial"/>
                <a:cs typeface="Arial"/>
              </a:rPr>
              <a:t>ra</a:t>
            </a:r>
            <a:r>
              <a:rPr sz="4200" b="1" spc="-712" baseline="-2976" dirty="0">
                <a:solidFill>
                  <a:srgbClr val="FF9999"/>
                </a:solidFill>
                <a:latin typeface="Arial"/>
                <a:cs typeface="Arial"/>
              </a:rPr>
              <a:t>a</a:t>
            </a:r>
            <a:r>
              <a:rPr sz="2000" spc="-475" dirty="0">
                <a:latin typeface="Arial"/>
                <a:cs typeface="Arial"/>
              </a:rPr>
              <a:t>de</a:t>
            </a:r>
            <a:r>
              <a:rPr sz="4200" b="1" spc="-712" baseline="-2976" dirty="0">
                <a:solidFill>
                  <a:srgbClr val="FF9999"/>
                </a:solidFill>
                <a:latin typeface="Arial"/>
                <a:cs typeface="Arial"/>
              </a:rPr>
              <a:t>jo</a:t>
            </a:r>
            <a:r>
              <a:rPr sz="2000" spc="-475" dirty="0">
                <a:latin typeface="Arial"/>
                <a:cs typeface="Arial"/>
              </a:rPr>
              <a:t>[0</a:t>
            </a:r>
            <a:r>
              <a:rPr sz="4200" b="1" spc="-712" baseline="-2976" dirty="0">
                <a:solidFill>
                  <a:srgbClr val="FF9999"/>
                </a:solidFill>
                <a:latin typeface="Arial"/>
                <a:cs typeface="Arial"/>
              </a:rPr>
              <a:t>r</a:t>
            </a:r>
            <a:r>
              <a:rPr sz="2000" spc="-475" dirty="0">
                <a:latin typeface="Arial"/>
                <a:cs typeface="Arial"/>
              </a:rPr>
              <a:t>,0]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79" y="262890"/>
            <a:ext cx="4657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1360" algn="l"/>
              </a:tabLst>
            </a:pP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T</a:t>
            </a:r>
            <a:r>
              <a:rPr spc="120" dirty="0"/>
              <a:t>yp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191259"/>
            <a:ext cx="3898900" cy="160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9935">
              <a:lnSpc>
                <a:spcPct val="100000"/>
              </a:lnSpc>
              <a:spcBef>
                <a:spcPts val="100"/>
              </a:spcBef>
              <a:tabLst>
                <a:tab pos="895985" algn="l"/>
              </a:tabLst>
            </a:pP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55" dirty="0">
                <a:solidFill>
                  <a:srgbClr val="FF3300"/>
                </a:solidFill>
                <a:latin typeface="Arial"/>
                <a:cs typeface="Arial"/>
              </a:rPr>
              <a:t>w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b="1" spc="55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si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on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l  </a:t>
            </a:r>
            <a:r>
              <a:rPr sz="2800" b="1" spc="50" dirty="0">
                <a:solidFill>
                  <a:srgbClr val="FF3300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  <a:tabLst>
                <a:tab pos="1917064" algn="l"/>
                <a:tab pos="3175635" algn="l"/>
                <a:tab pos="3431540" algn="l"/>
                <a:tab pos="3786504" algn="l"/>
              </a:tabLst>
            </a:pPr>
            <a:r>
              <a:rPr sz="4200" b="1" spc="322" baseline="-1984" dirty="0">
                <a:latin typeface="Arial"/>
                <a:cs typeface="Arial"/>
              </a:rPr>
              <a:t>E</a:t>
            </a:r>
            <a:r>
              <a:rPr sz="4200" b="1" spc="97" baseline="-1984" dirty="0">
                <a:latin typeface="Arial"/>
                <a:cs typeface="Arial"/>
              </a:rPr>
              <a:t>x</a:t>
            </a:r>
            <a:r>
              <a:rPr sz="4200" b="1" spc="337" baseline="-1984" dirty="0">
                <a:latin typeface="Arial"/>
                <a:cs typeface="Arial"/>
              </a:rPr>
              <a:t>a</a:t>
            </a:r>
            <a:r>
              <a:rPr sz="4200" b="1" spc="82" baseline="-1984" dirty="0">
                <a:latin typeface="Arial"/>
                <a:cs typeface="Arial"/>
              </a:rPr>
              <a:t>m</a:t>
            </a:r>
            <a:r>
              <a:rPr sz="4200" b="1" spc="104" baseline="-1984" dirty="0">
                <a:latin typeface="Arial"/>
                <a:cs typeface="Arial"/>
              </a:rPr>
              <a:t>p</a:t>
            </a:r>
            <a:r>
              <a:rPr sz="4200" b="1" spc="97" baseline="-1984" dirty="0">
                <a:latin typeface="Arial"/>
                <a:cs typeface="Arial"/>
              </a:rPr>
              <a:t>l</a:t>
            </a:r>
            <a:r>
              <a:rPr sz="4200" b="1" spc="337" baseline="-1984" dirty="0">
                <a:latin typeface="Arial"/>
                <a:cs typeface="Arial"/>
              </a:rPr>
              <a:t>e</a:t>
            </a:r>
            <a:r>
              <a:rPr sz="4200" b="1" spc="-232" baseline="-1984" dirty="0">
                <a:latin typeface="Arial"/>
                <a:cs typeface="Arial"/>
              </a:rPr>
              <a:t>:</a:t>
            </a:r>
            <a:r>
              <a:rPr sz="4200" b="1" baseline="-1984" dirty="0">
                <a:latin typeface="Arial"/>
                <a:cs typeface="Arial"/>
              </a:rPr>
              <a:t>	</a:t>
            </a:r>
            <a:r>
              <a:rPr sz="2800" b="1" spc="21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800" b="1" spc="60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800" b="1" spc="225" dirty="0">
                <a:solidFill>
                  <a:srgbClr val="FF9900"/>
                </a:solidFill>
                <a:latin typeface="Arial"/>
                <a:cs typeface="Arial"/>
              </a:rPr>
              <a:t>a</a:t>
            </a:r>
            <a:r>
              <a:rPr sz="2800" b="1" spc="70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800" b="1" dirty="0">
                <a:solidFill>
                  <a:srgbClr val="FF9900"/>
                </a:solidFill>
                <a:latin typeface="Arial"/>
                <a:cs typeface="Arial"/>
              </a:rPr>
              <a:t>e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[</a:t>
            </a:r>
            <a:r>
              <a:rPr sz="2800" b="1" dirty="0">
                <a:solidFill>
                  <a:srgbClr val="FF9900"/>
                </a:solidFill>
                <a:latin typeface="Arial"/>
                <a:cs typeface="Arial"/>
              </a:rPr>
              <a:t>	3	,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3470" y="2772409"/>
            <a:ext cx="478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" algn="l"/>
              </a:tabLst>
            </a:pPr>
            <a:r>
              <a:rPr sz="2800" b="1" dirty="0">
                <a:solidFill>
                  <a:srgbClr val="FF9900"/>
                </a:solidFill>
                <a:latin typeface="Arial"/>
                <a:cs typeface="Arial"/>
              </a:rPr>
              <a:t>4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093720"/>
            <a:ext cx="990600" cy="807720"/>
          </a:xfrm>
          <a:custGeom>
            <a:avLst/>
            <a:gdLst/>
            <a:ahLst/>
            <a:cxnLst/>
            <a:rect l="l" t="t" r="r" b="b"/>
            <a:pathLst>
              <a:path w="990600" h="807720">
                <a:moveTo>
                  <a:pt x="990600" y="0"/>
                </a:moveTo>
                <a:lnTo>
                  <a:pt x="0" y="0"/>
                </a:lnTo>
                <a:lnTo>
                  <a:pt x="0" y="807719"/>
                </a:lnTo>
                <a:lnTo>
                  <a:pt x="990600" y="807719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200" y="3319779"/>
            <a:ext cx="747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FF3300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7800" y="3093719"/>
            <a:ext cx="3962400" cy="807720"/>
          </a:xfrm>
          <a:custGeom>
            <a:avLst/>
            <a:gdLst/>
            <a:ahLst/>
            <a:cxnLst/>
            <a:rect l="l" t="t" r="r" b="b"/>
            <a:pathLst>
              <a:path w="3962400" h="807720">
                <a:moveTo>
                  <a:pt x="3962400" y="0"/>
                </a:moveTo>
                <a:lnTo>
                  <a:pt x="2971800" y="0"/>
                </a:lnTo>
                <a:lnTo>
                  <a:pt x="1982470" y="0"/>
                </a:lnTo>
                <a:lnTo>
                  <a:pt x="990600" y="0"/>
                </a:lnTo>
                <a:lnTo>
                  <a:pt x="0" y="0"/>
                </a:lnTo>
                <a:lnTo>
                  <a:pt x="0" y="807720"/>
                </a:lnTo>
                <a:lnTo>
                  <a:pt x="990600" y="807720"/>
                </a:lnTo>
                <a:lnTo>
                  <a:pt x="1982470" y="807720"/>
                </a:lnTo>
                <a:lnTo>
                  <a:pt x="2971800" y="807720"/>
                </a:lnTo>
                <a:lnTo>
                  <a:pt x="3962400" y="807720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15770" y="3093720"/>
            <a:ext cx="3439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91235" algn="l"/>
                <a:tab pos="1981835" algn="l"/>
                <a:tab pos="2971165" algn="l"/>
              </a:tabLst>
            </a:pPr>
            <a:r>
              <a:rPr sz="2800" b="1" spc="-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0	</a:t>
            </a:r>
            <a:r>
              <a:rPr sz="2800" b="1" spc="-1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1	</a:t>
            </a:r>
            <a:r>
              <a:rPr sz="2800" b="1" spc="-1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2	</a:t>
            </a:r>
            <a:r>
              <a:rPr sz="2800" b="1" spc="-5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901439"/>
            <a:ext cx="4953000" cy="2423160"/>
          </a:xfrm>
          <a:custGeom>
            <a:avLst/>
            <a:gdLst/>
            <a:ahLst/>
            <a:cxnLst/>
            <a:rect l="l" t="t" r="r" b="b"/>
            <a:pathLst>
              <a:path w="4953000" h="2423160">
                <a:moveTo>
                  <a:pt x="4953000" y="0"/>
                </a:moveTo>
                <a:lnTo>
                  <a:pt x="4953000" y="0"/>
                </a:lnTo>
                <a:lnTo>
                  <a:pt x="0" y="0"/>
                </a:lnTo>
                <a:lnTo>
                  <a:pt x="0" y="808990"/>
                </a:lnTo>
                <a:lnTo>
                  <a:pt x="0" y="1615440"/>
                </a:lnTo>
                <a:lnTo>
                  <a:pt x="0" y="2423160"/>
                </a:lnTo>
                <a:lnTo>
                  <a:pt x="990600" y="2423160"/>
                </a:lnTo>
                <a:lnTo>
                  <a:pt x="1981200" y="2423160"/>
                </a:lnTo>
                <a:lnTo>
                  <a:pt x="2973070" y="2423160"/>
                </a:lnTo>
                <a:lnTo>
                  <a:pt x="3962400" y="2423160"/>
                </a:lnTo>
                <a:lnTo>
                  <a:pt x="4953000" y="2423160"/>
                </a:lnTo>
                <a:lnTo>
                  <a:pt x="4953000" y="1615440"/>
                </a:lnTo>
                <a:lnTo>
                  <a:pt x="4953000" y="808990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5169" y="3901440"/>
            <a:ext cx="4399915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19175" algn="l"/>
                <a:tab pos="2011045" algn="l"/>
                <a:tab pos="3001645" algn="l"/>
                <a:tab pos="3990975" algn="l"/>
              </a:tabLst>
            </a:pP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0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7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1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8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5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0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95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019175" algn="l"/>
                <a:tab pos="2011045" algn="l"/>
                <a:tab pos="3001645" algn="l"/>
                <a:tab pos="3990975" algn="l"/>
              </a:tabLst>
            </a:pP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1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7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8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8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7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8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87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019175" algn="l"/>
                <a:tab pos="2011045" algn="l"/>
                <a:tab pos="3001645" algn="l"/>
                <a:tab pos="3990975" algn="l"/>
              </a:tabLst>
            </a:pP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2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7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6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8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4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2	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65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12</a:t>
            </a:fld>
            <a:endParaRPr spc="-114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19800" y="1752600"/>
            <a:ext cx="2209800" cy="4759960"/>
          </a:xfrm>
          <a:prstGeom prst="rect">
            <a:avLst/>
          </a:prstGeom>
          <a:solidFill>
            <a:srgbClr val="DEEFAD"/>
          </a:solidFill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[0,0]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71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[1,0]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97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[2,0]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76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[0,1]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[1,1]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88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[2,1]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84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[0,2]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[1,2]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78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[2,2]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92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[0,3]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[1,3]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87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Grade </a:t>
            </a:r>
            <a:r>
              <a:rPr sz="2000" spc="-5" dirty="0">
                <a:latin typeface="Arial"/>
                <a:cs typeface="Arial"/>
              </a:rPr>
              <a:t>[2,3]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5270" y="415290"/>
            <a:ext cx="263017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</a:tabLst>
            </a:pPr>
            <a:r>
              <a:rPr sz="2800" b="1" spc="50" dirty="0">
                <a:solidFill>
                  <a:srgbClr val="FFFF00"/>
                </a:solidFill>
                <a:latin typeface="Arial"/>
                <a:cs typeface="Arial"/>
              </a:rPr>
              <a:t>Array	</a:t>
            </a:r>
            <a:r>
              <a:rPr sz="2800" b="1" spc="85" dirty="0">
                <a:solidFill>
                  <a:srgbClr val="FFFF00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640"/>
              </a:spcBef>
              <a:tabLst>
                <a:tab pos="1612265" algn="l"/>
              </a:tabLst>
            </a:pPr>
            <a:r>
              <a:rPr sz="2800" b="1" spc="55" dirty="0">
                <a:solidFill>
                  <a:srgbClr val="FF9999"/>
                </a:solidFill>
                <a:latin typeface="Arial"/>
                <a:cs typeface="Arial"/>
              </a:rPr>
              <a:t>Column	</a:t>
            </a:r>
            <a:r>
              <a:rPr sz="2800" b="1" spc="50" dirty="0">
                <a:solidFill>
                  <a:srgbClr val="FF9999"/>
                </a:solidFill>
                <a:latin typeface="Arial"/>
                <a:cs typeface="Arial"/>
              </a:rPr>
              <a:t>major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79" y="262890"/>
            <a:ext cx="249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13</a:t>
            </a:fld>
            <a:endParaRPr spc="-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948690"/>
            <a:ext cx="7767955" cy="41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indent="914400" algn="just">
              <a:lnSpc>
                <a:spcPct val="100000"/>
              </a:lnSpc>
              <a:spcBef>
                <a:spcPts val="100"/>
              </a:spcBef>
            </a:pPr>
            <a:r>
              <a:rPr sz="2800" spc="-320" dirty="0">
                <a:latin typeface="Arial Black"/>
                <a:cs typeface="Arial Black"/>
              </a:rPr>
              <a:t>An </a:t>
            </a:r>
            <a:r>
              <a:rPr sz="2800" spc="-315" dirty="0">
                <a:latin typeface="Arial Black"/>
                <a:cs typeface="Arial Black"/>
              </a:rPr>
              <a:t>array </a:t>
            </a:r>
            <a:r>
              <a:rPr sz="2800" spc="-310" dirty="0">
                <a:latin typeface="Arial Black"/>
                <a:cs typeface="Arial Black"/>
              </a:rPr>
              <a:t>has </a:t>
            </a:r>
            <a:r>
              <a:rPr sz="2800" spc="-315" dirty="0">
                <a:latin typeface="Arial Black"/>
                <a:cs typeface="Arial Black"/>
              </a:rPr>
              <a:t>an </a:t>
            </a:r>
            <a:r>
              <a:rPr sz="2800" spc="-350" dirty="0">
                <a:latin typeface="Arial Black"/>
                <a:cs typeface="Arial Black"/>
              </a:rPr>
              <a:t>index </a:t>
            </a:r>
            <a:r>
              <a:rPr sz="2800" spc="-315" dirty="0">
                <a:latin typeface="Arial Black"/>
                <a:cs typeface="Arial Black"/>
              </a:rPr>
              <a:t>of </a:t>
            </a:r>
            <a:r>
              <a:rPr sz="2800" spc="-295" dirty="0">
                <a:latin typeface="Arial Black"/>
                <a:cs typeface="Arial Black"/>
              </a:rPr>
              <a:t>x[3..8] </a:t>
            </a:r>
            <a:r>
              <a:rPr sz="2800" spc="-315" dirty="0">
                <a:latin typeface="Arial Black"/>
                <a:cs typeface="Arial Black"/>
              </a:rPr>
              <a:t>and </a:t>
            </a:r>
            <a:r>
              <a:rPr sz="2800" spc="-375" dirty="0">
                <a:latin typeface="Arial Black"/>
                <a:cs typeface="Arial Black"/>
              </a:rPr>
              <a:t>start </a:t>
            </a:r>
            <a:r>
              <a:rPr sz="2800" spc="-395" dirty="0">
                <a:latin typeface="Arial Black"/>
                <a:cs typeface="Arial Black"/>
              </a:rPr>
              <a:t>at 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15" dirty="0">
                <a:latin typeface="Arial Black"/>
                <a:cs typeface="Arial Black"/>
              </a:rPr>
              <a:t>address </a:t>
            </a:r>
            <a:r>
              <a:rPr sz="2800" spc="-280" dirty="0">
                <a:latin typeface="Arial Black"/>
                <a:cs typeface="Arial Black"/>
              </a:rPr>
              <a:t>245. </a:t>
            </a:r>
            <a:r>
              <a:rPr sz="2800" spc="-390" dirty="0">
                <a:latin typeface="Arial Black"/>
                <a:cs typeface="Arial Black"/>
              </a:rPr>
              <a:t>It </a:t>
            </a:r>
            <a:r>
              <a:rPr sz="2800" spc="-315" dirty="0">
                <a:latin typeface="Arial Black"/>
                <a:cs typeface="Arial Black"/>
              </a:rPr>
              <a:t>has 4 </a:t>
            </a:r>
            <a:r>
              <a:rPr sz="2800" spc="-380" dirty="0">
                <a:latin typeface="Arial Black"/>
                <a:cs typeface="Arial Black"/>
              </a:rPr>
              <a:t>words </a:t>
            </a:r>
            <a:r>
              <a:rPr sz="2800" spc="-315" dirty="0">
                <a:latin typeface="Arial Black"/>
                <a:cs typeface="Arial Black"/>
              </a:rPr>
              <a:t>per </a:t>
            </a:r>
            <a:r>
              <a:rPr sz="2800" spc="-370" dirty="0">
                <a:latin typeface="Arial Black"/>
                <a:cs typeface="Arial Black"/>
              </a:rPr>
              <a:t>memory </a:t>
            </a:r>
            <a:r>
              <a:rPr sz="2800" spc="-315" dirty="0">
                <a:latin typeface="Arial Black"/>
                <a:cs typeface="Arial Black"/>
              </a:rPr>
              <a:t>cell.  What </a:t>
            </a:r>
            <a:r>
              <a:rPr sz="2800" spc="-395" dirty="0">
                <a:latin typeface="Arial Black"/>
                <a:cs typeface="Arial Black"/>
              </a:rPr>
              <a:t>will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55" dirty="0">
                <a:latin typeface="Arial Black"/>
                <a:cs typeface="Arial Black"/>
              </a:rPr>
              <a:t>location </a:t>
            </a:r>
            <a:r>
              <a:rPr sz="2800" spc="-315" dirty="0">
                <a:latin typeface="Arial Black"/>
                <a:cs typeface="Arial Black"/>
              </a:rPr>
              <a:t>of </a:t>
            </a:r>
            <a:r>
              <a:rPr sz="2800" spc="-360" dirty="0">
                <a:latin typeface="Arial Black"/>
                <a:cs typeface="Arial Black"/>
              </a:rPr>
              <a:t>element</a:t>
            </a:r>
            <a:r>
              <a:rPr sz="2800" spc="-31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x[5]?</a:t>
            </a:r>
            <a:endParaRPr sz="2800">
              <a:latin typeface="Arial Black"/>
              <a:cs typeface="Arial Black"/>
            </a:endParaRPr>
          </a:p>
          <a:p>
            <a:pPr marL="1244600" marR="1778635" indent="-990600">
              <a:lnSpc>
                <a:spcPct val="125000"/>
              </a:lnSpc>
              <a:spcBef>
                <a:spcPts val="2880"/>
              </a:spcBef>
              <a:tabLst>
                <a:tab pos="852169" algn="l"/>
                <a:tab pos="1562100" algn="l"/>
                <a:tab pos="2270125" algn="l"/>
                <a:tab pos="3855085" algn="l"/>
                <a:tab pos="4337685" algn="l"/>
              </a:tabLst>
            </a:pP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g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h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e	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c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7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22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800" b="1" spc="22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-105" dirty="0">
                <a:solidFill>
                  <a:srgbClr val="FF3300"/>
                </a:solidFill>
                <a:latin typeface="Arial"/>
                <a:cs typeface="Arial"/>
              </a:rPr>
              <a:t>s  </a:t>
            </a:r>
            <a:r>
              <a:rPr sz="2800" spc="-370" dirty="0">
                <a:latin typeface="Arial Black"/>
                <a:cs typeface="Arial Black"/>
              </a:rPr>
              <a:t>Loc </a:t>
            </a:r>
            <a:r>
              <a:rPr sz="2800" spc="-365" dirty="0">
                <a:latin typeface="Arial Black"/>
                <a:cs typeface="Arial Black"/>
              </a:rPr>
              <a:t>[k] </a:t>
            </a:r>
            <a:r>
              <a:rPr sz="2800" spc="-215" dirty="0">
                <a:latin typeface="Arial Black"/>
                <a:cs typeface="Arial Black"/>
              </a:rPr>
              <a:t>= </a:t>
            </a:r>
            <a:r>
              <a:rPr sz="2800" spc="-315" dirty="0">
                <a:latin typeface="Arial Black"/>
                <a:cs typeface="Arial Black"/>
              </a:rPr>
              <a:t>base </a:t>
            </a:r>
            <a:r>
              <a:rPr sz="2800" spc="-215" dirty="0">
                <a:latin typeface="Arial Black"/>
                <a:cs typeface="Arial Black"/>
              </a:rPr>
              <a:t>+ </a:t>
            </a:r>
            <a:r>
              <a:rPr sz="2800" spc="-625" dirty="0">
                <a:latin typeface="Arial Black"/>
                <a:cs typeface="Arial Black"/>
              </a:rPr>
              <a:t>w</a:t>
            </a:r>
            <a:r>
              <a:rPr sz="2800" spc="-645" dirty="0">
                <a:latin typeface="Arial Black"/>
                <a:cs typeface="Arial Black"/>
              </a:rPr>
              <a:t> </a:t>
            </a:r>
            <a:r>
              <a:rPr sz="2800" spc="-235" dirty="0">
                <a:latin typeface="Arial Black"/>
                <a:cs typeface="Arial Black"/>
              </a:rPr>
              <a:t>(k-LB)</a:t>
            </a:r>
            <a:endParaRPr sz="2800">
              <a:latin typeface="Arial Black"/>
              <a:cs typeface="Arial Black"/>
            </a:endParaRPr>
          </a:p>
          <a:p>
            <a:pPr marL="329565" marR="737235">
              <a:lnSpc>
                <a:spcPct val="125000"/>
              </a:lnSpc>
              <a:spcBef>
                <a:spcPts val="3110"/>
              </a:spcBef>
              <a:tabLst>
                <a:tab pos="927735" algn="l"/>
                <a:tab pos="1637664" algn="l"/>
                <a:tab pos="2346325" algn="l"/>
                <a:tab pos="3851910" algn="l"/>
                <a:tab pos="4333240" algn="l"/>
                <a:tab pos="6134735" algn="l"/>
                <a:tab pos="6597650" algn="l"/>
              </a:tabLst>
            </a:pP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g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h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e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u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b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800" b="1" spc="22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7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-100" dirty="0">
                <a:solidFill>
                  <a:srgbClr val="FF3300"/>
                </a:solidFill>
                <a:latin typeface="Arial"/>
                <a:cs typeface="Arial"/>
              </a:rPr>
              <a:t>n  </a:t>
            </a:r>
            <a:r>
              <a:rPr sz="4200" b="1" spc="-37" baseline="16865" dirty="0">
                <a:solidFill>
                  <a:srgbClr val="FF3300"/>
                </a:solidFill>
                <a:latin typeface="Arial"/>
                <a:cs typeface="Arial"/>
              </a:rPr>
              <a:t>array</a:t>
            </a:r>
            <a:r>
              <a:rPr sz="2800" spc="-25" dirty="0">
                <a:latin typeface="Arial Black"/>
                <a:cs typeface="Arial Black"/>
              </a:rPr>
              <a:t>NE </a:t>
            </a:r>
            <a:r>
              <a:rPr sz="2800" spc="-215" dirty="0">
                <a:latin typeface="Arial Black"/>
                <a:cs typeface="Arial Black"/>
              </a:rPr>
              <a:t>= </a:t>
            </a:r>
            <a:r>
              <a:rPr sz="2800" spc="-315" dirty="0">
                <a:latin typeface="Arial Black"/>
                <a:cs typeface="Arial Black"/>
              </a:rPr>
              <a:t>UB </a:t>
            </a:r>
            <a:r>
              <a:rPr sz="2800" dirty="0">
                <a:latin typeface="Arial Black"/>
                <a:cs typeface="Arial Black"/>
              </a:rPr>
              <a:t>– </a:t>
            </a:r>
            <a:r>
              <a:rPr sz="2800" spc="-310" dirty="0">
                <a:latin typeface="Arial Black"/>
                <a:cs typeface="Arial Black"/>
              </a:rPr>
              <a:t>LB </a:t>
            </a:r>
            <a:r>
              <a:rPr sz="2800" spc="-215" dirty="0">
                <a:latin typeface="Arial Black"/>
                <a:cs typeface="Arial Black"/>
              </a:rPr>
              <a:t>+</a:t>
            </a:r>
            <a:r>
              <a:rPr sz="2800" spc="-13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1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2209799"/>
            <a:ext cx="3124200" cy="3641090"/>
          </a:xfrm>
          <a:custGeom>
            <a:avLst/>
            <a:gdLst/>
            <a:ahLst/>
            <a:cxnLst/>
            <a:rect l="l" t="t" r="r" b="b"/>
            <a:pathLst>
              <a:path w="3124200" h="3641090">
                <a:moveTo>
                  <a:pt x="3124200" y="0"/>
                </a:moveTo>
                <a:lnTo>
                  <a:pt x="1562100" y="0"/>
                </a:lnTo>
                <a:lnTo>
                  <a:pt x="0" y="0"/>
                </a:lnTo>
                <a:lnTo>
                  <a:pt x="0" y="608330"/>
                </a:lnTo>
                <a:lnTo>
                  <a:pt x="0" y="3641090"/>
                </a:lnTo>
                <a:lnTo>
                  <a:pt x="1562100" y="3641090"/>
                </a:lnTo>
                <a:lnTo>
                  <a:pt x="3124200" y="3641090"/>
                </a:lnTo>
                <a:lnTo>
                  <a:pt x="3124200" y="3034030"/>
                </a:lnTo>
                <a:lnTo>
                  <a:pt x="3124200" y="2428240"/>
                </a:lnTo>
                <a:lnTo>
                  <a:pt x="3124200" y="1821180"/>
                </a:lnTo>
                <a:lnTo>
                  <a:pt x="3124200" y="1212850"/>
                </a:lnTo>
                <a:lnTo>
                  <a:pt x="3124200" y="608330"/>
                </a:lnTo>
                <a:lnTo>
                  <a:pt x="3124200" y="0"/>
                </a:lnTo>
                <a:close/>
              </a:path>
            </a:pathLst>
          </a:custGeom>
          <a:solidFill>
            <a:srgbClr val="FF8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9520" y="414020"/>
            <a:ext cx="3709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4600" algn="l"/>
              </a:tabLst>
            </a:pPr>
            <a:r>
              <a:rPr spc="375" dirty="0"/>
              <a:t>M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120" dirty="0"/>
              <a:t>o</a:t>
            </a:r>
            <a:r>
              <a:rPr spc="114" dirty="0"/>
              <a:t>r</a:t>
            </a:r>
            <a:r>
              <a:rPr spc="-250" dirty="0"/>
              <a:t>y</a:t>
            </a:r>
            <a:r>
              <a:rPr dirty="0"/>
              <a:t>	</a:t>
            </a:r>
            <a:r>
              <a:rPr spc="375" dirty="0"/>
              <a:t>M</a:t>
            </a:r>
            <a:r>
              <a:rPr spc="365" dirty="0"/>
              <a:t>a</a:t>
            </a:r>
            <a:r>
              <a:rPr spc="-245" dirty="0"/>
              <a:t>p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59809" y="2209800"/>
          <a:ext cx="1965325" cy="3421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0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solidFill>
                      <a:srgbClr val="FF801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b="1" spc="-1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solidFill>
                      <a:srgbClr val="FF8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solidFill>
                      <a:srgbClr val="FF801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b="1" spc="-1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solidFill>
                      <a:srgbClr val="FF8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solidFill>
                      <a:srgbClr val="FF801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b="1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4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solidFill>
                      <a:srgbClr val="FF8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solidFill>
                      <a:srgbClr val="FF801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b="1" spc="-1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solidFill>
                      <a:srgbClr val="FF8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solidFill>
                      <a:srgbClr val="FF801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b="1" spc="-1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solidFill>
                      <a:srgbClr val="FF8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54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815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solidFill>
                      <a:srgbClr val="FF801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  <a:spcBef>
                          <a:spcPts val="815"/>
                        </a:spcBef>
                      </a:pP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b="1" spc="-10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400" b="1" dirty="0">
                          <a:solidFill>
                            <a:srgbClr val="454545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solidFill>
                      <a:srgbClr val="FF8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96870" y="1710690"/>
            <a:ext cx="1296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19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400" b="1" spc="5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400" b="1" spc="19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400" b="1" spc="70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400" b="1" spc="6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400" b="1" spc="-120" dirty="0">
                <a:solidFill>
                  <a:srgbClr val="FF3300"/>
                </a:solidFill>
                <a:latin typeface="Arial"/>
                <a:cs typeface="Arial"/>
              </a:rPr>
              <a:t>t  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470" y="1710690"/>
            <a:ext cx="129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b="1" spc="5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400" b="1" spc="6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400" b="1" spc="70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669" y="3539490"/>
            <a:ext cx="1068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400" b="1" spc="6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c</a:t>
            </a: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b="1" spc="6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475" dirty="0">
                <a:solidFill>
                  <a:srgbClr val="FF3300"/>
                </a:solidFill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4230" y="649224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5" dirty="0">
                <a:latin typeface="Arial Black"/>
                <a:cs typeface="Arial Black"/>
              </a:rPr>
              <a:t>1</a:t>
            </a:r>
            <a:r>
              <a:rPr sz="1000" spc="-114" dirty="0">
                <a:latin typeface="Arial Black"/>
                <a:cs typeface="Arial Black"/>
              </a:rPr>
              <a:t>4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3829" y="6510019"/>
            <a:ext cx="6991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latin typeface="Arial Black"/>
                <a:cs typeface="Arial Black"/>
              </a:rPr>
              <a:t>K.</a:t>
            </a:r>
            <a:r>
              <a:rPr sz="1000" spc="-105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Adisesha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79" y="262890"/>
            <a:ext cx="824103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Exercise</a:t>
            </a:r>
          </a:p>
          <a:p>
            <a:pPr marL="121920" marR="5080" indent="914400">
              <a:lnSpc>
                <a:spcPct val="100000"/>
              </a:lnSpc>
              <a:spcBef>
                <a:spcPts val="120"/>
              </a:spcBef>
            </a:pPr>
            <a:r>
              <a:rPr sz="2800" b="0" spc="-320" dirty="0">
                <a:solidFill>
                  <a:srgbClr val="000000"/>
                </a:solidFill>
                <a:latin typeface="Arial Black"/>
                <a:cs typeface="Arial Black"/>
              </a:rPr>
              <a:t>An </a:t>
            </a:r>
            <a:r>
              <a:rPr sz="2800" b="0" spc="-345" dirty="0">
                <a:solidFill>
                  <a:srgbClr val="000000"/>
                </a:solidFill>
                <a:latin typeface="Arial Black"/>
                <a:cs typeface="Arial Black"/>
              </a:rPr>
              <a:t>automobile </a:t>
            </a:r>
            <a:r>
              <a:rPr sz="2800" b="0" spc="-360" dirty="0">
                <a:solidFill>
                  <a:srgbClr val="000000"/>
                </a:solidFill>
                <a:latin typeface="Arial Black"/>
                <a:cs typeface="Arial Black"/>
              </a:rPr>
              <a:t>company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uses </a:t>
            </a:r>
            <a:r>
              <a:rPr sz="2800" b="0" spc="-310" dirty="0">
                <a:solidFill>
                  <a:srgbClr val="000000"/>
                </a:solidFill>
                <a:latin typeface="Arial Black"/>
                <a:cs typeface="Arial Black"/>
              </a:rPr>
              <a:t>array </a:t>
            </a:r>
            <a:r>
              <a:rPr sz="2800" b="0" spc="-280" dirty="0">
                <a:solidFill>
                  <a:srgbClr val="000000"/>
                </a:solidFill>
                <a:latin typeface="Arial Black"/>
                <a:cs typeface="Arial Black"/>
              </a:rPr>
              <a:t>AUTO </a:t>
            </a:r>
            <a:r>
              <a:rPr sz="2800" b="0" spc="-390" dirty="0">
                <a:solidFill>
                  <a:srgbClr val="000000"/>
                </a:solidFill>
                <a:latin typeface="Arial Black"/>
                <a:cs typeface="Arial Black"/>
              </a:rPr>
              <a:t>to  </a:t>
            </a:r>
            <a:r>
              <a:rPr sz="2800" b="0" spc="-340" dirty="0">
                <a:solidFill>
                  <a:srgbClr val="000000"/>
                </a:solidFill>
                <a:latin typeface="Arial Black"/>
                <a:cs typeface="Arial Black"/>
              </a:rPr>
              <a:t>record </a:t>
            </a:r>
            <a:r>
              <a:rPr sz="2800" b="0" spc="-365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2800" b="0" spc="-345" dirty="0">
                <a:solidFill>
                  <a:srgbClr val="000000"/>
                </a:solidFill>
                <a:latin typeface="Arial Black"/>
                <a:cs typeface="Arial Black"/>
              </a:rPr>
              <a:t>number </a:t>
            </a:r>
            <a:r>
              <a:rPr sz="2800" b="0" spc="-320" dirty="0">
                <a:solidFill>
                  <a:srgbClr val="000000"/>
                </a:solidFill>
                <a:latin typeface="Arial Black"/>
                <a:cs typeface="Arial Black"/>
              </a:rPr>
              <a:t>of </a:t>
            </a:r>
            <a:r>
              <a:rPr sz="2800" b="0" spc="-345" dirty="0">
                <a:solidFill>
                  <a:srgbClr val="000000"/>
                </a:solidFill>
                <a:latin typeface="Arial Black"/>
                <a:cs typeface="Arial Black"/>
              </a:rPr>
              <a:t>automobile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sold </a:t>
            </a:r>
            <a:r>
              <a:rPr sz="2800" b="0" spc="-355" dirty="0">
                <a:solidFill>
                  <a:srgbClr val="000000"/>
                </a:solidFill>
                <a:latin typeface="Arial Black"/>
                <a:cs typeface="Arial Black"/>
              </a:rPr>
              <a:t>each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year  </a:t>
            </a:r>
            <a:r>
              <a:rPr sz="2800" b="0" spc="-350" dirty="0">
                <a:solidFill>
                  <a:srgbClr val="000000"/>
                </a:solidFill>
                <a:latin typeface="Arial Black"/>
                <a:cs typeface="Arial Black"/>
              </a:rPr>
              <a:t>from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1932 </a:t>
            </a:r>
            <a:r>
              <a:rPr sz="2800" b="0" spc="-390" dirty="0">
                <a:solidFill>
                  <a:srgbClr val="000000"/>
                </a:solidFill>
                <a:latin typeface="Arial Black"/>
                <a:cs typeface="Arial Black"/>
              </a:rPr>
              <a:t>to </a:t>
            </a:r>
            <a:r>
              <a:rPr sz="2800" b="0" spc="-285" dirty="0">
                <a:solidFill>
                  <a:srgbClr val="000000"/>
                </a:solidFill>
                <a:latin typeface="Arial Black"/>
                <a:cs typeface="Arial Black"/>
              </a:rPr>
              <a:t>1996. </a:t>
            </a:r>
            <a:r>
              <a:rPr sz="2800" b="0" spc="-370" dirty="0">
                <a:solidFill>
                  <a:srgbClr val="000000"/>
                </a:solidFill>
                <a:latin typeface="Arial Black"/>
                <a:cs typeface="Arial Black"/>
              </a:rPr>
              <a:t>Locate </a:t>
            </a:r>
            <a:r>
              <a:rPr sz="2800" b="0" spc="-290" dirty="0">
                <a:solidFill>
                  <a:srgbClr val="000000"/>
                </a:solidFill>
                <a:latin typeface="Arial Black"/>
                <a:cs typeface="Arial Black"/>
              </a:rPr>
              <a:t>AUTO[1980]. </a:t>
            </a:r>
            <a:r>
              <a:rPr sz="2800" b="0" spc="-340" dirty="0">
                <a:solidFill>
                  <a:srgbClr val="000000"/>
                </a:solidFill>
                <a:latin typeface="Arial Black"/>
                <a:cs typeface="Arial Black"/>
              </a:rPr>
              <a:t>Assume  </a:t>
            </a:r>
            <a:r>
              <a:rPr sz="2800" b="0" spc="-310" dirty="0">
                <a:solidFill>
                  <a:srgbClr val="000000"/>
                </a:solidFill>
                <a:latin typeface="Arial Black"/>
                <a:cs typeface="Arial Black"/>
              </a:rPr>
              <a:t>801 as </a:t>
            </a:r>
            <a:r>
              <a:rPr sz="2800" b="0" spc="-355" dirty="0">
                <a:solidFill>
                  <a:srgbClr val="000000"/>
                </a:solidFill>
                <a:latin typeface="Arial Black"/>
                <a:cs typeface="Arial Black"/>
              </a:rPr>
              <a:t>starting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address </a:t>
            </a:r>
            <a:r>
              <a:rPr sz="2800" b="0" spc="-430" dirty="0">
                <a:solidFill>
                  <a:srgbClr val="000000"/>
                </a:solidFill>
                <a:latin typeface="Arial Black"/>
                <a:cs typeface="Arial Black"/>
              </a:rPr>
              <a:t>with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5 </a:t>
            </a:r>
            <a:r>
              <a:rPr sz="2800" b="0" spc="-380" dirty="0">
                <a:solidFill>
                  <a:srgbClr val="000000"/>
                </a:solidFill>
                <a:latin typeface="Arial Black"/>
                <a:cs typeface="Arial Black"/>
              </a:rPr>
              <a:t>words </a:t>
            </a:r>
            <a:r>
              <a:rPr sz="2800" b="0" spc="-285" dirty="0">
                <a:solidFill>
                  <a:srgbClr val="000000"/>
                </a:solidFill>
                <a:latin typeface="Arial Black"/>
                <a:cs typeface="Arial Black"/>
              </a:rPr>
              <a:t>long.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Also find  </a:t>
            </a:r>
            <a:r>
              <a:rPr sz="2800" b="0" spc="-360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2800" b="0" spc="-340" dirty="0">
                <a:solidFill>
                  <a:srgbClr val="000000"/>
                </a:solidFill>
                <a:latin typeface="Arial Black"/>
                <a:cs typeface="Arial Black"/>
              </a:rPr>
              <a:t>length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of </a:t>
            </a:r>
            <a:r>
              <a:rPr sz="2800" b="0" spc="-365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2800" b="0" spc="-315" dirty="0">
                <a:solidFill>
                  <a:srgbClr val="000000"/>
                </a:solidFill>
                <a:latin typeface="Arial Black"/>
                <a:cs typeface="Arial Black"/>
              </a:rPr>
              <a:t>array</a:t>
            </a:r>
            <a:r>
              <a:rPr sz="2800" b="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800" b="0" spc="-254" dirty="0">
                <a:solidFill>
                  <a:srgbClr val="000000"/>
                </a:solidFill>
                <a:latin typeface="Arial Black"/>
                <a:cs typeface="Arial Black"/>
              </a:rPr>
              <a:t>AUTO.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9069" y="3615690"/>
            <a:ext cx="4130675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40" dirty="0">
                <a:solidFill>
                  <a:srgbClr val="FF3300"/>
                </a:solidFill>
                <a:latin typeface="Arial"/>
                <a:cs typeface="Arial"/>
              </a:rPr>
              <a:t>ANSWER: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2875915" algn="l"/>
                <a:tab pos="3239770" algn="l"/>
              </a:tabLst>
            </a:pPr>
            <a:r>
              <a:rPr sz="2800" b="1" spc="70" dirty="0">
                <a:solidFill>
                  <a:srgbClr val="FF9999"/>
                </a:solidFill>
                <a:latin typeface="Arial"/>
                <a:cs typeface="Arial"/>
              </a:rPr>
              <a:t>Lo</a:t>
            </a:r>
            <a:r>
              <a:rPr sz="2800" b="1" spc="65" dirty="0">
                <a:solidFill>
                  <a:srgbClr val="FF9999"/>
                </a:solidFill>
                <a:latin typeface="Arial"/>
                <a:cs typeface="Arial"/>
              </a:rPr>
              <a:t>c</a:t>
            </a:r>
            <a:r>
              <a:rPr sz="2800" b="1" spc="75" dirty="0">
                <a:solidFill>
                  <a:srgbClr val="FF9999"/>
                </a:solidFill>
                <a:latin typeface="Arial"/>
                <a:cs typeface="Arial"/>
              </a:rPr>
              <a:t>[</a:t>
            </a:r>
            <a:r>
              <a:rPr sz="2800" b="1" spc="220" dirty="0">
                <a:solidFill>
                  <a:srgbClr val="FF9999"/>
                </a:solidFill>
                <a:latin typeface="Arial"/>
                <a:cs typeface="Arial"/>
              </a:rPr>
              <a:t>1</a:t>
            </a:r>
            <a:r>
              <a:rPr sz="2800" b="1" spc="225" dirty="0">
                <a:solidFill>
                  <a:srgbClr val="FF9999"/>
                </a:solidFill>
                <a:latin typeface="Arial"/>
                <a:cs typeface="Arial"/>
              </a:rPr>
              <a:t>980</a:t>
            </a:r>
            <a:r>
              <a:rPr sz="2800" b="1" spc="-155" dirty="0">
                <a:solidFill>
                  <a:srgbClr val="FF9999"/>
                </a:solidFill>
                <a:latin typeface="Arial"/>
                <a:cs typeface="Arial"/>
              </a:rPr>
              <a:t>]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	=	</a:t>
            </a:r>
            <a:r>
              <a:rPr sz="2800" b="1" spc="225" dirty="0">
                <a:solidFill>
                  <a:srgbClr val="FF9999"/>
                </a:solidFill>
                <a:latin typeface="Arial"/>
                <a:cs typeface="Arial"/>
              </a:rPr>
              <a:t>10</a:t>
            </a:r>
            <a:r>
              <a:rPr sz="2800" b="1" spc="220" dirty="0">
                <a:solidFill>
                  <a:srgbClr val="FF9999"/>
                </a:solidFill>
                <a:latin typeface="Arial"/>
                <a:cs typeface="Arial"/>
              </a:rPr>
              <a:t>4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39"/>
              </a:spcBef>
              <a:tabLst>
                <a:tab pos="1731645" algn="l"/>
                <a:tab pos="2221865" algn="l"/>
              </a:tabLst>
            </a:pPr>
            <a:r>
              <a:rPr sz="2800" b="1" spc="105" dirty="0">
                <a:solidFill>
                  <a:srgbClr val="FF9999"/>
                </a:solidFill>
                <a:latin typeface="Arial"/>
                <a:cs typeface="Arial"/>
              </a:rPr>
              <a:t>NE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=	</a:t>
            </a:r>
            <a:r>
              <a:rPr sz="2800" b="1" spc="110" dirty="0">
                <a:solidFill>
                  <a:srgbClr val="FF9999"/>
                </a:solidFill>
                <a:latin typeface="Arial"/>
                <a:cs typeface="Arial"/>
              </a:rPr>
              <a:t>65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1890" y="654558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5" dirty="0">
                <a:latin typeface="Arial Black"/>
                <a:cs typeface="Arial Black"/>
              </a:rPr>
              <a:t>1</a:t>
            </a:r>
            <a:r>
              <a:rPr sz="1000" spc="-114" dirty="0">
                <a:latin typeface="Arial Black"/>
                <a:cs typeface="Arial Black"/>
              </a:rPr>
              <a:t>5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5029" y="6562090"/>
            <a:ext cx="6991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latin typeface="Arial Black"/>
                <a:cs typeface="Arial Black"/>
              </a:rPr>
              <a:t>K.</a:t>
            </a:r>
            <a:r>
              <a:rPr sz="1000" spc="-105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Adisesha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79" y="262890"/>
            <a:ext cx="249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70" y="4398009"/>
            <a:ext cx="874331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786255">
              <a:lnSpc>
                <a:spcPct val="113100"/>
              </a:lnSpc>
              <a:spcBef>
                <a:spcPts val="100"/>
              </a:spcBef>
              <a:tabLst>
                <a:tab pos="635635" algn="l"/>
                <a:tab pos="1345565" algn="l"/>
                <a:tab pos="1855470" algn="l"/>
                <a:tab pos="2054225" algn="l"/>
                <a:tab pos="2219325" algn="l"/>
                <a:tab pos="3233420" algn="l"/>
                <a:tab pos="3597275" algn="l"/>
                <a:tab pos="3638550" algn="l"/>
                <a:tab pos="4009390" algn="l"/>
                <a:tab pos="4121150" algn="l"/>
                <a:tab pos="4265295" algn="l"/>
                <a:tab pos="4677410" algn="l"/>
                <a:tab pos="5922645" algn="l"/>
                <a:tab pos="6073140" algn="l"/>
                <a:tab pos="6436995" algn="l"/>
              </a:tabLst>
            </a:pPr>
            <a:r>
              <a:rPr sz="2800" b="1" spc="30" dirty="0">
                <a:solidFill>
                  <a:srgbClr val="FF3300"/>
                </a:solidFill>
                <a:latin typeface="Arial"/>
                <a:cs typeface="Arial"/>
              </a:rPr>
              <a:t>To	</a:t>
            </a:r>
            <a:r>
              <a:rPr sz="2800" b="1" spc="45" dirty="0">
                <a:solidFill>
                  <a:srgbClr val="FF3300"/>
                </a:solidFill>
                <a:latin typeface="Arial"/>
                <a:cs typeface="Arial"/>
              </a:rPr>
              <a:t>get	</a:t>
            </a:r>
            <a:r>
              <a:rPr sz="2800" b="1" spc="40" dirty="0">
                <a:solidFill>
                  <a:srgbClr val="FF3300"/>
                </a:solidFill>
                <a:latin typeface="Arial"/>
                <a:cs typeface="Arial"/>
              </a:rPr>
              <a:t>the	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location		</a:t>
            </a:r>
            <a:r>
              <a:rPr sz="2800" b="1" spc="-45" dirty="0">
                <a:solidFill>
                  <a:srgbClr val="FF3300"/>
                </a:solidFill>
                <a:latin typeface="Arial"/>
                <a:cs typeface="Arial"/>
              </a:rPr>
              <a:t>of		</a:t>
            </a:r>
            <a:r>
              <a:rPr sz="2800" b="1" spc="95" dirty="0">
                <a:solidFill>
                  <a:srgbClr val="FF3300"/>
                </a:solidFill>
                <a:latin typeface="Arial"/>
                <a:cs typeface="Arial"/>
              </a:rPr>
              <a:t>elements	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(</a:t>
            </a:r>
            <a:r>
              <a:rPr sz="2800" b="1" spc="-5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latin typeface="Arial Black"/>
                <a:cs typeface="Arial Black"/>
              </a:rPr>
              <a:t>ROW  </a:t>
            </a:r>
            <a:r>
              <a:rPr sz="4200" spc="-1214" baseline="8928" dirty="0">
                <a:latin typeface="Arial Black"/>
                <a:cs typeface="Arial Black"/>
              </a:rPr>
              <a:t>M</a:t>
            </a:r>
            <a:r>
              <a:rPr sz="2800" b="1" spc="-810" dirty="0">
                <a:solidFill>
                  <a:srgbClr val="FF9999"/>
                </a:solidFill>
                <a:latin typeface="Arial"/>
                <a:cs typeface="Arial"/>
              </a:rPr>
              <a:t>L</a:t>
            </a:r>
            <a:r>
              <a:rPr sz="4200" spc="-1214" baseline="8928" dirty="0">
                <a:latin typeface="Arial Black"/>
                <a:cs typeface="Arial Black"/>
              </a:rPr>
              <a:t>A</a:t>
            </a:r>
            <a:r>
              <a:rPr sz="2800" b="1" spc="-810" dirty="0">
                <a:solidFill>
                  <a:srgbClr val="FF9999"/>
                </a:solidFill>
                <a:latin typeface="Arial"/>
                <a:cs typeface="Arial"/>
              </a:rPr>
              <a:t>oc</a:t>
            </a:r>
            <a:r>
              <a:rPr sz="4200" spc="-1214" baseline="8928" dirty="0">
                <a:latin typeface="Arial Black"/>
                <a:cs typeface="Arial Black"/>
              </a:rPr>
              <a:t>JO</a:t>
            </a:r>
            <a:r>
              <a:rPr sz="2800" b="1" spc="-810" dirty="0">
                <a:solidFill>
                  <a:srgbClr val="FF9999"/>
                </a:solidFill>
                <a:latin typeface="Arial"/>
                <a:cs typeface="Arial"/>
              </a:rPr>
              <a:t>[</a:t>
            </a:r>
            <a:r>
              <a:rPr sz="4200" spc="-1214" baseline="8928" dirty="0">
                <a:latin typeface="Arial Black"/>
                <a:cs typeface="Arial Black"/>
              </a:rPr>
              <a:t>R</a:t>
            </a:r>
            <a:r>
              <a:rPr sz="2800" b="1" spc="-810" dirty="0">
                <a:solidFill>
                  <a:srgbClr val="FF9999"/>
                </a:solidFill>
                <a:latin typeface="Arial"/>
                <a:cs typeface="Arial"/>
              </a:rPr>
              <a:t>j,k</a:t>
            </a:r>
            <a:r>
              <a:rPr sz="4200" b="1" spc="-1214" baseline="8928" dirty="0">
                <a:solidFill>
                  <a:srgbClr val="FF3300"/>
                </a:solidFill>
                <a:latin typeface="Arial"/>
                <a:cs typeface="Arial"/>
              </a:rPr>
              <a:t>)</a:t>
            </a:r>
            <a:r>
              <a:rPr sz="4200" b="1" spc="-202" baseline="8928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FF9999"/>
                </a:solidFill>
                <a:latin typeface="Arial"/>
                <a:cs typeface="Arial"/>
              </a:rPr>
              <a:t>]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=	</a:t>
            </a:r>
            <a:r>
              <a:rPr sz="2800" b="1" spc="85" dirty="0">
                <a:solidFill>
                  <a:srgbClr val="FF9999"/>
                </a:solidFill>
                <a:latin typeface="Arial"/>
                <a:cs typeface="Arial"/>
              </a:rPr>
              <a:t>base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+	</a:t>
            </a:r>
            <a:r>
              <a:rPr sz="2800" b="1" spc="-160" dirty="0">
                <a:solidFill>
                  <a:srgbClr val="FF9999"/>
                </a:solidFill>
                <a:latin typeface="Arial"/>
                <a:cs typeface="Arial"/>
              </a:rPr>
              <a:t>w	</a:t>
            </a:r>
            <a:r>
              <a:rPr sz="2800" b="1" spc="-155" dirty="0">
                <a:solidFill>
                  <a:srgbClr val="FF9999"/>
                </a:solidFill>
                <a:latin typeface="Arial"/>
                <a:cs typeface="Arial"/>
              </a:rPr>
              <a:t>[	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N	</a:t>
            </a:r>
            <a:r>
              <a:rPr sz="2800" b="1" spc="125" dirty="0">
                <a:solidFill>
                  <a:srgbClr val="FF9999"/>
                </a:solidFill>
                <a:latin typeface="Arial"/>
                <a:cs typeface="Arial"/>
              </a:rPr>
              <a:t>(j-LB1)	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+	</a:t>
            </a:r>
            <a:r>
              <a:rPr sz="2800" b="1" spc="100" dirty="0">
                <a:solidFill>
                  <a:srgbClr val="FF9999"/>
                </a:solidFill>
                <a:latin typeface="Arial"/>
                <a:cs typeface="Arial"/>
              </a:rPr>
              <a:t>(k-</a:t>
            </a:r>
            <a:endParaRPr sz="2800">
              <a:latin typeface="Arial"/>
              <a:cs typeface="Arial"/>
            </a:endParaRPr>
          </a:p>
          <a:p>
            <a:pPr marL="114300" marR="30480" indent="-76200">
              <a:lnSpc>
                <a:spcPct val="113100"/>
              </a:lnSpc>
              <a:spcBef>
                <a:spcPts val="1000"/>
              </a:spcBef>
              <a:tabLst>
                <a:tab pos="901065" algn="l"/>
                <a:tab pos="1855470" algn="l"/>
                <a:tab pos="2054225" algn="l"/>
                <a:tab pos="2219325" algn="l"/>
                <a:tab pos="3233420" algn="l"/>
                <a:tab pos="3597275" algn="l"/>
                <a:tab pos="3638550" algn="l"/>
                <a:tab pos="4009390" algn="l"/>
                <a:tab pos="4121150" algn="l"/>
                <a:tab pos="4265295" algn="l"/>
                <a:tab pos="5922645" algn="l"/>
                <a:tab pos="6274435" algn="l"/>
                <a:tab pos="6638290" algn="l"/>
              </a:tabLst>
            </a:pPr>
            <a:r>
              <a:rPr sz="2800" b="1" spc="-56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4200" b="1" spc="-847" baseline="28769" dirty="0">
                <a:solidFill>
                  <a:srgbClr val="FF9999"/>
                </a:solidFill>
                <a:latin typeface="Arial"/>
                <a:cs typeface="Arial"/>
              </a:rPr>
              <a:t>L</a:t>
            </a:r>
            <a:r>
              <a:rPr sz="2800" b="1" spc="-56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4200" b="1" spc="-847" baseline="28769" dirty="0">
                <a:solidFill>
                  <a:srgbClr val="FF9999"/>
                </a:solidFill>
                <a:latin typeface="Arial"/>
                <a:cs typeface="Arial"/>
              </a:rPr>
              <a:t>B2</a:t>
            </a:r>
            <a:r>
              <a:rPr sz="2800" b="1" spc="-565" dirty="0">
                <a:solidFill>
                  <a:srgbClr val="FF3300"/>
                </a:solidFill>
                <a:latin typeface="Arial"/>
                <a:cs typeface="Arial"/>
              </a:rPr>
              <a:t>g</a:t>
            </a:r>
            <a:r>
              <a:rPr sz="4200" b="1" spc="-847" baseline="28769" dirty="0">
                <a:solidFill>
                  <a:srgbClr val="FF9999"/>
                </a:solidFill>
                <a:latin typeface="Arial"/>
                <a:cs typeface="Arial"/>
              </a:rPr>
              <a:t>)</a:t>
            </a:r>
            <a:r>
              <a:rPr sz="2800" b="1" spc="-565" dirty="0">
                <a:solidFill>
                  <a:srgbClr val="FF3300"/>
                </a:solidFill>
                <a:latin typeface="Arial"/>
                <a:cs typeface="Arial"/>
              </a:rPr>
              <a:t>et</a:t>
            </a:r>
            <a:r>
              <a:rPr sz="4200" b="1" spc="-847" baseline="28769" dirty="0">
                <a:solidFill>
                  <a:srgbClr val="FF9999"/>
                </a:solidFill>
                <a:latin typeface="Arial"/>
                <a:cs typeface="Arial"/>
              </a:rPr>
              <a:t>]    </a:t>
            </a:r>
            <a:r>
              <a:rPr sz="4200" b="1" spc="-757" baseline="28769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FF3300"/>
                </a:solidFill>
                <a:latin typeface="Arial"/>
                <a:cs typeface="Arial"/>
              </a:rPr>
              <a:t>the	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location		</a:t>
            </a:r>
            <a:r>
              <a:rPr sz="2800" b="1" spc="-45" dirty="0">
                <a:solidFill>
                  <a:srgbClr val="FF3300"/>
                </a:solidFill>
                <a:latin typeface="Arial"/>
                <a:cs typeface="Arial"/>
              </a:rPr>
              <a:t>of		</a:t>
            </a:r>
            <a:r>
              <a:rPr sz="2800" b="1" spc="95" dirty="0">
                <a:solidFill>
                  <a:srgbClr val="FF3300"/>
                </a:solidFill>
                <a:latin typeface="Arial"/>
                <a:cs typeface="Arial"/>
              </a:rPr>
              <a:t>elements	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( </a:t>
            </a:r>
            <a:r>
              <a:rPr sz="2800" spc="-265" dirty="0">
                <a:latin typeface="Arial Black"/>
                <a:cs typeface="Arial Black"/>
              </a:rPr>
              <a:t>COLUMN</a:t>
            </a:r>
            <a:r>
              <a:rPr sz="2800" spc="-705" dirty="0">
                <a:latin typeface="Arial Black"/>
                <a:cs typeface="Arial Black"/>
              </a:rPr>
              <a:t> </a:t>
            </a:r>
            <a:r>
              <a:rPr sz="2800" spc="-320" dirty="0">
                <a:latin typeface="Arial Black"/>
                <a:cs typeface="Arial Black"/>
              </a:rPr>
              <a:t>MAJO  </a:t>
            </a:r>
            <a:r>
              <a:rPr sz="2800" b="1" spc="-5" dirty="0">
                <a:solidFill>
                  <a:srgbClr val="FF9999"/>
                </a:solidFill>
                <a:latin typeface="Arial"/>
                <a:cs typeface="Arial"/>
              </a:rPr>
              <a:t>Loc	</a:t>
            </a:r>
            <a:r>
              <a:rPr sz="2800" b="1" spc="55" dirty="0">
                <a:solidFill>
                  <a:srgbClr val="FF9999"/>
                </a:solidFill>
                <a:latin typeface="Arial"/>
                <a:cs typeface="Arial"/>
              </a:rPr>
              <a:t>[j,k]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=	</a:t>
            </a:r>
            <a:r>
              <a:rPr sz="2800" b="1" spc="85" dirty="0">
                <a:solidFill>
                  <a:srgbClr val="FF9999"/>
                </a:solidFill>
                <a:latin typeface="Arial"/>
                <a:cs typeface="Arial"/>
              </a:rPr>
              <a:t>base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+	</a:t>
            </a:r>
            <a:r>
              <a:rPr sz="2800" b="1" spc="-160" dirty="0">
                <a:solidFill>
                  <a:srgbClr val="FF9999"/>
                </a:solidFill>
                <a:latin typeface="Arial"/>
                <a:cs typeface="Arial"/>
              </a:rPr>
              <a:t>w	</a:t>
            </a:r>
            <a:r>
              <a:rPr sz="2800" b="1" spc="-155" dirty="0">
                <a:solidFill>
                  <a:srgbClr val="FF9999"/>
                </a:solidFill>
                <a:latin typeface="Arial"/>
                <a:cs typeface="Arial"/>
              </a:rPr>
              <a:t>[	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M</a:t>
            </a:r>
            <a:r>
              <a:rPr sz="2800" b="1" spc="425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800" b="1" spc="125" dirty="0">
                <a:solidFill>
                  <a:srgbClr val="FF9999"/>
                </a:solidFill>
                <a:latin typeface="Arial"/>
                <a:cs typeface="Arial"/>
              </a:rPr>
              <a:t>(k-LB2)	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+	</a:t>
            </a:r>
            <a:r>
              <a:rPr sz="2800" b="1" spc="95" dirty="0">
                <a:solidFill>
                  <a:srgbClr val="FF9999"/>
                </a:solidFill>
                <a:latin typeface="Arial"/>
                <a:cs typeface="Arial"/>
              </a:rPr>
              <a:t>(j-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6455409"/>
            <a:ext cx="1116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4569" algn="l"/>
              </a:tabLst>
            </a:pPr>
            <a:r>
              <a:rPr sz="2800" b="1" spc="70" dirty="0">
                <a:solidFill>
                  <a:srgbClr val="FF9999"/>
                </a:solidFill>
                <a:latin typeface="Arial"/>
                <a:cs typeface="Arial"/>
              </a:rPr>
              <a:t>L</a:t>
            </a:r>
            <a:r>
              <a:rPr sz="2800" b="1" spc="55" dirty="0">
                <a:solidFill>
                  <a:srgbClr val="FF9999"/>
                </a:solidFill>
                <a:latin typeface="Arial"/>
                <a:cs typeface="Arial"/>
              </a:rPr>
              <a:t>B</a:t>
            </a:r>
            <a:r>
              <a:rPr sz="2800" b="1" spc="225" dirty="0">
                <a:solidFill>
                  <a:srgbClr val="FF9999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FF9999"/>
                </a:solidFill>
                <a:latin typeface="Arial"/>
                <a:cs typeface="Arial"/>
              </a:rPr>
              <a:t>)	</a:t>
            </a:r>
            <a:r>
              <a:rPr sz="2800" b="1" spc="-155" dirty="0">
                <a:solidFill>
                  <a:srgbClr val="FF9999"/>
                </a:solidFill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948690"/>
            <a:ext cx="820928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99900"/>
              </a:lnSpc>
              <a:spcBef>
                <a:spcPts val="100"/>
              </a:spcBef>
            </a:pPr>
            <a:r>
              <a:rPr sz="2800" spc="-285" dirty="0">
                <a:latin typeface="Arial Black"/>
                <a:cs typeface="Arial Black"/>
              </a:rPr>
              <a:t>Given </a:t>
            </a:r>
            <a:r>
              <a:rPr sz="2800" spc="-315" dirty="0">
                <a:latin typeface="Arial Black"/>
                <a:cs typeface="Arial Black"/>
              </a:rPr>
              <a:t>a </a:t>
            </a:r>
            <a:r>
              <a:rPr sz="2800" spc="-365" dirty="0">
                <a:latin typeface="Arial Black"/>
                <a:cs typeface="Arial Black"/>
              </a:rPr>
              <a:t>4x5 </a:t>
            </a:r>
            <a:r>
              <a:rPr sz="2800" spc="-315" dirty="0">
                <a:latin typeface="Arial Black"/>
                <a:cs typeface="Arial Black"/>
              </a:rPr>
              <a:t>array </a:t>
            </a:r>
            <a:r>
              <a:rPr sz="2800" spc="-434" dirty="0">
                <a:latin typeface="Arial Black"/>
                <a:cs typeface="Arial Black"/>
              </a:rPr>
              <a:t>with </a:t>
            </a:r>
            <a:r>
              <a:rPr sz="2800" spc="-204" dirty="0">
                <a:latin typeface="Arial Black"/>
                <a:cs typeface="Arial Black"/>
              </a:rPr>
              <a:t>[-3..0, </a:t>
            </a:r>
            <a:r>
              <a:rPr sz="2800" spc="-220" dirty="0">
                <a:latin typeface="Arial Black"/>
                <a:cs typeface="Arial Black"/>
              </a:rPr>
              <a:t>2..6) </a:t>
            </a:r>
            <a:r>
              <a:rPr sz="2800" spc="-320" dirty="0">
                <a:latin typeface="Arial Black"/>
                <a:cs typeface="Arial Black"/>
              </a:rPr>
              <a:t>index,  </a:t>
            </a:r>
            <a:r>
              <a:rPr sz="2800" spc="-350" dirty="0">
                <a:latin typeface="Arial Black"/>
                <a:cs typeface="Arial Black"/>
              </a:rPr>
              <a:t>starting </a:t>
            </a:r>
            <a:r>
              <a:rPr sz="2800" spc="-315" dirty="0">
                <a:latin typeface="Arial Black"/>
                <a:cs typeface="Arial Black"/>
              </a:rPr>
              <a:t>address </a:t>
            </a:r>
            <a:r>
              <a:rPr sz="2800" spc="-310" dirty="0">
                <a:latin typeface="Arial Black"/>
                <a:cs typeface="Arial Black"/>
              </a:rPr>
              <a:t>is </a:t>
            </a:r>
            <a:r>
              <a:rPr sz="2800" spc="-315" dirty="0">
                <a:latin typeface="Arial Black"/>
                <a:cs typeface="Arial Black"/>
              </a:rPr>
              <a:t>81 </a:t>
            </a:r>
            <a:r>
              <a:rPr sz="2800" spc="-430" dirty="0">
                <a:latin typeface="Arial Black"/>
                <a:cs typeface="Arial Black"/>
              </a:rPr>
              <a:t>with </a:t>
            </a:r>
            <a:r>
              <a:rPr sz="2800" spc="-315" dirty="0">
                <a:latin typeface="Arial Black"/>
                <a:cs typeface="Arial Black"/>
              </a:rPr>
              <a:t>2 </a:t>
            </a:r>
            <a:r>
              <a:rPr sz="2800" spc="-380" dirty="0">
                <a:latin typeface="Arial Black"/>
                <a:cs typeface="Arial Black"/>
              </a:rPr>
              <a:t>words </a:t>
            </a:r>
            <a:r>
              <a:rPr sz="2800" spc="-315" dirty="0">
                <a:latin typeface="Arial Black"/>
                <a:cs typeface="Arial Black"/>
              </a:rPr>
              <a:t>per </a:t>
            </a:r>
            <a:r>
              <a:rPr sz="2800" spc="-370" dirty="0">
                <a:latin typeface="Arial Black"/>
                <a:cs typeface="Arial Black"/>
              </a:rPr>
              <a:t>memory </a:t>
            </a:r>
            <a:r>
              <a:rPr sz="2800" spc="-315" dirty="0">
                <a:latin typeface="Arial Black"/>
                <a:cs typeface="Arial Black"/>
              </a:rPr>
              <a:t>cell.  </a:t>
            </a:r>
            <a:r>
              <a:rPr sz="2800" spc="-365" dirty="0">
                <a:latin typeface="Arial Black"/>
                <a:cs typeface="Arial Black"/>
              </a:rPr>
              <a:t>Locate </a:t>
            </a:r>
            <a:r>
              <a:rPr sz="2800" spc="-235" dirty="0">
                <a:latin typeface="Arial Black"/>
                <a:cs typeface="Arial Black"/>
              </a:rPr>
              <a:t>[-1,5] </a:t>
            </a:r>
            <a:r>
              <a:rPr sz="2800" spc="-315" dirty="0">
                <a:latin typeface="Arial Black"/>
                <a:cs typeface="Arial Black"/>
              </a:rPr>
              <a:t>using </a:t>
            </a:r>
            <a:r>
              <a:rPr sz="2800" spc="-415" dirty="0">
                <a:latin typeface="Arial Black"/>
                <a:cs typeface="Arial Black"/>
              </a:rPr>
              <a:t>row </a:t>
            </a:r>
            <a:r>
              <a:rPr sz="2800" spc="-345" dirty="0">
                <a:latin typeface="Arial Black"/>
                <a:cs typeface="Arial Black"/>
              </a:rPr>
              <a:t>major </a:t>
            </a:r>
            <a:r>
              <a:rPr sz="2800" spc="-315" dirty="0">
                <a:latin typeface="Arial Black"/>
                <a:cs typeface="Arial Black"/>
              </a:rPr>
              <a:t>and </a:t>
            </a:r>
            <a:r>
              <a:rPr sz="2800" spc="-370" dirty="0">
                <a:latin typeface="Arial Black"/>
                <a:cs typeface="Arial Black"/>
              </a:rPr>
              <a:t>column </a:t>
            </a:r>
            <a:r>
              <a:rPr sz="2800" spc="-350" dirty="0">
                <a:latin typeface="Arial Black"/>
                <a:cs typeface="Arial Black"/>
              </a:rPr>
              <a:t>major  </a:t>
            </a:r>
            <a:r>
              <a:rPr sz="2800" spc="-325" dirty="0">
                <a:latin typeface="Arial Black"/>
                <a:cs typeface="Arial Black"/>
              </a:rPr>
              <a:t>representation.</a:t>
            </a:r>
            <a:endParaRPr sz="2800">
              <a:latin typeface="Arial Black"/>
              <a:cs typeface="Arial Black"/>
            </a:endParaRPr>
          </a:p>
          <a:p>
            <a:pPr marL="13970" marR="1494155">
              <a:lnSpc>
                <a:spcPct val="107100"/>
              </a:lnSpc>
              <a:spcBef>
                <a:spcPts val="1335"/>
              </a:spcBef>
              <a:tabLst>
                <a:tab pos="613410" algn="l"/>
                <a:tab pos="1322070" algn="l"/>
                <a:tab pos="2030095" algn="l"/>
                <a:tab pos="3536315" algn="l"/>
                <a:tab pos="4017645" algn="l"/>
                <a:tab pos="5819140" algn="l"/>
                <a:tab pos="6282055" algn="l"/>
              </a:tabLst>
            </a:pP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g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h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e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nu</a:t>
            </a:r>
            <a:r>
              <a:rPr sz="2800" b="1" spc="55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b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7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-100" dirty="0">
                <a:solidFill>
                  <a:srgbClr val="FF3300"/>
                </a:solidFill>
                <a:latin typeface="Arial"/>
                <a:cs typeface="Arial"/>
              </a:rPr>
              <a:t>n  </a:t>
            </a:r>
            <a:r>
              <a:rPr sz="4200" b="1" spc="-562" baseline="4960" dirty="0">
                <a:solidFill>
                  <a:srgbClr val="FF3300"/>
                </a:solidFill>
                <a:latin typeface="Arial"/>
                <a:cs typeface="Arial"/>
              </a:rPr>
              <a:t>arra</a:t>
            </a:r>
            <a:r>
              <a:rPr sz="2800" spc="-375" dirty="0">
                <a:latin typeface="Arial Black"/>
                <a:cs typeface="Arial Black"/>
              </a:rPr>
              <a:t>M</a:t>
            </a:r>
            <a:r>
              <a:rPr sz="4200" b="1" spc="-562" baseline="4960" dirty="0">
                <a:solidFill>
                  <a:srgbClr val="FF3300"/>
                </a:solidFill>
                <a:latin typeface="Arial"/>
                <a:cs typeface="Arial"/>
              </a:rPr>
              <a:t>y </a:t>
            </a:r>
            <a:r>
              <a:rPr sz="2800" spc="-215" dirty="0">
                <a:latin typeface="Arial Black"/>
                <a:cs typeface="Arial Black"/>
              </a:rPr>
              <a:t>= </a:t>
            </a:r>
            <a:r>
              <a:rPr sz="2800" spc="-320" dirty="0">
                <a:latin typeface="Arial Black"/>
                <a:cs typeface="Arial Black"/>
              </a:rPr>
              <a:t>UB1 </a:t>
            </a:r>
            <a:r>
              <a:rPr sz="2800" dirty="0">
                <a:latin typeface="Arial Black"/>
                <a:cs typeface="Arial Black"/>
              </a:rPr>
              <a:t>– </a:t>
            </a:r>
            <a:r>
              <a:rPr sz="2800" spc="-320" dirty="0">
                <a:latin typeface="Arial Black"/>
                <a:cs typeface="Arial Black"/>
              </a:rPr>
              <a:t>LB1 </a:t>
            </a:r>
            <a:r>
              <a:rPr sz="2800" spc="-215" dirty="0">
                <a:latin typeface="Arial Black"/>
                <a:cs typeface="Arial Black"/>
              </a:rPr>
              <a:t>+</a:t>
            </a:r>
            <a:r>
              <a:rPr sz="2800" spc="-15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1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69" y="3737609"/>
            <a:ext cx="2986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15" dirty="0">
                <a:latin typeface="Arial Black"/>
                <a:cs typeface="Arial Black"/>
              </a:rPr>
              <a:t>N </a:t>
            </a:r>
            <a:r>
              <a:rPr sz="2800" spc="-215" dirty="0">
                <a:latin typeface="Arial Black"/>
                <a:cs typeface="Arial Black"/>
              </a:rPr>
              <a:t>= </a:t>
            </a:r>
            <a:r>
              <a:rPr sz="2800" spc="-320" dirty="0">
                <a:latin typeface="Arial Black"/>
                <a:cs typeface="Arial Black"/>
              </a:rPr>
              <a:t>UB2 </a:t>
            </a:r>
            <a:r>
              <a:rPr sz="2800" dirty="0">
                <a:latin typeface="Arial Black"/>
                <a:cs typeface="Arial Black"/>
              </a:rPr>
              <a:t>– </a:t>
            </a:r>
            <a:r>
              <a:rPr sz="2800" spc="-320" dirty="0">
                <a:latin typeface="Arial Black"/>
                <a:cs typeface="Arial Black"/>
              </a:rPr>
              <a:t>LB2 </a:t>
            </a:r>
            <a:r>
              <a:rPr sz="2800" spc="-215" dirty="0">
                <a:latin typeface="Arial Black"/>
                <a:cs typeface="Arial Black"/>
              </a:rPr>
              <a:t>+</a:t>
            </a:r>
            <a:r>
              <a:rPr sz="2800" spc="14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1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5270" y="3463290"/>
            <a:ext cx="2048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675" algn="l"/>
                <a:tab pos="1106170" algn="l"/>
              </a:tabLst>
            </a:pPr>
            <a:r>
              <a:rPr sz="2800" spc="-240" dirty="0">
                <a:latin typeface="Arial Black"/>
                <a:cs typeface="Arial Black"/>
              </a:rPr>
              <a:t>NE	</a:t>
            </a:r>
            <a:r>
              <a:rPr sz="2800" spc="-215" dirty="0">
                <a:latin typeface="Arial Black"/>
                <a:cs typeface="Arial Black"/>
              </a:rPr>
              <a:t>=	</a:t>
            </a:r>
            <a:r>
              <a:rPr sz="2800" spc="-315" dirty="0">
                <a:latin typeface="Arial Black"/>
                <a:cs typeface="Arial Black"/>
              </a:rPr>
              <a:t>M </a:t>
            </a:r>
            <a:r>
              <a:rPr sz="2800" spc="-470" dirty="0">
                <a:latin typeface="Arial Black"/>
                <a:cs typeface="Arial Black"/>
              </a:rPr>
              <a:t>x</a:t>
            </a:r>
            <a:r>
              <a:rPr sz="2800" spc="-8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N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1890" y="654558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5" dirty="0">
                <a:latin typeface="Arial Black"/>
                <a:cs typeface="Arial Black"/>
              </a:rPr>
              <a:t>1</a:t>
            </a:r>
            <a:r>
              <a:rPr sz="1000" spc="-114" dirty="0">
                <a:latin typeface="Arial Black"/>
                <a:cs typeface="Arial Black"/>
              </a:rPr>
              <a:t>6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5029" y="6562090"/>
            <a:ext cx="6991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latin typeface="Arial Black"/>
                <a:cs typeface="Arial Black"/>
              </a:rPr>
              <a:t>K.</a:t>
            </a:r>
            <a:r>
              <a:rPr sz="1000" spc="-105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Adisesha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0" y="414020"/>
            <a:ext cx="3709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4600" algn="l"/>
              </a:tabLst>
            </a:pPr>
            <a:r>
              <a:rPr spc="375" dirty="0"/>
              <a:t>M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120" dirty="0"/>
              <a:t>o</a:t>
            </a:r>
            <a:r>
              <a:rPr spc="114" dirty="0"/>
              <a:t>r</a:t>
            </a:r>
            <a:r>
              <a:rPr spc="-250" dirty="0"/>
              <a:t>y</a:t>
            </a:r>
            <a:r>
              <a:rPr dirty="0"/>
              <a:t>	</a:t>
            </a:r>
            <a:r>
              <a:rPr spc="375" dirty="0"/>
              <a:t>M</a:t>
            </a:r>
            <a:r>
              <a:rPr spc="365" dirty="0"/>
              <a:t>a</a:t>
            </a:r>
            <a:r>
              <a:rPr spc="-24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0" y="1329690"/>
            <a:ext cx="1228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CO</a:t>
            </a:r>
            <a:r>
              <a:rPr sz="2400" b="1" spc="6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400" b="1" spc="190" dirty="0">
                <a:solidFill>
                  <a:srgbClr val="FF33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M 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904999"/>
            <a:ext cx="4800600" cy="4359910"/>
          </a:xfrm>
          <a:custGeom>
            <a:avLst/>
            <a:gdLst/>
            <a:ahLst/>
            <a:cxnLst/>
            <a:rect l="l" t="t" r="r" b="b"/>
            <a:pathLst>
              <a:path w="4800600" h="4359910">
                <a:moveTo>
                  <a:pt x="4800600" y="0"/>
                </a:moveTo>
                <a:lnTo>
                  <a:pt x="4800600" y="0"/>
                </a:lnTo>
                <a:lnTo>
                  <a:pt x="0" y="0"/>
                </a:lnTo>
                <a:lnTo>
                  <a:pt x="0" y="824230"/>
                </a:lnTo>
                <a:lnTo>
                  <a:pt x="0" y="1645932"/>
                </a:lnTo>
                <a:lnTo>
                  <a:pt x="0" y="2470150"/>
                </a:lnTo>
                <a:lnTo>
                  <a:pt x="0" y="3415030"/>
                </a:lnTo>
                <a:lnTo>
                  <a:pt x="0" y="4359910"/>
                </a:lnTo>
                <a:lnTo>
                  <a:pt x="838200" y="4359910"/>
                </a:lnTo>
                <a:lnTo>
                  <a:pt x="4800600" y="4359910"/>
                </a:lnTo>
                <a:lnTo>
                  <a:pt x="4800600" y="3415030"/>
                </a:lnTo>
                <a:lnTo>
                  <a:pt x="4800600" y="2470150"/>
                </a:lnTo>
                <a:lnTo>
                  <a:pt x="4800600" y="1645932"/>
                </a:lnTo>
                <a:lnTo>
                  <a:pt x="4800600" y="824230"/>
                </a:lnTo>
                <a:lnTo>
                  <a:pt x="4800600" y="0"/>
                </a:lnTo>
                <a:close/>
              </a:path>
            </a:pathLst>
          </a:custGeom>
          <a:solidFill>
            <a:srgbClr val="D91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5970" y="4629150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381000" y="0"/>
                </a:moveTo>
                <a:lnTo>
                  <a:pt x="433850" y="2698"/>
                </a:lnTo>
                <a:lnTo>
                  <a:pt x="484187" y="10583"/>
                </a:lnTo>
                <a:lnTo>
                  <a:pt x="531614" y="23336"/>
                </a:lnTo>
                <a:lnTo>
                  <a:pt x="575733" y="40640"/>
                </a:lnTo>
                <a:lnTo>
                  <a:pt x="616148" y="62177"/>
                </a:lnTo>
                <a:lnTo>
                  <a:pt x="652462" y="87630"/>
                </a:lnTo>
                <a:lnTo>
                  <a:pt x="684278" y="116681"/>
                </a:lnTo>
                <a:lnTo>
                  <a:pt x="711200" y="149013"/>
                </a:lnTo>
                <a:lnTo>
                  <a:pt x="732829" y="184308"/>
                </a:lnTo>
                <a:lnTo>
                  <a:pt x="748770" y="222250"/>
                </a:lnTo>
                <a:lnTo>
                  <a:pt x="758626" y="262519"/>
                </a:lnTo>
                <a:lnTo>
                  <a:pt x="762000" y="304800"/>
                </a:lnTo>
                <a:lnTo>
                  <a:pt x="758626" y="347080"/>
                </a:lnTo>
                <a:lnTo>
                  <a:pt x="748770" y="387349"/>
                </a:lnTo>
                <a:lnTo>
                  <a:pt x="732829" y="425291"/>
                </a:lnTo>
                <a:lnTo>
                  <a:pt x="711200" y="460586"/>
                </a:lnTo>
                <a:lnTo>
                  <a:pt x="684278" y="492918"/>
                </a:lnTo>
                <a:lnTo>
                  <a:pt x="652462" y="521969"/>
                </a:lnTo>
                <a:lnTo>
                  <a:pt x="616148" y="547422"/>
                </a:lnTo>
                <a:lnTo>
                  <a:pt x="575733" y="568959"/>
                </a:lnTo>
                <a:lnTo>
                  <a:pt x="531614" y="586263"/>
                </a:lnTo>
                <a:lnTo>
                  <a:pt x="484187" y="599016"/>
                </a:lnTo>
                <a:lnTo>
                  <a:pt x="433850" y="606901"/>
                </a:lnTo>
                <a:lnTo>
                  <a:pt x="381000" y="609600"/>
                </a:lnTo>
                <a:lnTo>
                  <a:pt x="328149" y="606901"/>
                </a:lnTo>
                <a:lnTo>
                  <a:pt x="277812" y="599016"/>
                </a:lnTo>
                <a:lnTo>
                  <a:pt x="230385" y="586263"/>
                </a:lnTo>
                <a:lnTo>
                  <a:pt x="186266" y="568959"/>
                </a:lnTo>
                <a:lnTo>
                  <a:pt x="145851" y="547422"/>
                </a:lnTo>
                <a:lnTo>
                  <a:pt x="109537" y="521969"/>
                </a:lnTo>
                <a:lnTo>
                  <a:pt x="77721" y="492918"/>
                </a:lnTo>
                <a:lnTo>
                  <a:pt x="50800" y="460586"/>
                </a:lnTo>
                <a:lnTo>
                  <a:pt x="29170" y="425291"/>
                </a:lnTo>
                <a:lnTo>
                  <a:pt x="13229" y="387350"/>
                </a:lnTo>
                <a:lnTo>
                  <a:pt x="3373" y="347080"/>
                </a:lnTo>
                <a:lnTo>
                  <a:pt x="0" y="304800"/>
                </a:lnTo>
                <a:lnTo>
                  <a:pt x="3373" y="262519"/>
                </a:lnTo>
                <a:lnTo>
                  <a:pt x="13229" y="222250"/>
                </a:lnTo>
                <a:lnTo>
                  <a:pt x="29170" y="184308"/>
                </a:lnTo>
                <a:lnTo>
                  <a:pt x="50800" y="149013"/>
                </a:lnTo>
                <a:lnTo>
                  <a:pt x="77721" y="116681"/>
                </a:lnTo>
                <a:lnTo>
                  <a:pt x="109537" y="87630"/>
                </a:lnTo>
                <a:lnTo>
                  <a:pt x="145851" y="62177"/>
                </a:lnTo>
                <a:lnTo>
                  <a:pt x="186266" y="40640"/>
                </a:lnTo>
                <a:lnTo>
                  <a:pt x="230385" y="23336"/>
                </a:lnTo>
                <a:lnTo>
                  <a:pt x="277812" y="10583"/>
                </a:lnTo>
                <a:lnTo>
                  <a:pt x="328149" y="2698"/>
                </a:lnTo>
                <a:lnTo>
                  <a:pt x="38100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00200" y="2119024"/>
          <a:ext cx="4500245" cy="407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0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115">
                <a:tc>
                  <a:txBody>
                    <a:bodyPr/>
                    <a:lstStyle/>
                    <a:p>
                      <a:pPr marL="31750">
                        <a:lnSpc>
                          <a:spcPts val="3295"/>
                        </a:lnSpc>
                        <a:spcBef>
                          <a:spcPts val="141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3295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3295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3295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295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ts val="3295"/>
                        </a:lnSpc>
                        <a:spcBef>
                          <a:spcPts val="141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3240"/>
                        </a:lnSpc>
                        <a:spcBef>
                          <a:spcPts val="200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ts val="3175"/>
                        </a:lnSpc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63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107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33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3240"/>
                        </a:lnSpc>
                        <a:spcBef>
                          <a:spcPts val="819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ts val="3175"/>
                        </a:lnSpc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849869" y="6185505"/>
            <a:ext cx="786130" cy="4940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40" dirty="0">
                <a:solidFill>
                  <a:srgbClr val="FF8018"/>
                </a:solidFill>
                <a:latin typeface="Arial"/>
                <a:cs typeface="Arial"/>
              </a:rPr>
              <a:t>BAC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8830" y="6483496"/>
            <a:ext cx="217170" cy="195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z="1000" spc="-114" dirty="0">
                <a:latin typeface="Arial Black"/>
                <a:cs typeface="Arial Black"/>
              </a:rPr>
              <a:t>17</a:t>
            </a:fld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3829" y="6501276"/>
            <a:ext cx="699135" cy="195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120" dirty="0">
                <a:latin typeface="Arial Black"/>
                <a:cs typeface="Arial Black"/>
              </a:rPr>
              <a:t>K.</a:t>
            </a:r>
            <a:r>
              <a:rPr sz="1000" spc="-105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Adisesha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9869" y="6551265"/>
            <a:ext cx="229235" cy="4343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35" dirty="0">
                <a:solidFill>
                  <a:srgbClr val="FF8018"/>
                </a:solidFill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3463290"/>
            <a:ext cx="313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R  O  W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9670" y="4453890"/>
            <a:ext cx="134747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solidFill>
                  <a:srgbClr val="FF9900"/>
                </a:solidFill>
                <a:latin typeface="Arial"/>
                <a:cs typeface="Arial"/>
              </a:rPr>
              <a:t>ROW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195" baseline="-2314" dirty="0">
                <a:solidFill>
                  <a:srgbClr val="FF3300"/>
                </a:solidFill>
                <a:latin typeface="Symbol"/>
                <a:cs typeface="Symbol"/>
              </a:rPr>
              <a:t></a:t>
            </a:r>
            <a:r>
              <a:rPr sz="2400" b="1" spc="130" dirty="0">
                <a:solidFill>
                  <a:srgbClr val="FF9900"/>
                </a:solidFill>
                <a:latin typeface="Arial"/>
                <a:cs typeface="Arial"/>
              </a:rPr>
              <a:t>MAJOR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75" dirty="0">
                <a:solidFill>
                  <a:srgbClr val="FF3300"/>
                </a:solidFill>
                <a:latin typeface="Arial"/>
                <a:cs typeface="Arial"/>
              </a:rPr>
              <a:t>Locate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0" y="414020"/>
            <a:ext cx="3709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4600" algn="l"/>
              </a:tabLst>
            </a:pPr>
            <a:r>
              <a:rPr spc="375" dirty="0"/>
              <a:t>M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120" dirty="0"/>
              <a:t>o</a:t>
            </a:r>
            <a:r>
              <a:rPr spc="114" dirty="0"/>
              <a:t>r</a:t>
            </a:r>
            <a:r>
              <a:rPr spc="-250" dirty="0"/>
              <a:t>y</a:t>
            </a:r>
            <a:r>
              <a:rPr dirty="0"/>
              <a:t>	</a:t>
            </a:r>
            <a:r>
              <a:rPr spc="375" dirty="0"/>
              <a:t>M</a:t>
            </a:r>
            <a:r>
              <a:rPr spc="365" dirty="0"/>
              <a:t>a</a:t>
            </a:r>
            <a:r>
              <a:rPr spc="-24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0" y="1329690"/>
            <a:ext cx="1228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CO</a:t>
            </a:r>
            <a:r>
              <a:rPr sz="2400" b="1" spc="6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400" b="1" spc="190" dirty="0">
                <a:solidFill>
                  <a:srgbClr val="FF33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M  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9940" y="4585970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381000" y="0"/>
                </a:moveTo>
                <a:lnTo>
                  <a:pt x="433850" y="2698"/>
                </a:lnTo>
                <a:lnTo>
                  <a:pt x="484187" y="10583"/>
                </a:lnTo>
                <a:lnTo>
                  <a:pt x="531614" y="23336"/>
                </a:lnTo>
                <a:lnTo>
                  <a:pt x="575733" y="40639"/>
                </a:lnTo>
                <a:lnTo>
                  <a:pt x="616148" y="62177"/>
                </a:lnTo>
                <a:lnTo>
                  <a:pt x="652462" y="87629"/>
                </a:lnTo>
                <a:lnTo>
                  <a:pt x="684278" y="116681"/>
                </a:lnTo>
                <a:lnTo>
                  <a:pt x="711200" y="149013"/>
                </a:lnTo>
                <a:lnTo>
                  <a:pt x="732829" y="184308"/>
                </a:lnTo>
                <a:lnTo>
                  <a:pt x="748770" y="222249"/>
                </a:lnTo>
                <a:lnTo>
                  <a:pt x="758626" y="262519"/>
                </a:lnTo>
                <a:lnTo>
                  <a:pt x="762000" y="304799"/>
                </a:lnTo>
                <a:lnTo>
                  <a:pt x="758626" y="347080"/>
                </a:lnTo>
                <a:lnTo>
                  <a:pt x="748770" y="387349"/>
                </a:lnTo>
                <a:lnTo>
                  <a:pt x="732829" y="425291"/>
                </a:lnTo>
                <a:lnTo>
                  <a:pt x="711200" y="460586"/>
                </a:lnTo>
                <a:lnTo>
                  <a:pt x="684278" y="492918"/>
                </a:lnTo>
                <a:lnTo>
                  <a:pt x="652462" y="521969"/>
                </a:lnTo>
                <a:lnTo>
                  <a:pt x="616148" y="547422"/>
                </a:lnTo>
                <a:lnTo>
                  <a:pt x="575733" y="568959"/>
                </a:lnTo>
                <a:lnTo>
                  <a:pt x="531614" y="586263"/>
                </a:lnTo>
                <a:lnTo>
                  <a:pt x="484187" y="599016"/>
                </a:lnTo>
                <a:lnTo>
                  <a:pt x="433850" y="606901"/>
                </a:lnTo>
                <a:lnTo>
                  <a:pt x="381000" y="609599"/>
                </a:lnTo>
                <a:lnTo>
                  <a:pt x="328149" y="606901"/>
                </a:lnTo>
                <a:lnTo>
                  <a:pt x="277812" y="599016"/>
                </a:lnTo>
                <a:lnTo>
                  <a:pt x="230385" y="586263"/>
                </a:lnTo>
                <a:lnTo>
                  <a:pt x="186266" y="568959"/>
                </a:lnTo>
                <a:lnTo>
                  <a:pt x="145851" y="547422"/>
                </a:lnTo>
                <a:lnTo>
                  <a:pt x="109537" y="521969"/>
                </a:lnTo>
                <a:lnTo>
                  <a:pt x="77721" y="492918"/>
                </a:lnTo>
                <a:lnTo>
                  <a:pt x="50800" y="460586"/>
                </a:lnTo>
                <a:lnTo>
                  <a:pt x="29170" y="425291"/>
                </a:lnTo>
                <a:lnTo>
                  <a:pt x="13229" y="387349"/>
                </a:lnTo>
                <a:lnTo>
                  <a:pt x="3373" y="347080"/>
                </a:lnTo>
                <a:lnTo>
                  <a:pt x="0" y="304799"/>
                </a:lnTo>
                <a:lnTo>
                  <a:pt x="3373" y="262519"/>
                </a:lnTo>
                <a:lnTo>
                  <a:pt x="13229" y="222250"/>
                </a:lnTo>
                <a:lnTo>
                  <a:pt x="29170" y="184308"/>
                </a:lnTo>
                <a:lnTo>
                  <a:pt x="50800" y="149013"/>
                </a:lnTo>
                <a:lnTo>
                  <a:pt x="77721" y="116681"/>
                </a:lnTo>
                <a:lnTo>
                  <a:pt x="109537" y="87630"/>
                </a:lnTo>
                <a:lnTo>
                  <a:pt x="145851" y="62177"/>
                </a:lnTo>
                <a:lnTo>
                  <a:pt x="186266" y="40640"/>
                </a:lnTo>
                <a:lnTo>
                  <a:pt x="230385" y="23336"/>
                </a:lnTo>
                <a:lnTo>
                  <a:pt x="277812" y="10583"/>
                </a:lnTo>
                <a:lnTo>
                  <a:pt x="328149" y="2698"/>
                </a:lnTo>
                <a:lnTo>
                  <a:pt x="38100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1600" y="1905000"/>
          <a:ext cx="4800600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3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70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367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367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367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367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367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3675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2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109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581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2800" b="1" dirty="0">
                          <a:solidFill>
                            <a:srgbClr val="FF99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solidFill>
                      <a:srgbClr val="D91E27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solidFill>
                      <a:srgbClr val="D91E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849869" y="6185505"/>
            <a:ext cx="786130" cy="4940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40" dirty="0">
                <a:solidFill>
                  <a:srgbClr val="FF8018"/>
                </a:solidFill>
                <a:latin typeface="Arial"/>
                <a:cs typeface="Arial"/>
              </a:rPr>
              <a:t>BAC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8830" y="6483496"/>
            <a:ext cx="217170" cy="195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z="1000" spc="-114" dirty="0">
                <a:latin typeface="Arial Black"/>
                <a:cs typeface="Arial Black"/>
              </a:rPr>
              <a:t>18</a:t>
            </a:fld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3829" y="6501276"/>
            <a:ext cx="699135" cy="195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120" dirty="0">
                <a:latin typeface="Arial Black"/>
                <a:cs typeface="Arial Black"/>
              </a:rPr>
              <a:t>K.</a:t>
            </a:r>
            <a:r>
              <a:rPr sz="1000" spc="-105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Adisesha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9869" y="6551265"/>
            <a:ext cx="229235" cy="4343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35" dirty="0">
                <a:solidFill>
                  <a:srgbClr val="FF8018"/>
                </a:solidFill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463290"/>
            <a:ext cx="313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R  O  W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9670" y="4453890"/>
            <a:ext cx="162623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b="1" spc="190" dirty="0">
                <a:solidFill>
                  <a:srgbClr val="FF9900"/>
                </a:solidFill>
                <a:latin typeface="Arial"/>
                <a:cs typeface="Arial"/>
              </a:rPr>
              <a:t>C</a:t>
            </a:r>
            <a:r>
              <a:rPr sz="2400" b="1" spc="210" dirty="0">
                <a:solidFill>
                  <a:srgbClr val="FF9900"/>
                </a:solidFill>
                <a:latin typeface="Arial"/>
                <a:cs typeface="Arial"/>
              </a:rPr>
              <a:t>O</a:t>
            </a:r>
            <a:r>
              <a:rPr sz="2400" b="1" spc="55" dirty="0">
                <a:solidFill>
                  <a:srgbClr val="FF9900"/>
                </a:solidFill>
                <a:latin typeface="Arial"/>
                <a:cs typeface="Arial"/>
              </a:rPr>
              <a:t>L</a:t>
            </a:r>
            <a:r>
              <a:rPr sz="2400" b="1" spc="190" dirty="0">
                <a:solidFill>
                  <a:srgbClr val="FF9900"/>
                </a:solidFill>
                <a:latin typeface="Arial"/>
                <a:cs typeface="Arial"/>
              </a:rPr>
              <a:t>U</a:t>
            </a:r>
            <a:r>
              <a:rPr sz="2400" b="1" spc="204" dirty="0">
                <a:solidFill>
                  <a:srgbClr val="FF99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99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202" baseline="-2314" dirty="0">
                <a:solidFill>
                  <a:srgbClr val="FF3300"/>
                </a:solidFill>
                <a:latin typeface="Symbol"/>
                <a:cs typeface="Symbol"/>
              </a:rPr>
              <a:t></a:t>
            </a:r>
            <a:r>
              <a:rPr sz="2400" b="1" spc="135" dirty="0">
                <a:solidFill>
                  <a:srgbClr val="FF9900"/>
                </a:solidFill>
                <a:latin typeface="Arial"/>
                <a:cs typeface="Arial"/>
              </a:rPr>
              <a:t>MAJOR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75" dirty="0">
                <a:solidFill>
                  <a:srgbClr val="FF3300"/>
                </a:solidFill>
                <a:latin typeface="Arial"/>
                <a:cs typeface="Arial"/>
              </a:rPr>
              <a:t>Locate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79" y="262890"/>
            <a:ext cx="870775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Exercise</a:t>
            </a:r>
          </a:p>
          <a:p>
            <a:pPr marL="350520" marR="5080" indent="914400">
              <a:lnSpc>
                <a:spcPct val="100000"/>
              </a:lnSpc>
              <a:spcBef>
                <a:spcPts val="120"/>
              </a:spcBef>
            </a:pPr>
            <a:r>
              <a:rPr sz="2400" b="0" spc="-240" dirty="0">
                <a:solidFill>
                  <a:srgbClr val="000000"/>
                </a:solidFill>
                <a:latin typeface="Arial Black"/>
                <a:cs typeface="Arial Black"/>
              </a:rPr>
              <a:t>When </a:t>
            </a:r>
            <a:r>
              <a:rPr sz="2400" b="0" spc="-290" dirty="0">
                <a:solidFill>
                  <a:srgbClr val="000000"/>
                </a:solidFill>
                <a:latin typeface="Arial Black"/>
                <a:cs typeface="Arial Black"/>
              </a:rPr>
              <a:t>storing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a </a:t>
            </a:r>
            <a:r>
              <a:rPr sz="2400" b="0" spc="-290" dirty="0">
                <a:solidFill>
                  <a:srgbClr val="000000"/>
                </a:solidFill>
                <a:latin typeface="Arial Black"/>
                <a:cs typeface="Arial Black"/>
              </a:rPr>
              <a:t>two-dimensional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array </a:t>
            </a:r>
            <a:r>
              <a:rPr sz="2400" b="0" spc="-360" dirty="0">
                <a:solidFill>
                  <a:srgbClr val="000000"/>
                </a:solidFill>
                <a:latin typeface="Arial Black"/>
                <a:cs typeface="Arial Black"/>
              </a:rPr>
              <a:t>“a” </a:t>
            </a:r>
            <a:r>
              <a:rPr sz="2400" b="0" spc="-370" dirty="0">
                <a:solidFill>
                  <a:srgbClr val="000000"/>
                </a:solidFill>
                <a:latin typeface="Arial Black"/>
                <a:cs typeface="Arial Black"/>
              </a:rPr>
              <a:t>with </a:t>
            </a:r>
            <a:r>
              <a:rPr sz="2400" b="0" spc="-315" dirty="0">
                <a:solidFill>
                  <a:srgbClr val="000000"/>
                </a:solidFill>
                <a:latin typeface="Arial Black"/>
                <a:cs typeface="Arial Black"/>
              </a:rPr>
              <a:t>ten </a:t>
            </a:r>
            <a:r>
              <a:rPr sz="2400" b="0" spc="-340" dirty="0">
                <a:solidFill>
                  <a:srgbClr val="000000"/>
                </a:solidFill>
                <a:latin typeface="Arial Black"/>
                <a:cs typeface="Arial Black"/>
              </a:rPr>
              <a:t>rows 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and </a:t>
            </a:r>
            <a:r>
              <a:rPr sz="2400" b="0" spc="-315" dirty="0">
                <a:solidFill>
                  <a:srgbClr val="000000"/>
                </a:solidFill>
                <a:latin typeface="Arial Black"/>
                <a:cs typeface="Arial Black"/>
              </a:rPr>
              <a:t>ten </a:t>
            </a:r>
            <a:r>
              <a:rPr sz="2400" b="0" spc="-310" dirty="0">
                <a:solidFill>
                  <a:srgbClr val="000000"/>
                </a:solidFill>
                <a:latin typeface="Arial Black"/>
                <a:cs typeface="Arial Black"/>
              </a:rPr>
              <a:t>columns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in </a:t>
            </a:r>
            <a:r>
              <a:rPr sz="2400" b="0" spc="-300" dirty="0">
                <a:solidFill>
                  <a:srgbClr val="000000"/>
                </a:solidFill>
                <a:latin typeface="Arial Black"/>
                <a:cs typeface="Arial Black"/>
              </a:rPr>
              <a:t>continuous </a:t>
            </a:r>
            <a:r>
              <a:rPr sz="2400" b="0" spc="-315" dirty="0">
                <a:solidFill>
                  <a:srgbClr val="000000"/>
                </a:solidFill>
                <a:latin typeface="Arial Black"/>
                <a:cs typeface="Arial Black"/>
              </a:rPr>
              <a:t>memory </a:t>
            </a:r>
            <a:r>
              <a:rPr sz="2400" b="0" spc="-300" dirty="0">
                <a:solidFill>
                  <a:srgbClr val="000000"/>
                </a:solidFill>
                <a:latin typeface="Arial Black"/>
                <a:cs typeface="Arial Black"/>
              </a:rPr>
              <a:t>space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in </a:t>
            </a:r>
            <a:r>
              <a:rPr sz="2400" b="0" spc="-315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2400" b="0" spc="-300" dirty="0">
                <a:solidFill>
                  <a:srgbClr val="000000"/>
                </a:solidFill>
                <a:latin typeface="Arial Black"/>
                <a:cs typeface="Arial Black"/>
              </a:rPr>
              <a:t>direction 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of </a:t>
            </a:r>
            <a:r>
              <a:rPr sz="2400" b="0" spc="-300" dirty="0">
                <a:solidFill>
                  <a:srgbClr val="000000"/>
                </a:solidFill>
                <a:latin typeface="Arial Black"/>
                <a:cs typeface="Arial Black"/>
              </a:rPr>
              <a:t>rows, </a:t>
            </a:r>
            <a:r>
              <a:rPr sz="2400" b="0" spc="-375" dirty="0">
                <a:solidFill>
                  <a:srgbClr val="000000"/>
                </a:solidFill>
                <a:latin typeface="Arial Black"/>
                <a:cs typeface="Arial Black"/>
              </a:rPr>
              <a:t>what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is </a:t>
            </a:r>
            <a:r>
              <a:rPr sz="2400" b="0" spc="-315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address </a:t>
            </a:r>
            <a:r>
              <a:rPr sz="2400" b="0" spc="-325" dirty="0">
                <a:solidFill>
                  <a:srgbClr val="000000"/>
                </a:solidFill>
                <a:latin typeface="Arial Black"/>
                <a:cs typeface="Arial Black"/>
              </a:rPr>
              <a:t>where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a </a:t>
            </a:r>
            <a:r>
              <a:rPr sz="2400" b="0" spc="-245" dirty="0">
                <a:solidFill>
                  <a:srgbClr val="000000"/>
                </a:solidFill>
                <a:latin typeface="Arial Black"/>
                <a:cs typeface="Arial Black"/>
              </a:rPr>
              <a:t>[5,6]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is stored? In </a:t>
            </a:r>
            <a:r>
              <a:rPr sz="2400" b="0" spc="-305" dirty="0">
                <a:solidFill>
                  <a:srgbClr val="000000"/>
                </a:solidFill>
                <a:latin typeface="Arial Black"/>
                <a:cs typeface="Arial Black"/>
              </a:rPr>
              <a:t>this  </a:t>
            </a:r>
            <a:r>
              <a:rPr sz="2400" b="0" spc="-275" dirty="0">
                <a:solidFill>
                  <a:srgbClr val="000000"/>
                </a:solidFill>
                <a:latin typeface="Arial Black"/>
                <a:cs typeface="Arial Black"/>
              </a:rPr>
              <a:t>question, </a:t>
            </a:r>
            <a:r>
              <a:rPr sz="2400" b="0" spc="-315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2400" b="0" spc="-275" dirty="0">
                <a:solidFill>
                  <a:srgbClr val="000000"/>
                </a:solidFill>
                <a:latin typeface="Arial Black"/>
                <a:cs typeface="Arial Black"/>
              </a:rPr>
              <a:t>address </a:t>
            </a:r>
            <a:r>
              <a:rPr sz="2400" b="0" spc="-270" dirty="0">
                <a:solidFill>
                  <a:srgbClr val="000000"/>
                </a:solidFill>
                <a:latin typeface="Arial Black"/>
                <a:cs typeface="Arial Black"/>
              </a:rPr>
              <a:t>is </a:t>
            </a:r>
            <a:r>
              <a:rPr sz="2400" b="0" spc="-285" dirty="0">
                <a:solidFill>
                  <a:srgbClr val="000000"/>
                </a:solidFill>
                <a:latin typeface="Arial Black"/>
                <a:cs typeface="Arial Black"/>
              </a:rPr>
              <a:t>represented </a:t>
            </a:r>
            <a:r>
              <a:rPr sz="2400" b="0" spc="-275" dirty="0">
                <a:solidFill>
                  <a:srgbClr val="000000"/>
                </a:solidFill>
                <a:latin typeface="Arial Black"/>
                <a:cs typeface="Arial Black"/>
              </a:rPr>
              <a:t>in </a:t>
            </a:r>
            <a:r>
              <a:rPr sz="2400" b="0" spc="-310" dirty="0">
                <a:solidFill>
                  <a:srgbClr val="000000"/>
                </a:solidFill>
                <a:latin typeface="Arial Black"/>
                <a:cs typeface="Arial Black"/>
              </a:rPr>
              <a:t>decimal</a:t>
            </a:r>
            <a:r>
              <a:rPr sz="2400" b="0" spc="-19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275" dirty="0">
                <a:solidFill>
                  <a:srgbClr val="000000"/>
                </a:solidFill>
                <a:latin typeface="Arial Black"/>
                <a:cs typeface="Arial Black"/>
              </a:rPr>
              <a:t>numbers.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9579" y="3733800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3810" y="-19050"/>
                </a:moveTo>
                <a:lnTo>
                  <a:pt x="3810" y="19050"/>
                </a:lnTo>
              </a:path>
            </a:pathLst>
          </a:custGeom>
          <a:ln w="762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3733800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38100" y="0"/>
                </a:lnTo>
              </a:path>
              <a:path w="869950">
                <a:moveTo>
                  <a:pt x="76200" y="0"/>
                </a:moveTo>
                <a:lnTo>
                  <a:pt x="113029" y="0"/>
                </a:lnTo>
              </a:path>
              <a:path w="869950">
                <a:moveTo>
                  <a:pt x="151129" y="0"/>
                </a:moveTo>
                <a:lnTo>
                  <a:pt x="189229" y="0"/>
                </a:lnTo>
              </a:path>
              <a:path w="869950">
                <a:moveTo>
                  <a:pt x="227329" y="0"/>
                </a:moveTo>
                <a:lnTo>
                  <a:pt x="264160" y="0"/>
                </a:lnTo>
              </a:path>
              <a:path w="869950">
                <a:moveTo>
                  <a:pt x="302260" y="0"/>
                </a:moveTo>
                <a:lnTo>
                  <a:pt x="340360" y="0"/>
                </a:lnTo>
              </a:path>
              <a:path w="869950">
                <a:moveTo>
                  <a:pt x="378460" y="0"/>
                </a:moveTo>
                <a:lnTo>
                  <a:pt x="415289" y="0"/>
                </a:lnTo>
              </a:path>
              <a:path w="869950">
                <a:moveTo>
                  <a:pt x="453389" y="0"/>
                </a:moveTo>
                <a:lnTo>
                  <a:pt x="491489" y="0"/>
                </a:lnTo>
              </a:path>
              <a:path w="869950">
                <a:moveTo>
                  <a:pt x="529589" y="0"/>
                </a:moveTo>
                <a:lnTo>
                  <a:pt x="566420" y="0"/>
                </a:lnTo>
              </a:path>
              <a:path w="869950">
                <a:moveTo>
                  <a:pt x="604520" y="0"/>
                </a:moveTo>
                <a:lnTo>
                  <a:pt x="642620" y="0"/>
                </a:lnTo>
              </a:path>
              <a:path w="869950">
                <a:moveTo>
                  <a:pt x="680720" y="0"/>
                </a:moveTo>
                <a:lnTo>
                  <a:pt x="718820" y="0"/>
                </a:lnTo>
              </a:path>
              <a:path w="869950">
                <a:moveTo>
                  <a:pt x="755650" y="0"/>
                </a:moveTo>
                <a:lnTo>
                  <a:pt x="793750" y="0"/>
                </a:lnTo>
              </a:path>
              <a:path w="869950">
                <a:moveTo>
                  <a:pt x="831850" y="0"/>
                </a:moveTo>
                <a:lnTo>
                  <a:pt x="86995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9579" y="4495800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3810" y="-19050"/>
                </a:moveTo>
                <a:lnTo>
                  <a:pt x="3810" y="19050"/>
                </a:lnTo>
              </a:path>
            </a:pathLst>
          </a:custGeom>
          <a:ln w="762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4495800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38100" y="0"/>
                </a:lnTo>
              </a:path>
              <a:path w="869950">
                <a:moveTo>
                  <a:pt x="76200" y="0"/>
                </a:moveTo>
                <a:lnTo>
                  <a:pt x="113029" y="0"/>
                </a:lnTo>
              </a:path>
              <a:path w="869950">
                <a:moveTo>
                  <a:pt x="151129" y="0"/>
                </a:moveTo>
                <a:lnTo>
                  <a:pt x="189229" y="0"/>
                </a:lnTo>
              </a:path>
              <a:path w="869950">
                <a:moveTo>
                  <a:pt x="227329" y="0"/>
                </a:moveTo>
                <a:lnTo>
                  <a:pt x="264160" y="0"/>
                </a:lnTo>
              </a:path>
              <a:path w="869950">
                <a:moveTo>
                  <a:pt x="302260" y="0"/>
                </a:moveTo>
                <a:lnTo>
                  <a:pt x="340360" y="0"/>
                </a:lnTo>
              </a:path>
              <a:path w="869950">
                <a:moveTo>
                  <a:pt x="378460" y="0"/>
                </a:moveTo>
                <a:lnTo>
                  <a:pt x="415289" y="0"/>
                </a:lnTo>
              </a:path>
              <a:path w="869950">
                <a:moveTo>
                  <a:pt x="453389" y="0"/>
                </a:moveTo>
                <a:lnTo>
                  <a:pt x="491489" y="0"/>
                </a:lnTo>
              </a:path>
              <a:path w="869950">
                <a:moveTo>
                  <a:pt x="529589" y="0"/>
                </a:moveTo>
                <a:lnTo>
                  <a:pt x="566420" y="0"/>
                </a:lnTo>
              </a:path>
              <a:path w="869950">
                <a:moveTo>
                  <a:pt x="604520" y="0"/>
                </a:moveTo>
                <a:lnTo>
                  <a:pt x="642620" y="0"/>
                </a:lnTo>
              </a:path>
              <a:path w="869950">
                <a:moveTo>
                  <a:pt x="680720" y="0"/>
                </a:moveTo>
                <a:lnTo>
                  <a:pt x="718820" y="0"/>
                </a:lnTo>
              </a:path>
              <a:path w="869950">
                <a:moveTo>
                  <a:pt x="755650" y="0"/>
                </a:moveTo>
                <a:lnTo>
                  <a:pt x="793750" y="0"/>
                </a:lnTo>
              </a:path>
              <a:path w="869950">
                <a:moveTo>
                  <a:pt x="831850" y="0"/>
                </a:moveTo>
                <a:lnTo>
                  <a:pt x="86995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33751" y="3333751"/>
          <a:ext cx="2876550" cy="156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T w="38100">
                      <a:solidFill>
                        <a:srgbClr val="FFFF00"/>
                      </a:solidFill>
                      <a:prstDash val="solid"/>
                    </a:lnT>
                    <a:lnB w="38100">
                      <a:solidFill>
                        <a:srgbClr val="FFFF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790"/>
                        </a:spcBef>
                      </a:pPr>
                      <a:r>
                        <a:rPr sz="18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b="1" spc="-1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[ </a:t>
                      </a:r>
                      <a:r>
                        <a:rPr sz="1800" b="1" spc="7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1,</a:t>
                      </a:r>
                      <a:r>
                        <a:rPr sz="1800" b="1" spc="-3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7330" marB="0">
                    <a:lnR w="38100">
                      <a:solidFill>
                        <a:srgbClr val="FFFF00"/>
                      </a:solidFill>
                      <a:prstDash val="solid"/>
                    </a:lnR>
                    <a:lnT w="38100">
                      <a:solidFill>
                        <a:srgbClr val="FFFF00"/>
                      </a:solidFill>
                      <a:prstDash val="solid"/>
                    </a:lnT>
                    <a:lnB w="381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T w="38100">
                      <a:solidFill>
                        <a:srgbClr val="FFFF00"/>
                      </a:solidFill>
                      <a:prstDash val="solid"/>
                    </a:lnT>
                    <a:lnB w="38100">
                      <a:solidFill>
                        <a:srgbClr val="FFFF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7330" marB="0">
                    <a:lnR w="38100">
                      <a:solidFill>
                        <a:srgbClr val="FFFF00"/>
                      </a:solidFill>
                      <a:prstDash val="solid"/>
                    </a:lnR>
                    <a:lnT w="38100">
                      <a:solidFill>
                        <a:srgbClr val="FFFF00"/>
                      </a:solidFill>
                      <a:prstDash val="solid"/>
                    </a:lnT>
                    <a:lnB w="381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T w="38100">
                      <a:solidFill>
                        <a:srgbClr val="FFFF00"/>
                      </a:solidFill>
                      <a:prstDash val="solid"/>
                    </a:lnT>
                    <a:lnB w="38100">
                      <a:solidFill>
                        <a:srgbClr val="FFFF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18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b="1" spc="-1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[ </a:t>
                      </a:r>
                      <a:r>
                        <a:rPr sz="1800" b="1" spc="7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1,</a:t>
                      </a:r>
                      <a:r>
                        <a:rPr sz="1800" b="1" spc="-3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250" marB="0">
                    <a:lnR w="38100">
                      <a:solidFill>
                        <a:srgbClr val="FFFF00"/>
                      </a:solidFill>
                      <a:prstDash val="solid"/>
                    </a:lnR>
                    <a:lnT w="38100">
                      <a:solidFill>
                        <a:srgbClr val="FFFF00"/>
                      </a:solidFill>
                      <a:prstDash val="solid"/>
                    </a:lnT>
                    <a:lnB w="381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00"/>
                      </a:solidFill>
                      <a:prstDash val="solid"/>
                    </a:lnL>
                    <a:lnT w="38100">
                      <a:solidFill>
                        <a:srgbClr val="FFFF00"/>
                      </a:solidFill>
                      <a:prstDash val="solid"/>
                    </a:lnT>
                    <a:lnB w="38100">
                      <a:solidFill>
                        <a:srgbClr val="FFFF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0" marB="0">
                    <a:lnR w="38100">
                      <a:solidFill>
                        <a:srgbClr val="FFFF00"/>
                      </a:solidFill>
                      <a:prstDash val="solid"/>
                    </a:lnR>
                    <a:lnT w="38100">
                      <a:solidFill>
                        <a:srgbClr val="FFFF00"/>
                      </a:solidFill>
                      <a:prstDash val="solid"/>
                    </a:lnT>
                    <a:lnB w="381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19</a:t>
            </a:fld>
            <a:endParaRPr spc="-114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3470" y="2928620"/>
            <a:ext cx="845185" cy="195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FF3300"/>
                </a:solidFill>
                <a:latin typeface="Arial"/>
                <a:cs typeface="Arial"/>
              </a:rPr>
              <a:t>Ad</a:t>
            </a:r>
            <a:r>
              <a:rPr sz="1800" b="1" spc="5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1800" b="1" spc="40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1800" b="1" spc="14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1800" b="1" spc="-70" dirty="0">
                <a:solidFill>
                  <a:srgbClr val="FF3300"/>
                </a:solidFill>
                <a:latin typeface="Arial"/>
                <a:cs typeface="Arial"/>
              </a:rPr>
              <a:t>s  </a:t>
            </a:r>
            <a:r>
              <a:rPr sz="1800" b="1" spc="-105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1900"/>
              </a:lnSpc>
            </a:pPr>
            <a:r>
              <a:rPr sz="1800" b="1" spc="95" dirty="0">
                <a:solidFill>
                  <a:srgbClr val="FF3300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1800" b="1" spc="95" dirty="0">
                <a:solidFill>
                  <a:srgbClr val="FF3300"/>
                </a:solidFill>
                <a:latin typeface="Arial"/>
                <a:cs typeface="Arial"/>
              </a:rPr>
              <a:t>101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800" b="1" spc="95" dirty="0">
                <a:solidFill>
                  <a:srgbClr val="FF3300"/>
                </a:solidFill>
                <a:latin typeface="Arial"/>
                <a:cs typeface="Arial"/>
              </a:rPr>
              <a:t>102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sz="1800" b="1" spc="95" dirty="0">
                <a:solidFill>
                  <a:srgbClr val="FF3300"/>
                </a:solidFill>
                <a:latin typeface="Arial"/>
                <a:cs typeface="Arial"/>
              </a:rPr>
              <a:t>103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673090"/>
            <a:ext cx="87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Arial Black"/>
                <a:cs typeface="Arial Black"/>
              </a:rPr>
              <a:t>a.</a:t>
            </a:r>
            <a:r>
              <a:rPr sz="2400" spc="-220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145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5070" y="5673090"/>
            <a:ext cx="85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5" dirty="0">
                <a:latin typeface="Arial Black"/>
                <a:cs typeface="Arial Black"/>
              </a:rPr>
              <a:t>c.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190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1070" y="5673090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4" dirty="0">
                <a:latin typeface="Arial Black"/>
                <a:cs typeface="Arial Black"/>
              </a:rPr>
              <a:t>b.</a:t>
            </a:r>
            <a:r>
              <a:rPr sz="2400" spc="-220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185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5469" y="5673090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4" dirty="0">
                <a:latin typeface="Arial Black"/>
                <a:cs typeface="Arial Black"/>
              </a:rPr>
              <a:t>e.</a:t>
            </a:r>
            <a:r>
              <a:rPr sz="2400" spc="-220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212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1470" y="5673090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4" dirty="0">
                <a:latin typeface="Arial Black"/>
                <a:cs typeface="Arial Black"/>
              </a:rPr>
              <a:t>d.</a:t>
            </a:r>
            <a:r>
              <a:rPr sz="2400" spc="-220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208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" y="720090"/>
            <a:ext cx="3465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6285" algn="l"/>
              </a:tabLst>
            </a:pPr>
            <a:r>
              <a:rPr spc="370" dirty="0"/>
              <a:t>O</a:t>
            </a:r>
            <a:r>
              <a:rPr spc="120" dirty="0"/>
              <a:t>bj</a:t>
            </a:r>
            <a:r>
              <a:rPr spc="365" dirty="0"/>
              <a:t>e</a:t>
            </a:r>
            <a:r>
              <a:rPr spc="120" dirty="0"/>
              <a:t>c</a:t>
            </a:r>
            <a:r>
              <a:rPr spc="125" dirty="0"/>
              <a:t>t</a:t>
            </a:r>
            <a:r>
              <a:rPr spc="120" dirty="0"/>
              <a:t>i</a:t>
            </a:r>
            <a:r>
              <a:rPr spc="135" dirty="0"/>
              <a:t>v</a:t>
            </a:r>
            <a:r>
              <a:rPr spc="360" dirty="0"/>
              <a:t>e</a:t>
            </a:r>
            <a:r>
              <a:rPr spc="-250" dirty="0"/>
              <a:t>s</a:t>
            </a:r>
            <a:r>
              <a:rPr dirty="0"/>
              <a:t>	</a:t>
            </a:r>
            <a:r>
              <a:rPr spc="-245" dirty="0"/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</a:t>
            </a:fld>
            <a:endParaRPr spc="-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634490"/>
            <a:ext cx="8171815" cy="4138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2335" algn="just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Char char="•"/>
              <a:tabLst>
                <a:tab pos="520065" algn="l"/>
                <a:tab pos="520700" algn="l"/>
                <a:tab pos="783590" algn="l"/>
              </a:tabLst>
            </a:pPr>
            <a:r>
              <a:rPr sz="2800" spc="-315" dirty="0">
                <a:latin typeface="Arial Black" panose="020B0A04020102020204" pitchFamily="34" charset="0"/>
                <a:cs typeface="Arial Black"/>
              </a:rPr>
              <a:t>To </a:t>
            </a:r>
            <a:r>
              <a:rPr sz="2800" spc="-330" dirty="0">
                <a:latin typeface="Arial Black" panose="020B0A04020102020204" pitchFamily="34" charset="0"/>
                <a:cs typeface="Arial Black"/>
              </a:rPr>
              <a:t>understand </a:t>
            </a:r>
            <a:r>
              <a:rPr sz="2800" spc="-420" dirty="0">
                <a:latin typeface="Arial Black" panose="020B0A04020102020204" pitchFamily="34" charset="0"/>
                <a:cs typeface="Arial Black"/>
              </a:rPr>
              <a:t>how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various </a:t>
            </a:r>
            <a:r>
              <a:rPr sz="2800" spc="-355" dirty="0">
                <a:latin typeface="Arial Black" panose="020B0A04020102020204" pitchFamily="34" charset="0"/>
                <a:cs typeface="Arial Black"/>
              </a:rPr>
              <a:t>data </a:t>
            </a:r>
            <a:r>
              <a:rPr sz="2800" spc="-360" dirty="0">
                <a:latin typeface="Arial Black" panose="020B0A04020102020204" pitchFamily="34" charset="0"/>
                <a:cs typeface="Arial Black"/>
              </a:rPr>
              <a:t>structures  </a:t>
            </a:r>
            <a:r>
              <a:rPr sz="2800" spc="-365" dirty="0">
                <a:latin typeface="Arial Black" panose="020B0A04020102020204" pitchFamily="34" charset="0"/>
                <a:cs typeface="Arial Black"/>
              </a:rPr>
              <a:t>can	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be</a:t>
            </a:r>
            <a:r>
              <a:rPr sz="2800" spc="-16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800" spc="-330" dirty="0">
                <a:latin typeface="Arial Black" panose="020B0A04020102020204" pitchFamily="34" charset="0"/>
                <a:cs typeface="Arial Black"/>
              </a:rPr>
              <a:t>classified</a:t>
            </a:r>
            <a:endParaRPr sz="2800" dirty="0">
              <a:latin typeface="Arial Black" panose="020B0A04020102020204" pitchFamily="34" charset="0"/>
              <a:cs typeface="Arial Black"/>
            </a:endParaRPr>
          </a:p>
          <a:p>
            <a:pPr marL="12700" marR="5080" algn="just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Char char="•"/>
              <a:tabLst>
                <a:tab pos="520065" algn="l"/>
                <a:tab pos="520700" algn="l"/>
                <a:tab pos="7327265" algn="l"/>
              </a:tabLst>
            </a:pPr>
            <a:r>
              <a:rPr sz="2800" spc="-330" dirty="0">
                <a:latin typeface="Arial Black" panose="020B0A04020102020204" pitchFamily="34" charset="0"/>
                <a:cs typeface="Arial Black"/>
              </a:rPr>
              <a:t>T</a:t>
            </a:r>
            <a:r>
              <a:rPr sz="2800" spc="-300" dirty="0">
                <a:latin typeface="Arial Black" panose="020B0A04020102020204" pitchFamily="34" charset="0"/>
                <a:cs typeface="Arial Black"/>
              </a:rPr>
              <a:t>o</a:t>
            </a:r>
            <a:r>
              <a:rPr sz="2800" spc="-16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800" spc="-320" dirty="0">
                <a:latin typeface="Arial Black" panose="020B0A04020102020204" pitchFamily="34" charset="0"/>
                <a:cs typeface="Arial Black"/>
              </a:rPr>
              <a:t>under</a:t>
            </a:r>
            <a:r>
              <a:rPr sz="2800" spc="-310" dirty="0">
                <a:latin typeface="Arial Black" panose="020B0A04020102020204" pitchFamily="34" charset="0"/>
                <a:cs typeface="Arial Black"/>
              </a:rPr>
              <a:t>s</a:t>
            </a:r>
            <a:r>
              <a:rPr sz="2800" spc="-465" dirty="0">
                <a:latin typeface="Arial Black" panose="020B0A04020102020204" pitchFamily="34" charset="0"/>
                <a:cs typeface="Arial Black"/>
              </a:rPr>
              <a:t>t</a:t>
            </a:r>
            <a:r>
              <a:rPr sz="2800" spc="-320" dirty="0">
                <a:latin typeface="Arial Black" panose="020B0A04020102020204" pitchFamily="34" charset="0"/>
                <a:cs typeface="Arial Black"/>
              </a:rPr>
              <a:t>an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d</a:t>
            </a:r>
            <a:r>
              <a:rPr sz="2800" spc="-16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800" spc="-465" dirty="0">
                <a:latin typeface="Arial Black" panose="020B0A04020102020204" pitchFamily="34" charset="0"/>
                <a:cs typeface="Arial Black"/>
              </a:rPr>
              <a:t>t</a:t>
            </a:r>
            <a:r>
              <a:rPr sz="2800" spc="-320" dirty="0">
                <a:latin typeface="Arial Black" panose="020B0A04020102020204" pitchFamily="34" charset="0"/>
                <a:cs typeface="Arial Black"/>
              </a:rPr>
              <a:t>h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e</a:t>
            </a:r>
            <a:r>
              <a:rPr sz="2800" spc="-16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800" spc="-475" dirty="0">
                <a:latin typeface="Arial Black" panose="020B0A04020102020204" pitchFamily="34" charset="0"/>
                <a:cs typeface="Arial Black"/>
              </a:rPr>
              <a:t>m</a:t>
            </a:r>
            <a:r>
              <a:rPr sz="2800" spc="-325" dirty="0">
                <a:latin typeface="Arial Black" panose="020B0A04020102020204" pitchFamily="34" charset="0"/>
                <a:cs typeface="Arial Black"/>
              </a:rPr>
              <a:t>o</a:t>
            </a:r>
            <a:r>
              <a:rPr sz="2800" spc="-310" dirty="0">
                <a:latin typeface="Arial Black" panose="020B0A04020102020204" pitchFamily="34" charset="0"/>
                <a:cs typeface="Arial Black"/>
              </a:rPr>
              <a:t>s</a:t>
            </a:r>
            <a:r>
              <a:rPr sz="2800" spc="-465" dirty="0">
                <a:latin typeface="Arial Black" panose="020B0A04020102020204" pitchFamily="34" charset="0"/>
                <a:cs typeface="Arial Black"/>
              </a:rPr>
              <a:t>t</a:t>
            </a:r>
            <a:r>
              <a:rPr sz="2800" spc="-15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800" spc="-360" dirty="0">
                <a:latin typeface="Arial Black" panose="020B0A04020102020204" pitchFamily="34" charset="0"/>
                <a:cs typeface="Arial Black"/>
              </a:rPr>
              <a:t>co</a:t>
            </a:r>
            <a:r>
              <a:rPr sz="2800" spc="-540" dirty="0">
                <a:latin typeface="Arial Black" panose="020B0A04020102020204" pitchFamily="34" charset="0"/>
                <a:cs typeface="Arial Black"/>
              </a:rPr>
              <a:t>m</a:t>
            </a:r>
            <a:r>
              <a:rPr sz="2800" spc="-475" dirty="0">
                <a:latin typeface="Arial Black" panose="020B0A04020102020204" pitchFamily="34" charset="0"/>
                <a:cs typeface="Arial Black"/>
              </a:rPr>
              <a:t>m</a:t>
            </a:r>
            <a:r>
              <a:rPr sz="2800" spc="-320" dirty="0">
                <a:latin typeface="Arial Black" panose="020B0A04020102020204" pitchFamily="34" charset="0"/>
                <a:cs typeface="Arial Black"/>
              </a:rPr>
              <a:t>onl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y</a:t>
            </a:r>
            <a:r>
              <a:rPr sz="2800" spc="-15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used</a:t>
            </a:r>
            <a:r>
              <a:rPr sz="2800" spc="-160" dirty="0">
                <a:latin typeface="Arial Black" panose="020B0A04020102020204" pitchFamily="34" charset="0"/>
                <a:cs typeface="Arial Black"/>
              </a:rPr>
              <a:t>,</a:t>
            </a:r>
            <a:r>
              <a:rPr sz="2800" dirty="0">
                <a:latin typeface="Arial Black" panose="020B0A04020102020204" pitchFamily="34" charset="0"/>
                <a:cs typeface="Arial Black"/>
              </a:rPr>
              <a:t>	</a:t>
            </a:r>
            <a:r>
              <a:rPr sz="2800" spc="-360" dirty="0">
                <a:latin typeface="Arial Black" panose="020B0A04020102020204" pitchFamily="34" charset="0"/>
                <a:cs typeface="Arial Black"/>
              </a:rPr>
              <a:t>bas</a:t>
            </a:r>
            <a:r>
              <a:rPr sz="2800" spc="-180" dirty="0">
                <a:latin typeface="Arial Black" panose="020B0A04020102020204" pitchFamily="34" charset="0"/>
                <a:cs typeface="Arial Black"/>
              </a:rPr>
              <a:t>i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c  </a:t>
            </a:r>
            <a:r>
              <a:rPr sz="2800" spc="-355" dirty="0">
                <a:latin typeface="Arial Black" panose="020B0A04020102020204" pitchFamily="34" charset="0"/>
                <a:cs typeface="Arial Black"/>
              </a:rPr>
              <a:t>data </a:t>
            </a:r>
            <a:r>
              <a:rPr sz="2800" spc="-345" dirty="0">
                <a:latin typeface="Arial Black" panose="020B0A04020102020204" pitchFamily="34" charset="0"/>
                <a:cs typeface="Arial Black"/>
              </a:rPr>
              <a:t>types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and </a:t>
            </a:r>
            <a:r>
              <a:rPr sz="2800" spc="-355" dirty="0">
                <a:latin typeface="Arial Black" panose="020B0A04020102020204" pitchFamily="34" charset="0"/>
                <a:cs typeface="Arial Black"/>
              </a:rPr>
              <a:t>data</a:t>
            </a:r>
            <a:r>
              <a:rPr sz="2800" spc="-20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arrays</a:t>
            </a:r>
            <a:endParaRPr sz="2800" dirty="0">
              <a:latin typeface="Arial Black" panose="020B0A04020102020204" pitchFamily="34" charset="0"/>
              <a:cs typeface="Arial Black"/>
            </a:endParaRPr>
          </a:p>
          <a:p>
            <a:pPr marL="507365" marR="476250" indent="-495300" algn="just">
              <a:lnSpc>
                <a:spcPct val="100000"/>
              </a:lnSpc>
              <a:spcBef>
                <a:spcPts val="1080"/>
              </a:spcBef>
              <a:buClr>
                <a:srgbClr val="FFFF00"/>
              </a:buClr>
              <a:buChar char="•"/>
              <a:tabLst>
                <a:tab pos="520065" algn="l"/>
                <a:tab pos="520700" algn="l"/>
              </a:tabLst>
            </a:pPr>
            <a:r>
              <a:rPr sz="2800" spc="-315" dirty="0">
                <a:latin typeface="Arial Black" panose="020B0A04020102020204" pitchFamily="34" charset="0"/>
                <a:cs typeface="Arial Black"/>
              </a:rPr>
              <a:t>To </a:t>
            </a:r>
            <a:r>
              <a:rPr sz="2800" spc="-330" dirty="0">
                <a:latin typeface="Arial Black" panose="020B0A04020102020204" pitchFamily="34" charset="0"/>
                <a:cs typeface="Arial Black"/>
              </a:rPr>
              <a:t>understand </a:t>
            </a:r>
            <a:r>
              <a:rPr sz="2800" spc="-365" dirty="0">
                <a:latin typeface="Arial Black" panose="020B0A04020102020204" pitchFamily="34" charset="0"/>
                <a:cs typeface="Arial Black"/>
              </a:rPr>
              <a:t>the characteristics </a:t>
            </a:r>
            <a:r>
              <a:rPr sz="2800" spc="-320" dirty="0">
                <a:latin typeface="Arial Black" panose="020B0A04020102020204" pitchFamily="34" charset="0"/>
                <a:cs typeface="Arial Black"/>
              </a:rPr>
              <a:t>and  </a:t>
            </a:r>
            <a:r>
              <a:rPr sz="2800" spc="-365" dirty="0">
                <a:latin typeface="Arial Black" panose="020B0A04020102020204" pitchFamily="34" charset="0"/>
                <a:cs typeface="Arial Black"/>
              </a:rPr>
              <a:t>mechanisms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of problem-oriented </a:t>
            </a:r>
            <a:r>
              <a:rPr sz="2800" spc="-350" dirty="0">
                <a:latin typeface="Arial Black" panose="020B0A04020102020204" pitchFamily="34" charset="0"/>
                <a:cs typeface="Arial Black"/>
              </a:rPr>
              <a:t>data  </a:t>
            </a:r>
            <a:r>
              <a:rPr sz="2800" spc="-360" dirty="0">
                <a:latin typeface="Arial Black" panose="020B0A04020102020204" pitchFamily="34" charset="0"/>
                <a:cs typeface="Arial Black"/>
              </a:rPr>
              <a:t>structures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used </a:t>
            </a:r>
            <a:r>
              <a:rPr sz="2800" spc="-390" dirty="0">
                <a:latin typeface="Arial Black" panose="020B0A04020102020204" pitchFamily="34" charset="0"/>
                <a:cs typeface="Arial Black"/>
              </a:rPr>
              <a:t>to </a:t>
            </a:r>
            <a:r>
              <a:rPr sz="2800" spc="-310" dirty="0">
                <a:latin typeface="Arial Black" panose="020B0A04020102020204" pitchFamily="34" charset="0"/>
                <a:cs typeface="Arial Black"/>
              </a:rPr>
              <a:t>solve </a:t>
            </a:r>
            <a:r>
              <a:rPr sz="2800" spc="-355" dirty="0">
                <a:latin typeface="Arial Black" panose="020B0A04020102020204" pitchFamily="34" charset="0"/>
                <a:cs typeface="Arial Black"/>
              </a:rPr>
              <a:t>specific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problems, </a:t>
            </a:r>
            <a:r>
              <a:rPr sz="2800" spc="-320" dirty="0">
                <a:latin typeface="Arial Black" panose="020B0A04020102020204" pitchFamily="34" charset="0"/>
                <a:cs typeface="Arial Black"/>
              </a:rPr>
              <a:t>as  </a:t>
            </a:r>
            <a:r>
              <a:rPr sz="2800" spc="-395" dirty="0">
                <a:latin typeface="Arial Black" panose="020B0A04020102020204" pitchFamily="34" charset="0"/>
                <a:cs typeface="Arial Black"/>
              </a:rPr>
              <a:t>well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as </a:t>
            </a:r>
            <a:r>
              <a:rPr sz="2800" spc="-420" dirty="0">
                <a:latin typeface="Arial Black" panose="020B0A04020102020204" pitchFamily="34" charset="0"/>
                <a:cs typeface="Arial Black"/>
              </a:rPr>
              <a:t>how </a:t>
            </a:r>
            <a:r>
              <a:rPr sz="2800" spc="-390" dirty="0">
                <a:latin typeface="Arial Black" panose="020B0A04020102020204" pitchFamily="34" charset="0"/>
                <a:cs typeface="Arial Black"/>
              </a:rPr>
              <a:t>to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use a </a:t>
            </a:r>
            <a:r>
              <a:rPr sz="2800" spc="-350" dirty="0">
                <a:latin typeface="Arial Black" panose="020B0A04020102020204" pitchFamily="34" charset="0"/>
                <a:cs typeface="Arial Black"/>
              </a:rPr>
              <a:t>basic </a:t>
            </a:r>
            <a:r>
              <a:rPr sz="2800" spc="-355" dirty="0">
                <a:latin typeface="Arial Black" panose="020B0A04020102020204" pitchFamily="34" charset="0"/>
                <a:cs typeface="Arial Black"/>
              </a:rPr>
              <a:t>data </a:t>
            </a:r>
            <a:r>
              <a:rPr sz="2800" spc="-365" dirty="0">
                <a:latin typeface="Arial Black" panose="020B0A04020102020204" pitchFamily="34" charset="0"/>
                <a:cs typeface="Arial Black"/>
              </a:rPr>
              <a:t>structure </a:t>
            </a:r>
            <a:r>
              <a:rPr sz="2800" spc="-315" dirty="0">
                <a:latin typeface="Arial Black" panose="020B0A04020102020204" pitchFamily="34" charset="0"/>
                <a:cs typeface="Arial Black"/>
              </a:rPr>
              <a:t>for  </a:t>
            </a:r>
            <a:r>
              <a:rPr sz="2800" spc="-335" dirty="0">
                <a:latin typeface="Arial Black" panose="020B0A04020102020204" pitchFamily="34" charset="0"/>
                <a:cs typeface="Arial Black"/>
              </a:rPr>
              <a:t>program</a:t>
            </a:r>
            <a:r>
              <a:rPr sz="2800" spc="-16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800" spc="-360" dirty="0">
                <a:latin typeface="Arial Black" panose="020B0A04020102020204" pitchFamily="34" charset="0"/>
                <a:cs typeface="Arial Black"/>
              </a:rPr>
              <a:t>implementation</a:t>
            </a:r>
            <a:endParaRPr sz="2800" dirty="0">
              <a:latin typeface="Arial Black" panose="020B0A0402010202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  <a:tabLst>
                <a:tab pos="5233035" algn="l"/>
                <a:tab pos="6802755" algn="l"/>
              </a:tabLst>
            </a:pPr>
            <a:r>
              <a:rPr spc="110" dirty="0"/>
              <a:t>r</a:t>
            </a:r>
            <a:r>
              <a:rPr spc="120" dirty="0"/>
              <a:t>ob</a:t>
            </a:r>
            <a:r>
              <a:rPr spc="130" dirty="0"/>
              <a:t>l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365" dirty="0"/>
              <a:t>-</a:t>
            </a:r>
            <a:r>
              <a:rPr spc="360" dirty="0"/>
              <a:t>O</a:t>
            </a:r>
            <a:r>
              <a:rPr spc="114" dirty="0"/>
              <a:t>r</a:t>
            </a:r>
            <a:r>
              <a:rPr spc="120" dirty="0"/>
              <a:t>i</a:t>
            </a:r>
            <a:r>
              <a:rPr spc="365" dirty="0"/>
              <a:t>e</a:t>
            </a:r>
            <a:r>
              <a:rPr spc="120" dirty="0"/>
              <a:t>n</a:t>
            </a:r>
            <a:r>
              <a:rPr spc="125" dirty="0"/>
              <a:t>t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Da</a:t>
            </a:r>
            <a:r>
              <a:rPr spc="114" dirty="0"/>
              <a:t>t</a:t>
            </a:r>
            <a:r>
              <a:rPr dirty="0"/>
              <a:t>a	</a:t>
            </a: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20</a:t>
            </a:fld>
            <a:endParaRPr spc="-11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0" y="4114800"/>
            <a:ext cx="1103630" cy="1104900"/>
          </a:xfrm>
          <a:prstGeom prst="rect">
            <a:avLst/>
          </a:prstGeom>
          <a:solidFill>
            <a:srgbClr val="DDF4F9"/>
          </a:solidFill>
          <a:ln w="57146">
            <a:solidFill>
              <a:srgbClr val="FF99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67005" marR="202565" indent="-120650">
              <a:lnSpc>
                <a:spcPct val="100000"/>
              </a:lnSpc>
            </a:pPr>
            <a:r>
              <a:rPr sz="1800" b="1" spc="60" dirty="0">
                <a:latin typeface="Arial"/>
                <a:cs typeface="Arial"/>
              </a:rPr>
              <a:t>DATA  </a:t>
            </a:r>
            <a:r>
              <a:rPr sz="1800" b="1" spc="155" dirty="0">
                <a:latin typeface="Arial"/>
                <a:cs typeface="Arial"/>
              </a:rPr>
              <a:t>FI</a:t>
            </a:r>
            <a:r>
              <a:rPr sz="1800" b="1" spc="145" dirty="0">
                <a:latin typeface="Arial"/>
                <a:cs typeface="Arial"/>
              </a:rPr>
              <a:t>E</a:t>
            </a:r>
            <a:r>
              <a:rPr sz="1800" b="1" spc="4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1629" y="4114800"/>
            <a:ext cx="1562100" cy="1104900"/>
          </a:xfrm>
          <a:prstGeom prst="rect">
            <a:avLst/>
          </a:prstGeom>
          <a:solidFill>
            <a:srgbClr val="DDF4F9"/>
          </a:solidFill>
          <a:ln w="57146">
            <a:solidFill>
              <a:srgbClr val="FF99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R="142875" algn="r">
              <a:lnSpc>
                <a:spcPct val="100000"/>
              </a:lnSpc>
            </a:pPr>
            <a:r>
              <a:rPr sz="1800" b="1" spc="145" dirty="0">
                <a:latin typeface="Arial"/>
                <a:cs typeface="Arial"/>
              </a:rPr>
              <a:t>P</a:t>
            </a:r>
            <a:r>
              <a:rPr sz="1800" b="1" spc="155" dirty="0">
                <a:latin typeface="Arial"/>
                <a:cs typeface="Arial"/>
              </a:rPr>
              <a:t>OI</a:t>
            </a:r>
            <a:r>
              <a:rPr sz="1800" b="1" spc="145" dirty="0">
                <a:latin typeface="Arial"/>
                <a:cs typeface="Arial"/>
              </a:rPr>
              <a:t>N</a:t>
            </a:r>
            <a:r>
              <a:rPr sz="1800" b="1" spc="155" dirty="0">
                <a:latin typeface="Arial"/>
                <a:cs typeface="Arial"/>
              </a:rPr>
              <a:t>TE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R="180975" algn="r">
              <a:lnSpc>
                <a:spcPct val="100000"/>
              </a:lnSpc>
            </a:pPr>
            <a:r>
              <a:rPr sz="1800" b="1" spc="155" dirty="0">
                <a:latin typeface="Arial"/>
                <a:cs typeface="Arial"/>
              </a:rPr>
              <a:t>FI</a:t>
            </a:r>
            <a:r>
              <a:rPr sz="1800" b="1" spc="145" dirty="0">
                <a:latin typeface="Arial"/>
                <a:cs typeface="Arial"/>
              </a:rPr>
              <a:t>E</a:t>
            </a:r>
            <a:r>
              <a:rPr sz="1800" b="1" spc="4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1253490"/>
            <a:ext cx="7446645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355" algn="l"/>
              </a:tabLst>
            </a:pPr>
            <a:r>
              <a:rPr sz="2800" b="1" spc="10" dirty="0">
                <a:solidFill>
                  <a:srgbClr val="FF3300"/>
                </a:solidFill>
                <a:latin typeface="Arial"/>
                <a:cs typeface="Arial"/>
              </a:rPr>
              <a:t>List	</a:t>
            </a:r>
            <a:r>
              <a:rPr sz="2800" b="1" spc="80" dirty="0">
                <a:solidFill>
                  <a:srgbClr val="FF3300"/>
                </a:solidFill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12700" marR="5080" indent="895350">
              <a:lnSpc>
                <a:spcPct val="100000"/>
              </a:lnSpc>
              <a:tabLst>
                <a:tab pos="1243330" algn="l"/>
                <a:tab pos="1300480" algn="l"/>
                <a:tab pos="2471420" algn="l"/>
                <a:tab pos="3291840" algn="l"/>
                <a:tab pos="4371340" algn="l"/>
                <a:tab pos="4531360" algn="l"/>
                <a:tab pos="4853305" algn="l"/>
                <a:tab pos="5702300" algn="l"/>
                <a:tab pos="5788660" algn="l"/>
                <a:tab pos="6804659" algn="l"/>
              </a:tabLst>
            </a:pPr>
            <a:r>
              <a:rPr sz="2800" b="1" spc="-155" dirty="0">
                <a:latin typeface="Arial"/>
                <a:cs typeface="Arial"/>
              </a:rPr>
              <a:t>A		</a:t>
            </a:r>
            <a:r>
              <a:rPr sz="2800" b="1" spc="65" dirty="0">
                <a:latin typeface="Arial"/>
                <a:cs typeface="Arial"/>
              </a:rPr>
              <a:t>li</a:t>
            </a:r>
            <a:r>
              <a:rPr sz="2800" b="1" spc="70" dirty="0">
                <a:latin typeface="Arial"/>
                <a:cs typeface="Arial"/>
              </a:rPr>
              <a:t>n</a:t>
            </a:r>
            <a:r>
              <a:rPr sz="2800" b="1" spc="225" dirty="0">
                <a:latin typeface="Arial"/>
                <a:cs typeface="Arial"/>
              </a:rPr>
              <a:t>ea</a:t>
            </a:r>
            <a:r>
              <a:rPr sz="2800" b="1" spc="-160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65" dirty="0">
                <a:latin typeface="Arial"/>
                <a:cs typeface="Arial"/>
              </a:rPr>
              <a:t>c</a:t>
            </a:r>
            <a:r>
              <a:rPr sz="2800" b="1" spc="70" dirty="0">
                <a:latin typeface="Arial"/>
                <a:cs typeface="Arial"/>
              </a:rPr>
              <a:t>o</a:t>
            </a:r>
            <a:r>
              <a:rPr sz="2800" b="1" spc="65" dirty="0">
                <a:latin typeface="Arial"/>
                <a:cs typeface="Arial"/>
              </a:rPr>
              <a:t>ll</a:t>
            </a:r>
            <a:r>
              <a:rPr sz="2800" b="1" spc="225" dirty="0">
                <a:latin typeface="Arial"/>
                <a:cs typeface="Arial"/>
              </a:rPr>
              <a:t>e</a:t>
            </a:r>
            <a:r>
              <a:rPr sz="2800" b="1" spc="65" dirty="0">
                <a:latin typeface="Arial"/>
                <a:cs typeface="Arial"/>
              </a:rPr>
              <a:t>c</a:t>
            </a:r>
            <a:r>
              <a:rPr sz="2800" b="1" spc="75" dirty="0">
                <a:latin typeface="Arial"/>
                <a:cs typeface="Arial"/>
              </a:rPr>
              <a:t>t</a:t>
            </a:r>
            <a:r>
              <a:rPr sz="2800" b="1" spc="65" dirty="0">
                <a:latin typeface="Arial"/>
                <a:cs typeface="Arial"/>
              </a:rPr>
              <a:t>i</a:t>
            </a:r>
            <a:r>
              <a:rPr sz="2800" b="1" spc="70" dirty="0">
                <a:latin typeface="Arial"/>
                <a:cs typeface="Arial"/>
              </a:rPr>
              <a:t>o</a:t>
            </a:r>
            <a:r>
              <a:rPr sz="2800" b="1" spc="-15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65" dirty="0">
                <a:latin typeface="Arial"/>
                <a:cs typeface="Arial"/>
              </a:rPr>
              <a:t>o</a:t>
            </a:r>
            <a:r>
              <a:rPr sz="2800" b="1" spc="-155" dirty="0">
                <a:latin typeface="Arial"/>
                <a:cs typeface="Arial"/>
              </a:rPr>
              <a:t>f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70" dirty="0">
                <a:latin typeface="Arial"/>
                <a:cs typeface="Arial"/>
              </a:rPr>
              <a:t>d</a:t>
            </a:r>
            <a:r>
              <a:rPr sz="2800" b="1" spc="225" dirty="0">
                <a:latin typeface="Arial"/>
                <a:cs typeface="Arial"/>
              </a:rPr>
              <a:t>a</a:t>
            </a:r>
            <a:r>
              <a:rPr sz="2800" b="1" spc="60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a		</a:t>
            </a:r>
            <a:r>
              <a:rPr sz="2800" b="1" spc="225" dirty="0">
                <a:latin typeface="Arial"/>
                <a:cs typeface="Arial"/>
              </a:rPr>
              <a:t>e</a:t>
            </a:r>
            <a:r>
              <a:rPr sz="2800" b="1" spc="65" dirty="0">
                <a:latin typeface="Arial"/>
                <a:cs typeface="Arial"/>
              </a:rPr>
              <a:t>l</a:t>
            </a:r>
            <a:r>
              <a:rPr sz="2800" b="1" spc="225" dirty="0">
                <a:latin typeface="Arial"/>
                <a:cs typeface="Arial"/>
              </a:rPr>
              <a:t>e</a:t>
            </a:r>
            <a:r>
              <a:rPr sz="2800" b="1" spc="60" dirty="0">
                <a:latin typeface="Arial"/>
                <a:cs typeface="Arial"/>
              </a:rPr>
              <a:t>m</a:t>
            </a:r>
            <a:r>
              <a:rPr sz="2800" b="1" spc="220" dirty="0">
                <a:latin typeface="Arial"/>
                <a:cs typeface="Arial"/>
              </a:rPr>
              <a:t>e</a:t>
            </a:r>
            <a:r>
              <a:rPr sz="2800" b="1" spc="70" dirty="0">
                <a:latin typeface="Arial"/>
                <a:cs typeface="Arial"/>
              </a:rPr>
              <a:t>n</a:t>
            </a:r>
            <a:r>
              <a:rPr sz="2800" b="1" spc="75" dirty="0">
                <a:latin typeface="Arial"/>
                <a:cs typeface="Arial"/>
              </a:rPr>
              <a:t>t</a:t>
            </a:r>
            <a:r>
              <a:rPr sz="2800" b="1" spc="-105" dirty="0">
                <a:latin typeface="Arial"/>
                <a:cs typeface="Arial"/>
              </a:rPr>
              <a:t>s  </a:t>
            </a:r>
            <a:r>
              <a:rPr sz="2800" b="1" spc="80" dirty="0">
                <a:latin typeface="Arial"/>
                <a:cs typeface="Arial"/>
              </a:rPr>
              <a:t>called	</a:t>
            </a:r>
            <a:r>
              <a:rPr sz="2800" b="1" spc="55" dirty="0">
                <a:latin typeface="Arial"/>
                <a:cs typeface="Arial"/>
              </a:rPr>
              <a:t>nodes	</a:t>
            </a:r>
            <a:r>
              <a:rPr sz="2800" b="1" spc="45" dirty="0">
                <a:latin typeface="Arial"/>
                <a:cs typeface="Arial"/>
              </a:rPr>
              <a:t>and	</a:t>
            </a:r>
            <a:r>
              <a:rPr sz="2800" b="1" spc="80" dirty="0">
                <a:latin typeface="Arial"/>
                <a:cs typeface="Arial"/>
              </a:rPr>
              <a:t>where		linear	</a:t>
            </a:r>
            <a:r>
              <a:rPr sz="2800" b="1" spc="50" dirty="0">
                <a:latin typeface="Arial"/>
                <a:cs typeface="Arial"/>
              </a:rPr>
              <a:t>order	</a:t>
            </a:r>
            <a:r>
              <a:rPr sz="2800" b="1" spc="-4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50"/>
              </a:lnSpc>
              <a:tabLst>
                <a:tab pos="1134110" algn="l"/>
                <a:tab pos="1695450" algn="l"/>
                <a:tab pos="3034030" algn="l"/>
                <a:tab pos="3517265" algn="l"/>
              </a:tabLst>
            </a:pPr>
            <a:r>
              <a:rPr sz="2800" b="1" spc="55" dirty="0">
                <a:latin typeface="Arial"/>
                <a:cs typeface="Arial"/>
              </a:rPr>
              <a:t>given	</a:t>
            </a:r>
            <a:r>
              <a:rPr sz="2800" b="1" spc="-45" dirty="0">
                <a:latin typeface="Arial"/>
                <a:cs typeface="Arial"/>
              </a:rPr>
              <a:t>by	</a:t>
            </a:r>
            <a:r>
              <a:rPr sz="2800" b="1" spc="80" dirty="0">
                <a:latin typeface="Arial"/>
                <a:cs typeface="Arial"/>
              </a:rPr>
              <a:t>means	</a:t>
            </a:r>
            <a:r>
              <a:rPr sz="2800" b="1" spc="-45" dirty="0">
                <a:latin typeface="Arial"/>
                <a:cs typeface="Arial"/>
              </a:rPr>
              <a:t>of	</a:t>
            </a:r>
            <a:r>
              <a:rPr sz="2800" b="1" spc="75" dirty="0">
                <a:latin typeface="Arial"/>
                <a:cs typeface="Arial"/>
              </a:rPr>
              <a:t>pointers.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Arial"/>
              <a:cs typeface="Arial"/>
            </a:endParaRPr>
          </a:p>
          <a:p>
            <a:pPr marL="220979" algn="ctr">
              <a:lnSpc>
                <a:spcPct val="100000"/>
              </a:lnSpc>
            </a:pPr>
            <a:r>
              <a:rPr sz="2400" b="1" spc="145" dirty="0">
                <a:solidFill>
                  <a:srgbClr val="FF9900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600" y="4453890"/>
            <a:ext cx="1740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sz="2400" spc="1475" dirty="0">
                <a:solidFill>
                  <a:srgbClr val="FF3300"/>
                </a:solidFill>
                <a:latin typeface="Symbol"/>
                <a:cs typeface="Symbol"/>
              </a:rPr>
              <a:t></a:t>
            </a:r>
            <a:r>
              <a:rPr sz="2400" spc="1475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b="1" spc="5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400" b="1" spc="6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400" b="1" spc="70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4453890"/>
            <a:ext cx="118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sz="2400" b="1" spc="190" dirty="0">
                <a:solidFill>
                  <a:srgbClr val="FF3300"/>
                </a:solidFill>
                <a:latin typeface="Arial"/>
                <a:cs typeface="Arial"/>
              </a:rPr>
              <a:t>Da</a:t>
            </a:r>
            <a:r>
              <a:rPr sz="2400" b="1" spc="7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a	</a:t>
            </a:r>
            <a:r>
              <a:rPr sz="2400" spc="1475" dirty="0">
                <a:solidFill>
                  <a:srgbClr val="FF3300"/>
                </a:solidFill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  <a:tabLst>
                <a:tab pos="5233035" algn="l"/>
                <a:tab pos="6802755" algn="l"/>
              </a:tabLst>
            </a:pPr>
            <a:r>
              <a:rPr spc="110" dirty="0"/>
              <a:t>r</a:t>
            </a:r>
            <a:r>
              <a:rPr spc="120" dirty="0"/>
              <a:t>ob</a:t>
            </a:r>
            <a:r>
              <a:rPr spc="130" dirty="0"/>
              <a:t>l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365" dirty="0"/>
              <a:t>-</a:t>
            </a:r>
            <a:r>
              <a:rPr spc="360" dirty="0"/>
              <a:t>O</a:t>
            </a:r>
            <a:r>
              <a:rPr spc="114" dirty="0"/>
              <a:t>r</a:t>
            </a:r>
            <a:r>
              <a:rPr spc="120" dirty="0"/>
              <a:t>i</a:t>
            </a:r>
            <a:r>
              <a:rPr spc="365" dirty="0"/>
              <a:t>e</a:t>
            </a:r>
            <a:r>
              <a:rPr spc="120" dirty="0"/>
              <a:t>n</a:t>
            </a:r>
            <a:r>
              <a:rPr spc="125" dirty="0"/>
              <a:t>t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Da</a:t>
            </a:r>
            <a:r>
              <a:rPr spc="114" dirty="0"/>
              <a:t>t</a:t>
            </a:r>
            <a:r>
              <a:rPr dirty="0"/>
              <a:t>a	</a:t>
            </a: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253490"/>
            <a:ext cx="23869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52220" algn="l"/>
                <a:tab pos="1733550" algn="l"/>
              </a:tabLst>
            </a:pP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p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is</a:t>
            </a:r>
            <a:r>
              <a:rPr sz="2800" b="1" spc="-140" dirty="0">
                <a:solidFill>
                  <a:srgbClr val="FF3300"/>
                </a:solidFill>
                <a:latin typeface="Arial"/>
                <a:cs typeface="Arial"/>
              </a:rPr>
              <a:t>t  </a:t>
            </a:r>
            <a:r>
              <a:rPr sz="2800" b="1" spc="75" dirty="0">
                <a:solidFill>
                  <a:srgbClr val="FF3300"/>
                </a:solidFill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1220" y="3733800"/>
            <a:ext cx="1218565" cy="685800"/>
          </a:xfrm>
          <a:prstGeom prst="rect">
            <a:avLst/>
          </a:prstGeom>
          <a:solidFill>
            <a:srgbClr val="DDF4F9"/>
          </a:solidFill>
          <a:ln w="58416">
            <a:solidFill>
              <a:srgbClr val="FF99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620"/>
              </a:spcBef>
            </a:pPr>
            <a:r>
              <a:rPr sz="1800" b="1" spc="85" dirty="0">
                <a:latin typeface="Arial"/>
                <a:cs typeface="Arial"/>
              </a:rPr>
              <a:t>AMOS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9784" y="3733800"/>
            <a:ext cx="686435" cy="685800"/>
          </a:xfrm>
          <a:prstGeom prst="rect">
            <a:avLst/>
          </a:prstGeom>
          <a:solidFill>
            <a:srgbClr val="DDF4F9"/>
          </a:solidFill>
          <a:ln w="57146">
            <a:solidFill>
              <a:srgbClr val="FF99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620"/>
              </a:spcBef>
            </a:pPr>
            <a:r>
              <a:rPr sz="1800" b="1" spc="145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1800" b="1" spc="155" dirty="0">
                <a:solidFill>
                  <a:srgbClr val="00FF00"/>
                </a:solidFill>
                <a:latin typeface="Arial"/>
                <a:cs typeface="Arial"/>
              </a:rPr>
              <a:t>7</a:t>
            </a:r>
            <a:r>
              <a:rPr sz="18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53200" y="4057650"/>
            <a:ext cx="304800" cy="114300"/>
            <a:chOff x="6553200" y="4057650"/>
            <a:chExt cx="304800" cy="114300"/>
          </a:xfrm>
        </p:grpSpPr>
        <p:sp>
          <p:nvSpPr>
            <p:cNvPr id="7" name="object 7"/>
            <p:cNvSpPr/>
            <p:nvPr/>
          </p:nvSpPr>
          <p:spPr>
            <a:xfrm>
              <a:off x="6553200" y="4114800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3700" y="40576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14600" y="3733800"/>
            <a:ext cx="1218565" cy="685800"/>
          </a:xfrm>
          <a:prstGeom prst="rect">
            <a:avLst/>
          </a:prstGeom>
          <a:solidFill>
            <a:srgbClr val="DDF4F9"/>
          </a:solidFill>
          <a:ln w="58416">
            <a:solidFill>
              <a:srgbClr val="FF99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0"/>
              </a:spcBef>
            </a:pPr>
            <a:r>
              <a:rPr sz="1800" b="1" spc="105" dirty="0">
                <a:latin typeface="Arial"/>
                <a:cs typeface="Arial"/>
              </a:rPr>
              <a:t>AQUINO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165" y="3733800"/>
            <a:ext cx="1039494" cy="685800"/>
          </a:xfrm>
          <a:prstGeom prst="rect">
            <a:avLst/>
          </a:prstGeom>
          <a:solidFill>
            <a:srgbClr val="DDF4F9"/>
          </a:solidFill>
          <a:ln w="57146">
            <a:solidFill>
              <a:srgbClr val="FF99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620"/>
              </a:spcBef>
              <a:tabLst>
                <a:tab pos="861060" algn="l"/>
              </a:tabLst>
            </a:pPr>
            <a:r>
              <a:rPr sz="1800" b="1" spc="145" dirty="0">
                <a:solidFill>
                  <a:srgbClr val="00FF00"/>
                </a:solidFill>
                <a:latin typeface="Arial"/>
                <a:cs typeface="Arial"/>
              </a:rPr>
              <a:t>03</a:t>
            </a:r>
            <a:r>
              <a:rPr sz="1800" b="1" dirty="0">
                <a:solidFill>
                  <a:srgbClr val="00FF00"/>
                </a:solidFill>
                <a:latin typeface="Arial"/>
                <a:cs typeface="Arial"/>
              </a:rPr>
              <a:t>H	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3400" y="4057650"/>
            <a:ext cx="304800" cy="114300"/>
            <a:chOff x="4343400" y="4057650"/>
            <a:chExt cx="304800" cy="114300"/>
          </a:xfrm>
        </p:grpSpPr>
        <p:sp>
          <p:nvSpPr>
            <p:cNvPr id="12" name="object 12"/>
            <p:cNvSpPr/>
            <p:nvPr/>
          </p:nvSpPr>
          <p:spPr>
            <a:xfrm>
              <a:off x="4343400" y="4114800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3900" y="40576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20670" y="2091690"/>
            <a:ext cx="284480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320">
              <a:lnSpc>
                <a:spcPct val="100000"/>
              </a:lnSpc>
              <a:spcBef>
                <a:spcPts val="100"/>
              </a:spcBef>
            </a:pPr>
            <a:r>
              <a:rPr sz="2800" b="1" spc="215" dirty="0">
                <a:latin typeface="Arial"/>
                <a:cs typeface="Arial"/>
              </a:rPr>
              <a:t>U</a:t>
            </a:r>
            <a:r>
              <a:rPr sz="2800" b="1" spc="70" dirty="0">
                <a:latin typeface="Arial"/>
                <a:cs typeface="Arial"/>
              </a:rPr>
              <a:t>n</a:t>
            </a:r>
            <a:r>
              <a:rPr sz="2800" b="1" spc="65" dirty="0">
                <a:latin typeface="Arial"/>
                <a:cs typeface="Arial"/>
              </a:rPr>
              <a:t>i</a:t>
            </a:r>
            <a:r>
              <a:rPr sz="2800" b="1" spc="220" dirty="0">
                <a:latin typeface="Arial"/>
                <a:cs typeface="Arial"/>
              </a:rPr>
              <a:t>-</a:t>
            </a:r>
            <a:r>
              <a:rPr sz="2800" b="1" spc="70" dirty="0">
                <a:latin typeface="Arial"/>
                <a:cs typeface="Arial"/>
              </a:rPr>
              <a:t>d</a:t>
            </a:r>
            <a:r>
              <a:rPr sz="2800" b="1" spc="65" dirty="0">
                <a:latin typeface="Arial"/>
                <a:cs typeface="Arial"/>
              </a:rPr>
              <a:t>i</a:t>
            </a:r>
            <a:r>
              <a:rPr sz="2800" b="1" spc="75" dirty="0">
                <a:latin typeface="Arial"/>
                <a:cs typeface="Arial"/>
              </a:rPr>
              <a:t>r</a:t>
            </a:r>
            <a:r>
              <a:rPr sz="2800" b="1" spc="220" dirty="0">
                <a:latin typeface="Arial"/>
                <a:cs typeface="Arial"/>
              </a:rPr>
              <a:t>e</a:t>
            </a:r>
            <a:r>
              <a:rPr sz="2800" b="1" spc="75" dirty="0">
                <a:latin typeface="Arial"/>
                <a:cs typeface="Arial"/>
              </a:rPr>
              <a:t>ct</a:t>
            </a:r>
            <a:r>
              <a:rPr sz="2800" b="1" spc="65" dirty="0">
                <a:latin typeface="Arial"/>
                <a:cs typeface="Arial"/>
              </a:rPr>
              <a:t>i</a:t>
            </a:r>
            <a:r>
              <a:rPr sz="2800" b="1" spc="70" dirty="0">
                <a:latin typeface="Arial"/>
                <a:cs typeface="Arial"/>
              </a:rPr>
              <a:t>o</a:t>
            </a:r>
            <a:r>
              <a:rPr sz="2800" b="1" spc="65" dirty="0">
                <a:latin typeface="Arial"/>
                <a:cs typeface="Arial"/>
              </a:rPr>
              <a:t>n</a:t>
            </a:r>
            <a:r>
              <a:rPr sz="2800" b="1" spc="225" dirty="0">
                <a:latin typeface="Arial"/>
                <a:cs typeface="Arial"/>
              </a:rPr>
              <a:t>a</a:t>
            </a:r>
            <a:r>
              <a:rPr sz="2800" b="1" spc="-160" dirty="0">
                <a:latin typeface="Arial"/>
                <a:cs typeface="Arial"/>
              </a:rPr>
              <a:t>l  </a:t>
            </a:r>
            <a:r>
              <a:rPr sz="2800" b="1" spc="10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160"/>
              </a:spcBef>
              <a:tabLst>
                <a:tab pos="2220595" algn="l"/>
              </a:tabLst>
            </a:pPr>
            <a:r>
              <a:rPr sz="3600" b="1" spc="300" baseline="1157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3600" b="1" spc="284" baseline="1157" dirty="0">
                <a:solidFill>
                  <a:srgbClr val="00FF00"/>
                </a:solidFill>
                <a:latin typeface="Arial"/>
                <a:cs typeface="Arial"/>
              </a:rPr>
              <a:t>5</a:t>
            </a:r>
            <a:r>
              <a:rPr sz="3600" b="1" baseline="1157" dirty="0">
                <a:solidFill>
                  <a:srgbClr val="00FF00"/>
                </a:solidFill>
                <a:latin typeface="Arial"/>
                <a:cs typeface="Arial"/>
              </a:rPr>
              <a:t>H	</a:t>
            </a:r>
            <a:r>
              <a:rPr sz="2400" b="1" spc="200" dirty="0">
                <a:solidFill>
                  <a:srgbClr val="00FF00"/>
                </a:solidFill>
                <a:latin typeface="Arial"/>
                <a:cs typeface="Arial"/>
              </a:rPr>
              <a:t>03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00" y="3733800"/>
            <a:ext cx="1218565" cy="685800"/>
          </a:xfrm>
          <a:prstGeom prst="rect">
            <a:avLst/>
          </a:prstGeom>
          <a:solidFill>
            <a:srgbClr val="DDF4F9"/>
          </a:solidFill>
          <a:ln w="58416">
            <a:solidFill>
              <a:srgbClr val="FF99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0"/>
              </a:spcBef>
            </a:pPr>
            <a:r>
              <a:rPr sz="1800" b="1" spc="105" dirty="0">
                <a:latin typeface="Arial"/>
                <a:cs typeface="Arial"/>
              </a:rPr>
              <a:t>MARCOS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9564" y="3733800"/>
            <a:ext cx="648335" cy="685800"/>
          </a:xfrm>
          <a:prstGeom prst="rect">
            <a:avLst/>
          </a:prstGeom>
          <a:solidFill>
            <a:srgbClr val="DDF4F9"/>
          </a:solidFill>
          <a:ln w="57146">
            <a:solidFill>
              <a:srgbClr val="FF99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620"/>
              </a:spcBef>
            </a:pPr>
            <a:r>
              <a:rPr sz="1800" b="1" spc="145" dirty="0">
                <a:solidFill>
                  <a:srgbClr val="00FF00"/>
                </a:solidFill>
                <a:latin typeface="Arial"/>
                <a:cs typeface="Arial"/>
              </a:rPr>
              <a:t>05</a:t>
            </a:r>
            <a:r>
              <a:rPr sz="18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28850" y="4057650"/>
            <a:ext cx="304800" cy="114300"/>
            <a:chOff x="2228850" y="4057650"/>
            <a:chExt cx="304800" cy="114300"/>
          </a:xfrm>
        </p:grpSpPr>
        <p:sp>
          <p:nvSpPr>
            <p:cNvPr id="18" name="object 18"/>
            <p:cNvSpPr/>
            <p:nvPr/>
          </p:nvSpPr>
          <p:spPr>
            <a:xfrm>
              <a:off x="2228850" y="4114800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19">
                  <a:moveTo>
                    <a:pt x="0" y="0"/>
                  </a:moveTo>
                  <a:lnTo>
                    <a:pt x="198119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19350" y="405765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5800" y="3215640"/>
            <a:ext cx="63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00FF00"/>
                </a:solidFill>
                <a:latin typeface="Arial"/>
                <a:cs typeface="Arial"/>
              </a:rPr>
              <a:t>01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21</a:t>
            </a:fld>
            <a:endParaRPr spc="-114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0380" y="4572000"/>
            <a:ext cx="94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H</a:t>
            </a:r>
            <a:r>
              <a:rPr sz="2400" b="1" spc="19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8000" y="3733800"/>
            <a:ext cx="1218565" cy="685800"/>
          </a:xfrm>
          <a:prstGeom prst="rect">
            <a:avLst/>
          </a:prstGeom>
          <a:solidFill>
            <a:srgbClr val="DDF4F9"/>
          </a:solidFill>
          <a:ln w="58416">
            <a:solidFill>
              <a:srgbClr val="FF99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20"/>
              </a:spcBef>
            </a:pPr>
            <a:r>
              <a:rPr sz="1800" b="1" spc="100" dirty="0">
                <a:latin typeface="Arial"/>
                <a:cs typeface="Arial"/>
              </a:rPr>
              <a:t>ESTRADA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6565" y="3733800"/>
            <a:ext cx="673735" cy="685800"/>
          </a:xfrm>
          <a:prstGeom prst="rect">
            <a:avLst/>
          </a:prstGeom>
          <a:solidFill>
            <a:srgbClr val="DDF4F9"/>
          </a:solidFill>
          <a:ln w="57146">
            <a:solidFill>
              <a:srgbClr val="FF9900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820"/>
              </a:spcBef>
            </a:pPr>
            <a:r>
              <a:rPr sz="1600" b="1" spc="120" dirty="0">
                <a:solidFill>
                  <a:srgbClr val="00FF00"/>
                </a:solidFill>
                <a:latin typeface="Arial"/>
                <a:cs typeface="Arial"/>
              </a:rPr>
              <a:t>N</a:t>
            </a:r>
            <a:r>
              <a:rPr sz="1600" b="1" spc="130" dirty="0">
                <a:solidFill>
                  <a:srgbClr val="00FF00"/>
                </a:solidFill>
                <a:latin typeface="Arial"/>
                <a:cs typeface="Arial"/>
              </a:rPr>
              <a:t>U</a:t>
            </a:r>
            <a:r>
              <a:rPr sz="1600" b="1" spc="35" dirty="0">
                <a:solidFill>
                  <a:srgbClr val="00FF00"/>
                </a:solidFill>
                <a:latin typeface="Arial"/>
                <a:cs typeface="Arial"/>
              </a:rPr>
              <a:t>L</a:t>
            </a:r>
            <a:r>
              <a:rPr sz="1600" b="1" spc="-90" dirty="0">
                <a:solidFill>
                  <a:srgbClr val="00FF00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40269" y="3234690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2400" b="1" spc="190" dirty="0">
                <a:solidFill>
                  <a:srgbClr val="00FF00"/>
                </a:solidFill>
                <a:latin typeface="Arial"/>
                <a:cs typeface="Arial"/>
              </a:rPr>
              <a:t>7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86600" y="4572000"/>
            <a:ext cx="74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b="1" spc="21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  <a:tabLst>
                <a:tab pos="5233035" algn="l"/>
                <a:tab pos="6802755" algn="l"/>
              </a:tabLst>
            </a:pPr>
            <a:r>
              <a:rPr spc="110" dirty="0"/>
              <a:t>r</a:t>
            </a:r>
            <a:r>
              <a:rPr spc="120" dirty="0"/>
              <a:t>ob</a:t>
            </a:r>
            <a:r>
              <a:rPr spc="130" dirty="0"/>
              <a:t>l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365" dirty="0"/>
              <a:t>-</a:t>
            </a:r>
            <a:r>
              <a:rPr spc="360" dirty="0"/>
              <a:t>O</a:t>
            </a:r>
            <a:r>
              <a:rPr spc="114" dirty="0"/>
              <a:t>r</a:t>
            </a:r>
            <a:r>
              <a:rPr spc="120" dirty="0"/>
              <a:t>i</a:t>
            </a:r>
            <a:r>
              <a:rPr spc="365" dirty="0"/>
              <a:t>e</a:t>
            </a:r>
            <a:r>
              <a:rPr spc="120" dirty="0"/>
              <a:t>n</a:t>
            </a:r>
            <a:r>
              <a:rPr spc="125" dirty="0"/>
              <a:t>t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Da</a:t>
            </a:r>
            <a:r>
              <a:rPr spc="114" dirty="0"/>
              <a:t>t</a:t>
            </a:r>
            <a:r>
              <a:rPr dirty="0"/>
              <a:t>a	</a:t>
            </a: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253490"/>
            <a:ext cx="509587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3990">
              <a:lnSpc>
                <a:spcPct val="100000"/>
              </a:lnSpc>
              <a:spcBef>
                <a:spcPts val="100"/>
              </a:spcBef>
              <a:tabLst>
                <a:tab pos="1252220" algn="l"/>
                <a:tab pos="1733550" algn="l"/>
              </a:tabLst>
            </a:pP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p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-155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is</a:t>
            </a:r>
            <a:r>
              <a:rPr sz="2800" b="1" spc="-140" dirty="0">
                <a:solidFill>
                  <a:srgbClr val="FF3300"/>
                </a:solidFill>
                <a:latin typeface="Arial"/>
                <a:cs typeface="Arial"/>
              </a:rPr>
              <a:t>t  </a:t>
            </a:r>
            <a:r>
              <a:rPr sz="2800" b="1" spc="75" dirty="0">
                <a:solidFill>
                  <a:srgbClr val="FF3300"/>
                </a:solidFill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2374900">
              <a:lnSpc>
                <a:spcPts val="3240"/>
              </a:lnSpc>
            </a:pPr>
            <a:r>
              <a:rPr sz="2800" spc="-315" dirty="0">
                <a:latin typeface="Arial Black"/>
                <a:cs typeface="Arial Black"/>
              </a:rPr>
              <a:t>Bi-directional</a:t>
            </a:r>
            <a:r>
              <a:rPr sz="2800" spc="-210" dirty="0">
                <a:latin typeface="Arial Black"/>
                <a:cs typeface="Arial Black"/>
              </a:rPr>
              <a:t> </a:t>
            </a:r>
            <a:r>
              <a:rPr sz="2800" spc="-355" dirty="0">
                <a:latin typeface="Arial Black"/>
                <a:cs typeface="Arial Black"/>
              </a:rPr>
              <a:t>List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629" y="33934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Arial Black"/>
                <a:cs typeface="Arial Black"/>
              </a:rPr>
              <a:t>N</a:t>
            </a:r>
            <a:endParaRPr sz="1800">
              <a:latin typeface="Arial Black"/>
              <a:cs typeface="Arial Blac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2426" y="3171826"/>
          <a:ext cx="260985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spc="-210" dirty="0">
                          <a:latin typeface="Arial Black"/>
                          <a:cs typeface="Arial Black"/>
                        </a:rPr>
                        <a:t>ULL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2057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spc="-135" dirty="0">
                          <a:latin typeface="Arial Black"/>
                          <a:cs typeface="Arial Black"/>
                        </a:rPr>
                        <a:t>MARCOS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2057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14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05</a:t>
                      </a:r>
                      <a:r>
                        <a:rPr sz="180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96669" y="2701290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2400" b="1" spc="190" dirty="0">
                <a:solidFill>
                  <a:srgbClr val="00FF00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149090"/>
            <a:ext cx="94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FF3300"/>
                </a:solidFill>
                <a:latin typeface="Arial"/>
                <a:cs typeface="Arial"/>
              </a:rPr>
              <a:t>H</a:t>
            </a:r>
            <a:r>
              <a:rPr sz="2400" b="1" spc="19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91206" y="3171826"/>
          <a:ext cx="2673985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9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01H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spc="-170" dirty="0">
                          <a:latin typeface="Arial Black"/>
                          <a:cs typeface="Arial Black"/>
                        </a:rPr>
                        <a:t>AQUINO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2057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145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03</a:t>
                      </a:r>
                      <a:r>
                        <a:rPr sz="180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68470" y="2701290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2400" b="1" spc="190" dirty="0">
                <a:solidFill>
                  <a:srgbClr val="00FF00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9340" y="3393440"/>
            <a:ext cx="176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sz="1800" b="1" spc="145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1800" b="1" spc="155" dirty="0">
                <a:solidFill>
                  <a:srgbClr val="00FF00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00FF00"/>
                </a:solidFill>
                <a:latin typeface="Arial"/>
                <a:cs typeface="Arial"/>
              </a:rPr>
              <a:t>H	</a:t>
            </a:r>
            <a:r>
              <a:rPr sz="1800" spc="-114" dirty="0">
                <a:latin typeface="Arial Black"/>
                <a:cs typeface="Arial Black"/>
              </a:rPr>
              <a:t>R</a:t>
            </a:r>
            <a:r>
              <a:rPr sz="1800" spc="-195" dirty="0">
                <a:latin typeface="Arial Black"/>
                <a:cs typeface="Arial Black"/>
              </a:rPr>
              <a:t>A</a:t>
            </a:r>
            <a:r>
              <a:rPr sz="1800" spc="-135" dirty="0">
                <a:latin typeface="Arial Black"/>
                <a:cs typeface="Arial Black"/>
              </a:rPr>
              <a:t>MOS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7080" y="339344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5" dirty="0">
                <a:solidFill>
                  <a:srgbClr val="00FF00"/>
                </a:solidFill>
                <a:latin typeface="Arial"/>
                <a:cs typeface="Arial"/>
              </a:rPr>
              <a:t>07</a:t>
            </a:r>
            <a:r>
              <a:rPr sz="18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77530" y="3200400"/>
            <a:ext cx="1270" cy="685800"/>
          </a:xfrm>
          <a:custGeom>
            <a:avLst/>
            <a:gdLst/>
            <a:ahLst/>
            <a:cxnLst/>
            <a:rect l="l" t="t" r="r" b="b"/>
            <a:pathLst>
              <a:path w="1270" h="685800">
                <a:moveTo>
                  <a:pt x="0" y="0"/>
                </a:moveTo>
                <a:lnTo>
                  <a:pt x="1270" y="685800"/>
                </a:lnTo>
              </a:path>
            </a:pathLst>
          </a:custGeom>
          <a:ln w="5714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5200" y="2701290"/>
            <a:ext cx="63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00FF00"/>
                </a:solidFill>
                <a:latin typeface="Arial"/>
                <a:cs typeface="Arial"/>
              </a:rPr>
              <a:t>03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77380" y="3200400"/>
            <a:ext cx="1270" cy="685800"/>
          </a:xfrm>
          <a:custGeom>
            <a:avLst/>
            <a:gdLst/>
            <a:ahLst/>
            <a:cxnLst/>
            <a:rect l="l" t="t" r="r" b="b"/>
            <a:pathLst>
              <a:path w="1270" h="685800">
                <a:moveTo>
                  <a:pt x="0" y="0"/>
                </a:moveTo>
                <a:lnTo>
                  <a:pt x="1270" y="685800"/>
                </a:lnTo>
              </a:path>
            </a:pathLst>
          </a:custGeom>
          <a:ln w="5714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772026" y="5229226"/>
          <a:ext cx="260985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03H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spc="-150" dirty="0">
                          <a:latin typeface="Arial Black"/>
                          <a:cs typeface="Arial Black"/>
                        </a:rPr>
                        <a:t>ESTRADA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2057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1600" spc="-10" dirty="0">
                          <a:latin typeface="Arial Black"/>
                          <a:cs typeface="Arial Black"/>
                        </a:rPr>
                        <a:t>N</a:t>
                      </a:r>
                      <a:r>
                        <a:rPr sz="1600" dirty="0">
                          <a:latin typeface="Arial Black"/>
                          <a:cs typeface="Arial Black"/>
                        </a:rPr>
                        <a:t>UL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231140" marB="0">
                    <a:lnL w="76200">
                      <a:solidFill>
                        <a:srgbClr val="FF9900"/>
                      </a:solidFill>
                      <a:prstDash val="solid"/>
                    </a:lnL>
                    <a:lnR w="76200">
                      <a:solidFill>
                        <a:srgbClr val="FF9900"/>
                      </a:solidFill>
                      <a:prstDash val="solid"/>
                    </a:lnR>
                    <a:lnT w="76200">
                      <a:solidFill>
                        <a:srgbClr val="FF9900"/>
                      </a:solidFill>
                      <a:prstDash val="solid"/>
                    </a:lnT>
                    <a:lnB w="76200">
                      <a:solidFill>
                        <a:srgbClr val="FF9900"/>
                      </a:solidFill>
                      <a:prstDash val="solid"/>
                    </a:lnB>
                    <a:solidFill>
                      <a:srgbClr val="D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303617" y="547624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80" dirty="0">
                <a:latin typeface="Arial Black"/>
                <a:cs typeface="Arial Black"/>
              </a:rPr>
              <a:t>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5000" y="4758690"/>
            <a:ext cx="63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0" dirty="0">
                <a:solidFill>
                  <a:srgbClr val="00FF00"/>
                </a:solidFill>
                <a:latin typeface="Arial"/>
                <a:cs typeface="Arial"/>
              </a:rPr>
              <a:t>07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3870" y="6206490"/>
            <a:ext cx="74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90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b="1" spc="21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38426" y="3962400"/>
            <a:ext cx="1633855" cy="409575"/>
            <a:chOff x="2638426" y="3962400"/>
            <a:chExt cx="1633855" cy="409575"/>
          </a:xfrm>
        </p:grpSpPr>
        <p:sp>
          <p:nvSpPr>
            <p:cNvPr id="20" name="object 20"/>
            <p:cNvSpPr/>
            <p:nvPr/>
          </p:nvSpPr>
          <p:spPr>
            <a:xfrm>
              <a:off x="2666999" y="39624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0"/>
                  </a:moveTo>
                  <a:lnTo>
                    <a:pt x="0" y="381000"/>
                  </a:lnTo>
                </a:path>
                <a:path w="1524000" h="381000">
                  <a:moveTo>
                    <a:pt x="0" y="381000"/>
                  </a:moveTo>
                  <a:lnTo>
                    <a:pt x="1524000" y="381000"/>
                  </a:lnTo>
                </a:path>
              </a:pathLst>
            </a:custGeom>
            <a:ln w="5714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85919" y="4198620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779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00829" y="40386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090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52320" y="2714626"/>
            <a:ext cx="1633855" cy="409575"/>
            <a:chOff x="2052320" y="2714626"/>
            <a:chExt cx="1633855" cy="409575"/>
          </a:xfrm>
        </p:grpSpPr>
        <p:sp>
          <p:nvSpPr>
            <p:cNvPr id="24" name="object 24"/>
            <p:cNvSpPr/>
            <p:nvPr/>
          </p:nvSpPr>
          <p:spPr>
            <a:xfrm>
              <a:off x="2133600" y="2743199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381000"/>
                  </a:moveTo>
                  <a:lnTo>
                    <a:pt x="1524000" y="0"/>
                  </a:lnTo>
                </a:path>
                <a:path w="1524000" h="381000">
                  <a:moveTo>
                    <a:pt x="1524000" y="0"/>
                  </a:moveTo>
                  <a:lnTo>
                    <a:pt x="0" y="0"/>
                  </a:lnTo>
                </a:path>
              </a:pathLst>
            </a:custGeom>
            <a:ln w="5714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7410" y="2743199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2320" y="287654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90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610226" y="3962400"/>
            <a:ext cx="1633855" cy="409575"/>
            <a:chOff x="5610226" y="3962400"/>
            <a:chExt cx="1633855" cy="409575"/>
          </a:xfrm>
        </p:grpSpPr>
        <p:sp>
          <p:nvSpPr>
            <p:cNvPr id="28" name="object 28"/>
            <p:cNvSpPr/>
            <p:nvPr/>
          </p:nvSpPr>
          <p:spPr>
            <a:xfrm>
              <a:off x="5638799" y="39624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0"/>
                  </a:moveTo>
                  <a:lnTo>
                    <a:pt x="0" y="381000"/>
                  </a:lnTo>
                </a:path>
                <a:path w="1524000" h="381000">
                  <a:moveTo>
                    <a:pt x="0" y="381000"/>
                  </a:moveTo>
                  <a:lnTo>
                    <a:pt x="1524000" y="381000"/>
                  </a:lnTo>
                </a:path>
              </a:pathLst>
            </a:custGeom>
            <a:ln w="5714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57719" y="4198620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779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72629" y="40386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090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024120" y="2714626"/>
            <a:ext cx="1633855" cy="409575"/>
            <a:chOff x="5024120" y="2714626"/>
            <a:chExt cx="1633855" cy="409575"/>
          </a:xfrm>
        </p:grpSpPr>
        <p:sp>
          <p:nvSpPr>
            <p:cNvPr id="32" name="object 32"/>
            <p:cNvSpPr/>
            <p:nvPr/>
          </p:nvSpPr>
          <p:spPr>
            <a:xfrm>
              <a:off x="5105400" y="2743199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381000"/>
                  </a:moveTo>
                  <a:lnTo>
                    <a:pt x="1524000" y="0"/>
                  </a:lnTo>
                </a:path>
                <a:path w="1524000" h="381000">
                  <a:moveTo>
                    <a:pt x="1524000" y="0"/>
                  </a:moveTo>
                  <a:lnTo>
                    <a:pt x="0" y="0"/>
                  </a:lnTo>
                </a:path>
              </a:pathLst>
            </a:custGeom>
            <a:ln w="5714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09210" y="2743199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24120" y="287654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89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620000" y="4128770"/>
            <a:ext cx="852805" cy="1596390"/>
            <a:chOff x="7620000" y="4128770"/>
            <a:chExt cx="852805" cy="1596390"/>
          </a:xfrm>
        </p:grpSpPr>
        <p:sp>
          <p:nvSpPr>
            <p:cNvPr id="36" name="object 36"/>
            <p:cNvSpPr/>
            <p:nvPr/>
          </p:nvSpPr>
          <p:spPr>
            <a:xfrm>
              <a:off x="8444230" y="4128770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3999"/>
                  </a:lnTo>
                </a:path>
              </a:pathLst>
            </a:custGeom>
            <a:ln w="5714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0020" y="5638800"/>
              <a:ext cx="678180" cy="0"/>
            </a:xfrm>
            <a:custGeom>
              <a:avLst/>
              <a:gdLst/>
              <a:ahLst/>
              <a:cxnLst/>
              <a:rect l="l" t="t" r="r" b="b"/>
              <a:pathLst>
                <a:path w="678179">
                  <a:moveTo>
                    <a:pt x="678179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20000" y="5552440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20">
                  <a:moveTo>
                    <a:pt x="171450" y="0"/>
                  </a:moveTo>
                  <a:lnTo>
                    <a:pt x="0" y="86360"/>
                  </a:lnTo>
                  <a:lnTo>
                    <a:pt x="171450" y="1727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22</a:t>
            </a:fld>
            <a:endParaRPr spc="-114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86327"/>
            <a:ext cx="5391785" cy="2672080"/>
            <a:chOff x="0" y="4186327"/>
            <a:chExt cx="5391785" cy="2672080"/>
          </a:xfrm>
        </p:grpSpPr>
        <p:sp>
          <p:nvSpPr>
            <p:cNvPr id="3" name="object 3"/>
            <p:cNvSpPr/>
            <p:nvPr/>
          </p:nvSpPr>
          <p:spPr>
            <a:xfrm>
              <a:off x="3352800" y="4419600"/>
              <a:ext cx="1447800" cy="1676400"/>
            </a:xfrm>
            <a:custGeom>
              <a:avLst/>
              <a:gdLst/>
              <a:ahLst/>
              <a:cxnLst/>
              <a:rect l="l" t="t" r="r" b="b"/>
              <a:pathLst>
                <a:path w="1447800" h="1676400">
                  <a:moveTo>
                    <a:pt x="723900" y="0"/>
                  </a:moveTo>
                  <a:lnTo>
                    <a:pt x="660100" y="1344"/>
                  </a:lnTo>
                  <a:lnTo>
                    <a:pt x="596742" y="5269"/>
                  </a:lnTo>
                  <a:lnTo>
                    <a:pt x="534268" y="11613"/>
                  </a:lnTo>
                  <a:lnTo>
                    <a:pt x="473120" y="20216"/>
                  </a:lnTo>
                  <a:lnTo>
                    <a:pt x="413741" y="30916"/>
                  </a:lnTo>
                  <a:lnTo>
                    <a:pt x="356571" y="43551"/>
                  </a:lnTo>
                  <a:lnTo>
                    <a:pt x="302054" y="57961"/>
                  </a:lnTo>
                  <a:lnTo>
                    <a:pt x="250631" y="73984"/>
                  </a:lnTo>
                  <a:lnTo>
                    <a:pt x="202745" y="91458"/>
                  </a:lnTo>
                  <a:lnTo>
                    <a:pt x="158836" y="110223"/>
                  </a:lnTo>
                  <a:lnTo>
                    <a:pt x="119348" y="130117"/>
                  </a:lnTo>
                  <a:lnTo>
                    <a:pt x="84722" y="150979"/>
                  </a:lnTo>
                  <a:lnTo>
                    <a:pt x="31826" y="194961"/>
                  </a:lnTo>
                  <a:lnTo>
                    <a:pt x="3683" y="240878"/>
                  </a:lnTo>
                  <a:lnTo>
                    <a:pt x="0" y="264160"/>
                  </a:lnTo>
                  <a:lnTo>
                    <a:pt x="0" y="1412240"/>
                  </a:lnTo>
                  <a:lnTo>
                    <a:pt x="14439" y="1458641"/>
                  </a:lnTo>
                  <a:lnTo>
                    <a:pt x="55401" y="1503752"/>
                  </a:lnTo>
                  <a:lnTo>
                    <a:pt x="119348" y="1546282"/>
                  </a:lnTo>
                  <a:lnTo>
                    <a:pt x="158836" y="1566176"/>
                  </a:lnTo>
                  <a:lnTo>
                    <a:pt x="202745" y="1584941"/>
                  </a:lnTo>
                  <a:lnTo>
                    <a:pt x="250631" y="1602415"/>
                  </a:lnTo>
                  <a:lnTo>
                    <a:pt x="302054" y="1618438"/>
                  </a:lnTo>
                  <a:lnTo>
                    <a:pt x="356571" y="1632848"/>
                  </a:lnTo>
                  <a:lnTo>
                    <a:pt x="413741" y="1645483"/>
                  </a:lnTo>
                  <a:lnTo>
                    <a:pt x="473120" y="1656183"/>
                  </a:lnTo>
                  <a:lnTo>
                    <a:pt x="534268" y="1664786"/>
                  </a:lnTo>
                  <a:lnTo>
                    <a:pt x="596742" y="1671130"/>
                  </a:lnTo>
                  <a:lnTo>
                    <a:pt x="660100" y="1675055"/>
                  </a:lnTo>
                  <a:lnTo>
                    <a:pt x="723900" y="1676400"/>
                  </a:lnTo>
                  <a:lnTo>
                    <a:pt x="787699" y="1675055"/>
                  </a:lnTo>
                  <a:lnTo>
                    <a:pt x="851057" y="1671130"/>
                  </a:lnTo>
                  <a:lnTo>
                    <a:pt x="913531" y="1664786"/>
                  </a:lnTo>
                  <a:lnTo>
                    <a:pt x="974679" y="1656183"/>
                  </a:lnTo>
                  <a:lnTo>
                    <a:pt x="1034058" y="1645483"/>
                  </a:lnTo>
                  <a:lnTo>
                    <a:pt x="1091228" y="1632848"/>
                  </a:lnTo>
                  <a:lnTo>
                    <a:pt x="1145745" y="1618438"/>
                  </a:lnTo>
                  <a:lnTo>
                    <a:pt x="1197168" y="1602415"/>
                  </a:lnTo>
                  <a:lnTo>
                    <a:pt x="1245054" y="1584941"/>
                  </a:lnTo>
                  <a:lnTo>
                    <a:pt x="1288963" y="1566176"/>
                  </a:lnTo>
                  <a:lnTo>
                    <a:pt x="1328451" y="1546282"/>
                  </a:lnTo>
                  <a:lnTo>
                    <a:pt x="1363077" y="1525420"/>
                  </a:lnTo>
                  <a:lnTo>
                    <a:pt x="1415973" y="1481438"/>
                  </a:lnTo>
                  <a:lnTo>
                    <a:pt x="1444116" y="1435521"/>
                  </a:lnTo>
                  <a:lnTo>
                    <a:pt x="1447800" y="1412240"/>
                  </a:lnTo>
                  <a:lnTo>
                    <a:pt x="1447800" y="264160"/>
                  </a:lnTo>
                  <a:lnTo>
                    <a:pt x="1433360" y="217758"/>
                  </a:lnTo>
                  <a:lnTo>
                    <a:pt x="1392398" y="172647"/>
                  </a:lnTo>
                  <a:lnTo>
                    <a:pt x="1328451" y="130117"/>
                  </a:lnTo>
                  <a:lnTo>
                    <a:pt x="1288963" y="110223"/>
                  </a:lnTo>
                  <a:lnTo>
                    <a:pt x="1245054" y="91458"/>
                  </a:lnTo>
                  <a:lnTo>
                    <a:pt x="1197168" y="73984"/>
                  </a:lnTo>
                  <a:lnTo>
                    <a:pt x="1145745" y="57961"/>
                  </a:lnTo>
                  <a:lnTo>
                    <a:pt x="1091228" y="43551"/>
                  </a:lnTo>
                  <a:lnTo>
                    <a:pt x="1034058" y="30916"/>
                  </a:lnTo>
                  <a:lnTo>
                    <a:pt x="974679" y="20216"/>
                  </a:lnTo>
                  <a:lnTo>
                    <a:pt x="913531" y="11613"/>
                  </a:lnTo>
                  <a:lnTo>
                    <a:pt x="851057" y="5269"/>
                  </a:lnTo>
                  <a:lnTo>
                    <a:pt x="787699" y="1344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2800" y="4419600"/>
              <a:ext cx="1447800" cy="1676400"/>
            </a:xfrm>
            <a:custGeom>
              <a:avLst/>
              <a:gdLst/>
              <a:ahLst/>
              <a:cxnLst/>
              <a:rect l="l" t="t" r="r" b="b"/>
              <a:pathLst>
                <a:path w="1447800" h="1676400">
                  <a:moveTo>
                    <a:pt x="0" y="264160"/>
                  </a:moveTo>
                  <a:lnTo>
                    <a:pt x="14439" y="217758"/>
                  </a:lnTo>
                  <a:lnTo>
                    <a:pt x="55401" y="172647"/>
                  </a:lnTo>
                  <a:lnTo>
                    <a:pt x="119348" y="130117"/>
                  </a:lnTo>
                  <a:lnTo>
                    <a:pt x="158836" y="110223"/>
                  </a:lnTo>
                  <a:lnTo>
                    <a:pt x="202745" y="91458"/>
                  </a:lnTo>
                  <a:lnTo>
                    <a:pt x="250631" y="73984"/>
                  </a:lnTo>
                  <a:lnTo>
                    <a:pt x="302054" y="57961"/>
                  </a:lnTo>
                  <a:lnTo>
                    <a:pt x="356571" y="43551"/>
                  </a:lnTo>
                  <a:lnTo>
                    <a:pt x="413741" y="30916"/>
                  </a:lnTo>
                  <a:lnTo>
                    <a:pt x="473120" y="20216"/>
                  </a:lnTo>
                  <a:lnTo>
                    <a:pt x="534268" y="11613"/>
                  </a:lnTo>
                  <a:lnTo>
                    <a:pt x="596742" y="5269"/>
                  </a:lnTo>
                  <a:lnTo>
                    <a:pt x="660100" y="1344"/>
                  </a:lnTo>
                  <a:lnTo>
                    <a:pt x="723900" y="0"/>
                  </a:lnTo>
                  <a:lnTo>
                    <a:pt x="787699" y="1344"/>
                  </a:lnTo>
                  <a:lnTo>
                    <a:pt x="851057" y="5269"/>
                  </a:lnTo>
                  <a:lnTo>
                    <a:pt x="913531" y="11613"/>
                  </a:lnTo>
                  <a:lnTo>
                    <a:pt x="974679" y="20216"/>
                  </a:lnTo>
                  <a:lnTo>
                    <a:pt x="1034058" y="30916"/>
                  </a:lnTo>
                  <a:lnTo>
                    <a:pt x="1091228" y="43551"/>
                  </a:lnTo>
                  <a:lnTo>
                    <a:pt x="1145745" y="57961"/>
                  </a:lnTo>
                  <a:lnTo>
                    <a:pt x="1197168" y="73984"/>
                  </a:lnTo>
                  <a:lnTo>
                    <a:pt x="1245054" y="91458"/>
                  </a:lnTo>
                  <a:lnTo>
                    <a:pt x="1288963" y="110223"/>
                  </a:lnTo>
                  <a:lnTo>
                    <a:pt x="1328451" y="130117"/>
                  </a:lnTo>
                  <a:lnTo>
                    <a:pt x="1363077" y="150979"/>
                  </a:lnTo>
                  <a:lnTo>
                    <a:pt x="1415973" y="194961"/>
                  </a:lnTo>
                  <a:lnTo>
                    <a:pt x="1444116" y="240878"/>
                  </a:lnTo>
                  <a:lnTo>
                    <a:pt x="1447800" y="264160"/>
                  </a:lnTo>
                  <a:lnTo>
                    <a:pt x="1447800" y="1412240"/>
                  </a:lnTo>
                  <a:lnTo>
                    <a:pt x="1433360" y="1458641"/>
                  </a:lnTo>
                  <a:lnTo>
                    <a:pt x="1392398" y="1503752"/>
                  </a:lnTo>
                  <a:lnTo>
                    <a:pt x="1328451" y="1546282"/>
                  </a:lnTo>
                  <a:lnTo>
                    <a:pt x="1288963" y="1566176"/>
                  </a:lnTo>
                  <a:lnTo>
                    <a:pt x="1245054" y="1584941"/>
                  </a:lnTo>
                  <a:lnTo>
                    <a:pt x="1197168" y="1602415"/>
                  </a:lnTo>
                  <a:lnTo>
                    <a:pt x="1145745" y="1618438"/>
                  </a:lnTo>
                  <a:lnTo>
                    <a:pt x="1091228" y="1632848"/>
                  </a:lnTo>
                  <a:lnTo>
                    <a:pt x="1034058" y="1645483"/>
                  </a:lnTo>
                  <a:lnTo>
                    <a:pt x="974679" y="1656183"/>
                  </a:lnTo>
                  <a:lnTo>
                    <a:pt x="913531" y="1664786"/>
                  </a:lnTo>
                  <a:lnTo>
                    <a:pt x="851057" y="1671130"/>
                  </a:lnTo>
                  <a:lnTo>
                    <a:pt x="787699" y="1675055"/>
                  </a:lnTo>
                  <a:lnTo>
                    <a:pt x="723900" y="1676400"/>
                  </a:lnTo>
                  <a:lnTo>
                    <a:pt x="660100" y="1675055"/>
                  </a:lnTo>
                  <a:lnTo>
                    <a:pt x="596742" y="1671130"/>
                  </a:lnTo>
                  <a:lnTo>
                    <a:pt x="534268" y="1664786"/>
                  </a:lnTo>
                  <a:lnTo>
                    <a:pt x="473120" y="1656183"/>
                  </a:lnTo>
                  <a:lnTo>
                    <a:pt x="413741" y="1645483"/>
                  </a:lnTo>
                  <a:lnTo>
                    <a:pt x="356571" y="1632848"/>
                  </a:lnTo>
                  <a:lnTo>
                    <a:pt x="302054" y="1618438"/>
                  </a:lnTo>
                  <a:lnTo>
                    <a:pt x="250631" y="1602415"/>
                  </a:lnTo>
                  <a:lnTo>
                    <a:pt x="202745" y="1584941"/>
                  </a:lnTo>
                  <a:lnTo>
                    <a:pt x="158836" y="1566176"/>
                  </a:lnTo>
                  <a:lnTo>
                    <a:pt x="119348" y="1546282"/>
                  </a:lnTo>
                  <a:lnTo>
                    <a:pt x="84722" y="1525420"/>
                  </a:lnTo>
                  <a:lnTo>
                    <a:pt x="31826" y="1481438"/>
                  </a:lnTo>
                  <a:lnTo>
                    <a:pt x="3683" y="1435521"/>
                  </a:lnTo>
                  <a:lnTo>
                    <a:pt x="0" y="1412240"/>
                  </a:lnTo>
                  <a:lnTo>
                    <a:pt x="0" y="264160"/>
                  </a:lnTo>
                  <a:close/>
                </a:path>
                <a:path w="1447800" h="1676400">
                  <a:moveTo>
                    <a:pt x="0" y="0"/>
                  </a:moveTo>
                  <a:lnTo>
                    <a:pt x="0" y="0"/>
                  </a:lnTo>
                </a:path>
                <a:path w="1447800" h="1676400">
                  <a:moveTo>
                    <a:pt x="1447800" y="1676400"/>
                  </a:moveTo>
                  <a:lnTo>
                    <a:pt x="144780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2800" y="4683760"/>
              <a:ext cx="1447800" cy="264160"/>
            </a:xfrm>
            <a:custGeom>
              <a:avLst/>
              <a:gdLst/>
              <a:ahLst/>
              <a:cxnLst/>
              <a:rect l="l" t="t" r="r" b="b"/>
              <a:pathLst>
                <a:path w="1447800" h="264160">
                  <a:moveTo>
                    <a:pt x="1447800" y="0"/>
                  </a:moveTo>
                  <a:lnTo>
                    <a:pt x="0" y="0"/>
                  </a:lnTo>
                  <a:lnTo>
                    <a:pt x="3683" y="23281"/>
                  </a:lnTo>
                  <a:lnTo>
                    <a:pt x="31826" y="69198"/>
                  </a:lnTo>
                  <a:lnTo>
                    <a:pt x="84722" y="113180"/>
                  </a:lnTo>
                  <a:lnTo>
                    <a:pt x="119348" y="134042"/>
                  </a:lnTo>
                  <a:lnTo>
                    <a:pt x="158836" y="153936"/>
                  </a:lnTo>
                  <a:lnTo>
                    <a:pt x="202745" y="172701"/>
                  </a:lnTo>
                  <a:lnTo>
                    <a:pt x="250631" y="190175"/>
                  </a:lnTo>
                  <a:lnTo>
                    <a:pt x="302054" y="206198"/>
                  </a:lnTo>
                  <a:lnTo>
                    <a:pt x="356571" y="220608"/>
                  </a:lnTo>
                  <a:lnTo>
                    <a:pt x="413741" y="233243"/>
                  </a:lnTo>
                  <a:lnTo>
                    <a:pt x="473120" y="243943"/>
                  </a:lnTo>
                  <a:lnTo>
                    <a:pt x="534268" y="252546"/>
                  </a:lnTo>
                  <a:lnTo>
                    <a:pt x="596742" y="258890"/>
                  </a:lnTo>
                  <a:lnTo>
                    <a:pt x="660100" y="262815"/>
                  </a:lnTo>
                  <a:lnTo>
                    <a:pt x="723900" y="264159"/>
                  </a:lnTo>
                  <a:lnTo>
                    <a:pt x="787699" y="262815"/>
                  </a:lnTo>
                  <a:lnTo>
                    <a:pt x="851057" y="258890"/>
                  </a:lnTo>
                  <a:lnTo>
                    <a:pt x="913531" y="252546"/>
                  </a:lnTo>
                  <a:lnTo>
                    <a:pt x="974679" y="243943"/>
                  </a:lnTo>
                  <a:lnTo>
                    <a:pt x="1034058" y="233243"/>
                  </a:lnTo>
                  <a:lnTo>
                    <a:pt x="1091228" y="220608"/>
                  </a:lnTo>
                  <a:lnTo>
                    <a:pt x="1145745" y="206198"/>
                  </a:lnTo>
                  <a:lnTo>
                    <a:pt x="1197168" y="190175"/>
                  </a:lnTo>
                  <a:lnTo>
                    <a:pt x="1245054" y="172701"/>
                  </a:lnTo>
                  <a:lnTo>
                    <a:pt x="1288963" y="153936"/>
                  </a:lnTo>
                  <a:lnTo>
                    <a:pt x="1328451" y="134042"/>
                  </a:lnTo>
                  <a:lnTo>
                    <a:pt x="1363077" y="113180"/>
                  </a:lnTo>
                  <a:lnTo>
                    <a:pt x="1415973" y="69198"/>
                  </a:lnTo>
                  <a:lnTo>
                    <a:pt x="1444116" y="23281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00" y="4419600"/>
              <a:ext cx="1447800" cy="1676400"/>
            </a:xfrm>
            <a:custGeom>
              <a:avLst/>
              <a:gdLst/>
              <a:ahLst/>
              <a:cxnLst/>
              <a:rect l="l" t="t" r="r" b="b"/>
              <a:pathLst>
                <a:path w="1447800" h="1676400">
                  <a:moveTo>
                    <a:pt x="0" y="264160"/>
                  </a:moveTo>
                  <a:lnTo>
                    <a:pt x="14439" y="310561"/>
                  </a:lnTo>
                  <a:lnTo>
                    <a:pt x="55401" y="355672"/>
                  </a:lnTo>
                  <a:lnTo>
                    <a:pt x="119348" y="398202"/>
                  </a:lnTo>
                  <a:lnTo>
                    <a:pt x="158836" y="418096"/>
                  </a:lnTo>
                  <a:lnTo>
                    <a:pt x="202745" y="436861"/>
                  </a:lnTo>
                  <a:lnTo>
                    <a:pt x="250631" y="454335"/>
                  </a:lnTo>
                  <a:lnTo>
                    <a:pt x="302054" y="470358"/>
                  </a:lnTo>
                  <a:lnTo>
                    <a:pt x="356571" y="484768"/>
                  </a:lnTo>
                  <a:lnTo>
                    <a:pt x="413741" y="497403"/>
                  </a:lnTo>
                  <a:lnTo>
                    <a:pt x="473120" y="508103"/>
                  </a:lnTo>
                  <a:lnTo>
                    <a:pt x="534268" y="516706"/>
                  </a:lnTo>
                  <a:lnTo>
                    <a:pt x="596742" y="523050"/>
                  </a:lnTo>
                  <a:lnTo>
                    <a:pt x="660100" y="526975"/>
                  </a:lnTo>
                  <a:lnTo>
                    <a:pt x="723900" y="528319"/>
                  </a:lnTo>
                  <a:lnTo>
                    <a:pt x="787699" y="526975"/>
                  </a:lnTo>
                  <a:lnTo>
                    <a:pt x="851057" y="523050"/>
                  </a:lnTo>
                  <a:lnTo>
                    <a:pt x="913531" y="516706"/>
                  </a:lnTo>
                  <a:lnTo>
                    <a:pt x="974679" y="508103"/>
                  </a:lnTo>
                  <a:lnTo>
                    <a:pt x="1034058" y="497403"/>
                  </a:lnTo>
                  <a:lnTo>
                    <a:pt x="1091228" y="484768"/>
                  </a:lnTo>
                  <a:lnTo>
                    <a:pt x="1145745" y="470358"/>
                  </a:lnTo>
                  <a:lnTo>
                    <a:pt x="1197168" y="454335"/>
                  </a:lnTo>
                  <a:lnTo>
                    <a:pt x="1245054" y="436861"/>
                  </a:lnTo>
                  <a:lnTo>
                    <a:pt x="1288963" y="418096"/>
                  </a:lnTo>
                  <a:lnTo>
                    <a:pt x="1328451" y="398202"/>
                  </a:lnTo>
                  <a:lnTo>
                    <a:pt x="1363077" y="377340"/>
                  </a:lnTo>
                  <a:lnTo>
                    <a:pt x="1415973" y="333358"/>
                  </a:lnTo>
                  <a:lnTo>
                    <a:pt x="1444116" y="287441"/>
                  </a:lnTo>
                  <a:lnTo>
                    <a:pt x="1447800" y="264160"/>
                  </a:lnTo>
                </a:path>
                <a:path w="1447800" h="1676400">
                  <a:moveTo>
                    <a:pt x="0" y="0"/>
                  </a:moveTo>
                  <a:lnTo>
                    <a:pt x="0" y="0"/>
                  </a:lnTo>
                </a:path>
                <a:path w="1447800" h="1676400">
                  <a:moveTo>
                    <a:pt x="1447800" y="1676400"/>
                  </a:moveTo>
                  <a:lnTo>
                    <a:pt x="1447800" y="1676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4495800"/>
              <a:ext cx="1447800" cy="1295400"/>
            </a:xfrm>
            <a:custGeom>
              <a:avLst/>
              <a:gdLst/>
              <a:ahLst/>
              <a:cxnLst/>
              <a:rect l="l" t="t" r="r" b="b"/>
              <a:pathLst>
                <a:path w="1447800" h="1295400">
                  <a:moveTo>
                    <a:pt x="723900" y="0"/>
                  </a:moveTo>
                  <a:lnTo>
                    <a:pt x="660100" y="1033"/>
                  </a:lnTo>
                  <a:lnTo>
                    <a:pt x="596742" y="4053"/>
                  </a:lnTo>
                  <a:lnTo>
                    <a:pt x="534268" y="8933"/>
                  </a:lnTo>
                  <a:lnTo>
                    <a:pt x="473120" y="15551"/>
                  </a:lnTo>
                  <a:lnTo>
                    <a:pt x="413741" y="23781"/>
                  </a:lnTo>
                  <a:lnTo>
                    <a:pt x="356571" y="33501"/>
                  </a:lnTo>
                  <a:lnTo>
                    <a:pt x="302054" y="44585"/>
                  </a:lnTo>
                  <a:lnTo>
                    <a:pt x="250631" y="56910"/>
                  </a:lnTo>
                  <a:lnTo>
                    <a:pt x="202745" y="70352"/>
                  </a:lnTo>
                  <a:lnTo>
                    <a:pt x="158836" y="84787"/>
                  </a:lnTo>
                  <a:lnTo>
                    <a:pt x="119348" y="100090"/>
                  </a:lnTo>
                  <a:lnTo>
                    <a:pt x="84722" y="116137"/>
                  </a:lnTo>
                  <a:lnTo>
                    <a:pt x="31826" y="149970"/>
                  </a:lnTo>
                  <a:lnTo>
                    <a:pt x="3683" y="185291"/>
                  </a:lnTo>
                  <a:lnTo>
                    <a:pt x="0" y="203200"/>
                  </a:lnTo>
                  <a:lnTo>
                    <a:pt x="0" y="1090930"/>
                  </a:lnTo>
                  <a:lnTo>
                    <a:pt x="14439" y="1127020"/>
                  </a:lnTo>
                  <a:lnTo>
                    <a:pt x="55401" y="1162026"/>
                  </a:lnTo>
                  <a:lnTo>
                    <a:pt x="119348" y="1194965"/>
                  </a:lnTo>
                  <a:lnTo>
                    <a:pt x="158836" y="1210354"/>
                  </a:lnTo>
                  <a:lnTo>
                    <a:pt x="202745" y="1224858"/>
                  </a:lnTo>
                  <a:lnTo>
                    <a:pt x="250631" y="1238356"/>
                  </a:lnTo>
                  <a:lnTo>
                    <a:pt x="302054" y="1250725"/>
                  </a:lnTo>
                  <a:lnTo>
                    <a:pt x="356571" y="1261842"/>
                  </a:lnTo>
                  <a:lnTo>
                    <a:pt x="413741" y="1271585"/>
                  </a:lnTo>
                  <a:lnTo>
                    <a:pt x="473120" y="1279832"/>
                  </a:lnTo>
                  <a:lnTo>
                    <a:pt x="534268" y="1286459"/>
                  </a:lnTo>
                  <a:lnTo>
                    <a:pt x="596742" y="1291344"/>
                  </a:lnTo>
                  <a:lnTo>
                    <a:pt x="660100" y="1294365"/>
                  </a:lnTo>
                  <a:lnTo>
                    <a:pt x="723900" y="1295400"/>
                  </a:lnTo>
                  <a:lnTo>
                    <a:pt x="787699" y="1294365"/>
                  </a:lnTo>
                  <a:lnTo>
                    <a:pt x="851057" y="1291344"/>
                  </a:lnTo>
                  <a:lnTo>
                    <a:pt x="913531" y="1286459"/>
                  </a:lnTo>
                  <a:lnTo>
                    <a:pt x="974679" y="1279832"/>
                  </a:lnTo>
                  <a:lnTo>
                    <a:pt x="1034058" y="1271585"/>
                  </a:lnTo>
                  <a:lnTo>
                    <a:pt x="1091228" y="1261842"/>
                  </a:lnTo>
                  <a:lnTo>
                    <a:pt x="1145745" y="1250725"/>
                  </a:lnTo>
                  <a:lnTo>
                    <a:pt x="1197168" y="1238356"/>
                  </a:lnTo>
                  <a:lnTo>
                    <a:pt x="1245054" y="1224858"/>
                  </a:lnTo>
                  <a:lnTo>
                    <a:pt x="1288963" y="1210354"/>
                  </a:lnTo>
                  <a:lnTo>
                    <a:pt x="1328451" y="1194965"/>
                  </a:lnTo>
                  <a:lnTo>
                    <a:pt x="1363077" y="1178815"/>
                  </a:lnTo>
                  <a:lnTo>
                    <a:pt x="1415973" y="1144720"/>
                  </a:lnTo>
                  <a:lnTo>
                    <a:pt x="1444116" y="1109049"/>
                  </a:lnTo>
                  <a:lnTo>
                    <a:pt x="1447800" y="1090930"/>
                  </a:lnTo>
                  <a:lnTo>
                    <a:pt x="1447800" y="203200"/>
                  </a:lnTo>
                  <a:lnTo>
                    <a:pt x="1433360" y="167506"/>
                  </a:lnTo>
                  <a:lnTo>
                    <a:pt x="1392398" y="132805"/>
                  </a:lnTo>
                  <a:lnTo>
                    <a:pt x="1328451" y="100090"/>
                  </a:lnTo>
                  <a:lnTo>
                    <a:pt x="1288963" y="84787"/>
                  </a:lnTo>
                  <a:lnTo>
                    <a:pt x="1245054" y="70352"/>
                  </a:lnTo>
                  <a:lnTo>
                    <a:pt x="1197168" y="56910"/>
                  </a:lnTo>
                  <a:lnTo>
                    <a:pt x="1145745" y="44585"/>
                  </a:lnTo>
                  <a:lnTo>
                    <a:pt x="1091228" y="33501"/>
                  </a:lnTo>
                  <a:lnTo>
                    <a:pt x="1034058" y="23781"/>
                  </a:lnTo>
                  <a:lnTo>
                    <a:pt x="974679" y="15551"/>
                  </a:lnTo>
                  <a:lnTo>
                    <a:pt x="913531" y="8933"/>
                  </a:lnTo>
                  <a:lnTo>
                    <a:pt x="851057" y="4053"/>
                  </a:lnTo>
                  <a:lnTo>
                    <a:pt x="787699" y="1033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4495800"/>
              <a:ext cx="1447800" cy="1295400"/>
            </a:xfrm>
            <a:custGeom>
              <a:avLst/>
              <a:gdLst/>
              <a:ahLst/>
              <a:cxnLst/>
              <a:rect l="l" t="t" r="r" b="b"/>
              <a:pathLst>
                <a:path w="1447800" h="1295400">
                  <a:moveTo>
                    <a:pt x="0" y="203200"/>
                  </a:moveTo>
                  <a:lnTo>
                    <a:pt x="14439" y="167506"/>
                  </a:lnTo>
                  <a:lnTo>
                    <a:pt x="55401" y="132805"/>
                  </a:lnTo>
                  <a:lnTo>
                    <a:pt x="119348" y="100090"/>
                  </a:lnTo>
                  <a:lnTo>
                    <a:pt x="158836" y="84787"/>
                  </a:lnTo>
                  <a:lnTo>
                    <a:pt x="202745" y="70352"/>
                  </a:lnTo>
                  <a:lnTo>
                    <a:pt x="250631" y="56910"/>
                  </a:lnTo>
                  <a:lnTo>
                    <a:pt x="302054" y="44585"/>
                  </a:lnTo>
                  <a:lnTo>
                    <a:pt x="356571" y="33501"/>
                  </a:lnTo>
                  <a:lnTo>
                    <a:pt x="413741" y="23781"/>
                  </a:lnTo>
                  <a:lnTo>
                    <a:pt x="473120" y="15551"/>
                  </a:lnTo>
                  <a:lnTo>
                    <a:pt x="534268" y="8933"/>
                  </a:lnTo>
                  <a:lnTo>
                    <a:pt x="596742" y="4053"/>
                  </a:lnTo>
                  <a:lnTo>
                    <a:pt x="660100" y="1033"/>
                  </a:lnTo>
                  <a:lnTo>
                    <a:pt x="723900" y="0"/>
                  </a:lnTo>
                  <a:lnTo>
                    <a:pt x="787699" y="1033"/>
                  </a:lnTo>
                  <a:lnTo>
                    <a:pt x="851057" y="4053"/>
                  </a:lnTo>
                  <a:lnTo>
                    <a:pt x="913531" y="8933"/>
                  </a:lnTo>
                  <a:lnTo>
                    <a:pt x="974679" y="15551"/>
                  </a:lnTo>
                  <a:lnTo>
                    <a:pt x="1034058" y="23781"/>
                  </a:lnTo>
                  <a:lnTo>
                    <a:pt x="1091228" y="33501"/>
                  </a:lnTo>
                  <a:lnTo>
                    <a:pt x="1145745" y="44585"/>
                  </a:lnTo>
                  <a:lnTo>
                    <a:pt x="1197168" y="56910"/>
                  </a:lnTo>
                  <a:lnTo>
                    <a:pt x="1245054" y="70352"/>
                  </a:lnTo>
                  <a:lnTo>
                    <a:pt x="1288963" y="84787"/>
                  </a:lnTo>
                  <a:lnTo>
                    <a:pt x="1328451" y="100090"/>
                  </a:lnTo>
                  <a:lnTo>
                    <a:pt x="1363077" y="116137"/>
                  </a:lnTo>
                  <a:lnTo>
                    <a:pt x="1415973" y="149970"/>
                  </a:lnTo>
                  <a:lnTo>
                    <a:pt x="1444116" y="185291"/>
                  </a:lnTo>
                  <a:lnTo>
                    <a:pt x="1447800" y="203200"/>
                  </a:lnTo>
                  <a:lnTo>
                    <a:pt x="1447800" y="1090930"/>
                  </a:lnTo>
                  <a:lnTo>
                    <a:pt x="1433360" y="1127020"/>
                  </a:lnTo>
                  <a:lnTo>
                    <a:pt x="1392398" y="1162026"/>
                  </a:lnTo>
                  <a:lnTo>
                    <a:pt x="1328451" y="1194965"/>
                  </a:lnTo>
                  <a:lnTo>
                    <a:pt x="1288963" y="1210354"/>
                  </a:lnTo>
                  <a:lnTo>
                    <a:pt x="1245054" y="1224858"/>
                  </a:lnTo>
                  <a:lnTo>
                    <a:pt x="1197168" y="1238356"/>
                  </a:lnTo>
                  <a:lnTo>
                    <a:pt x="1145745" y="1250725"/>
                  </a:lnTo>
                  <a:lnTo>
                    <a:pt x="1091228" y="1261842"/>
                  </a:lnTo>
                  <a:lnTo>
                    <a:pt x="1034058" y="1271585"/>
                  </a:lnTo>
                  <a:lnTo>
                    <a:pt x="974679" y="1279832"/>
                  </a:lnTo>
                  <a:lnTo>
                    <a:pt x="913531" y="1286459"/>
                  </a:lnTo>
                  <a:lnTo>
                    <a:pt x="851057" y="1291344"/>
                  </a:lnTo>
                  <a:lnTo>
                    <a:pt x="787699" y="1294365"/>
                  </a:lnTo>
                  <a:lnTo>
                    <a:pt x="723900" y="1295400"/>
                  </a:lnTo>
                  <a:lnTo>
                    <a:pt x="660100" y="1294365"/>
                  </a:lnTo>
                  <a:lnTo>
                    <a:pt x="596742" y="1291344"/>
                  </a:lnTo>
                  <a:lnTo>
                    <a:pt x="534268" y="1286459"/>
                  </a:lnTo>
                  <a:lnTo>
                    <a:pt x="473120" y="1279832"/>
                  </a:lnTo>
                  <a:lnTo>
                    <a:pt x="413741" y="1271585"/>
                  </a:lnTo>
                  <a:lnTo>
                    <a:pt x="356571" y="1261842"/>
                  </a:lnTo>
                  <a:lnTo>
                    <a:pt x="302054" y="1250725"/>
                  </a:lnTo>
                  <a:lnTo>
                    <a:pt x="250631" y="1238356"/>
                  </a:lnTo>
                  <a:lnTo>
                    <a:pt x="202745" y="1224858"/>
                  </a:lnTo>
                  <a:lnTo>
                    <a:pt x="158836" y="1210354"/>
                  </a:lnTo>
                  <a:lnTo>
                    <a:pt x="119348" y="1194965"/>
                  </a:lnTo>
                  <a:lnTo>
                    <a:pt x="84722" y="1178815"/>
                  </a:lnTo>
                  <a:lnTo>
                    <a:pt x="31826" y="1144720"/>
                  </a:lnTo>
                  <a:lnTo>
                    <a:pt x="3683" y="1109049"/>
                  </a:lnTo>
                  <a:lnTo>
                    <a:pt x="0" y="1090930"/>
                  </a:lnTo>
                  <a:lnTo>
                    <a:pt x="0" y="203200"/>
                  </a:lnTo>
                  <a:close/>
                </a:path>
                <a:path w="1447800" h="1295400">
                  <a:moveTo>
                    <a:pt x="0" y="0"/>
                  </a:moveTo>
                  <a:lnTo>
                    <a:pt x="0" y="0"/>
                  </a:lnTo>
                </a:path>
                <a:path w="1447800" h="1295400">
                  <a:moveTo>
                    <a:pt x="1447800" y="1295400"/>
                  </a:moveTo>
                  <a:lnTo>
                    <a:pt x="14478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2800" y="4699000"/>
              <a:ext cx="1447800" cy="204470"/>
            </a:xfrm>
            <a:custGeom>
              <a:avLst/>
              <a:gdLst/>
              <a:ahLst/>
              <a:cxnLst/>
              <a:rect l="l" t="t" r="r" b="b"/>
              <a:pathLst>
                <a:path w="1447800" h="204470">
                  <a:moveTo>
                    <a:pt x="1447800" y="0"/>
                  </a:moveTo>
                  <a:lnTo>
                    <a:pt x="0" y="0"/>
                  </a:lnTo>
                  <a:lnTo>
                    <a:pt x="3683" y="17921"/>
                  </a:lnTo>
                  <a:lnTo>
                    <a:pt x="31826" y="53334"/>
                  </a:lnTo>
                  <a:lnTo>
                    <a:pt x="84722" y="87327"/>
                  </a:lnTo>
                  <a:lnTo>
                    <a:pt x="119348" y="103472"/>
                  </a:lnTo>
                  <a:lnTo>
                    <a:pt x="158836" y="118881"/>
                  </a:lnTo>
                  <a:lnTo>
                    <a:pt x="202745" y="133426"/>
                  </a:lnTo>
                  <a:lnTo>
                    <a:pt x="250631" y="146980"/>
                  </a:lnTo>
                  <a:lnTo>
                    <a:pt x="302054" y="159415"/>
                  </a:lnTo>
                  <a:lnTo>
                    <a:pt x="356571" y="170605"/>
                  </a:lnTo>
                  <a:lnTo>
                    <a:pt x="413741" y="180423"/>
                  </a:lnTo>
                  <a:lnTo>
                    <a:pt x="473120" y="188740"/>
                  </a:lnTo>
                  <a:lnTo>
                    <a:pt x="534268" y="195431"/>
                  </a:lnTo>
                  <a:lnTo>
                    <a:pt x="596742" y="200368"/>
                  </a:lnTo>
                  <a:lnTo>
                    <a:pt x="660100" y="203423"/>
                  </a:lnTo>
                  <a:lnTo>
                    <a:pt x="723900" y="204469"/>
                  </a:lnTo>
                  <a:lnTo>
                    <a:pt x="787699" y="203423"/>
                  </a:lnTo>
                  <a:lnTo>
                    <a:pt x="851057" y="200368"/>
                  </a:lnTo>
                  <a:lnTo>
                    <a:pt x="913531" y="195431"/>
                  </a:lnTo>
                  <a:lnTo>
                    <a:pt x="974679" y="188740"/>
                  </a:lnTo>
                  <a:lnTo>
                    <a:pt x="1034058" y="180423"/>
                  </a:lnTo>
                  <a:lnTo>
                    <a:pt x="1091228" y="170605"/>
                  </a:lnTo>
                  <a:lnTo>
                    <a:pt x="1145745" y="159415"/>
                  </a:lnTo>
                  <a:lnTo>
                    <a:pt x="1197168" y="146980"/>
                  </a:lnTo>
                  <a:lnTo>
                    <a:pt x="1245054" y="133426"/>
                  </a:lnTo>
                  <a:lnTo>
                    <a:pt x="1288963" y="118881"/>
                  </a:lnTo>
                  <a:lnTo>
                    <a:pt x="1328451" y="103472"/>
                  </a:lnTo>
                  <a:lnTo>
                    <a:pt x="1363077" y="87327"/>
                  </a:lnTo>
                  <a:lnTo>
                    <a:pt x="1415973" y="53334"/>
                  </a:lnTo>
                  <a:lnTo>
                    <a:pt x="1444116" y="17921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00" y="4495800"/>
              <a:ext cx="1447800" cy="1295400"/>
            </a:xfrm>
            <a:custGeom>
              <a:avLst/>
              <a:gdLst/>
              <a:ahLst/>
              <a:cxnLst/>
              <a:rect l="l" t="t" r="r" b="b"/>
              <a:pathLst>
                <a:path w="1447800" h="1295400">
                  <a:moveTo>
                    <a:pt x="0" y="203200"/>
                  </a:moveTo>
                  <a:lnTo>
                    <a:pt x="14439" y="238941"/>
                  </a:lnTo>
                  <a:lnTo>
                    <a:pt x="55401" y="273771"/>
                  </a:lnTo>
                  <a:lnTo>
                    <a:pt x="119348" y="306672"/>
                  </a:lnTo>
                  <a:lnTo>
                    <a:pt x="158836" y="322081"/>
                  </a:lnTo>
                  <a:lnTo>
                    <a:pt x="202745" y="336626"/>
                  </a:lnTo>
                  <a:lnTo>
                    <a:pt x="250631" y="350180"/>
                  </a:lnTo>
                  <a:lnTo>
                    <a:pt x="302054" y="362615"/>
                  </a:lnTo>
                  <a:lnTo>
                    <a:pt x="356571" y="373805"/>
                  </a:lnTo>
                  <a:lnTo>
                    <a:pt x="413741" y="383623"/>
                  </a:lnTo>
                  <a:lnTo>
                    <a:pt x="473120" y="391940"/>
                  </a:lnTo>
                  <a:lnTo>
                    <a:pt x="534268" y="398631"/>
                  </a:lnTo>
                  <a:lnTo>
                    <a:pt x="596742" y="403568"/>
                  </a:lnTo>
                  <a:lnTo>
                    <a:pt x="660100" y="406623"/>
                  </a:lnTo>
                  <a:lnTo>
                    <a:pt x="723900" y="407669"/>
                  </a:lnTo>
                  <a:lnTo>
                    <a:pt x="787699" y="406623"/>
                  </a:lnTo>
                  <a:lnTo>
                    <a:pt x="851057" y="403568"/>
                  </a:lnTo>
                  <a:lnTo>
                    <a:pt x="913531" y="398631"/>
                  </a:lnTo>
                  <a:lnTo>
                    <a:pt x="974679" y="391940"/>
                  </a:lnTo>
                  <a:lnTo>
                    <a:pt x="1034058" y="383623"/>
                  </a:lnTo>
                  <a:lnTo>
                    <a:pt x="1091228" y="373805"/>
                  </a:lnTo>
                  <a:lnTo>
                    <a:pt x="1145745" y="362615"/>
                  </a:lnTo>
                  <a:lnTo>
                    <a:pt x="1197168" y="350180"/>
                  </a:lnTo>
                  <a:lnTo>
                    <a:pt x="1245054" y="336626"/>
                  </a:lnTo>
                  <a:lnTo>
                    <a:pt x="1288963" y="322081"/>
                  </a:lnTo>
                  <a:lnTo>
                    <a:pt x="1328451" y="306672"/>
                  </a:lnTo>
                  <a:lnTo>
                    <a:pt x="1363077" y="290527"/>
                  </a:lnTo>
                  <a:lnTo>
                    <a:pt x="1415973" y="256534"/>
                  </a:lnTo>
                  <a:lnTo>
                    <a:pt x="1444116" y="221121"/>
                  </a:lnTo>
                  <a:lnTo>
                    <a:pt x="1447800" y="203200"/>
                  </a:lnTo>
                </a:path>
                <a:path w="1447800" h="1295400">
                  <a:moveTo>
                    <a:pt x="0" y="0"/>
                  </a:moveTo>
                  <a:lnTo>
                    <a:pt x="0" y="0"/>
                  </a:lnTo>
                </a:path>
                <a:path w="1447800" h="1295400">
                  <a:moveTo>
                    <a:pt x="1447800" y="1295400"/>
                  </a:moveTo>
                  <a:lnTo>
                    <a:pt x="14478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2800" y="45720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723900" y="0"/>
                  </a:moveTo>
                  <a:lnTo>
                    <a:pt x="656122" y="757"/>
                  </a:lnTo>
                  <a:lnTo>
                    <a:pt x="588875" y="2966"/>
                  </a:lnTo>
                  <a:lnTo>
                    <a:pt x="522689" y="6529"/>
                  </a:lnTo>
                  <a:lnTo>
                    <a:pt x="458092" y="11350"/>
                  </a:lnTo>
                  <a:lnTo>
                    <a:pt x="395617" y="17332"/>
                  </a:lnTo>
                  <a:lnTo>
                    <a:pt x="335793" y="24378"/>
                  </a:lnTo>
                  <a:lnTo>
                    <a:pt x="279150" y="32391"/>
                  </a:lnTo>
                  <a:lnTo>
                    <a:pt x="226218" y="41275"/>
                  </a:lnTo>
                  <a:lnTo>
                    <a:pt x="177528" y="50932"/>
                  </a:lnTo>
                  <a:lnTo>
                    <a:pt x="133610" y="61267"/>
                  </a:lnTo>
                  <a:lnTo>
                    <a:pt x="94994" y="72182"/>
                  </a:lnTo>
                  <a:lnTo>
                    <a:pt x="35788" y="95367"/>
                  </a:lnTo>
                  <a:lnTo>
                    <a:pt x="4153" y="119713"/>
                  </a:lnTo>
                  <a:lnTo>
                    <a:pt x="0" y="132080"/>
                  </a:lnTo>
                  <a:lnTo>
                    <a:pt x="0" y="706119"/>
                  </a:lnTo>
                  <a:lnTo>
                    <a:pt x="35788" y="742832"/>
                  </a:lnTo>
                  <a:lnTo>
                    <a:pt x="94994" y="766017"/>
                  </a:lnTo>
                  <a:lnTo>
                    <a:pt x="133610" y="776932"/>
                  </a:lnTo>
                  <a:lnTo>
                    <a:pt x="177528" y="787267"/>
                  </a:lnTo>
                  <a:lnTo>
                    <a:pt x="226218" y="796924"/>
                  </a:lnTo>
                  <a:lnTo>
                    <a:pt x="279150" y="805808"/>
                  </a:lnTo>
                  <a:lnTo>
                    <a:pt x="335793" y="813821"/>
                  </a:lnTo>
                  <a:lnTo>
                    <a:pt x="395617" y="820867"/>
                  </a:lnTo>
                  <a:lnTo>
                    <a:pt x="458092" y="826849"/>
                  </a:lnTo>
                  <a:lnTo>
                    <a:pt x="522689" y="831670"/>
                  </a:lnTo>
                  <a:lnTo>
                    <a:pt x="588875" y="835233"/>
                  </a:lnTo>
                  <a:lnTo>
                    <a:pt x="656122" y="837442"/>
                  </a:lnTo>
                  <a:lnTo>
                    <a:pt x="723900" y="838200"/>
                  </a:lnTo>
                  <a:lnTo>
                    <a:pt x="791677" y="837442"/>
                  </a:lnTo>
                  <a:lnTo>
                    <a:pt x="858924" y="835233"/>
                  </a:lnTo>
                  <a:lnTo>
                    <a:pt x="925110" y="831670"/>
                  </a:lnTo>
                  <a:lnTo>
                    <a:pt x="989707" y="826849"/>
                  </a:lnTo>
                  <a:lnTo>
                    <a:pt x="1052182" y="820867"/>
                  </a:lnTo>
                  <a:lnTo>
                    <a:pt x="1112006" y="813821"/>
                  </a:lnTo>
                  <a:lnTo>
                    <a:pt x="1168649" y="805808"/>
                  </a:lnTo>
                  <a:lnTo>
                    <a:pt x="1221581" y="796925"/>
                  </a:lnTo>
                  <a:lnTo>
                    <a:pt x="1270271" y="787267"/>
                  </a:lnTo>
                  <a:lnTo>
                    <a:pt x="1314189" y="776932"/>
                  </a:lnTo>
                  <a:lnTo>
                    <a:pt x="1352805" y="766017"/>
                  </a:lnTo>
                  <a:lnTo>
                    <a:pt x="1412011" y="742832"/>
                  </a:lnTo>
                  <a:lnTo>
                    <a:pt x="1443646" y="718486"/>
                  </a:lnTo>
                  <a:lnTo>
                    <a:pt x="1447800" y="706119"/>
                  </a:lnTo>
                  <a:lnTo>
                    <a:pt x="1447800" y="132080"/>
                  </a:lnTo>
                  <a:lnTo>
                    <a:pt x="1412011" y="95367"/>
                  </a:lnTo>
                  <a:lnTo>
                    <a:pt x="1352805" y="72182"/>
                  </a:lnTo>
                  <a:lnTo>
                    <a:pt x="1314189" y="61267"/>
                  </a:lnTo>
                  <a:lnTo>
                    <a:pt x="1270271" y="50932"/>
                  </a:lnTo>
                  <a:lnTo>
                    <a:pt x="1221581" y="41275"/>
                  </a:lnTo>
                  <a:lnTo>
                    <a:pt x="1168649" y="32391"/>
                  </a:lnTo>
                  <a:lnTo>
                    <a:pt x="1112006" y="24378"/>
                  </a:lnTo>
                  <a:lnTo>
                    <a:pt x="1052182" y="17332"/>
                  </a:lnTo>
                  <a:lnTo>
                    <a:pt x="989707" y="11350"/>
                  </a:lnTo>
                  <a:lnTo>
                    <a:pt x="925110" y="6529"/>
                  </a:lnTo>
                  <a:lnTo>
                    <a:pt x="858924" y="2966"/>
                  </a:lnTo>
                  <a:lnTo>
                    <a:pt x="791677" y="757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2800" y="45720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0" y="132080"/>
                  </a:moveTo>
                  <a:lnTo>
                    <a:pt x="35788" y="95367"/>
                  </a:lnTo>
                  <a:lnTo>
                    <a:pt x="94994" y="72182"/>
                  </a:lnTo>
                  <a:lnTo>
                    <a:pt x="133610" y="61267"/>
                  </a:lnTo>
                  <a:lnTo>
                    <a:pt x="177528" y="50932"/>
                  </a:lnTo>
                  <a:lnTo>
                    <a:pt x="226218" y="41275"/>
                  </a:lnTo>
                  <a:lnTo>
                    <a:pt x="279150" y="32391"/>
                  </a:lnTo>
                  <a:lnTo>
                    <a:pt x="335793" y="24378"/>
                  </a:lnTo>
                  <a:lnTo>
                    <a:pt x="395617" y="17332"/>
                  </a:lnTo>
                  <a:lnTo>
                    <a:pt x="458092" y="11350"/>
                  </a:lnTo>
                  <a:lnTo>
                    <a:pt x="522689" y="6529"/>
                  </a:lnTo>
                  <a:lnTo>
                    <a:pt x="588875" y="2966"/>
                  </a:lnTo>
                  <a:lnTo>
                    <a:pt x="656122" y="757"/>
                  </a:lnTo>
                  <a:lnTo>
                    <a:pt x="723900" y="0"/>
                  </a:lnTo>
                  <a:lnTo>
                    <a:pt x="791677" y="757"/>
                  </a:lnTo>
                  <a:lnTo>
                    <a:pt x="858924" y="2966"/>
                  </a:lnTo>
                  <a:lnTo>
                    <a:pt x="925110" y="6529"/>
                  </a:lnTo>
                  <a:lnTo>
                    <a:pt x="989707" y="11350"/>
                  </a:lnTo>
                  <a:lnTo>
                    <a:pt x="1052182" y="17332"/>
                  </a:lnTo>
                  <a:lnTo>
                    <a:pt x="1112006" y="24378"/>
                  </a:lnTo>
                  <a:lnTo>
                    <a:pt x="1168649" y="32391"/>
                  </a:lnTo>
                  <a:lnTo>
                    <a:pt x="1221581" y="41275"/>
                  </a:lnTo>
                  <a:lnTo>
                    <a:pt x="1270271" y="50932"/>
                  </a:lnTo>
                  <a:lnTo>
                    <a:pt x="1314189" y="61267"/>
                  </a:lnTo>
                  <a:lnTo>
                    <a:pt x="1352805" y="72182"/>
                  </a:lnTo>
                  <a:lnTo>
                    <a:pt x="1412011" y="95367"/>
                  </a:lnTo>
                  <a:lnTo>
                    <a:pt x="1443646" y="119713"/>
                  </a:lnTo>
                  <a:lnTo>
                    <a:pt x="1447800" y="132080"/>
                  </a:lnTo>
                  <a:lnTo>
                    <a:pt x="1447800" y="706119"/>
                  </a:lnTo>
                  <a:lnTo>
                    <a:pt x="1412011" y="742832"/>
                  </a:lnTo>
                  <a:lnTo>
                    <a:pt x="1352805" y="766017"/>
                  </a:lnTo>
                  <a:lnTo>
                    <a:pt x="1314189" y="776932"/>
                  </a:lnTo>
                  <a:lnTo>
                    <a:pt x="1270271" y="787267"/>
                  </a:lnTo>
                  <a:lnTo>
                    <a:pt x="1221581" y="796925"/>
                  </a:lnTo>
                  <a:lnTo>
                    <a:pt x="1168649" y="805808"/>
                  </a:lnTo>
                  <a:lnTo>
                    <a:pt x="1112006" y="813821"/>
                  </a:lnTo>
                  <a:lnTo>
                    <a:pt x="1052182" y="820867"/>
                  </a:lnTo>
                  <a:lnTo>
                    <a:pt x="989707" y="826849"/>
                  </a:lnTo>
                  <a:lnTo>
                    <a:pt x="925110" y="831670"/>
                  </a:lnTo>
                  <a:lnTo>
                    <a:pt x="858924" y="835233"/>
                  </a:lnTo>
                  <a:lnTo>
                    <a:pt x="791677" y="837442"/>
                  </a:lnTo>
                  <a:lnTo>
                    <a:pt x="723900" y="838200"/>
                  </a:lnTo>
                  <a:lnTo>
                    <a:pt x="656122" y="837442"/>
                  </a:lnTo>
                  <a:lnTo>
                    <a:pt x="588875" y="835233"/>
                  </a:lnTo>
                  <a:lnTo>
                    <a:pt x="522689" y="831670"/>
                  </a:lnTo>
                  <a:lnTo>
                    <a:pt x="458092" y="826849"/>
                  </a:lnTo>
                  <a:lnTo>
                    <a:pt x="395617" y="820867"/>
                  </a:lnTo>
                  <a:lnTo>
                    <a:pt x="335793" y="813821"/>
                  </a:lnTo>
                  <a:lnTo>
                    <a:pt x="279150" y="805808"/>
                  </a:lnTo>
                  <a:lnTo>
                    <a:pt x="226218" y="796924"/>
                  </a:lnTo>
                  <a:lnTo>
                    <a:pt x="177528" y="787267"/>
                  </a:lnTo>
                  <a:lnTo>
                    <a:pt x="133610" y="776932"/>
                  </a:lnTo>
                  <a:lnTo>
                    <a:pt x="94994" y="766017"/>
                  </a:lnTo>
                  <a:lnTo>
                    <a:pt x="35788" y="742832"/>
                  </a:lnTo>
                  <a:lnTo>
                    <a:pt x="4153" y="718486"/>
                  </a:lnTo>
                  <a:lnTo>
                    <a:pt x="0" y="706119"/>
                  </a:lnTo>
                  <a:lnTo>
                    <a:pt x="0" y="132080"/>
                  </a:lnTo>
                  <a:close/>
                </a:path>
                <a:path w="1447800" h="838200">
                  <a:moveTo>
                    <a:pt x="0" y="0"/>
                  </a:moveTo>
                  <a:lnTo>
                    <a:pt x="0" y="0"/>
                  </a:lnTo>
                </a:path>
                <a:path w="1447800" h="838200">
                  <a:moveTo>
                    <a:pt x="1447800" y="838200"/>
                  </a:moveTo>
                  <a:lnTo>
                    <a:pt x="1447800" y="838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2800" y="4704080"/>
              <a:ext cx="1447800" cy="132080"/>
            </a:xfrm>
            <a:custGeom>
              <a:avLst/>
              <a:gdLst/>
              <a:ahLst/>
              <a:cxnLst/>
              <a:rect l="l" t="t" r="r" b="b"/>
              <a:pathLst>
                <a:path w="1447800" h="132079">
                  <a:moveTo>
                    <a:pt x="1447800" y="0"/>
                  </a:moveTo>
                  <a:lnTo>
                    <a:pt x="0" y="0"/>
                  </a:lnTo>
                  <a:lnTo>
                    <a:pt x="4153" y="12366"/>
                  </a:lnTo>
                  <a:lnTo>
                    <a:pt x="35788" y="36712"/>
                  </a:lnTo>
                  <a:lnTo>
                    <a:pt x="94994" y="59897"/>
                  </a:lnTo>
                  <a:lnTo>
                    <a:pt x="133610" y="70812"/>
                  </a:lnTo>
                  <a:lnTo>
                    <a:pt x="177528" y="81147"/>
                  </a:lnTo>
                  <a:lnTo>
                    <a:pt x="226218" y="90805"/>
                  </a:lnTo>
                  <a:lnTo>
                    <a:pt x="279150" y="99688"/>
                  </a:lnTo>
                  <a:lnTo>
                    <a:pt x="335793" y="107701"/>
                  </a:lnTo>
                  <a:lnTo>
                    <a:pt x="395617" y="114747"/>
                  </a:lnTo>
                  <a:lnTo>
                    <a:pt x="458092" y="120729"/>
                  </a:lnTo>
                  <a:lnTo>
                    <a:pt x="522689" y="125550"/>
                  </a:lnTo>
                  <a:lnTo>
                    <a:pt x="588875" y="129113"/>
                  </a:lnTo>
                  <a:lnTo>
                    <a:pt x="656122" y="131322"/>
                  </a:lnTo>
                  <a:lnTo>
                    <a:pt x="723900" y="132080"/>
                  </a:lnTo>
                  <a:lnTo>
                    <a:pt x="791677" y="131322"/>
                  </a:lnTo>
                  <a:lnTo>
                    <a:pt x="858924" y="129113"/>
                  </a:lnTo>
                  <a:lnTo>
                    <a:pt x="925110" y="125550"/>
                  </a:lnTo>
                  <a:lnTo>
                    <a:pt x="989707" y="120729"/>
                  </a:lnTo>
                  <a:lnTo>
                    <a:pt x="1052182" y="114747"/>
                  </a:lnTo>
                  <a:lnTo>
                    <a:pt x="1112006" y="107701"/>
                  </a:lnTo>
                  <a:lnTo>
                    <a:pt x="1168649" y="99688"/>
                  </a:lnTo>
                  <a:lnTo>
                    <a:pt x="1221581" y="90805"/>
                  </a:lnTo>
                  <a:lnTo>
                    <a:pt x="1270271" y="81147"/>
                  </a:lnTo>
                  <a:lnTo>
                    <a:pt x="1314189" y="70812"/>
                  </a:lnTo>
                  <a:lnTo>
                    <a:pt x="1352805" y="59897"/>
                  </a:lnTo>
                  <a:lnTo>
                    <a:pt x="1412011" y="36712"/>
                  </a:lnTo>
                  <a:lnTo>
                    <a:pt x="1443646" y="1236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2800" y="45720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>
                  <a:moveTo>
                    <a:pt x="0" y="132080"/>
                  </a:moveTo>
                  <a:lnTo>
                    <a:pt x="35788" y="168792"/>
                  </a:lnTo>
                  <a:lnTo>
                    <a:pt x="94994" y="191977"/>
                  </a:lnTo>
                  <a:lnTo>
                    <a:pt x="133610" y="202892"/>
                  </a:lnTo>
                  <a:lnTo>
                    <a:pt x="177528" y="213227"/>
                  </a:lnTo>
                  <a:lnTo>
                    <a:pt x="226218" y="222885"/>
                  </a:lnTo>
                  <a:lnTo>
                    <a:pt x="279150" y="231768"/>
                  </a:lnTo>
                  <a:lnTo>
                    <a:pt x="335793" y="239781"/>
                  </a:lnTo>
                  <a:lnTo>
                    <a:pt x="395617" y="246827"/>
                  </a:lnTo>
                  <a:lnTo>
                    <a:pt x="458092" y="252809"/>
                  </a:lnTo>
                  <a:lnTo>
                    <a:pt x="522689" y="257630"/>
                  </a:lnTo>
                  <a:lnTo>
                    <a:pt x="588875" y="261193"/>
                  </a:lnTo>
                  <a:lnTo>
                    <a:pt x="656122" y="263402"/>
                  </a:lnTo>
                  <a:lnTo>
                    <a:pt x="723900" y="264160"/>
                  </a:lnTo>
                  <a:lnTo>
                    <a:pt x="791677" y="263402"/>
                  </a:lnTo>
                  <a:lnTo>
                    <a:pt x="858924" y="261193"/>
                  </a:lnTo>
                  <a:lnTo>
                    <a:pt x="925110" y="257630"/>
                  </a:lnTo>
                  <a:lnTo>
                    <a:pt x="989707" y="252809"/>
                  </a:lnTo>
                  <a:lnTo>
                    <a:pt x="1052182" y="246827"/>
                  </a:lnTo>
                  <a:lnTo>
                    <a:pt x="1112006" y="239781"/>
                  </a:lnTo>
                  <a:lnTo>
                    <a:pt x="1168649" y="231768"/>
                  </a:lnTo>
                  <a:lnTo>
                    <a:pt x="1221581" y="222885"/>
                  </a:lnTo>
                  <a:lnTo>
                    <a:pt x="1270271" y="213227"/>
                  </a:lnTo>
                  <a:lnTo>
                    <a:pt x="1314189" y="202892"/>
                  </a:lnTo>
                  <a:lnTo>
                    <a:pt x="1352805" y="191977"/>
                  </a:lnTo>
                  <a:lnTo>
                    <a:pt x="1412011" y="168792"/>
                  </a:lnTo>
                  <a:lnTo>
                    <a:pt x="1443646" y="144446"/>
                  </a:lnTo>
                  <a:lnTo>
                    <a:pt x="1447800" y="132080"/>
                  </a:lnTo>
                </a:path>
                <a:path w="1447800" h="838200">
                  <a:moveTo>
                    <a:pt x="0" y="0"/>
                  </a:moveTo>
                  <a:lnTo>
                    <a:pt x="0" y="0"/>
                  </a:lnTo>
                </a:path>
                <a:path w="1447800" h="838200">
                  <a:moveTo>
                    <a:pt x="1447800" y="838200"/>
                  </a:moveTo>
                  <a:lnTo>
                    <a:pt x="1447800" y="838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2800" y="43434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723900" y="0"/>
                  </a:moveTo>
                  <a:lnTo>
                    <a:pt x="656122" y="684"/>
                  </a:lnTo>
                  <a:lnTo>
                    <a:pt x="588875" y="2681"/>
                  </a:lnTo>
                  <a:lnTo>
                    <a:pt x="522689" y="5901"/>
                  </a:lnTo>
                  <a:lnTo>
                    <a:pt x="458092" y="10259"/>
                  </a:lnTo>
                  <a:lnTo>
                    <a:pt x="395617" y="15665"/>
                  </a:lnTo>
                  <a:lnTo>
                    <a:pt x="335793" y="22034"/>
                  </a:lnTo>
                  <a:lnTo>
                    <a:pt x="279150" y="29276"/>
                  </a:lnTo>
                  <a:lnTo>
                    <a:pt x="226218" y="37306"/>
                  </a:lnTo>
                  <a:lnTo>
                    <a:pt x="177528" y="46035"/>
                  </a:lnTo>
                  <a:lnTo>
                    <a:pt x="133610" y="55376"/>
                  </a:lnTo>
                  <a:lnTo>
                    <a:pt x="94994" y="65242"/>
                  </a:lnTo>
                  <a:lnTo>
                    <a:pt x="35788" y="86197"/>
                  </a:lnTo>
                  <a:lnTo>
                    <a:pt x="4153" y="108202"/>
                  </a:lnTo>
                  <a:lnTo>
                    <a:pt x="0" y="119380"/>
                  </a:lnTo>
                  <a:lnTo>
                    <a:pt x="0" y="641350"/>
                  </a:lnTo>
                  <a:lnTo>
                    <a:pt x="35788" y="675120"/>
                  </a:lnTo>
                  <a:lnTo>
                    <a:pt x="94994" y="696345"/>
                  </a:lnTo>
                  <a:lnTo>
                    <a:pt x="133610" y="706313"/>
                  </a:lnTo>
                  <a:lnTo>
                    <a:pt x="177528" y="715738"/>
                  </a:lnTo>
                  <a:lnTo>
                    <a:pt x="226218" y="724535"/>
                  </a:lnTo>
                  <a:lnTo>
                    <a:pt x="279150" y="732616"/>
                  </a:lnTo>
                  <a:lnTo>
                    <a:pt x="335793" y="739899"/>
                  </a:lnTo>
                  <a:lnTo>
                    <a:pt x="395617" y="746295"/>
                  </a:lnTo>
                  <a:lnTo>
                    <a:pt x="458092" y="751720"/>
                  </a:lnTo>
                  <a:lnTo>
                    <a:pt x="522689" y="756089"/>
                  </a:lnTo>
                  <a:lnTo>
                    <a:pt x="588875" y="759316"/>
                  </a:lnTo>
                  <a:lnTo>
                    <a:pt x="656122" y="761314"/>
                  </a:lnTo>
                  <a:lnTo>
                    <a:pt x="723900" y="762000"/>
                  </a:lnTo>
                  <a:lnTo>
                    <a:pt x="791677" y="761314"/>
                  </a:lnTo>
                  <a:lnTo>
                    <a:pt x="858924" y="759316"/>
                  </a:lnTo>
                  <a:lnTo>
                    <a:pt x="925110" y="756089"/>
                  </a:lnTo>
                  <a:lnTo>
                    <a:pt x="989707" y="751720"/>
                  </a:lnTo>
                  <a:lnTo>
                    <a:pt x="1052182" y="746295"/>
                  </a:lnTo>
                  <a:lnTo>
                    <a:pt x="1112006" y="739899"/>
                  </a:lnTo>
                  <a:lnTo>
                    <a:pt x="1168649" y="732616"/>
                  </a:lnTo>
                  <a:lnTo>
                    <a:pt x="1221581" y="724535"/>
                  </a:lnTo>
                  <a:lnTo>
                    <a:pt x="1270271" y="715738"/>
                  </a:lnTo>
                  <a:lnTo>
                    <a:pt x="1314189" y="706313"/>
                  </a:lnTo>
                  <a:lnTo>
                    <a:pt x="1352805" y="696345"/>
                  </a:lnTo>
                  <a:lnTo>
                    <a:pt x="1412011" y="675120"/>
                  </a:lnTo>
                  <a:lnTo>
                    <a:pt x="1443646" y="652750"/>
                  </a:lnTo>
                  <a:lnTo>
                    <a:pt x="1447800" y="641350"/>
                  </a:lnTo>
                  <a:lnTo>
                    <a:pt x="1447800" y="119380"/>
                  </a:lnTo>
                  <a:lnTo>
                    <a:pt x="1412011" y="86197"/>
                  </a:lnTo>
                  <a:lnTo>
                    <a:pt x="1352805" y="65242"/>
                  </a:lnTo>
                  <a:lnTo>
                    <a:pt x="1314189" y="55376"/>
                  </a:lnTo>
                  <a:lnTo>
                    <a:pt x="1270271" y="46035"/>
                  </a:lnTo>
                  <a:lnTo>
                    <a:pt x="1221581" y="37306"/>
                  </a:lnTo>
                  <a:lnTo>
                    <a:pt x="1168649" y="29276"/>
                  </a:lnTo>
                  <a:lnTo>
                    <a:pt x="1112006" y="22034"/>
                  </a:lnTo>
                  <a:lnTo>
                    <a:pt x="1052182" y="15665"/>
                  </a:lnTo>
                  <a:lnTo>
                    <a:pt x="989707" y="10259"/>
                  </a:lnTo>
                  <a:lnTo>
                    <a:pt x="925110" y="5901"/>
                  </a:lnTo>
                  <a:lnTo>
                    <a:pt x="858924" y="2681"/>
                  </a:lnTo>
                  <a:lnTo>
                    <a:pt x="791677" y="684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800" y="43434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119380"/>
                  </a:moveTo>
                  <a:lnTo>
                    <a:pt x="35788" y="86197"/>
                  </a:lnTo>
                  <a:lnTo>
                    <a:pt x="94994" y="65242"/>
                  </a:lnTo>
                  <a:lnTo>
                    <a:pt x="133610" y="55376"/>
                  </a:lnTo>
                  <a:lnTo>
                    <a:pt x="177528" y="46035"/>
                  </a:lnTo>
                  <a:lnTo>
                    <a:pt x="226218" y="37306"/>
                  </a:lnTo>
                  <a:lnTo>
                    <a:pt x="279150" y="29276"/>
                  </a:lnTo>
                  <a:lnTo>
                    <a:pt x="335793" y="22034"/>
                  </a:lnTo>
                  <a:lnTo>
                    <a:pt x="395617" y="15665"/>
                  </a:lnTo>
                  <a:lnTo>
                    <a:pt x="458092" y="10259"/>
                  </a:lnTo>
                  <a:lnTo>
                    <a:pt x="522689" y="5901"/>
                  </a:lnTo>
                  <a:lnTo>
                    <a:pt x="588875" y="2681"/>
                  </a:lnTo>
                  <a:lnTo>
                    <a:pt x="656122" y="684"/>
                  </a:lnTo>
                  <a:lnTo>
                    <a:pt x="723900" y="0"/>
                  </a:lnTo>
                  <a:lnTo>
                    <a:pt x="791677" y="684"/>
                  </a:lnTo>
                  <a:lnTo>
                    <a:pt x="858924" y="2681"/>
                  </a:lnTo>
                  <a:lnTo>
                    <a:pt x="925110" y="5901"/>
                  </a:lnTo>
                  <a:lnTo>
                    <a:pt x="989707" y="10259"/>
                  </a:lnTo>
                  <a:lnTo>
                    <a:pt x="1052182" y="15665"/>
                  </a:lnTo>
                  <a:lnTo>
                    <a:pt x="1112006" y="22034"/>
                  </a:lnTo>
                  <a:lnTo>
                    <a:pt x="1168649" y="29276"/>
                  </a:lnTo>
                  <a:lnTo>
                    <a:pt x="1221581" y="37306"/>
                  </a:lnTo>
                  <a:lnTo>
                    <a:pt x="1270271" y="46035"/>
                  </a:lnTo>
                  <a:lnTo>
                    <a:pt x="1314189" y="55376"/>
                  </a:lnTo>
                  <a:lnTo>
                    <a:pt x="1352805" y="65242"/>
                  </a:lnTo>
                  <a:lnTo>
                    <a:pt x="1412011" y="86197"/>
                  </a:lnTo>
                  <a:lnTo>
                    <a:pt x="1443646" y="108202"/>
                  </a:lnTo>
                  <a:lnTo>
                    <a:pt x="1447800" y="119380"/>
                  </a:lnTo>
                  <a:lnTo>
                    <a:pt x="1447800" y="641350"/>
                  </a:lnTo>
                  <a:lnTo>
                    <a:pt x="1412011" y="675120"/>
                  </a:lnTo>
                  <a:lnTo>
                    <a:pt x="1352805" y="696345"/>
                  </a:lnTo>
                  <a:lnTo>
                    <a:pt x="1314189" y="706313"/>
                  </a:lnTo>
                  <a:lnTo>
                    <a:pt x="1270271" y="715738"/>
                  </a:lnTo>
                  <a:lnTo>
                    <a:pt x="1221581" y="724535"/>
                  </a:lnTo>
                  <a:lnTo>
                    <a:pt x="1168649" y="732616"/>
                  </a:lnTo>
                  <a:lnTo>
                    <a:pt x="1112006" y="739899"/>
                  </a:lnTo>
                  <a:lnTo>
                    <a:pt x="1052182" y="746295"/>
                  </a:lnTo>
                  <a:lnTo>
                    <a:pt x="989707" y="751720"/>
                  </a:lnTo>
                  <a:lnTo>
                    <a:pt x="925110" y="756089"/>
                  </a:lnTo>
                  <a:lnTo>
                    <a:pt x="858924" y="759316"/>
                  </a:lnTo>
                  <a:lnTo>
                    <a:pt x="791677" y="761314"/>
                  </a:lnTo>
                  <a:lnTo>
                    <a:pt x="723900" y="762000"/>
                  </a:lnTo>
                  <a:lnTo>
                    <a:pt x="656122" y="761314"/>
                  </a:lnTo>
                  <a:lnTo>
                    <a:pt x="588875" y="759316"/>
                  </a:lnTo>
                  <a:lnTo>
                    <a:pt x="522689" y="756089"/>
                  </a:lnTo>
                  <a:lnTo>
                    <a:pt x="458092" y="751720"/>
                  </a:lnTo>
                  <a:lnTo>
                    <a:pt x="395617" y="746295"/>
                  </a:lnTo>
                  <a:lnTo>
                    <a:pt x="335793" y="739899"/>
                  </a:lnTo>
                  <a:lnTo>
                    <a:pt x="279150" y="732616"/>
                  </a:lnTo>
                  <a:lnTo>
                    <a:pt x="226218" y="724535"/>
                  </a:lnTo>
                  <a:lnTo>
                    <a:pt x="177528" y="715738"/>
                  </a:lnTo>
                  <a:lnTo>
                    <a:pt x="133610" y="706313"/>
                  </a:lnTo>
                  <a:lnTo>
                    <a:pt x="94994" y="696345"/>
                  </a:lnTo>
                  <a:lnTo>
                    <a:pt x="35788" y="675120"/>
                  </a:lnTo>
                  <a:lnTo>
                    <a:pt x="4153" y="652750"/>
                  </a:lnTo>
                  <a:lnTo>
                    <a:pt x="0" y="641350"/>
                  </a:lnTo>
                  <a:lnTo>
                    <a:pt x="0" y="119380"/>
                  </a:lnTo>
                  <a:close/>
                </a:path>
                <a:path w="1447800" h="762000">
                  <a:moveTo>
                    <a:pt x="0" y="0"/>
                  </a:moveTo>
                  <a:lnTo>
                    <a:pt x="0" y="0"/>
                  </a:lnTo>
                </a:path>
                <a:path w="1447800" h="762000">
                  <a:moveTo>
                    <a:pt x="1447800" y="762000"/>
                  </a:moveTo>
                  <a:lnTo>
                    <a:pt x="14478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2800" y="4462780"/>
              <a:ext cx="1447800" cy="120650"/>
            </a:xfrm>
            <a:custGeom>
              <a:avLst/>
              <a:gdLst/>
              <a:ahLst/>
              <a:cxnLst/>
              <a:rect l="l" t="t" r="r" b="b"/>
              <a:pathLst>
                <a:path w="1447800" h="120650">
                  <a:moveTo>
                    <a:pt x="1447800" y="0"/>
                  </a:moveTo>
                  <a:lnTo>
                    <a:pt x="0" y="0"/>
                  </a:lnTo>
                  <a:lnTo>
                    <a:pt x="4153" y="11191"/>
                  </a:lnTo>
                  <a:lnTo>
                    <a:pt x="35788" y="33299"/>
                  </a:lnTo>
                  <a:lnTo>
                    <a:pt x="94994" y="54432"/>
                  </a:lnTo>
                  <a:lnTo>
                    <a:pt x="133610" y="64405"/>
                  </a:lnTo>
                  <a:lnTo>
                    <a:pt x="177528" y="73861"/>
                  </a:lnTo>
                  <a:lnTo>
                    <a:pt x="226218" y="82708"/>
                  </a:lnTo>
                  <a:lnTo>
                    <a:pt x="279150" y="90856"/>
                  </a:lnTo>
                  <a:lnTo>
                    <a:pt x="335793" y="98214"/>
                  </a:lnTo>
                  <a:lnTo>
                    <a:pt x="395617" y="104689"/>
                  </a:lnTo>
                  <a:lnTo>
                    <a:pt x="458092" y="110192"/>
                  </a:lnTo>
                  <a:lnTo>
                    <a:pt x="522689" y="114630"/>
                  </a:lnTo>
                  <a:lnTo>
                    <a:pt x="588875" y="117914"/>
                  </a:lnTo>
                  <a:lnTo>
                    <a:pt x="656122" y="119950"/>
                  </a:lnTo>
                  <a:lnTo>
                    <a:pt x="723900" y="120650"/>
                  </a:lnTo>
                  <a:lnTo>
                    <a:pt x="791677" y="119950"/>
                  </a:lnTo>
                  <a:lnTo>
                    <a:pt x="858924" y="117914"/>
                  </a:lnTo>
                  <a:lnTo>
                    <a:pt x="925110" y="114630"/>
                  </a:lnTo>
                  <a:lnTo>
                    <a:pt x="989707" y="110192"/>
                  </a:lnTo>
                  <a:lnTo>
                    <a:pt x="1052182" y="104689"/>
                  </a:lnTo>
                  <a:lnTo>
                    <a:pt x="1112006" y="98214"/>
                  </a:lnTo>
                  <a:lnTo>
                    <a:pt x="1168649" y="90856"/>
                  </a:lnTo>
                  <a:lnTo>
                    <a:pt x="1221581" y="82708"/>
                  </a:lnTo>
                  <a:lnTo>
                    <a:pt x="1270271" y="73861"/>
                  </a:lnTo>
                  <a:lnTo>
                    <a:pt x="1314189" y="64405"/>
                  </a:lnTo>
                  <a:lnTo>
                    <a:pt x="1352805" y="54432"/>
                  </a:lnTo>
                  <a:lnTo>
                    <a:pt x="1412011" y="33299"/>
                  </a:lnTo>
                  <a:lnTo>
                    <a:pt x="1443646" y="11191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2800" y="43434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119380"/>
                  </a:moveTo>
                  <a:lnTo>
                    <a:pt x="35788" y="152679"/>
                  </a:lnTo>
                  <a:lnTo>
                    <a:pt x="94994" y="173812"/>
                  </a:lnTo>
                  <a:lnTo>
                    <a:pt x="133610" y="183785"/>
                  </a:lnTo>
                  <a:lnTo>
                    <a:pt x="177528" y="193241"/>
                  </a:lnTo>
                  <a:lnTo>
                    <a:pt x="226218" y="202088"/>
                  </a:lnTo>
                  <a:lnTo>
                    <a:pt x="279150" y="210236"/>
                  </a:lnTo>
                  <a:lnTo>
                    <a:pt x="335793" y="217594"/>
                  </a:lnTo>
                  <a:lnTo>
                    <a:pt x="395617" y="224069"/>
                  </a:lnTo>
                  <a:lnTo>
                    <a:pt x="458092" y="229572"/>
                  </a:lnTo>
                  <a:lnTo>
                    <a:pt x="522689" y="234010"/>
                  </a:lnTo>
                  <a:lnTo>
                    <a:pt x="588875" y="237294"/>
                  </a:lnTo>
                  <a:lnTo>
                    <a:pt x="656122" y="239330"/>
                  </a:lnTo>
                  <a:lnTo>
                    <a:pt x="723900" y="240030"/>
                  </a:lnTo>
                  <a:lnTo>
                    <a:pt x="791677" y="239330"/>
                  </a:lnTo>
                  <a:lnTo>
                    <a:pt x="858924" y="237294"/>
                  </a:lnTo>
                  <a:lnTo>
                    <a:pt x="925110" y="234010"/>
                  </a:lnTo>
                  <a:lnTo>
                    <a:pt x="989707" y="229572"/>
                  </a:lnTo>
                  <a:lnTo>
                    <a:pt x="1052182" y="224069"/>
                  </a:lnTo>
                  <a:lnTo>
                    <a:pt x="1112006" y="217594"/>
                  </a:lnTo>
                  <a:lnTo>
                    <a:pt x="1168649" y="210236"/>
                  </a:lnTo>
                  <a:lnTo>
                    <a:pt x="1221581" y="202088"/>
                  </a:lnTo>
                  <a:lnTo>
                    <a:pt x="1270271" y="193241"/>
                  </a:lnTo>
                  <a:lnTo>
                    <a:pt x="1314189" y="183785"/>
                  </a:lnTo>
                  <a:lnTo>
                    <a:pt x="1352805" y="173812"/>
                  </a:lnTo>
                  <a:lnTo>
                    <a:pt x="1412011" y="152679"/>
                  </a:lnTo>
                  <a:lnTo>
                    <a:pt x="1443646" y="130571"/>
                  </a:lnTo>
                  <a:lnTo>
                    <a:pt x="1447800" y="119380"/>
                  </a:lnTo>
                </a:path>
                <a:path w="1447800" h="762000">
                  <a:moveTo>
                    <a:pt x="0" y="0"/>
                  </a:moveTo>
                  <a:lnTo>
                    <a:pt x="0" y="0"/>
                  </a:lnTo>
                </a:path>
                <a:path w="1447800" h="762000">
                  <a:moveTo>
                    <a:pt x="1447800" y="762000"/>
                  </a:moveTo>
                  <a:lnTo>
                    <a:pt x="14478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800" y="41910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723900" y="0"/>
                  </a:moveTo>
                  <a:lnTo>
                    <a:pt x="651617" y="546"/>
                  </a:lnTo>
                  <a:lnTo>
                    <a:pt x="579977" y="2135"/>
                  </a:lnTo>
                  <a:lnTo>
                    <a:pt x="509625" y="4693"/>
                  </a:lnTo>
                  <a:lnTo>
                    <a:pt x="441203" y="8146"/>
                  </a:lnTo>
                  <a:lnTo>
                    <a:pt x="375355" y="12417"/>
                  </a:lnTo>
                  <a:lnTo>
                    <a:pt x="312724" y="17434"/>
                  </a:lnTo>
                  <a:lnTo>
                    <a:pt x="253954" y="23121"/>
                  </a:lnTo>
                  <a:lnTo>
                    <a:pt x="199689" y="29405"/>
                  </a:lnTo>
                  <a:lnTo>
                    <a:pt x="150571" y="36210"/>
                  </a:lnTo>
                  <a:lnTo>
                    <a:pt x="107244" y="43462"/>
                  </a:lnTo>
                  <a:lnTo>
                    <a:pt x="40538" y="59009"/>
                  </a:lnTo>
                  <a:lnTo>
                    <a:pt x="4718" y="75450"/>
                  </a:lnTo>
                  <a:lnTo>
                    <a:pt x="0" y="83819"/>
                  </a:lnTo>
                  <a:lnTo>
                    <a:pt x="0" y="449580"/>
                  </a:lnTo>
                  <a:lnTo>
                    <a:pt x="40538" y="474390"/>
                  </a:lnTo>
                  <a:lnTo>
                    <a:pt x="107244" y="489937"/>
                  </a:lnTo>
                  <a:lnTo>
                    <a:pt x="150571" y="497189"/>
                  </a:lnTo>
                  <a:lnTo>
                    <a:pt x="199689" y="503994"/>
                  </a:lnTo>
                  <a:lnTo>
                    <a:pt x="253954" y="510278"/>
                  </a:lnTo>
                  <a:lnTo>
                    <a:pt x="312724" y="515965"/>
                  </a:lnTo>
                  <a:lnTo>
                    <a:pt x="375355" y="520982"/>
                  </a:lnTo>
                  <a:lnTo>
                    <a:pt x="441203" y="525253"/>
                  </a:lnTo>
                  <a:lnTo>
                    <a:pt x="509625" y="528706"/>
                  </a:lnTo>
                  <a:lnTo>
                    <a:pt x="579977" y="531264"/>
                  </a:lnTo>
                  <a:lnTo>
                    <a:pt x="651617" y="532853"/>
                  </a:lnTo>
                  <a:lnTo>
                    <a:pt x="723900" y="533400"/>
                  </a:lnTo>
                  <a:lnTo>
                    <a:pt x="796182" y="532853"/>
                  </a:lnTo>
                  <a:lnTo>
                    <a:pt x="867822" y="531264"/>
                  </a:lnTo>
                  <a:lnTo>
                    <a:pt x="938174" y="528706"/>
                  </a:lnTo>
                  <a:lnTo>
                    <a:pt x="1006596" y="525253"/>
                  </a:lnTo>
                  <a:lnTo>
                    <a:pt x="1072444" y="520982"/>
                  </a:lnTo>
                  <a:lnTo>
                    <a:pt x="1135075" y="515965"/>
                  </a:lnTo>
                  <a:lnTo>
                    <a:pt x="1193845" y="510278"/>
                  </a:lnTo>
                  <a:lnTo>
                    <a:pt x="1248110" y="503994"/>
                  </a:lnTo>
                  <a:lnTo>
                    <a:pt x="1297228" y="497189"/>
                  </a:lnTo>
                  <a:lnTo>
                    <a:pt x="1340555" y="489937"/>
                  </a:lnTo>
                  <a:lnTo>
                    <a:pt x="1407261" y="474390"/>
                  </a:lnTo>
                  <a:lnTo>
                    <a:pt x="1443081" y="457949"/>
                  </a:lnTo>
                  <a:lnTo>
                    <a:pt x="1447800" y="449580"/>
                  </a:lnTo>
                  <a:lnTo>
                    <a:pt x="1447800" y="83819"/>
                  </a:lnTo>
                  <a:lnTo>
                    <a:pt x="1407261" y="59009"/>
                  </a:lnTo>
                  <a:lnTo>
                    <a:pt x="1340555" y="43462"/>
                  </a:lnTo>
                  <a:lnTo>
                    <a:pt x="1297228" y="36210"/>
                  </a:lnTo>
                  <a:lnTo>
                    <a:pt x="1248110" y="29405"/>
                  </a:lnTo>
                  <a:lnTo>
                    <a:pt x="1193845" y="23121"/>
                  </a:lnTo>
                  <a:lnTo>
                    <a:pt x="1135075" y="17434"/>
                  </a:lnTo>
                  <a:lnTo>
                    <a:pt x="1072444" y="12417"/>
                  </a:lnTo>
                  <a:lnTo>
                    <a:pt x="1006596" y="8146"/>
                  </a:lnTo>
                  <a:lnTo>
                    <a:pt x="938174" y="4693"/>
                  </a:lnTo>
                  <a:lnTo>
                    <a:pt x="867822" y="2135"/>
                  </a:lnTo>
                  <a:lnTo>
                    <a:pt x="796182" y="546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2800" y="41910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83819"/>
                  </a:moveTo>
                  <a:lnTo>
                    <a:pt x="40538" y="59009"/>
                  </a:lnTo>
                  <a:lnTo>
                    <a:pt x="107244" y="43462"/>
                  </a:lnTo>
                  <a:lnTo>
                    <a:pt x="150571" y="36210"/>
                  </a:lnTo>
                  <a:lnTo>
                    <a:pt x="199689" y="29405"/>
                  </a:lnTo>
                  <a:lnTo>
                    <a:pt x="253954" y="23121"/>
                  </a:lnTo>
                  <a:lnTo>
                    <a:pt x="312724" y="17434"/>
                  </a:lnTo>
                  <a:lnTo>
                    <a:pt x="375355" y="12417"/>
                  </a:lnTo>
                  <a:lnTo>
                    <a:pt x="441203" y="8146"/>
                  </a:lnTo>
                  <a:lnTo>
                    <a:pt x="509625" y="4693"/>
                  </a:lnTo>
                  <a:lnTo>
                    <a:pt x="579977" y="2135"/>
                  </a:lnTo>
                  <a:lnTo>
                    <a:pt x="651617" y="546"/>
                  </a:lnTo>
                  <a:lnTo>
                    <a:pt x="723900" y="0"/>
                  </a:lnTo>
                  <a:lnTo>
                    <a:pt x="796182" y="546"/>
                  </a:lnTo>
                  <a:lnTo>
                    <a:pt x="867822" y="2135"/>
                  </a:lnTo>
                  <a:lnTo>
                    <a:pt x="938174" y="4693"/>
                  </a:lnTo>
                  <a:lnTo>
                    <a:pt x="1006596" y="8146"/>
                  </a:lnTo>
                  <a:lnTo>
                    <a:pt x="1072444" y="12417"/>
                  </a:lnTo>
                  <a:lnTo>
                    <a:pt x="1135075" y="17434"/>
                  </a:lnTo>
                  <a:lnTo>
                    <a:pt x="1193845" y="23121"/>
                  </a:lnTo>
                  <a:lnTo>
                    <a:pt x="1248110" y="29405"/>
                  </a:lnTo>
                  <a:lnTo>
                    <a:pt x="1297228" y="36210"/>
                  </a:lnTo>
                  <a:lnTo>
                    <a:pt x="1340555" y="43462"/>
                  </a:lnTo>
                  <a:lnTo>
                    <a:pt x="1407261" y="59009"/>
                  </a:lnTo>
                  <a:lnTo>
                    <a:pt x="1443081" y="75450"/>
                  </a:lnTo>
                  <a:lnTo>
                    <a:pt x="1447800" y="83819"/>
                  </a:lnTo>
                  <a:lnTo>
                    <a:pt x="1447800" y="449580"/>
                  </a:lnTo>
                  <a:lnTo>
                    <a:pt x="1407261" y="474390"/>
                  </a:lnTo>
                  <a:lnTo>
                    <a:pt x="1340555" y="489937"/>
                  </a:lnTo>
                  <a:lnTo>
                    <a:pt x="1297228" y="497189"/>
                  </a:lnTo>
                  <a:lnTo>
                    <a:pt x="1248110" y="503994"/>
                  </a:lnTo>
                  <a:lnTo>
                    <a:pt x="1193845" y="510278"/>
                  </a:lnTo>
                  <a:lnTo>
                    <a:pt x="1135075" y="515965"/>
                  </a:lnTo>
                  <a:lnTo>
                    <a:pt x="1072444" y="520982"/>
                  </a:lnTo>
                  <a:lnTo>
                    <a:pt x="1006596" y="525253"/>
                  </a:lnTo>
                  <a:lnTo>
                    <a:pt x="938174" y="528706"/>
                  </a:lnTo>
                  <a:lnTo>
                    <a:pt x="867822" y="531264"/>
                  </a:lnTo>
                  <a:lnTo>
                    <a:pt x="796182" y="532853"/>
                  </a:lnTo>
                  <a:lnTo>
                    <a:pt x="723900" y="533400"/>
                  </a:lnTo>
                  <a:lnTo>
                    <a:pt x="651617" y="532853"/>
                  </a:lnTo>
                  <a:lnTo>
                    <a:pt x="579977" y="531264"/>
                  </a:lnTo>
                  <a:lnTo>
                    <a:pt x="509625" y="528706"/>
                  </a:lnTo>
                  <a:lnTo>
                    <a:pt x="441203" y="525253"/>
                  </a:lnTo>
                  <a:lnTo>
                    <a:pt x="375355" y="520982"/>
                  </a:lnTo>
                  <a:lnTo>
                    <a:pt x="312724" y="515965"/>
                  </a:lnTo>
                  <a:lnTo>
                    <a:pt x="253954" y="510278"/>
                  </a:lnTo>
                  <a:lnTo>
                    <a:pt x="199689" y="503994"/>
                  </a:lnTo>
                  <a:lnTo>
                    <a:pt x="150571" y="497189"/>
                  </a:lnTo>
                  <a:lnTo>
                    <a:pt x="107244" y="489937"/>
                  </a:lnTo>
                  <a:lnTo>
                    <a:pt x="40538" y="474390"/>
                  </a:lnTo>
                  <a:lnTo>
                    <a:pt x="4718" y="457949"/>
                  </a:lnTo>
                  <a:lnTo>
                    <a:pt x="0" y="449580"/>
                  </a:lnTo>
                  <a:lnTo>
                    <a:pt x="0" y="83819"/>
                  </a:lnTo>
                  <a:close/>
                </a:path>
                <a:path w="1447800" h="533400">
                  <a:moveTo>
                    <a:pt x="0" y="0"/>
                  </a:moveTo>
                  <a:lnTo>
                    <a:pt x="0" y="0"/>
                  </a:lnTo>
                </a:path>
                <a:path w="1447800" h="533400">
                  <a:moveTo>
                    <a:pt x="1447800" y="533400"/>
                  </a:moveTo>
                  <a:lnTo>
                    <a:pt x="14478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4274820"/>
              <a:ext cx="1447800" cy="83820"/>
            </a:xfrm>
            <a:custGeom>
              <a:avLst/>
              <a:gdLst/>
              <a:ahLst/>
              <a:cxnLst/>
              <a:rect l="l" t="t" r="r" b="b"/>
              <a:pathLst>
                <a:path w="1447800" h="83820">
                  <a:moveTo>
                    <a:pt x="1447800" y="0"/>
                  </a:moveTo>
                  <a:lnTo>
                    <a:pt x="0" y="0"/>
                  </a:lnTo>
                  <a:lnTo>
                    <a:pt x="4718" y="8369"/>
                  </a:lnTo>
                  <a:lnTo>
                    <a:pt x="40538" y="24810"/>
                  </a:lnTo>
                  <a:lnTo>
                    <a:pt x="107244" y="40357"/>
                  </a:lnTo>
                  <a:lnTo>
                    <a:pt x="150571" y="47609"/>
                  </a:lnTo>
                  <a:lnTo>
                    <a:pt x="199689" y="54414"/>
                  </a:lnTo>
                  <a:lnTo>
                    <a:pt x="253954" y="60698"/>
                  </a:lnTo>
                  <a:lnTo>
                    <a:pt x="312724" y="66385"/>
                  </a:lnTo>
                  <a:lnTo>
                    <a:pt x="375355" y="71402"/>
                  </a:lnTo>
                  <a:lnTo>
                    <a:pt x="441203" y="75673"/>
                  </a:lnTo>
                  <a:lnTo>
                    <a:pt x="509625" y="79126"/>
                  </a:lnTo>
                  <a:lnTo>
                    <a:pt x="579977" y="81684"/>
                  </a:lnTo>
                  <a:lnTo>
                    <a:pt x="651617" y="83273"/>
                  </a:lnTo>
                  <a:lnTo>
                    <a:pt x="723900" y="83819"/>
                  </a:lnTo>
                  <a:lnTo>
                    <a:pt x="796182" y="83273"/>
                  </a:lnTo>
                  <a:lnTo>
                    <a:pt x="867822" y="81684"/>
                  </a:lnTo>
                  <a:lnTo>
                    <a:pt x="938174" y="79126"/>
                  </a:lnTo>
                  <a:lnTo>
                    <a:pt x="1006596" y="75673"/>
                  </a:lnTo>
                  <a:lnTo>
                    <a:pt x="1072444" y="71402"/>
                  </a:lnTo>
                  <a:lnTo>
                    <a:pt x="1135075" y="66385"/>
                  </a:lnTo>
                  <a:lnTo>
                    <a:pt x="1193845" y="60698"/>
                  </a:lnTo>
                  <a:lnTo>
                    <a:pt x="1248110" y="54414"/>
                  </a:lnTo>
                  <a:lnTo>
                    <a:pt x="1297228" y="47609"/>
                  </a:lnTo>
                  <a:lnTo>
                    <a:pt x="1340555" y="40357"/>
                  </a:lnTo>
                  <a:lnTo>
                    <a:pt x="1407261" y="24810"/>
                  </a:lnTo>
                  <a:lnTo>
                    <a:pt x="1443081" y="836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52800" y="4191000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83819"/>
                  </a:moveTo>
                  <a:lnTo>
                    <a:pt x="40538" y="108630"/>
                  </a:lnTo>
                  <a:lnTo>
                    <a:pt x="107244" y="124177"/>
                  </a:lnTo>
                  <a:lnTo>
                    <a:pt x="150571" y="131429"/>
                  </a:lnTo>
                  <a:lnTo>
                    <a:pt x="199689" y="138234"/>
                  </a:lnTo>
                  <a:lnTo>
                    <a:pt x="253954" y="144518"/>
                  </a:lnTo>
                  <a:lnTo>
                    <a:pt x="312724" y="150205"/>
                  </a:lnTo>
                  <a:lnTo>
                    <a:pt x="375355" y="155222"/>
                  </a:lnTo>
                  <a:lnTo>
                    <a:pt x="441203" y="159493"/>
                  </a:lnTo>
                  <a:lnTo>
                    <a:pt x="509625" y="162946"/>
                  </a:lnTo>
                  <a:lnTo>
                    <a:pt x="579977" y="165504"/>
                  </a:lnTo>
                  <a:lnTo>
                    <a:pt x="651617" y="167093"/>
                  </a:lnTo>
                  <a:lnTo>
                    <a:pt x="723900" y="167639"/>
                  </a:lnTo>
                  <a:lnTo>
                    <a:pt x="796182" y="167093"/>
                  </a:lnTo>
                  <a:lnTo>
                    <a:pt x="867822" y="165504"/>
                  </a:lnTo>
                  <a:lnTo>
                    <a:pt x="938174" y="162946"/>
                  </a:lnTo>
                  <a:lnTo>
                    <a:pt x="1006596" y="159493"/>
                  </a:lnTo>
                  <a:lnTo>
                    <a:pt x="1072444" y="155222"/>
                  </a:lnTo>
                  <a:lnTo>
                    <a:pt x="1135075" y="150205"/>
                  </a:lnTo>
                  <a:lnTo>
                    <a:pt x="1193845" y="144518"/>
                  </a:lnTo>
                  <a:lnTo>
                    <a:pt x="1248110" y="138234"/>
                  </a:lnTo>
                  <a:lnTo>
                    <a:pt x="1297228" y="131429"/>
                  </a:lnTo>
                  <a:lnTo>
                    <a:pt x="1340555" y="124177"/>
                  </a:lnTo>
                  <a:lnTo>
                    <a:pt x="1407261" y="108630"/>
                  </a:lnTo>
                  <a:lnTo>
                    <a:pt x="1443081" y="92189"/>
                  </a:lnTo>
                  <a:lnTo>
                    <a:pt x="1447800" y="83819"/>
                  </a:lnTo>
                </a:path>
                <a:path w="1447800" h="533400">
                  <a:moveTo>
                    <a:pt x="0" y="0"/>
                  </a:moveTo>
                  <a:lnTo>
                    <a:pt x="0" y="0"/>
                  </a:lnTo>
                </a:path>
                <a:path w="1447800" h="533400">
                  <a:moveTo>
                    <a:pt x="1447800" y="533400"/>
                  </a:moveTo>
                  <a:lnTo>
                    <a:pt x="1447800" y="533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  <a:tabLst>
                <a:tab pos="5233035" algn="l"/>
                <a:tab pos="6802755" algn="l"/>
              </a:tabLst>
            </a:pPr>
            <a:r>
              <a:rPr spc="110" dirty="0"/>
              <a:t>r</a:t>
            </a:r>
            <a:r>
              <a:rPr spc="120" dirty="0"/>
              <a:t>ob</a:t>
            </a:r>
            <a:r>
              <a:rPr spc="130" dirty="0"/>
              <a:t>l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365" dirty="0"/>
              <a:t>-</a:t>
            </a:r>
            <a:r>
              <a:rPr spc="360" dirty="0"/>
              <a:t>O</a:t>
            </a:r>
            <a:r>
              <a:rPr spc="114" dirty="0"/>
              <a:t>r</a:t>
            </a:r>
            <a:r>
              <a:rPr spc="120" dirty="0"/>
              <a:t>i</a:t>
            </a:r>
            <a:r>
              <a:rPr spc="365" dirty="0"/>
              <a:t>e</a:t>
            </a:r>
            <a:r>
              <a:rPr spc="120" dirty="0"/>
              <a:t>n</a:t>
            </a:r>
            <a:r>
              <a:rPr spc="125" dirty="0"/>
              <a:t>t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Da</a:t>
            </a:r>
            <a:r>
              <a:rPr spc="114" dirty="0"/>
              <a:t>t</a:t>
            </a:r>
            <a:r>
              <a:rPr dirty="0"/>
              <a:t>a	</a:t>
            </a: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dirty="0"/>
              <a:t>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23</a:t>
            </a:fld>
            <a:endParaRPr spc="-114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25269" y="5520690"/>
            <a:ext cx="1119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FF3300"/>
                </a:solidFill>
                <a:latin typeface="Arial"/>
                <a:cs typeface="Arial"/>
              </a:rPr>
              <a:t>B</a:t>
            </a:r>
            <a:r>
              <a:rPr sz="2400" b="1" spc="65" dirty="0">
                <a:solidFill>
                  <a:srgbClr val="FF3300"/>
                </a:solidFill>
                <a:latin typeface="Arial"/>
                <a:cs typeface="Arial"/>
              </a:rPr>
              <a:t>ot</a:t>
            </a:r>
            <a:r>
              <a:rPr sz="2400" b="1" spc="7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400" b="1" spc="5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475" dirty="0">
                <a:solidFill>
                  <a:srgbClr val="FF3300"/>
                </a:solidFill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469" y="1253490"/>
            <a:ext cx="731837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10" dirty="0">
                <a:solidFill>
                  <a:srgbClr val="FF3300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  <a:p>
            <a:pPr marL="12700" marR="5080" indent="895350">
              <a:lnSpc>
                <a:spcPct val="100000"/>
              </a:lnSpc>
            </a:pPr>
            <a:r>
              <a:rPr sz="2800" spc="-320" dirty="0">
                <a:latin typeface="Arial Black"/>
                <a:cs typeface="Arial Black"/>
              </a:rPr>
              <a:t>An </a:t>
            </a:r>
            <a:r>
              <a:rPr sz="2800" spc="-315" dirty="0">
                <a:latin typeface="Arial Black"/>
                <a:cs typeface="Arial Black"/>
              </a:rPr>
              <a:t>ordered </a:t>
            </a:r>
            <a:r>
              <a:rPr sz="2800" spc="-355" dirty="0">
                <a:latin typeface="Arial Black"/>
                <a:cs typeface="Arial Black"/>
              </a:rPr>
              <a:t>list </a:t>
            </a:r>
            <a:r>
              <a:rPr sz="2800" spc="-380" dirty="0">
                <a:latin typeface="Arial Black"/>
                <a:cs typeface="Arial Black"/>
              </a:rPr>
              <a:t>where </a:t>
            </a:r>
            <a:r>
              <a:rPr sz="2800" spc="-315" dirty="0">
                <a:latin typeface="Arial Black"/>
                <a:cs typeface="Arial Black"/>
              </a:rPr>
              <a:t>all </a:t>
            </a:r>
            <a:r>
              <a:rPr sz="2800" spc="-330" dirty="0">
                <a:latin typeface="Arial Black"/>
                <a:cs typeface="Arial Black"/>
              </a:rPr>
              <a:t>operations </a:t>
            </a:r>
            <a:r>
              <a:rPr sz="2800" spc="-315" dirty="0">
                <a:latin typeface="Arial Black"/>
                <a:cs typeface="Arial Black"/>
              </a:rPr>
              <a:t>are  </a:t>
            </a:r>
            <a:r>
              <a:rPr sz="2800" spc="-360" dirty="0">
                <a:latin typeface="Arial Black"/>
                <a:cs typeface="Arial Black"/>
              </a:rPr>
              <a:t>restricted </a:t>
            </a:r>
            <a:r>
              <a:rPr sz="2800" spc="-395" dirty="0">
                <a:latin typeface="Arial Black"/>
                <a:cs typeface="Arial Black"/>
              </a:rPr>
              <a:t>at </a:t>
            </a:r>
            <a:r>
              <a:rPr sz="2800" spc="-315" dirty="0">
                <a:latin typeface="Arial Black"/>
                <a:cs typeface="Arial Black"/>
              </a:rPr>
              <a:t>one end of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50" dirty="0">
                <a:latin typeface="Arial Black"/>
                <a:cs typeface="Arial Black"/>
              </a:rPr>
              <a:t>list </a:t>
            </a:r>
            <a:r>
              <a:rPr sz="2800" spc="-409" dirty="0">
                <a:latin typeface="Arial Black"/>
                <a:cs typeface="Arial Black"/>
              </a:rPr>
              <a:t>known </a:t>
            </a:r>
            <a:r>
              <a:rPr sz="2800" spc="-315" dirty="0">
                <a:latin typeface="Arial Black"/>
                <a:cs typeface="Arial Black"/>
              </a:rPr>
              <a:t>as </a:t>
            </a:r>
            <a:r>
              <a:rPr sz="2800" spc="-204" dirty="0">
                <a:latin typeface="Arial Black"/>
                <a:cs typeface="Arial Black"/>
              </a:rPr>
              <a:t>TOP.  </a:t>
            </a:r>
            <a:r>
              <a:rPr sz="2800" spc="-355" dirty="0">
                <a:latin typeface="Arial Black"/>
                <a:cs typeface="Arial Black"/>
              </a:rPr>
              <a:t>List </a:t>
            </a:r>
            <a:r>
              <a:rPr sz="2800" spc="-330" dirty="0">
                <a:latin typeface="Arial Black"/>
                <a:cs typeface="Arial Black"/>
              </a:rPr>
              <a:t>processing </a:t>
            </a:r>
            <a:r>
              <a:rPr sz="2800" spc="-315" dirty="0">
                <a:latin typeface="Arial Black"/>
                <a:cs typeface="Arial Black"/>
              </a:rPr>
              <a:t>is based on </a:t>
            </a:r>
            <a:r>
              <a:rPr sz="2800" spc="-290" dirty="0">
                <a:latin typeface="Arial Black"/>
                <a:cs typeface="Arial Black"/>
              </a:rPr>
              <a:t>Last-In </a:t>
            </a:r>
            <a:r>
              <a:rPr sz="2800" spc="-280" dirty="0">
                <a:latin typeface="Arial Black"/>
                <a:cs typeface="Arial Black"/>
              </a:rPr>
              <a:t>First-Out  </a:t>
            </a:r>
            <a:r>
              <a:rPr sz="2800" spc="-204" dirty="0">
                <a:latin typeface="Arial Black"/>
                <a:cs typeface="Arial Black"/>
              </a:rPr>
              <a:t>(LIFO).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Arial Black"/>
              <a:cs typeface="Arial Black"/>
            </a:endParaRPr>
          </a:p>
          <a:p>
            <a:pPr marL="4583430">
              <a:lnSpc>
                <a:spcPct val="100000"/>
              </a:lnSpc>
              <a:tabLst>
                <a:tab pos="5026025" algn="l"/>
              </a:tabLst>
            </a:pPr>
            <a:r>
              <a:rPr sz="2400" spc="1475" dirty="0">
                <a:solidFill>
                  <a:srgbClr val="FF3300"/>
                </a:solidFill>
                <a:latin typeface="Symbol"/>
                <a:cs typeface="Symbol"/>
              </a:rPr>
              <a:t></a:t>
            </a:r>
            <a:r>
              <a:rPr sz="2400" spc="1475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2400" b="1" spc="40" dirty="0">
                <a:solidFill>
                  <a:srgbClr val="FF3300"/>
                </a:solidFill>
                <a:latin typeface="Arial"/>
                <a:cs typeface="Arial"/>
              </a:rPr>
              <a:t>Top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  <a:tabLst>
                <a:tab pos="5233035" algn="l"/>
                <a:tab pos="6802755" algn="l"/>
              </a:tabLst>
            </a:pPr>
            <a:r>
              <a:rPr spc="110" dirty="0"/>
              <a:t>r</a:t>
            </a:r>
            <a:r>
              <a:rPr spc="120" dirty="0"/>
              <a:t>ob</a:t>
            </a:r>
            <a:r>
              <a:rPr spc="130" dirty="0"/>
              <a:t>l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365" dirty="0"/>
              <a:t>-</a:t>
            </a:r>
            <a:r>
              <a:rPr spc="360" dirty="0"/>
              <a:t>O</a:t>
            </a:r>
            <a:r>
              <a:rPr spc="114" dirty="0"/>
              <a:t>r</a:t>
            </a:r>
            <a:r>
              <a:rPr spc="120" dirty="0"/>
              <a:t>i</a:t>
            </a:r>
            <a:r>
              <a:rPr spc="365" dirty="0"/>
              <a:t>e</a:t>
            </a:r>
            <a:r>
              <a:rPr spc="120" dirty="0"/>
              <a:t>n</a:t>
            </a:r>
            <a:r>
              <a:rPr spc="125" dirty="0"/>
              <a:t>t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Da</a:t>
            </a:r>
            <a:r>
              <a:rPr spc="114" dirty="0"/>
              <a:t>t</a:t>
            </a:r>
            <a:r>
              <a:rPr dirty="0"/>
              <a:t>a	</a:t>
            </a: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24</a:t>
            </a:fld>
            <a:endParaRPr spc="-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253490"/>
            <a:ext cx="6594475" cy="435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sz="2800" b="1" spc="110" dirty="0">
                <a:solidFill>
                  <a:srgbClr val="FF3300"/>
                </a:solidFill>
                <a:latin typeface="Arial"/>
                <a:cs typeface="Arial"/>
              </a:rPr>
              <a:t>STACK	</a:t>
            </a:r>
            <a:r>
              <a:rPr sz="2800" b="1" spc="175" dirty="0">
                <a:solidFill>
                  <a:srgbClr val="FF3300"/>
                </a:solidFill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703070" marR="422275" indent="-1385570">
              <a:lnSpc>
                <a:spcPct val="100000"/>
              </a:lnSpc>
              <a:tabLst>
                <a:tab pos="1715770" algn="l"/>
              </a:tabLst>
            </a:pPr>
            <a:r>
              <a:rPr sz="2800" spc="-245" dirty="0">
                <a:latin typeface="Arial Black"/>
                <a:cs typeface="Arial Black"/>
              </a:rPr>
              <a:t>PUSH</a:t>
            </a:r>
            <a:r>
              <a:rPr sz="2800" spc="-15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-		</a:t>
            </a:r>
            <a:r>
              <a:rPr sz="2800" spc="-335" dirty="0">
                <a:latin typeface="Arial Black"/>
                <a:cs typeface="Arial Black"/>
              </a:rPr>
              <a:t>inserts </a:t>
            </a:r>
            <a:r>
              <a:rPr sz="2800" spc="-315" dirty="0">
                <a:latin typeface="Arial Black"/>
                <a:cs typeface="Arial Black"/>
              </a:rPr>
              <a:t>a </a:t>
            </a:r>
            <a:r>
              <a:rPr sz="2800" spc="-420" dirty="0">
                <a:latin typeface="Arial Black"/>
                <a:cs typeface="Arial Black"/>
              </a:rPr>
              <a:t>new </a:t>
            </a:r>
            <a:r>
              <a:rPr sz="2800" spc="-360" dirty="0">
                <a:latin typeface="Arial Black"/>
                <a:cs typeface="Arial Black"/>
              </a:rPr>
              <a:t>element </a:t>
            </a:r>
            <a:r>
              <a:rPr sz="2800" spc="-395" dirty="0">
                <a:latin typeface="Arial Black"/>
                <a:cs typeface="Arial Black"/>
              </a:rPr>
              <a:t>at </a:t>
            </a:r>
            <a:r>
              <a:rPr sz="2800" spc="-370" dirty="0">
                <a:latin typeface="Arial Black"/>
                <a:cs typeface="Arial Black"/>
              </a:rPr>
              <a:t>the  </a:t>
            </a:r>
            <a:r>
              <a:rPr sz="2800" spc="-360" dirty="0">
                <a:latin typeface="Arial Black"/>
                <a:cs typeface="Arial Black"/>
              </a:rPr>
              <a:t>top </a:t>
            </a:r>
            <a:r>
              <a:rPr sz="2800" spc="-315" dirty="0">
                <a:latin typeface="Arial Black"/>
                <a:cs typeface="Arial Black"/>
              </a:rPr>
              <a:t>of </a:t>
            </a:r>
            <a:r>
              <a:rPr sz="2800" spc="-370" dirty="0">
                <a:latin typeface="Arial Black"/>
                <a:cs typeface="Arial Black"/>
              </a:rPr>
              <a:t>the</a:t>
            </a:r>
            <a:r>
              <a:rPr sz="2800" spc="-355" dirty="0">
                <a:latin typeface="Arial Black"/>
                <a:cs typeface="Arial Black"/>
              </a:rPr>
              <a:t> </a:t>
            </a:r>
            <a:r>
              <a:rPr sz="2800" spc="-409" dirty="0">
                <a:latin typeface="Arial Black"/>
                <a:cs typeface="Arial Black"/>
              </a:rPr>
              <a:t>stack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 Black"/>
              <a:cs typeface="Arial Black"/>
            </a:endParaRPr>
          </a:p>
          <a:p>
            <a:pPr marL="1703070" marR="5080" indent="-1385570">
              <a:lnSpc>
                <a:spcPct val="100000"/>
              </a:lnSpc>
              <a:tabLst>
                <a:tab pos="1361440" algn="l"/>
                <a:tab pos="1677035" algn="l"/>
              </a:tabLst>
            </a:pPr>
            <a:r>
              <a:rPr sz="2800" spc="-165" dirty="0">
                <a:latin typeface="Arial Black"/>
                <a:cs typeface="Arial Black"/>
              </a:rPr>
              <a:t>POP	</a:t>
            </a:r>
            <a:r>
              <a:rPr sz="2800" dirty="0">
                <a:latin typeface="Arial Black"/>
                <a:cs typeface="Arial Black"/>
              </a:rPr>
              <a:t>-	</a:t>
            </a:r>
            <a:r>
              <a:rPr sz="2800" spc="-330" dirty="0">
                <a:latin typeface="Arial Black"/>
                <a:cs typeface="Arial Black"/>
              </a:rPr>
              <a:t>retrieves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60" dirty="0">
                <a:latin typeface="Arial Black"/>
                <a:cs typeface="Arial Black"/>
              </a:rPr>
              <a:t>element </a:t>
            </a:r>
            <a:r>
              <a:rPr sz="2800" spc="-395" dirty="0">
                <a:latin typeface="Arial Black"/>
                <a:cs typeface="Arial Black"/>
              </a:rPr>
              <a:t>at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70" dirty="0">
                <a:latin typeface="Arial Black"/>
                <a:cs typeface="Arial Black"/>
              </a:rPr>
              <a:t>top  </a:t>
            </a:r>
            <a:r>
              <a:rPr sz="2800" spc="-310" dirty="0">
                <a:latin typeface="Arial Black"/>
                <a:cs typeface="Arial Black"/>
              </a:rPr>
              <a:t>and </a:t>
            </a:r>
            <a:r>
              <a:rPr sz="2800" spc="-335" dirty="0">
                <a:latin typeface="Arial Black"/>
                <a:cs typeface="Arial Black"/>
              </a:rPr>
              <a:t>deletes </a:t>
            </a:r>
            <a:r>
              <a:rPr sz="2800" spc="-390" dirty="0">
                <a:latin typeface="Arial Black"/>
                <a:cs typeface="Arial Black"/>
              </a:rPr>
              <a:t>it </a:t>
            </a:r>
            <a:r>
              <a:rPr sz="2800" spc="-355" dirty="0">
                <a:latin typeface="Arial Black"/>
                <a:cs typeface="Arial Black"/>
              </a:rPr>
              <a:t>from</a:t>
            </a:r>
            <a:r>
              <a:rPr sz="2800" spc="-165" dirty="0">
                <a:latin typeface="Arial Black"/>
                <a:cs typeface="Arial Black"/>
              </a:rPr>
              <a:t> </a:t>
            </a:r>
            <a:r>
              <a:rPr sz="2800" spc="-365" dirty="0">
                <a:latin typeface="Arial Black"/>
                <a:cs typeface="Arial Black"/>
              </a:rPr>
              <a:t>stack.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 Black"/>
              <a:cs typeface="Arial Black"/>
            </a:endParaRPr>
          </a:p>
          <a:p>
            <a:pPr marL="1703070" marR="25400" indent="-1385570">
              <a:lnSpc>
                <a:spcPct val="100000"/>
              </a:lnSpc>
              <a:tabLst>
                <a:tab pos="1341120" algn="l"/>
                <a:tab pos="1657985" algn="l"/>
              </a:tabLst>
            </a:pPr>
            <a:r>
              <a:rPr sz="2800" spc="-220" dirty="0">
                <a:latin typeface="Arial Black"/>
                <a:cs typeface="Arial Black"/>
              </a:rPr>
              <a:t>TOP	</a:t>
            </a:r>
            <a:r>
              <a:rPr sz="2800" dirty="0">
                <a:latin typeface="Arial Black"/>
                <a:cs typeface="Arial Black"/>
              </a:rPr>
              <a:t>-	</a:t>
            </a:r>
            <a:r>
              <a:rPr sz="2800" spc="-330" dirty="0">
                <a:latin typeface="Arial Black"/>
                <a:cs typeface="Arial Black"/>
              </a:rPr>
              <a:t>retrieves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60" dirty="0">
                <a:latin typeface="Arial Black"/>
                <a:cs typeface="Arial Black"/>
              </a:rPr>
              <a:t>element </a:t>
            </a:r>
            <a:r>
              <a:rPr sz="2800" spc="-395" dirty="0">
                <a:latin typeface="Arial Black"/>
                <a:cs typeface="Arial Black"/>
              </a:rPr>
              <a:t>at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70" dirty="0">
                <a:latin typeface="Arial Black"/>
                <a:cs typeface="Arial Black"/>
              </a:rPr>
              <a:t>top  </a:t>
            </a:r>
            <a:r>
              <a:rPr sz="2800" spc="-315" dirty="0">
                <a:latin typeface="Arial Black"/>
                <a:cs typeface="Arial Black"/>
              </a:rPr>
              <a:t>of </a:t>
            </a:r>
            <a:r>
              <a:rPr sz="2800" spc="-370" dirty="0">
                <a:latin typeface="Arial Black"/>
                <a:cs typeface="Arial Black"/>
              </a:rPr>
              <a:t>the</a:t>
            </a:r>
            <a:r>
              <a:rPr sz="2800" spc="20" dirty="0">
                <a:latin typeface="Arial Black"/>
                <a:cs typeface="Arial Black"/>
              </a:rPr>
              <a:t> </a:t>
            </a:r>
            <a:r>
              <a:rPr sz="2800" spc="-409" dirty="0">
                <a:latin typeface="Arial Black"/>
                <a:cs typeface="Arial Black"/>
              </a:rPr>
              <a:t>stack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79" y="262890"/>
            <a:ext cx="249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74750"/>
            <a:ext cx="77425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1086485" algn="l"/>
                <a:tab pos="1821180" algn="l"/>
                <a:tab pos="2402840" algn="l"/>
                <a:tab pos="2472055" algn="l"/>
                <a:tab pos="3111500" algn="l"/>
                <a:tab pos="3180080" algn="l"/>
                <a:tab pos="4608195" algn="l"/>
                <a:tab pos="4951095" algn="l"/>
                <a:tab pos="5089525" algn="l"/>
                <a:tab pos="5798185" algn="l"/>
                <a:tab pos="6901180" algn="l"/>
              </a:tabLst>
            </a:pPr>
            <a:r>
              <a:rPr sz="2800" b="1" spc="220" dirty="0">
                <a:latin typeface="Arial"/>
                <a:cs typeface="Arial"/>
              </a:rPr>
              <a:t>W</a:t>
            </a:r>
            <a:r>
              <a:rPr sz="2800" b="1" spc="70" dirty="0">
                <a:latin typeface="Arial"/>
                <a:cs typeface="Arial"/>
              </a:rPr>
              <a:t>h</a:t>
            </a:r>
            <a:r>
              <a:rPr sz="2800" b="1" spc="225" dirty="0">
                <a:latin typeface="Arial"/>
                <a:cs typeface="Arial"/>
              </a:rPr>
              <a:t>a</a:t>
            </a:r>
            <a:r>
              <a:rPr sz="2800" b="1" spc="-15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55" dirty="0">
                <a:latin typeface="Arial"/>
                <a:cs typeface="Arial"/>
              </a:rPr>
              <a:t>w</a:t>
            </a:r>
            <a:r>
              <a:rPr sz="2800" b="1" spc="65" dirty="0">
                <a:latin typeface="Arial"/>
                <a:cs typeface="Arial"/>
              </a:rPr>
              <a:t>il</a:t>
            </a:r>
            <a:r>
              <a:rPr sz="2800" b="1" spc="-160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7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	</a:t>
            </a:r>
            <a:r>
              <a:rPr sz="2800" b="1" spc="60" dirty="0">
                <a:latin typeface="Arial"/>
                <a:cs typeface="Arial"/>
              </a:rPr>
              <a:t>t</a:t>
            </a:r>
            <a:r>
              <a:rPr sz="2800" b="1" spc="70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	</a:t>
            </a:r>
            <a:r>
              <a:rPr sz="2800" b="1" spc="65" dirty="0">
                <a:latin typeface="Arial"/>
                <a:cs typeface="Arial"/>
              </a:rPr>
              <a:t>c</a:t>
            </a:r>
            <a:r>
              <a:rPr sz="2800" b="1" spc="70" dirty="0">
                <a:latin typeface="Arial"/>
                <a:cs typeface="Arial"/>
              </a:rPr>
              <a:t>on</a:t>
            </a:r>
            <a:r>
              <a:rPr sz="2800" b="1" spc="60" dirty="0">
                <a:latin typeface="Arial"/>
                <a:cs typeface="Arial"/>
              </a:rPr>
              <a:t>t</a:t>
            </a:r>
            <a:r>
              <a:rPr sz="2800" b="1" spc="225" dirty="0">
                <a:latin typeface="Arial"/>
                <a:cs typeface="Arial"/>
              </a:rPr>
              <a:t>e</a:t>
            </a:r>
            <a:r>
              <a:rPr sz="2800" b="1" spc="70" dirty="0">
                <a:latin typeface="Arial"/>
                <a:cs typeface="Arial"/>
              </a:rPr>
              <a:t>n</a:t>
            </a:r>
            <a:r>
              <a:rPr sz="2800" b="1" spc="-15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70" dirty="0">
                <a:latin typeface="Arial"/>
                <a:cs typeface="Arial"/>
              </a:rPr>
              <a:t>o</a:t>
            </a:r>
            <a:r>
              <a:rPr sz="2800" b="1" spc="-155" dirty="0">
                <a:latin typeface="Arial"/>
                <a:cs typeface="Arial"/>
              </a:rPr>
              <a:t>f</a:t>
            </a:r>
            <a:r>
              <a:rPr sz="2800" b="1" dirty="0">
                <a:latin typeface="Arial"/>
                <a:cs typeface="Arial"/>
              </a:rPr>
              <a:t>		</a:t>
            </a:r>
            <a:r>
              <a:rPr sz="2800" b="1" spc="75" dirty="0">
                <a:latin typeface="Arial"/>
                <a:cs typeface="Arial"/>
              </a:rPr>
              <a:t>t</a:t>
            </a:r>
            <a:r>
              <a:rPr sz="2800" b="1" spc="70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	</a:t>
            </a:r>
            <a:r>
              <a:rPr sz="2800" b="1" spc="65" dirty="0">
                <a:latin typeface="Arial"/>
                <a:cs typeface="Arial"/>
              </a:rPr>
              <a:t>s</a:t>
            </a:r>
            <a:r>
              <a:rPr sz="2800" b="1" spc="75" dirty="0">
                <a:latin typeface="Arial"/>
                <a:cs typeface="Arial"/>
              </a:rPr>
              <a:t>t</a:t>
            </a:r>
            <a:r>
              <a:rPr sz="2800" b="1" spc="225" dirty="0">
                <a:latin typeface="Arial"/>
                <a:cs typeface="Arial"/>
              </a:rPr>
              <a:t>a</a:t>
            </a:r>
            <a:r>
              <a:rPr sz="2800" b="1" spc="65" dirty="0">
                <a:latin typeface="Arial"/>
                <a:cs typeface="Arial"/>
              </a:rPr>
              <a:t>c</a:t>
            </a:r>
            <a:r>
              <a:rPr sz="2800" b="1" spc="-160" dirty="0">
                <a:latin typeface="Arial"/>
                <a:cs typeface="Arial"/>
              </a:rPr>
              <a:t>k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225" dirty="0">
                <a:latin typeface="Arial"/>
                <a:cs typeface="Arial"/>
              </a:rPr>
              <a:t>a</a:t>
            </a:r>
            <a:r>
              <a:rPr sz="2800" b="1" spc="75" dirty="0">
                <a:latin typeface="Arial"/>
                <a:cs typeface="Arial"/>
              </a:rPr>
              <a:t>ft</a:t>
            </a:r>
            <a:r>
              <a:rPr sz="2800" b="1" spc="225" dirty="0">
                <a:latin typeface="Arial"/>
                <a:cs typeface="Arial"/>
              </a:rPr>
              <a:t>e</a:t>
            </a:r>
            <a:r>
              <a:rPr sz="2800" b="1" spc="-130" dirty="0">
                <a:latin typeface="Arial"/>
                <a:cs typeface="Arial"/>
              </a:rPr>
              <a:t>r  </a:t>
            </a:r>
            <a:r>
              <a:rPr sz="2800" b="1" spc="60" dirty="0">
                <a:latin typeface="Arial"/>
                <a:cs typeface="Arial"/>
              </a:rPr>
              <a:t>performing		</a:t>
            </a:r>
            <a:r>
              <a:rPr sz="2800" b="1" spc="40" dirty="0">
                <a:latin typeface="Arial"/>
                <a:cs typeface="Arial"/>
              </a:rPr>
              <a:t>the		</a:t>
            </a:r>
            <a:r>
              <a:rPr sz="2800" b="1" spc="45" dirty="0">
                <a:latin typeface="Arial"/>
                <a:cs typeface="Arial"/>
              </a:rPr>
              <a:t>following	</a:t>
            </a:r>
            <a:r>
              <a:rPr sz="2800" b="1" spc="75" dirty="0">
                <a:latin typeface="Arial"/>
                <a:cs typeface="Arial"/>
              </a:rPr>
              <a:t>operation?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454909"/>
            <a:ext cx="23564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8300" algn="l"/>
                <a:tab pos="1213485" algn="l"/>
              </a:tabLst>
            </a:pPr>
            <a:r>
              <a:rPr sz="2800" b="1" spc="40" dirty="0">
                <a:latin typeface="Arial"/>
                <a:cs typeface="Arial"/>
              </a:rPr>
              <a:t>Pop	</a:t>
            </a:r>
            <a:r>
              <a:rPr sz="2800" b="1" spc="145" dirty="0">
                <a:latin typeface="Arial"/>
                <a:cs typeface="Arial"/>
              </a:rPr>
              <a:t>(S)</a:t>
            </a:r>
            <a:endParaRPr sz="28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buAutoNum type="arabicPeriod"/>
              <a:tabLst>
                <a:tab pos="368300" algn="l"/>
                <a:tab pos="1419860" algn="l"/>
              </a:tabLst>
            </a:pPr>
            <a:r>
              <a:rPr sz="2800" b="1" spc="215" dirty="0">
                <a:latin typeface="Arial"/>
                <a:cs typeface="Arial"/>
              </a:rPr>
              <a:t>P</a:t>
            </a:r>
            <a:r>
              <a:rPr sz="2800" b="1" spc="65" dirty="0">
                <a:latin typeface="Arial"/>
                <a:cs typeface="Arial"/>
              </a:rPr>
              <a:t>us</a:t>
            </a:r>
            <a:r>
              <a:rPr sz="2800" b="1" spc="-15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220" dirty="0">
                <a:latin typeface="Arial"/>
                <a:cs typeface="Arial"/>
              </a:rPr>
              <a:t>(</a:t>
            </a:r>
            <a:r>
              <a:rPr sz="2800" b="1" spc="215" dirty="0">
                <a:latin typeface="Arial"/>
                <a:cs typeface="Arial"/>
              </a:rPr>
              <a:t>E</a:t>
            </a:r>
            <a:r>
              <a:rPr sz="2800" b="1" spc="229" dirty="0">
                <a:latin typeface="Arial"/>
                <a:cs typeface="Arial"/>
              </a:rPr>
              <a:t>,</a:t>
            </a:r>
            <a:r>
              <a:rPr sz="2800" b="1" spc="21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buAutoNum type="arabicPeriod"/>
              <a:tabLst>
                <a:tab pos="368300" algn="l"/>
                <a:tab pos="1419860" algn="l"/>
              </a:tabLst>
            </a:pPr>
            <a:r>
              <a:rPr sz="2800" b="1" spc="45" dirty="0">
                <a:latin typeface="Arial"/>
                <a:cs typeface="Arial"/>
              </a:rPr>
              <a:t>Push	</a:t>
            </a:r>
            <a:r>
              <a:rPr sz="2800" b="1" spc="175" dirty="0">
                <a:latin typeface="Arial"/>
                <a:cs typeface="Arial"/>
              </a:rPr>
              <a:t>(F,S)</a:t>
            </a:r>
            <a:endParaRPr sz="28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buAutoNum type="arabicPeriod"/>
              <a:tabLst>
                <a:tab pos="368300" algn="l"/>
                <a:tab pos="1213485" algn="l"/>
              </a:tabLst>
            </a:pPr>
            <a:r>
              <a:rPr sz="2800" b="1" spc="40" dirty="0">
                <a:latin typeface="Arial"/>
                <a:cs typeface="Arial"/>
              </a:rPr>
              <a:t>Pop	</a:t>
            </a:r>
            <a:r>
              <a:rPr sz="2800" b="1" spc="145" dirty="0">
                <a:latin typeface="Arial"/>
                <a:cs typeface="Arial"/>
              </a:rPr>
              <a:t>(S)</a:t>
            </a:r>
            <a:endParaRPr sz="28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buAutoNum type="arabicPeriod"/>
              <a:tabLst>
                <a:tab pos="368300" algn="l"/>
                <a:tab pos="1213485" algn="l"/>
              </a:tabLst>
            </a:pPr>
            <a:r>
              <a:rPr sz="2800" b="1" spc="40" dirty="0">
                <a:latin typeface="Arial"/>
                <a:cs typeface="Arial"/>
              </a:rPr>
              <a:t>Pop	</a:t>
            </a:r>
            <a:r>
              <a:rPr sz="2800" b="1" spc="145" dirty="0">
                <a:latin typeface="Arial"/>
                <a:cs typeface="Arial"/>
              </a:rPr>
              <a:t>(S)</a:t>
            </a:r>
            <a:endParaRPr sz="280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buAutoNum type="arabicPeriod"/>
              <a:tabLst>
                <a:tab pos="368300" algn="l"/>
                <a:tab pos="1419860" algn="l"/>
              </a:tabLst>
            </a:pPr>
            <a:r>
              <a:rPr sz="2800" b="1" spc="45" dirty="0">
                <a:latin typeface="Arial"/>
                <a:cs typeface="Arial"/>
              </a:rPr>
              <a:t>Push	</a:t>
            </a:r>
            <a:r>
              <a:rPr sz="2800" b="1" spc="150" dirty="0">
                <a:latin typeface="Arial"/>
                <a:cs typeface="Arial"/>
              </a:rPr>
              <a:t>(G)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600" y="2514600"/>
            <a:ext cx="1371600" cy="261493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556895" marR="549275" algn="just">
              <a:lnSpc>
                <a:spcPct val="122400"/>
              </a:lnSpc>
            </a:pPr>
            <a:r>
              <a:rPr sz="2800" b="1" dirty="0">
                <a:latin typeface="Arial"/>
                <a:cs typeface="Arial"/>
              </a:rPr>
              <a:t>D  C  B  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4230" y="6492240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5" dirty="0">
                <a:latin typeface="Arial Black"/>
                <a:cs typeface="Arial Black"/>
              </a:rPr>
              <a:t>2</a:t>
            </a:r>
            <a:r>
              <a:rPr sz="1000" spc="-114" dirty="0">
                <a:latin typeface="Arial Black"/>
                <a:cs typeface="Arial Black"/>
              </a:rPr>
              <a:t>5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3829" y="6510019"/>
            <a:ext cx="6991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latin typeface="Arial Black"/>
                <a:cs typeface="Arial Black"/>
              </a:rPr>
              <a:t>K.</a:t>
            </a:r>
            <a:r>
              <a:rPr sz="1000" spc="-105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Adisesha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  <a:tabLst>
                <a:tab pos="5233035" algn="l"/>
                <a:tab pos="6802755" algn="l"/>
              </a:tabLst>
            </a:pPr>
            <a:r>
              <a:rPr spc="110" dirty="0"/>
              <a:t>r</a:t>
            </a:r>
            <a:r>
              <a:rPr spc="120" dirty="0"/>
              <a:t>ob</a:t>
            </a:r>
            <a:r>
              <a:rPr spc="130" dirty="0"/>
              <a:t>l</a:t>
            </a:r>
            <a:r>
              <a:rPr spc="365" dirty="0"/>
              <a:t>e</a:t>
            </a:r>
            <a:r>
              <a:rPr spc="114" dirty="0"/>
              <a:t>m</a:t>
            </a:r>
            <a:r>
              <a:rPr spc="365" dirty="0"/>
              <a:t>-</a:t>
            </a:r>
            <a:r>
              <a:rPr spc="360" dirty="0"/>
              <a:t>O</a:t>
            </a:r>
            <a:r>
              <a:rPr spc="114" dirty="0"/>
              <a:t>r</a:t>
            </a:r>
            <a:r>
              <a:rPr spc="120" dirty="0"/>
              <a:t>i</a:t>
            </a:r>
            <a:r>
              <a:rPr spc="365" dirty="0"/>
              <a:t>e</a:t>
            </a:r>
            <a:r>
              <a:rPr spc="120" dirty="0"/>
              <a:t>n</a:t>
            </a:r>
            <a:r>
              <a:rPr spc="125" dirty="0"/>
              <a:t>t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Da</a:t>
            </a:r>
            <a:r>
              <a:rPr spc="114" dirty="0"/>
              <a:t>t</a:t>
            </a:r>
            <a:r>
              <a:rPr dirty="0"/>
              <a:t>a	</a:t>
            </a: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26</a:t>
            </a:fld>
            <a:endParaRPr spc="-114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177290"/>
            <a:ext cx="4109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sz="2800" b="1" spc="110" dirty="0">
                <a:solidFill>
                  <a:srgbClr val="FF3300"/>
                </a:solidFill>
                <a:latin typeface="Arial"/>
                <a:cs typeface="Arial"/>
              </a:rPr>
              <a:t>STACK	</a:t>
            </a:r>
            <a:r>
              <a:rPr sz="2800" b="1" spc="155" dirty="0">
                <a:solidFill>
                  <a:srgbClr val="FF3300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2244090"/>
            <a:ext cx="359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  <a:tab pos="1380490" algn="l"/>
                <a:tab pos="1880235" algn="l"/>
              </a:tabLst>
            </a:pPr>
            <a:r>
              <a:rPr sz="2400" b="1" spc="160" dirty="0">
                <a:latin typeface="Arial"/>
                <a:cs typeface="Arial"/>
              </a:rPr>
              <a:t>INFIX	</a:t>
            </a:r>
            <a:r>
              <a:rPr sz="2400" b="1" dirty="0">
                <a:latin typeface="Arial"/>
                <a:cs typeface="Arial"/>
              </a:rPr>
              <a:t>-	</a:t>
            </a:r>
            <a:r>
              <a:rPr sz="2400" b="1" spc="25" dirty="0">
                <a:latin typeface="Arial"/>
                <a:cs typeface="Arial"/>
              </a:rPr>
              <a:t>an	</a:t>
            </a:r>
            <a:r>
              <a:rPr sz="2400" b="1" spc="70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2609850"/>
            <a:ext cx="279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0135" algn="l"/>
                <a:tab pos="2533015" algn="l"/>
              </a:tabLst>
            </a:pPr>
            <a:r>
              <a:rPr sz="2400" b="1" spc="55" dirty="0">
                <a:latin typeface="Arial"/>
                <a:cs typeface="Arial"/>
              </a:rPr>
              <a:t>wh</a:t>
            </a:r>
            <a:r>
              <a:rPr sz="2400" b="1" spc="200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e	</a:t>
            </a:r>
            <a:r>
              <a:rPr sz="2400" b="1" spc="65" dirty="0">
                <a:latin typeface="Arial"/>
                <a:cs typeface="Arial"/>
              </a:rPr>
              <a:t>o</a:t>
            </a:r>
            <a:r>
              <a:rPr sz="2400" b="1" spc="55" dirty="0">
                <a:latin typeface="Arial"/>
                <a:cs typeface="Arial"/>
              </a:rPr>
              <a:t>p</a:t>
            </a:r>
            <a:r>
              <a:rPr sz="2400" b="1" spc="200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r</a:t>
            </a:r>
            <a:r>
              <a:rPr sz="2400" b="1" spc="190" dirty="0">
                <a:latin typeface="Arial"/>
                <a:cs typeface="Arial"/>
              </a:rPr>
              <a:t>a</a:t>
            </a:r>
            <a:r>
              <a:rPr sz="2400" b="1" spc="75" dirty="0">
                <a:latin typeface="Arial"/>
                <a:cs typeface="Arial"/>
              </a:rPr>
              <a:t>t</a:t>
            </a:r>
            <a:r>
              <a:rPr sz="2400" b="1" spc="65" dirty="0">
                <a:latin typeface="Arial"/>
                <a:cs typeface="Arial"/>
              </a:rPr>
              <a:t>o</a:t>
            </a:r>
            <a:r>
              <a:rPr sz="2400" b="1" spc="-13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i</a:t>
            </a:r>
            <a:r>
              <a:rPr sz="2400" b="1" spc="-13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70" y="2975609"/>
            <a:ext cx="3501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72845" algn="l"/>
                <a:tab pos="1572260" algn="l"/>
                <a:tab pos="3013075" algn="l"/>
              </a:tabLst>
            </a:pPr>
            <a:r>
              <a:rPr sz="2400" b="1" spc="55" dirty="0">
                <a:latin typeface="Arial"/>
                <a:cs typeface="Arial"/>
              </a:rPr>
              <a:t>pl</a:t>
            </a:r>
            <a:r>
              <a:rPr sz="2400" b="1" spc="200" dirty="0">
                <a:latin typeface="Arial"/>
                <a:cs typeface="Arial"/>
              </a:rPr>
              <a:t>a</a:t>
            </a:r>
            <a:r>
              <a:rPr sz="2400" b="1" spc="60" dirty="0">
                <a:latin typeface="Arial"/>
                <a:cs typeface="Arial"/>
              </a:rPr>
              <a:t>c</a:t>
            </a:r>
            <a:r>
              <a:rPr sz="2400" b="1" spc="200" dirty="0">
                <a:latin typeface="Arial"/>
                <a:cs typeface="Arial"/>
              </a:rPr>
              <a:t>e</a:t>
            </a:r>
            <a:r>
              <a:rPr sz="2400" b="1" spc="-135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i</a:t>
            </a:r>
            <a:r>
              <a:rPr sz="2400" b="1" spc="-135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55" dirty="0">
                <a:latin typeface="Arial"/>
                <a:cs typeface="Arial"/>
              </a:rPr>
              <a:t>b</a:t>
            </a:r>
            <a:r>
              <a:rPr sz="2400" b="1" spc="200" dirty="0">
                <a:latin typeface="Arial"/>
                <a:cs typeface="Arial"/>
              </a:rPr>
              <a:t>e</a:t>
            </a:r>
            <a:r>
              <a:rPr sz="2400" b="1" spc="65" dirty="0">
                <a:latin typeface="Arial"/>
                <a:cs typeface="Arial"/>
              </a:rPr>
              <a:t>tw</a:t>
            </a:r>
            <a:r>
              <a:rPr sz="2400" b="1" spc="190" dirty="0">
                <a:latin typeface="Arial"/>
                <a:cs typeface="Arial"/>
              </a:rPr>
              <a:t>e</a:t>
            </a:r>
            <a:r>
              <a:rPr sz="2400" b="1" spc="200" dirty="0">
                <a:latin typeface="Arial"/>
                <a:cs typeface="Arial"/>
              </a:rPr>
              <a:t>e</a:t>
            </a:r>
            <a:r>
              <a:rPr sz="2400" b="1" spc="-135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75" dirty="0">
                <a:latin typeface="Arial"/>
                <a:cs typeface="Arial"/>
              </a:rPr>
              <a:t>t</a:t>
            </a:r>
            <a:r>
              <a:rPr sz="2400" b="1" spc="55" dirty="0">
                <a:latin typeface="Arial"/>
                <a:cs typeface="Arial"/>
              </a:rPr>
              <a:t>h</a:t>
            </a:r>
            <a:r>
              <a:rPr sz="2400" b="1" dirty="0">
                <a:latin typeface="Arial"/>
                <a:cs typeface="Arial"/>
              </a:rPr>
              <a:t>e  </a:t>
            </a:r>
            <a:r>
              <a:rPr sz="2400" b="1" spc="70" dirty="0">
                <a:latin typeface="Arial"/>
                <a:cs typeface="Arial"/>
              </a:rPr>
              <a:t>operands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4270" y="2244090"/>
            <a:ext cx="33743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 Black"/>
                <a:cs typeface="Arial Black"/>
              </a:rPr>
              <a:t>PREFIX </a:t>
            </a:r>
            <a:r>
              <a:rPr sz="2400" dirty="0">
                <a:latin typeface="Arial Black"/>
                <a:cs typeface="Arial Black"/>
              </a:rPr>
              <a:t>- </a:t>
            </a:r>
            <a:r>
              <a:rPr sz="2400" spc="-275" dirty="0">
                <a:latin typeface="Arial Black"/>
                <a:cs typeface="Arial Black"/>
              </a:rPr>
              <a:t>an </a:t>
            </a:r>
            <a:r>
              <a:rPr sz="2400" spc="-285" dirty="0">
                <a:latin typeface="Arial Black"/>
                <a:cs typeface="Arial Black"/>
              </a:rPr>
              <a:t>expression  </a:t>
            </a:r>
            <a:r>
              <a:rPr sz="2400" spc="-325" dirty="0">
                <a:latin typeface="Arial Black"/>
                <a:cs typeface="Arial Black"/>
              </a:rPr>
              <a:t>where </a:t>
            </a:r>
            <a:r>
              <a:rPr sz="2400" spc="-290" dirty="0">
                <a:latin typeface="Arial Black"/>
                <a:cs typeface="Arial Black"/>
              </a:rPr>
              <a:t>operator </a:t>
            </a:r>
            <a:r>
              <a:rPr sz="2400" spc="-270" dirty="0">
                <a:latin typeface="Arial Black"/>
                <a:cs typeface="Arial Black"/>
              </a:rPr>
              <a:t>is </a:t>
            </a:r>
            <a:r>
              <a:rPr sz="2400" spc="-295" dirty="0">
                <a:latin typeface="Arial Black"/>
                <a:cs typeface="Arial Black"/>
              </a:rPr>
              <a:t>placed  </a:t>
            </a:r>
            <a:r>
              <a:rPr sz="2400" spc="-270" dirty="0">
                <a:latin typeface="Arial Black"/>
                <a:cs typeface="Arial Black"/>
              </a:rPr>
              <a:t>before </a:t>
            </a:r>
            <a:r>
              <a:rPr sz="2400" spc="-315" dirty="0">
                <a:latin typeface="Arial Black"/>
                <a:cs typeface="Arial Black"/>
              </a:rPr>
              <a:t>the</a:t>
            </a:r>
            <a:r>
              <a:rPr sz="2400" spc="-20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operands</a:t>
            </a:r>
            <a:endParaRPr sz="240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90" dirty="0">
                <a:solidFill>
                  <a:srgbClr val="FF3300"/>
                </a:solidFill>
                <a:latin typeface="Arial"/>
                <a:cs typeface="Arial"/>
              </a:rPr>
              <a:t>Example 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: </a:t>
            </a:r>
            <a:r>
              <a:rPr sz="2400" b="1" spc="100" dirty="0">
                <a:solidFill>
                  <a:srgbClr val="FF3300"/>
                </a:solidFill>
                <a:latin typeface="Arial"/>
                <a:cs typeface="Arial"/>
              </a:rPr>
              <a:t>(+</a:t>
            </a:r>
            <a:r>
              <a:rPr sz="2400" b="1" spc="-2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FF3300"/>
                </a:solidFill>
                <a:latin typeface="Arial"/>
                <a:cs typeface="Arial"/>
              </a:rPr>
              <a:t>AB)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270" y="3630929"/>
            <a:ext cx="5407025" cy="2006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485900" algn="l"/>
                <a:tab pos="2041525" algn="l"/>
                <a:tab pos="2509520" algn="l"/>
                <a:tab pos="2823845" algn="l"/>
              </a:tabLst>
            </a:pPr>
            <a:r>
              <a:rPr sz="2400" b="1" spc="90" dirty="0">
                <a:solidFill>
                  <a:srgbClr val="FF3300"/>
                </a:solidFill>
                <a:latin typeface="Arial"/>
                <a:cs typeface="Arial"/>
              </a:rPr>
              <a:t>Example	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:	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(</a:t>
            </a:r>
            <a:r>
              <a:rPr sz="2400" b="1" spc="-45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A	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+	</a:t>
            </a:r>
            <a:r>
              <a:rPr sz="2400" b="1" spc="30" dirty="0">
                <a:solidFill>
                  <a:srgbClr val="FF3300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600"/>
              </a:spcBef>
              <a:tabLst>
                <a:tab pos="3499485" algn="l"/>
              </a:tabLst>
            </a:pPr>
            <a:r>
              <a:rPr sz="2400" spc="-195" dirty="0">
                <a:latin typeface="Arial Black"/>
                <a:cs typeface="Arial Black"/>
              </a:rPr>
              <a:t>POSTFIX</a:t>
            </a:r>
            <a:r>
              <a:rPr sz="2400" spc="-14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-	</a:t>
            </a:r>
            <a:r>
              <a:rPr sz="2400" spc="-275" dirty="0">
                <a:latin typeface="Arial Black"/>
                <a:cs typeface="Arial Black"/>
              </a:rPr>
              <a:t>an </a:t>
            </a:r>
            <a:r>
              <a:rPr sz="2400" spc="-285" dirty="0">
                <a:latin typeface="Arial Black"/>
                <a:cs typeface="Arial Black"/>
              </a:rPr>
              <a:t>expression  </a:t>
            </a:r>
            <a:r>
              <a:rPr sz="2400" spc="-325" dirty="0">
                <a:latin typeface="Arial Black"/>
                <a:cs typeface="Arial Black"/>
              </a:rPr>
              <a:t>where </a:t>
            </a:r>
            <a:r>
              <a:rPr sz="2400" spc="-290" dirty="0">
                <a:latin typeface="Arial Black"/>
                <a:cs typeface="Arial Black"/>
              </a:rPr>
              <a:t>operator </a:t>
            </a:r>
            <a:r>
              <a:rPr sz="2400" spc="-270" dirty="0">
                <a:latin typeface="Arial Black"/>
                <a:cs typeface="Arial Black"/>
              </a:rPr>
              <a:t>is </a:t>
            </a:r>
            <a:r>
              <a:rPr sz="2400" spc="-295" dirty="0">
                <a:latin typeface="Arial Black"/>
                <a:cs typeface="Arial Black"/>
              </a:rPr>
              <a:t>placed  </a:t>
            </a:r>
            <a:r>
              <a:rPr sz="2400" spc="-300" dirty="0">
                <a:latin typeface="Arial Black"/>
                <a:cs typeface="Arial Black"/>
              </a:rPr>
              <a:t>after </a:t>
            </a:r>
            <a:r>
              <a:rPr sz="2400" spc="-315" dirty="0">
                <a:latin typeface="Arial Black"/>
                <a:cs typeface="Arial Black"/>
              </a:rPr>
              <a:t>the</a:t>
            </a:r>
            <a:r>
              <a:rPr sz="2400" spc="2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operands</a:t>
            </a:r>
            <a:endParaRPr sz="2400">
              <a:latin typeface="Arial Black"/>
              <a:cs typeface="Arial Black"/>
            </a:endParaRPr>
          </a:p>
          <a:p>
            <a:pPr marL="1841500">
              <a:lnSpc>
                <a:spcPct val="100000"/>
              </a:lnSpc>
              <a:tabLst>
                <a:tab pos="3314700" algn="l"/>
                <a:tab pos="3870325" algn="l"/>
              </a:tabLst>
            </a:pPr>
            <a:r>
              <a:rPr sz="2400" b="1" spc="90" dirty="0">
                <a:solidFill>
                  <a:srgbClr val="FF3300"/>
                </a:solidFill>
                <a:latin typeface="Arial"/>
                <a:cs typeface="Arial"/>
              </a:rPr>
              <a:t>Example	</a:t>
            </a:r>
            <a:r>
              <a:rPr sz="2400" b="1" spc="-135" dirty="0">
                <a:solidFill>
                  <a:srgbClr val="FF3300"/>
                </a:solidFill>
                <a:latin typeface="Arial"/>
                <a:cs typeface="Arial"/>
              </a:rPr>
              <a:t>:	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(</a:t>
            </a:r>
            <a:r>
              <a:rPr sz="2400" b="1" spc="-4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FF3300"/>
                </a:solidFill>
                <a:latin typeface="Arial"/>
                <a:cs typeface="Arial"/>
              </a:rPr>
              <a:t>AB+)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3276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39" y="35560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19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19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39" y="497839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60" y="497840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80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80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60" y="35560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457200" h="533400">
                <a:moveTo>
                  <a:pt x="0" y="0"/>
                </a:moveTo>
                <a:lnTo>
                  <a:pt x="0" y="0"/>
                </a:lnTo>
              </a:path>
              <a:path w="4572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690" y="262890"/>
            <a:ext cx="784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0390" algn="l"/>
                <a:tab pos="5671185" algn="l"/>
              </a:tabLst>
            </a:pPr>
            <a:r>
              <a:rPr sz="3600" spc="295" dirty="0">
                <a:solidFill>
                  <a:srgbClr val="EA631A"/>
                </a:solidFill>
              </a:rPr>
              <a:t>P</a:t>
            </a:r>
            <a:r>
              <a:rPr sz="3600" spc="90" dirty="0">
                <a:solidFill>
                  <a:srgbClr val="EA631A"/>
                </a:solidFill>
              </a:rPr>
              <a:t>r</a:t>
            </a:r>
            <a:r>
              <a:rPr sz="3600" spc="105" dirty="0">
                <a:solidFill>
                  <a:srgbClr val="EA631A"/>
                </a:solidFill>
              </a:rPr>
              <a:t>o</a:t>
            </a:r>
            <a:r>
              <a:rPr sz="3600" spc="90" dirty="0">
                <a:solidFill>
                  <a:srgbClr val="EA631A"/>
                </a:solidFill>
              </a:rPr>
              <a:t>b</a:t>
            </a:r>
            <a:r>
              <a:rPr sz="3600" spc="100" dirty="0">
                <a:solidFill>
                  <a:srgbClr val="EA631A"/>
                </a:solidFill>
              </a:rPr>
              <a:t>l</a:t>
            </a:r>
            <a:r>
              <a:rPr sz="3600" spc="290" dirty="0">
                <a:solidFill>
                  <a:srgbClr val="EA631A"/>
                </a:solidFill>
              </a:rPr>
              <a:t>e</a:t>
            </a:r>
            <a:r>
              <a:rPr sz="3600" spc="90" dirty="0">
                <a:solidFill>
                  <a:srgbClr val="EA631A"/>
                </a:solidFill>
              </a:rPr>
              <a:t>m</a:t>
            </a:r>
            <a:r>
              <a:rPr sz="3600" spc="295" dirty="0">
                <a:solidFill>
                  <a:srgbClr val="EA631A"/>
                </a:solidFill>
              </a:rPr>
              <a:t>-</a:t>
            </a:r>
            <a:r>
              <a:rPr sz="3600" spc="285" dirty="0">
                <a:solidFill>
                  <a:srgbClr val="EA631A"/>
                </a:solidFill>
              </a:rPr>
              <a:t>O</a:t>
            </a:r>
            <a:r>
              <a:rPr sz="3600" spc="90" dirty="0">
                <a:solidFill>
                  <a:srgbClr val="EA631A"/>
                </a:solidFill>
              </a:rPr>
              <a:t>r</a:t>
            </a:r>
            <a:r>
              <a:rPr sz="3600" spc="100" dirty="0">
                <a:solidFill>
                  <a:srgbClr val="EA631A"/>
                </a:solidFill>
              </a:rPr>
              <a:t>i</a:t>
            </a:r>
            <a:r>
              <a:rPr sz="3600" spc="290" dirty="0">
                <a:solidFill>
                  <a:srgbClr val="EA631A"/>
                </a:solidFill>
              </a:rPr>
              <a:t>e</a:t>
            </a:r>
            <a:r>
              <a:rPr sz="3600" spc="105" dirty="0">
                <a:solidFill>
                  <a:srgbClr val="EA631A"/>
                </a:solidFill>
              </a:rPr>
              <a:t>n</a:t>
            </a:r>
            <a:r>
              <a:rPr sz="3600" spc="85" dirty="0">
                <a:solidFill>
                  <a:srgbClr val="EA631A"/>
                </a:solidFill>
              </a:rPr>
              <a:t>t</a:t>
            </a:r>
            <a:r>
              <a:rPr sz="3600" spc="305" dirty="0">
                <a:solidFill>
                  <a:srgbClr val="EA631A"/>
                </a:solidFill>
              </a:rPr>
              <a:t>e</a:t>
            </a:r>
            <a:r>
              <a:rPr sz="3600" spc="-200" dirty="0">
                <a:solidFill>
                  <a:srgbClr val="EA631A"/>
                </a:solidFill>
              </a:rPr>
              <a:t>d</a:t>
            </a:r>
            <a:r>
              <a:rPr sz="3600" dirty="0">
                <a:solidFill>
                  <a:srgbClr val="EA631A"/>
                </a:solidFill>
              </a:rPr>
              <a:t>	</a:t>
            </a:r>
            <a:r>
              <a:rPr sz="3600" spc="295" dirty="0">
                <a:solidFill>
                  <a:srgbClr val="EA631A"/>
                </a:solidFill>
              </a:rPr>
              <a:t>D</a:t>
            </a:r>
            <a:r>
              <a:rPr sz="3600" spc="305" dirty="0">
                <a:solidFill>
                  <a:srgbClr val="EA631A"/>
                </a:solidFill>
              </a:rPr>
              <a:t>a</a:t>
            </a:r>
            <a:r>
              <a:rPr sz="3600" spc="85" dirty="0">
                <a:solidFill>
                  <a:srgbClr val="EA631A"/>
                </a:solidFill>
              </a:rPr>
              <a:t>t</a:t>
            </a:r>
            <a:r>
              <a:rPr sz="3600" dirty="0">
                <a:solidFill>
                  <a:srgbClr val="EA631A"/>
                </a:solidFill>
              </a:rPr>
              <a:t>a	</a:t>
            </a:r>
            <a:r>
              <a:rPr sz="3600" spc="295" dirty="0">
                <a:solidFill>
                  <a:srgbClr val="EA631A"/>
                </a:solidFill>
              </a:rPr>
              <a:t>S</a:t>
            </a:r>
            <a:r>
              <a:rPr sz="3600" spc="95" dirty="0">
                <a:solidFill>
                  <a:srgbClr val="EA631A"/>
                </a:solidFill>
              </a:rPr>
              <a:t>t</a:t>
            </a:r>
            <a:r>
              <a:rPr sz="3600" spc="90" dirty="0">
                <a:solidFill>
                  <a:srgbClr val="EA631A"/>
                </a:solidFill>
              </a:rPr>
              <a:t>ruc</a:t>
            </a:r>
            <a:r>
              <a:rPr sz="3600" spc="95" dirty="0">
                <a:solidFill>
                  <a:srgbClr val="EA631A"/>
                </a:solidFill>
              </a:rPr>
              <a:t>t</a:t>
            </a:r>
            <a:r>
              <a:rPr sz="3600" spc="90" dirty="0">
                <a:solidFill>
                  <a:srgbClr val="EA631A"/>
                </a:solidFill>
              </a:rPr>
              <a:t>ur</a:t>
            </a:r>
            <a:r>
              <a:rPr sz="3600" dirty="0">
                <a:solidFill>
                  <a:srgbClr val="EA631A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58469" y="1177290"/>
            <a:ext cx="8425180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</a:tabLst>
            </a:pPr>
            <a:r>
              <a:rPr sz="2800" b="1" spc="160" dirty="0">
                <a:solidFill>
                  <a:srgbClr val="FF3300"/>
                </a:solidFill>
                <a:latin typeface="Arial"/>
                <a:cs typeface="Arial"/>
              </a:rPr>
              <a:t>TREE	</a:t>
            </a:r>
            <a:r>
              <a:rPr sz="2800" b="1" spc="75" dirty="0">
                <a:solidFill>
                  <a:srgbClr val="FF3300"/>
                </a:solidFill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ts val="3354"/>
              </a:lnSpc>
            </a:pPr>
            <a:r>
              <a:rPr sz="2800" spc="-390" dirty="0">
                <a:latin typeface="Arial Black"/>
                <a:cs typeface="Arial Black"/>
              </a:rPr>
              <a:t>It </a:t>
            </a:r>
            <a:r>
              <a:rPr sz="2800" spc="-315" dirty="0">
                <a:latin typeface="Arial Black"/>
                <a:cs typeface="Arial Black"/>
              </a:rPr>
              <a:t>is a </a:t>
            </a:r>
            <a:r>
              <a:rPr sz="2800" spc="-360" dirty="0">
                <a:latin typeface="Arial Black"/>
                <a:cs typeface="Arial Black"/>
              </a:rPr>
              <a:t>collection </a:t>
            </a:r>
            <a:r>
              <a:rPr sz="2800" spc="-310" dirty="0">
                <a:latin typeface="Arial Black"/>
                <a:cs typeface="Arial Black"/>
              </a:rPr>
              <a:t>of </a:t>
            </a:r>
            <a:r>
              <a:rPr sz="2800" spc="-350" dirty="0">
                <a:latin typeface="Arial Black"/>
                <a:cs typeface="Arial Black"/>
              </a:rPr>
              <a:t>data </a:t>
            </a:r>
            <a:r>
              <a:rPr sz="2800" spc="-375" dirty="0">
                <a:latin typeface="Arial Black"/>
                <a:cs typeface="Arial Black"/>
              </a:rPr>
              <a:t>items </a:t>
            </a:r>
            <a:r>
              <a:rPr sz="2800" spc="-340" dirty="0">
                <a:latin typeface="Arial Black"/>
                <a:cs typeface="Arial Black"/>
              </a:rPr>
              <a:t>called</a:t>
            </a:r>
            <a:r>
              <a:rPr sz="2800" spc="40" dirty="0">
                <a:latin typeface="Arial Black"/>
                <a:cs typeface="Arial Black"/>
              </a:rPr>
              <a:t> </a:t>
            </a:r>
            <a:r>
              <a:rPr sz="2800" spc="-290" dirty="0">
                <a:latin typeface="Arial Black"/>
                <a:cs typeface="Arial Black"/>
              </a:rPr>
              <a:t>nodes.</a:t>
            </a:r>
            <a:endParaRPr sz="2800">
              <a:latin typeface="Arial Black"/>
              <a:cs typeface="Arial Black"/>
            </a:endParaRPr>
          </a:p>
          <a:p>
            <a:pPr marL="12700" marR="5080">
              <a:lnSpc>
                <a:spcPts val="3360"/>
              </a:lnSpc>
              <a:spcBef>
                <a:spcPts val="105"/>
              </a:spcBef>
            </a:pPr>
            <a:r>
              <a:rPr sz="2800" spc="-320" dirty="0">
                <a:latin typeface="Arial Black"/>
                <a:cs typeface="Arial Black"/>
              </a:rPr>
              <a:t>Each </a:t>
            </a:r>
            <a:r>
              <a:rPr sz="2800" spc="-315" dirty="0">
                <a:latin typeface="Arial Black"/>
                <a:cs typeface="Arial Black"/>
              </a:rPr>
              <a:t>node has a </a:t>
            </a:r>
            <a:r>
              <a:rPr sz="2800" spc="-325" dirty="0">
                <a:latin typeface="Arial Black"/>
                <a:cs typeface="Arial Black"/>
              </a:rPr>
              <a:t>relationship </a:t>
            </a:r>
            <a:r>
              <a:rPr sz="2800" spc="-430" dirty="0">
                <a:latin typeface="Arial Black"/>
                <a:cs typeface="Arial Black"/>
              </a:rPr>
              <a:t>with </a:t>
            </a:r>
            <a:r>
              <a:rPr sz="2800" spc="-315" dirty="0">
                <a:latin typeface="Arial Black"/>
                <a:cs typeface="Arial Black"/>
              </a:rPr>
              <a:t>one or </a:t>
            </a:r>
            <a:r>
              <a:rPr sz="2800" spc="-355" dirty="0">
                <a:latin typeface="Arial Black"/>
                <a:cs typeface="Arial Black"/>
              </a:rPr>
              <a:t>more </a:t>
            </a:r>
            <a:r>
              <a:rPr sz="2800" spc="-320" dirty="0">
                <a:latin typeface="Arial Black"/>
                <a:cs typeface="Arial Black"/>
              </a:rPr>
              <a:t>nodes  </a:t>
            </a:r>
            <a:r>
              <a:rPr sz="2800" spc="-340" dirty="0">
                <a:latin typeface="Arial Black"/>
                <a:cs typeface="Arial Black"/>
              </a:rPr>
              <a:t>thereby </a:t>
            </a:r>
            <a:r>
              <a:rPr sz="2800" spc="-315" dirty="0">
                <a:latin typeface="Arial Black"/>
                <a:cs typeface="Arial Black"/>
              </a:rPr>
              <a:t>giving a </a:t>
            </a:r>
            <a:r>
              <a:rPr sz="2800" spc="-340" dirty="0">
                <a:latin typeface="Arial Black"/>
                <a:cs typeface="Arial Black"/>
              </a:rPr>
              <a:t>hierarchical</a:t>
            </a:r>
            <a:r>
              <a:rPr sz="2800" spc="-254" dirty="0">
                <a:latin typeface="Arial Black"/>
                <a:cs typeface="Arial Black"/>
              </a:rPr>
              <a:t> </a:t>
            </a:r>
            <a:r>
              <a:rPr sz="2800" spc="-345" dirty="0">
                <a:latin typeface="Arial Black"/>
                <a:cs typeface="Arial Black"/>
              </a:rPr>
              <a:t>structure.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0" y="334772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4196079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39" y="35560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19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19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39" y="497840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60" y="497840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80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80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60" y="35560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457200" h="533400">
                <a:moveTo>
                  <a:pt x="0" y="0"/>
                </a:moveTo>
                <a:lnTo>
                  <a:pt x="0" y="0"/>
                </a:lnTo>
              </a:path>
              <a:path w="4572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2510" y="42672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4267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39" y="35559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19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20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40" y="497839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60" y="497840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80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79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59" y="35560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457200" h="533400">
                <a:moveTo>
                  <a:pt x="0" y="0"/>
                </a:moveTo>
                <a:lnTo>
                  <a:pt x="0" y="0"/>
                </a:lnTo>
              </a:path>
              <a:path w="4572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4600" y="433832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5370" y="4224020"/>
            <a:ext cx="458470" cy="534670"/>
          </a:xfrm>
          <a:custGeom>
            <a:avLst/>
            <a:gdLst/>
            <a:ahLst/>
            <a:cxnLst/>
            <a:rect l="l" t="t" r="r" b="b"/>
            <a:pathLst>
              <a:path w="458470" h="53467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40" y="35559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20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699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19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39" y="497839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399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59" y="497839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79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699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80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60" y="35559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458470" h="534670">
                <a:moveTo>
                  <a:pt x="0" y="0"/>
                </a:moveTo>
                <a:lnTo>
                  <a:pt x="0" y="0"/>
                </a:lnTo>
              </a:path>
              <a:path w="458470" h="534670">
                <a:moveTo>
                  <a:pt x="458469" y="534669"/>
                </a:moveTo>
                <a:lnTo>
                  <a:pt x="458469" y="534669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9350" y="429514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8200" y="5029200"/>
            <a:ext cx="3200400" cy="547370"/>
          </a:xfrm>
          <a:custGeom>
            <a:avLst/>
            <a:gdLst/>
            <a:ahLst/>
            <a:cxnLst/>
            <a:rect l="l" t="t" r="r" b="b"/>
            <a:pathLst>
              <a:path w="3200400" h="54737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39" y="35559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19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20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40" y="497840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60" y="497839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80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79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59" y="35560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3200400" h="547370">
                <a:moveTo>
                  <a:pt x="0" y="0"/>
                </a:moveTo>
                <a:lnTo>
                  <a:pt x="0" y="0"/>
                </a:lnTo>
              </a:path>
              <a:path w="3200400" h="547370">
                <a:moveTo>
                  <a:pt x="457200" y="533400"/>
                </a:moveTo>
                <a:lnTo>
                  <a:pt x="457200" y="533400"/>
                </a:lnTo>
              </a:path>
              <a:path w="3200400" h="547370">
                <a:moveTo>
                  <a:pt x="914400" y="0"/>
                </a:moveTo>
                <a:lnTo>
                  <a:pt x="956357" y="4170"/>
                </a:lnTo>
                <a:lnTo>
                  <a:pt x="995491" y="16243"/>
                </a:lnTo>
                <a:lnTo>
                  <a:pt x="1031239" y="35559"/>
                </a:lnTo>
                <a:lnTo>
                  <a:pt x="1063037" y="61461"/>
                </a:lnTo>
                <a:lnTo>
                  <a:pt x="1090318" y="93290"/>
                </a:lnTo>
                <a:lnTo>
                  <a:pt x="1112520" y="130386"/>
                </a:lnTo>
                <a:lnTo>
                  <a:pt x="1129077" y="172092"/>
                </a:lnTo>
                <a:lnTo>
                  <a:pt x="1139425" y="217750"/>
                </a:lnTo>
                <a:lnTo>
                  <a:pt x="1143000" y="266700"/>
                </a:lnTo>
                <a:lnTo>
                  <a:pt x="1139425" y="315649"/>
                </a:lnTo>
                <a:lnTo>
                  <a:pt x="1129077" y="361307"/>
                </a:lnTo>
                <a:lnTo>
                  <a:pt x="1112520" y="403013"/>
                </a:lnTo>
                <a:lnTo>
                  <a:pt x="1090318" y="440109"/>
                </a:lnTo>
                <a:lnTo>
                  <a:pt x="1063037" y="471938"/>
                </a:lnTo>
                <a:lnTo>
                  <a:pt x="1031239" y="497840"/>
                </a:lnTo>
                <a:lnTo>
                  <a:pt x="995491" y="517156"/>
                </a:lnTo>
                <a:lnTo>
                  <a:pt x="956357" y="529229"/>
                </a:lnTo>
                <a:lnTo>
                  <a:pt x="914400" y="533400"/>
                </a:lnTo>
                <a:lnTo>
                  <a:pt x="872442" y="529229"/>
                </a:lnTo>
                <a:lnTo>
                  <a:pt x="833308" y="517156"/>
                </a:lnTo>
                <a:lnTo>
                  <a:pt x="797559" y="497839"/>
                </a:lnTo>
                <a:lnTo>
                  <a:pt x="765762" y="471938"/>
                </a:lnTo>
                <a:lnTo>
                  <a:pt x="738481" y="440109"/>
                </a:lnTo>
                <a:lnTo>
                  <a:pt x="716279" y="403013"/>
                </a:lnTo>
                <a:lnTo>
                  <a:pt x="699722" y="361307"/>
                </a:lnTo>
                <a:lnTo>
                  <a:pt x="689374" y="315649"/>
                </a:lnTo>
                <a:lnTo>
                  <a:pt x="685800" y="266700"/>
                </a:lnTo>
                <a:lnTo>
                  <a:pt x="689374" y="217750"/>
                </a:lnTo>
                <a:lnTo>
                  <a:pt x="699722" y="172092"/>
                </a:lnTo>
                <a:lnTo>
                  <a:pt x="716279" y="130386"/>
                </a:lnTo>
                <a:lnTo>
                  <a:pt x="738481" y="93290"/>
                </a:lnTo>
                <a:lnTo>
                  <a:pt x="765762" y="61461"/>
                </a:lnTo>
                <a:lnTo>
                  <a:pt x="797559" y="35560"/>
                </a:lnTo>
                <a:lnTo>
                  <a:pt x="833308" y="16243"/>
                </a:lnTo>
                <a:lnTo>
                  <a:pt x="872442" y="4170"/>
                </a:lnTo>
                <a:lnTo>
                  <a:pt x="914400" y="0"/>
                </a:lnTo>
                <a:close/>
              </a:path>
              <a:path w="3200400" h="547370">
                <a:moveTo>
                  <a:pt x="685800" y="0"/>
                </a:moveTo>
                <a:lnTo>
                  <a:pt x="685800" y="0"/>
                </a:lnTo>
              </a:path>
              <a:path w="3200400" h="547370">
                <a:moveTo>
                  <a:pt x="1143000" y="533400"/>
                </a:moveTo>
                <a:lnTo>
                  <a:pt x="1143000" y="533400"/>
                </a:lnTo>
              </a:path>
              <a:path w="3200400" h="547370">
                <a:moveTo>
                  <a:pt x="1600200" y="0"/>
                </a:moveTo>
                <a:lnTo>
                  <a:pt x="1642157" y="4170"/>
                </a:lnTo>
                <a:lnTo>
                  <a:pt x="1681291" y="16243"/>
                </a:lnTo>
                <a:lnTo>
                  <a:pt x="1717039" y="35559"/>
                </a:lnTo>
                <a:lnTo>
                  <a:pt x="1748837" y="61461"/>
                </a:lnTo>
                <a:lnTo>
                  <a:pt x="1776118" y="93290"/>
                </a:lnTo>
                <a:lnTo>
                  <a:pt x="1798320" y="130386"/>
                </a:lnTo>
                <a:lnTo>
                  <a:pt x="1814877" y="172092"/>
                </a:lnTo>
                <a:lnTo>
                  <a:pt x="1825225" y="217750"/>
                </a:lnTo>
                <a:lnTo>
                  <a:pt x="1828800" y="266700"/>
                </a:lnTo>
                <a:lnTo>
                  <a:pt x="1825225" y="315649"/>
                </a:lnTo>
                <a:lnTo>
                  <a:pt x="1814877" y="361307"/>
                </a:lnTo>
                <a:lnTo>
                  <a:pt x="1798320" y="403013"/>
                </a:lnTo>
                <a:lnTo>
                  <a:pt x="1776118" y="440109"/>
                </a:lnTo>
                <a:lnTo>
                  <a:pt x="1748837" y="471938"/>
                </a:lnTo>
                <a:lnTo>
                  <a:pt x="1717039" y="497840"/>
                </a:lnTo>
                <a:lnTo>
                  <a:pt x="1681291" y="517156"/>
                </a:lnTo>
                <a:lnTo>
                  <a:pt x="1642157" y="529229"/>
                </a:lnTo>
                <a:lnTo>
                  <a:pt x="1600200" y="533400"/>
                </a:lnTo>
                <a:lnTo>
                  <a:pt x="1558242" y="529229"/>
                </a:lnTo>
                <a:lnTo>
                  <a:pt x="1519108" y="517156"/>
                </a:lnTo>
                <a:lnTo>
                  <a:pt x="1483360" y="497839"/>
                </a:lnTo>
                <a:lnTo>
                  <a:pt x="1451562" y="471938"/>
                </a:lnTo>
                <a:lnTo>
                  <a:pt x="1424281" y="440109"/>
                </a:lnTo>
                <a:lnTo>
                  <a:pt x="1402080" y="403013"/>
                </a:lnTo>
                <a:lnTo>
                  <a:pt x="1385522" y="361307"/>
                </a:lnTo>
                <a:lnTo>
                  <a:pt x="1375174" y="315649"/>
                </a:lnTo>
                <a:lnTo>
                  <a:pt x="1371600" y="266700"/>
                </a:lnTo>
                <a:lnTo>
                  <a:pt x="1375174" y="217750"/>
                </a:lnTo>
                <a:lnTo>
                  <a:pt x="1385522" y="172092"/>
                </a:lnTo>
                <a:lnTo>
                  <a:pt x="1402080" y="130386"/>
                </a:lnTo>
                <a:lnTo>
                  <a:pt x="1424281" y="93290"/>
                </a:lnTo>
                <a:lnTo>
                  <a:pt x="1451562" y="61461"/>
                </a:lnTo>
                <a:lnTo>
                  <a:pt x="1483360" y="35560"/>
                </a:lnTo>
                <a:lnTo>
                  <a:pt x="1519108" y="16243"/>
                </a:lnTo>
                <a:lnTo>
                  <a:pt x="1558242" y="4170"/>
                </a:lnTo>
                <a:lnTo>
                  <a:pt x="1600200" y="0"/>
                </a:lnTo>
                <a:close/>
              </a:path>
              <a:path w="3200400" h="547370">
                <a:moveTo>
                  <a:pt x="1371600" y="0"/>
                </a:moveTo>
                <a:lnTo>
                  <a:pt x="1371600" y="0"/>
                </a:lnTo>
              </a:path>
              <a:path w="3200400" h="547370">
                <a:moveTo>
                  <a:pt x="1828800" y="533400"/>
                </a:moveTo>
                <a:lnTo>
                  <a:pt x="1828800" y="533400"/>
                </a:lnTo>
              </a:path>
              <a:path w="3200400" h="547370">
                <a:moveTo>
                  <a:pt x="2971800" y="13969"/>
                </a:moveTo>
                <a:lnTo>
                  <a:pt x="3013757" y="18140"/>
                </a:lnTo>
                <a:lnTo>
                  <a:pt x="3052891" y="30213"/>
                </a:lnTo>
                <a:lnTo>
                  <a:pt x="3088640" y="49529"/>
                </a:lnTo>
                <a:lnTo>
                  <a:pt x="3120437" y="75431"/>
                </a:lnTo>
                <a:lnTo>
                  <a:pt x="3147718" y="107260"/>
                </a:lnTo>
                <a:lnTo>
                  <a:pt x="3169920" y="144356"/>
                </a:lnTo>
                <a:lnTo>
                  <a:pt x="3186477" y="186062"/>
                </a:lnTo>
                <a:lnTo>
                  <a:pt x="3196825" y="231720"/>
                </a:lnTo>
                <a:lnTo>
                  <a:pt x="3200400" y="280669"/>
                </a:lnTo>
                <a:lnTo>
                  <a:pt x="3196825" y="329619"/>
                </a:lnTo>
                <a:lnTo>
                  <a:pt x="3186477" y="375277"/>
                </a:lnTo>
                <a:lnTo>
                  <a:pt x="3169919" y="416983"/>
                </a:lnTo>
                <a:lnTo>
                  <a:pt x="3147718" y="454079"/>
                </a:lnTo>
                <a:lnTo>
                  <a:pt x="3120437" y="485908"/>
                </a:lnTo>
                <a:lnTo>
                  <a:pt x="3088639" y="511809"/>
                </a:lnTo>
                <a:lnTo>
                  <a:pt x="3052891" y="531126"/>
                </a:lnTo>
                <a:lnTo>
                  <a:pt x="3013757" y="543199"/>
                </a:lnTo>
                <a:lnTo>
                  <a:pt x="2971800" y="547369"/>
                </a:lnTo>
                <a:lnTo>
                  <a:pt x="2929842" y="543199"/>
                </a:lnTo>
                <a:lnTo>
                  <a:pt x="2890708" y="531126"/>
                </a:lnTo>
                <a:lnTo>
                  <a:pt x="2854959" y="511809"/>
                </a:lnTo>
                <a:lnTo>
                  <a:pt x="2823162" y="485908"/>
                </a:lnTo>
                <a:lnTo>
                  <a:pt x="2795881" y="454079"/>
                </a:lnTo>
                <a:lnTo>
                  <a:pt x="2773679" y="416983"/>
                </a:lnTo>
                <a:lnTo>
                  <a:pt x="2757122" y="375277"/>
                </a:lnTo>
                <a:lnTo>
                  <a:pt x="2746774" y="329619"/>
                </a:lnTo>
                <a:lnTo>
                  <a:pt x="2743200" y="280669"/>
                </a:lnTo>
                <a:lnTo>
                  <a:pt x="2746774" y="231720"/>
                </a:lnTo>
                <a:lnTo>
                  <a:pt x="2757122" y="186062"/>
                </a:lnTo>
                <a:lnTo>
                  <a:pt x="2773680" y="144356"/>
                </a:lnTo>
                <a:lnTo>
                  <a:pt x="2795881" y="107260"/>
                </a:lnTo>
                <a:lnTo>
                  <a:pt x="2823162" y="75431"/>
                </a:lnTo>
                <a:lnTo>
                  <a:pt x="2854960" y="49530"/>
                </a:lnTo>
                <a:lnTo>
                  <a:pt x="2890708" y="30213"/>
                </a:lnTo>
                <a:lnTo>
                  <a:pt x="2929842" y="18140"/>
                </a:lnTo>
                <a:lnTo>
                  <a:pt x="2971800" y="13969"/>
                </a:lnTo>
                <a:close/>
              </a:path>
              <a:path w="3200400" h="547370">
                <a:moveTo>
                  <a:pt x="2743200" y="13969"/>
                </a:moveTo>
                <a:lnTo>
                  <a:pt x="2743200" y="13969"/>
                </a:lnTo>
              </a:path>
              <a:path w="3200400" h="547370">
                <a:moveTo>
                  <a:pt x="3200400" y="547369"/>
                </a:moveTo>
                <a:lnTo>
                  <a:pt x="3200400" y="547369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1420" y="511429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5029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39" y="35559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20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19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39" y="497840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60" y="497839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80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80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60" y="35560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457200" h="533400">
                <a:moveTo>
                  <a:pt x="0" y="0"/>
                </a:moveTo>
                <a:lnTo>
                  <a:pt x="0" y="0"/>
                </a:lnTo>
              </a:path>
              <a:path w="4572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9800" y="5100320"/>
            <a:ext cx="2294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755" algn="l"/>
                <a:tab pos="1365885" algn="l"/>
                <a:tab pos="2060575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E	F	G	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67200" y="5029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40" y="35559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20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19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39" y="497840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59" y="497839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79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80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60" y="35560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457200" h="533400">
                <a:moveTo>
                  <a:pt x="0" y="0"/>
                </a:moveTo>
                <a:lnTo>
                  <a:pt x="0" y="0"/>
                </a:lnTo>
              </a:path>
              <a:path w="4572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94200" y="51003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FF00"/>
                </a:solidFill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8200" y="58674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914400" y="0"/>
                </a:moveTo>
                <a:lnTo>
                  <a:pt x="956357" y="4170"/>
                </a:lnTo>
                <a:lnTo>
                  <a:pt x="995491" y="16243"/>
                </a:lnTo>
                <a:lnTo>
                  <a:pt x="1031239" y="35560"/>
                </a:lnTo>
                <a:lnTo>
                  <a:pt x="1063037" y="61461"/>
                </a:lnTo>
                <a:lnTo>
                  <a:pt x="1090318" y="93290"/>
                </a:lnTo>
                <a:lnTo>
                  <a:pt x="1112520" y="130386"/>
                </a:lnTo>
                <a:lnTo>
                  <a:pt x="1129077" y="172092"/>
                </a:lnTo>
                <a:lnTo>
                  <a:pt x="1139425" y="217750"/>
                </a:lnTo>
                <a:lnTo>
                  <a:pt x="1143000" y="266700"/>
                </a:lnTo>
                <a:lnTo>
                  <a:pt x="1139425" y="315649"/>
                </a:lnTo>
                <a:lnTo>
                  <a:pt x="1129077" y="361307"/>
                </a:lnTo>
                <a:lnTo>
                  <a:pt x="1112520" y="403013"/>
                </a:lnTo>
                <a:lnTo>
                  <a:pt x="1090318" y="440109"/>
                </a:lnTo>
                <a:lnTo>
                  <a:pt x="1063037" y="471938"/>
                </a:lnTo>
                <a:lnTo>
                  <a:pt x="1031239" y="497839"/>
                </a:lnTo>
                <a:lnTo>
                  <a:pt x="995491" y="517156"/>
                </a:lnTo>
                <a:lnTo>
                  <a:pt x="956357" y="529229"/>
                </a:lnTo>
                <a:lnTo>
                  <a:pt x="914400" y="533400"/>
                </a:lnTo>
                <a:lnTo>
                  <a:pt x="872442" y="529229"/>
                </a:lnTo>
                <a:lnTo>
                  <a:pt x="833308" y="517156"/>
                </a:lnTo>
                <a:lnTo>
                  <a:pt x="797559" y="497839"/>
                </a:lnTo>
                <a:lnTo>
                  <a:pt x="765762" y="471938"/>
                </a:lnTo>
                <a:lnTo>
                  <a:pt x="738481" y="440109"/>
                </a:lnTo>
                <a:lnTo>
                  <a:pt x="716279" y="403013"/>
                </a:lnTo>
                <a:lnTo>
                  <a:pt x="699722" y="361307"/>
                </a:lnTo>
                <a:lnTo>
                  <a:pt x="689374" y="315649"/>
                </a:lnTo>
                <a:lnTo>
                  <a:pt x="685800" y="266700"/>
                </a:lnTo>
                <a:lnTo>
                  <a:pt x="689374" y="217750"/>
                </a:lnTo>
                <a:lnTo>
                  <a:pt x="699722" y="172092"/>
                </a:lnTo>
                <a:lnTo>
                  <a:pt x="716279" y="130386"/>
                </a:lnTo>
                <a:lnTo>
                  <a:pt x="738481" y="93290"/>
                </a:lnTo>
                <a:lnTo>
                  <a:pt x="765762" y="61461"/>
                </a:lnTo>
                <a:lnTo>
                  <a:pt x="797559" y="35559"/>
                </a:lnTo>
                <a:lnTo>
                  <a:pt x="833308" y="16243"/>
                </a:lnTo>
                <a:lnTo>
                  <a:pt x="872442" y="4170"/>
                </a:lnTo>
                <a:lnTo>
                  <a:pt x="914400" y="0"/>
                </a:lnTo>
                <a:close/>
              </a:path>
              <a:path w="1143000" h="533400">
                <a:moveTo>
                  <a:pt x="685800" y="0"/>
                </a:moveTo>
                <a:lnTo>
                  <a:pt x="685800" y="0"/>
                </a:lnTo>
              </a:path>
              <a:path w="1143000" h="533400">
                <a:moveTo>
                  <a:pt x="1143000" y="533400"/>
                </a:moveTo>
                <a:lnTo>
                  <a:pt x="1143000" y="533400"/>
                </a:lnTo>
              </a:path>
              <a:path w="1143000" h="53340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39" y="35560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19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20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40" y="497839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60" y="497839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80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79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59" y="35559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1143000" h="533400">
                <a:moveTo>
                  <a:pt x="0" y="0"/>
                </a:moveTo>
                <a:lnTo>
                  <a:pt x="0" y="0"/>
                </a:lnTo>
              </a:path>
              <a:path w="11430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800" y="5938520"/>
            <a:ext cx="89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4375" algn="l"/>
              </a:tabLst>
            </a:pPr>
            <a:r>
              <a:rPr sz="2400" b="1" spc="-135" dirty="0">
                <a:solidFill>
                  <a:srgbClr val="FFFF00"/>
                </a:solidFill>
                <a:latin typeface="Arial"/>
                <a:cs typeface="Arial"/>
              </a:rPr>
              <a:t>K	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5867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39" y="35560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20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19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39" y="497839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60" y="497839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80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80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60" y="35559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457200" h="533400">
                <a:moveTo>
                  <a:pt x="0" y="0"/>
                </a:moveTo>
                <a:lnTo>
                  <a:pt x="0" y="0"/>
                </a:lnTo>
              </a:path>
              <a:path w="4572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70529" y="593852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66800" y="3657600"/>
            <a:ext cx="3352800" cy="2209800"/>
          </a:xfrm>
          <a:custGeom>
            <a:avLst/>
            <a:gdLst/>
            <a:ahLst/>
            <a:cxnLst/>
            <a:rect l="l" t="t" r="r" b="b"/>
            <a:pathLst>
              <a:path w="3352800" h="2209800">
                <a:moveTo>
                  <a:pt x="1170939" y="0"/>
                </a:moveTo>
                <a:lnTo>
                  <a:pt x="408940" y="609600"/>
                </a:lnTo>
              </a:path>
              <a:path w="3352800" h="2209800">
                <a:moveTo>
                  <a:pt x="1371600" y="152400"/>
                </a:moveTo>
                <a:lnTo>
                  <a:pt x="1371600" y="533400"/>
                </a:lnTo>
              </a:path>
              <a:path w="3352800" h="2209800">
                <a:moveTo>
                  <a:pt x="1600200" y="0"/>
                </a:moveTo>
                <a:lnTo>
                  <a:pt x="2590800" y="685800"/>
                </a:lnTo>
              </a:path>
              <a:path w="3352800" h="2209800">
                <a:moveTo>
                  <a:pt x="152400" y="1143000"/>
                </a:moveTo>
                <a:lnTo>
                  <a:pt x="76200" y="1371600"/>
                </a:lnTo>
              </a:path>
              <a:path w="3352800" h="2209800">
                <a:moveTo>
                  <a:pt x="457200" y="1066800"/>
                </a:moveTo>
                <a:lnTo>
                  <a:pt x="609600" y="1371600"/>
                </a:lnTo>
              </a:path>
              <a:path w="3352800" h="2209800">
                <a:moveTo>
                  <a:pt x="0" y="1905000"/>
                </a:moveTo>
                <a:lnTo>
                  <a:pt x="0" y="2209800"/>
                </a:lnTo>
              </a:path>
              <a:path w="3352800" h="2209800">
                <a:moveTo>
                  <a:pt x="685800" y="1905000"/>
                </a:moveTo>
                <a:lnTo>
                  <a:pt x="685800" y="2209800"/>
                </a:lnTo>
              </a:path>
              <a:path w="3352800" h="2209800">
                <a:moveTo>
                  <a:pt x="2057400" y="1905000"/>
                </a:moveTo>
                <a:lnTo>
                  <a:pt x="2057400" y="2209800"/>
                </a:lnTo>
              </a:path>
              <a:path w="3352800" h="2209800">
                <a:moveTo>
                  <a:pt x="1371600" y="1066800"/>
                </a:moveTo>
                <a:lnTo>
                  <a:pt x="1371600" y="1371600"/>
                </a:lnTo>
              </a:path>
              <a:path w="3352800" h="2209800">
                <a:moveTo>
                  <a:pt x="2743200" y="1096010"/>
                </a:moveTo>
                <a:lnTo>
                  <a:pt x="2743200" y="1399539"/>
                </a:lnTo>
              </a:path>
              <a:path w="3352800" h="2209800">
                <a:moveTo>
                  <a:pt x="2514600" y="990600"/>
                </a:moveTo>
                <a:lnTo>
                  <a:pt x="2133600" y="1371600"/>
                </a:lnTo>
              </a:path>
              <a:path w="3352800" h="2209800">
                <a:moveTo>
                  <a:pt x="2971800" y="990600"/>
                </a:moveTo>
                <a:lnTo>
                  <a:pt x="3352800" y="1371600"/>
                </a:lnTo>
              </a:path>
            </a:pathLst>
          </a:custGeom>
          <a:ln w="9344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16270" y="3310890"/>
            <a:ext cx="2150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800" algn="l"/>
              </a:tabLst>
            </a:pP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B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22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75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r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53200" y="3962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270557" y="4170"/>
                </a:lnTo>
                <a:lnTo>
                  <a:pt x="309691" y="16243"/>
                </a:lnTo>
                <a:lnTo>
                  <a:pt x="345439" y="35559"/>
                </a:lnTo>
                <a:lnTo>
                  <a:pt x="377237" y="61461"/>
                </a:lnTo>
                <a:lnTo>
                  <a:pt x="404518" y="93290"/>
                </a:lnTo>
                <a:lnTo>
                  <a:pt x="426719" y="130386"/>
                </a:lnTo>
                <a:lnTo>
                  <a:pt x="443277" y="172092"/>
                </a:lnTo>
                <a:lnTo>
                  <a:pt x="453625" y="217750"/>
                </a:lnTo>
                <a:lnTo>
                  <a:pt x="457200" y="266700"/>
                </a:lnTo>
                <a:lnTo>
                  <a:pt x="453625" y="315649"/>
                </a:lnTo>
                <a:lnTo>
                  <a:pt x="443277" y="361307"/>
                </a:lnTo>
                <a:lnTo>
                  <a:pt x="426720" y="403013"/>
                </a:lnTo>
                <a:lnTo>
                  <a:pt x="404518" y="440109"/>
                </a:lnTo>
                <a:lnTo>
                  <a:pt x="377237" y="471938"/>
                </a:lnTo>
                <a:lnTo>
                  <a:pt x="345440" y="497839"/>
                </a:lnTo>
                <a:lnTo>
                  <a:pt x="309691" y="517156"/>
                </a:lnTo>
                <a:lnTo>
                  <a:pt x="270557" y="529229"/>
                </a:lnTo>
                <a:lnTo>
                  <a:pt x="228600" y="533400"/>
                </a:lnTo>
                <a:lnTo>
                  <a:pt x="186642" y="529229"/>
                </a:lnTo>
                <a:lnTo>
                  <a:pt x="147508" y="517156"/>
                </a:lnTo>
                <a:lnTo>
                  <a:pt x="111760" y="497840"/>
                </a:lnTo>
                <a:lnTo>
                  <a:pt x="79962" y="471938"/>
                </a:lnTo>
                <a:lnTo>
                  <a:pt x="52681" y="440109"/>
                </a:lnTo>
                <a:lnTo>
                  <a:pt x="30480" y="403013"/>
                </a:lnTo>
                <a:lnTo>
                  <a:pt x="13922" y="361307"/>
                </a:lnTo>
                <a:lnTo>
                  <a:pt x="3574" y="315649"/>
                </a:lnTo>
                <a:lnTo>
                  <a:pt x="0" y="266700"/>
                </a:lnTo>
                <a:lnTo>
                  <a:pt x="3574" y="217750"/>
                </a:lnTo>
                <a:lnTo>
                  <a:pt x="13922" y="172092"/>
                </a:lnTo>
                <a:lnTo>
                  <a:pt x="30479" y="130386"/>
                </a:lnTo>
                <a:lnTo>
                  <a:pt x="52681" y="93290"/>
                </a:lnTo>
                <a:lnTo>
                  <a:pt x="79962" y="61461"/>
                </a:lnTo>
                <a:lnTo>
                  <a:pt x="111759" y="35560"/>
                </a:lnTo>
                <a:lnTo>
                  <a:pt x="147508" y="16243"/>
                </a:lnTo>
                <a:lnTo>
                  <a:pt x="186642" y="4170"/>
                </a:lnTo>
                <a:lnTo>
                  <a:pt x="228600" y="0"/>
                </a:lnTo>
                <a:close/>
              </a:path>
              <a:path w="457200" h="533400">
                <a:moveTo>
                  <a:pt x="0" y="0"/>
                </a:moveTo>
                <a:lnTo>
                  <a:pt x="0" y="0"/>
                </a:lnTo>
              </a:path>
              <a:path w="4572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13219" y="403352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39000" y="4696459"/>
            <a:ext cx="457200" cy="532130"/>
          </a:xfrm>
          <a:custGeom>
            <a:avLst/>
            <a:gdLst/>
            <a:ahLst/>
            <a:cxnLst/>
            <a:rect l="l" t="t" r="r" b="b"/>
            <a:pathLst>
              <a:path w="457200" h="532129">
                <a:moveTo>
                  <a:pt x="228600" y="0"/>
                </a:moveTo>
                <a:lnTo>
                  <a:pt x="275614" y="5258"/>
                </a:lnTo>
                <a:lnTo>
                  <a:pt x="318968" y="20399"/>
                </a:lnTo>
                <a:lnTo>
                  <a:pt x="357857" y="44469"/>
                </a:lnTo>
                <a:lnTo>
                  <a:pt x="391477" y="76517"/>
                </a:lnTo>
                <a:lnTo>
                  <a:pt x="419025" y="115589"/>
                </a:lnTo>
                <a:lnTo>
                  <a:pt x="439697" y="160734"/>
                </a:lnTo>
                <a:lnTo>
                  <a:pt x="452690" y="210998"/>
                </a:lnTo>
                <a:lnTo>
                  <a:pt x="457200" y="265429"/>
                </a:lnTo>
                <a:lnTo>
                  <a:pt x="453625" y="314379"/>
                </a:lnTo>
                <a:lnTo>
                  <a:pt x="443277" y="360037"/>
                </a:lnTo>
                <a:lnTo>
                  <a:pt x="426720" y="401743"/>
                </a:lnTo>
                <a:lnTo>
                  <a:pt x="404518" y="438839"/>
                </a:lnTo>
                <a:lnTo>
                  <a:pt x="377237" y="470668"/>
                </a:lnTo>
                <a:lnTo>
                  <a:pt x="345440" y="496569"/>
                </a:lnTo>
                <a:lnTo>
                  <a:pt x="309691" y="515886"/>
                </a:lnTo>
                <a:lnTo>
                  <a:pt x="270557" y="527959"/>
                </a:lnTo>
                <a:lnTo>
                  <a:pt x="228600" y="532129"/>
                </a:lnTo>
                <a:lnTo>
                  <a:pt x="186642" y="527959"/>
                </a:lnTo>
                <a:lnTo>
                  <a:pt x="147508" y="515886"/>
                </a:lnTo>
                <a:lnTo>
                  <a:pt x="111760" y="496569"/>
                </a:lnTo>
                <a:lnTo>
                  <a:pt x="79962" y="470668"/>
                </a:lnTo>
                <a:lnTo>
                  <a:pt x="52681" y="438839"/>
                </a:lnTo>
                <a:lnTo>
                  <a:pt x="30480" y="401743"/>
                </a:lnTo>
                <a:lnTo>
                  <a:pt x="13922" y="360037"/>
                </a:lnTo>
                <a:lnTo>
                  <a:pt x="3574" y="314379"/>
                </a:lnTo>
                <a:lnTo>
                  <a:pt x="0" y="265429"/>
                </a:lnTo>
                <a:lnTo>
                  <a:pt x="4509" y="210998"/>
                </a:lnTo>
                <a:lnTo>
                  <a:pt x="17502" y="160734"/>
                </a:lnTo>
                <a:lnTo>
                  <a:pt x="38174" y="115589"/>
                </a:lnTo>
                <a:lnTo>
                  <a:pt x="65722" y="76517"/>
                </a:lnTo>
                <a:lnTo>
                  <a:pt x="99342" y="44469"/>
                </a:lnTo>
                <a:lnTo>
                  <a:pt x="138231" y="20399"/>
                </a:lnTo>
                <a:lnTo>
                  <a:pt x="181585" y="5258"/>
                </a:lnTo>
                <a:lnTo>
                  <a:pt x="228600" y="0"/>
                </a:lnTo>
                <a:close/>
              </a:path>
              <a:path w="457200" h="532129">
                <a:moveTo>
                  <a:pt x="0" y="0"/>
                </a:moveTo>
                <a:lnTo>
                  <a:pt x="0" y="0"/>
                </a:lnTo>
              </a:path>
              <a:path w="457200" h="532129">
                <a:moveTo>
                  <a:pt x="457200" y="532129"/>
                </a:moveTo>
                <a:lnTo>
                  <a:pt x="457200" y="532129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52030" y="4766309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3600" y="4724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228600" y="0"/>
                </a:moveTo>
                <a:lnTo>
                  <a:pt x="270557" y="4127"/>
                </a:lnTo>
                <a:lnTo>
                  <a:pt x="309691" y="16083"/>
                </a:lnTo>
                <a:lnTo>
                  <a:pt x="345440" y="35230"/>
                </a:lnTo>
                <a:lnTo>
                  <a:pt x="377237" y="60932"/>
                </a:lnTo>
                <a:lnTo>
                  <a:pt x="404518" y="92549"/>
                </a:lnTo>
                <a:lnTo>
                  <a:pt x="426720" y="129445"/>
                </a:lnTo>
                <a:lnTo>
                  <a:pt x="443277" y="170983"/>
                </a:lnTo>
                <a:lnTo>
                  <a:pt x="453625" y="216523"/>
                </a:lnTo>
                <a:lnTo>
                  <a:pt x="457200" y="265430"/>
                </a:lnTo>
                <a:lnTo>
                  <a:pt x="453625" y="314379"/>
                </a:lnTo>
                <a:lnTo>
                  <a:pt x="443277" y="360037"/>
                </a:lnTo>
                <a:lnTo>
                  <a:pt x="426719" y="401743"/>
                </a:lnTo>
                <a:lnTo>
                  <a:pt x="404518" y="438839"/>
                </a:lnTo>
                <a:lnTo>
                  <a:pt x="377237" y="470668"/>
                </a:lnTo>
                <a:lnTo>
                  <a:pt x="345439" y="496569"/>
                </a:lnTo>
                <a:lnTo>
                  <a:pt x="309691" y="515886"/>
                </a:lnTo>
                <a:lnTo>
                  <a:pt x="270557" y="527959"/>
                </a:lnTo>
                <a:lnTo>
                  <a:pt x="228600" y="532130"/>
                </a:lnTo>
                <a:lnTo>
                  <a:pt x="186642" y="527959"/>
                </a:lnTo>
                <a:lnTo>
                  <a:pt x="147508" y="515886"/>
                </a:lnTo>
                <a:lnTo>
                  <a:pt x="111759" y="496569"/>
                </a:lnTo>
                <a:lnTo>
                  <a:pt x="79962" y="470668"/>
                </a:lnTo>
                <a:lnTo>
                  <a:pt x="52681" y="438839"/>
                </a:lnTo>
                <a:lnTo>
                  <a:pt x="30479" y="401743"/>
                </a:lnTo>
                <a:lnTo>
                  <a:pt x="13922" y="360037"/>
                </a:lnTo>
                <a:lnTo>
                  <a:pt x="3574" y="314379"/>
                </a:lnTo>
                <a:lnTo>
                  <a:pt x="0" y="265430"/>
                </a:lnTo>
                <a:lnTo>
                  <a:pt x="3574" y="216523"/>
                </a:lnTo>
                <a:lnTo>
                  <a:pt x="13922" y="170983"/>
                </a:lnTo>
                <a:lnTo>
                  <a:pt x="30480" y="129445"/>
                </a:lnTo>
                <a:lnTo>
                  <a:pt x="52681" y="92549"/>
                </a:lnTo>
                <a:lnTo>
                  <a:pt x="79962" y="60932"/>
                </a:lnTo>
                <a:lnTo>
                  <a:pt x="111760" y="35230"/>
                </a:lnTo>
                <a:lnTo>
                  <a:pt x="147508" y="16083"/>
                </a:lnTo>
                <a:lnTo>
                  <a:pt x="186642" y="4127"/>
                </a:lnTo>
                <a:lnTo>
                  <a:pt x="228600" y="0"/>
                </a:lnTo>
                <a:close/>
              </a:path>
              <a:path w="457200" h="533400">
                <a:moveTo>
                  <a:pt x="0" y="0"/>
                </a:moveTo>
                <a:lnTo>
                  <a:pt x="0" y="0"/>
                </a:lnTo>
              </a:path>
              <a:path w="457200" h="533400">
                <a:moveTo>
                  <a:pt x="457200" y="533400"/>
                </a:moveTo>
                <a:lnTo>
                  <a:pt x="457200" y="533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87109" y="4795520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95620" y="4419600"/>
            <a:ext cx="2481580" cy="1676400"/>
          </a:xfrm>
          <a:custGeom>
            <a:avLst/>
            <a:gdLst/>
            <a:ahLst/>
            <a:cxnLst/>
            <a:rect l="l" t="t" r="r" b="b"/>
            <a:pathLst>
              <a:path w="2481579" h="1676400">
                <a:moveTo>
                  <a:pt x="1033779" y="0"/>
                </a:moveTo>
                <a:lnTo>
                  <a:pt x="666750" y="304800"/>
                </a:lnTo>
              </a:path>
              <a:path w="2481579" h="1676400">
                <a:moveTo>
                  <a:pt x="1338579" y="0"/>
                </a:moveTo>
                <a:lnTo>
                  <a:pt x="1719579" y="304800"/>
                </a:lnTo>
              </a:path>
              <a:path w="2481579" h="1676400">
                <a:moveTo>
                  <a:pt x="228600" y="1143000"/>
                </a:moveTo>
                <a:lnTo>
                  <a:pt x="270557" y="1147127"/>
                </a:lnTo>
                <a:lnTo>
                  <a:pt x="309691" y="1159083"/>
                </a:lnTo>
                <a:lnTo>
                  <a:pt x="345440" y="1178230"/>
                </a:lnTo>
                <a:lnTo>
                  <a:pt x="377237" y="1203932"/>
                </a:lnTo>
                <a:lnTo>
                  <a:pt x="404518" y="1235549"/>
                </a:lnTo>
                <a:lnTo>
                  <a:pt x="426720" y="1272445"/>
                </a:lnTo>
                <a:lnTo>
                  <a:pt x="443277" y="1313983"/>
                </a:lnTo>
                <a:lnTo>
                  <a:pt x="453625" y="1359523"/>
                </a:lnTo>
                <a:lnTo>
                  <a:pt x="457200" y="1408430"/>
                </a:lnTo>
                <a:lnTo>
                  <a:pt x="453625" y="1457379"/>
                </a:lnTo>
                <a:lnTo>
                  <a:pt x="443277" y="1503037"/>
                </a:lnTo>
                <a:lnTo>
                  <a:pt x="426719" y="1544743"/>
                </a:lnTo>
                <a:lnTo>
                  <a:pt x="404518" y="1581839"/>
                </a:lnTo>
                <a:lnTo>
                  <a:pt x="377237" y="1613668"/>
                </a:lnTo>
                <a:lnTo>
                  <a:pt x="345439" y="1639570"/>
                </a:lnTo>
                <a:lnTo>
                  <a:pt x="309691" y="1658886"/>
                </a:lnTo>
                <a:lnTo>
                  <a:pt x="270557" y="1670959"/>
                </a:lnTo>
                <a:lnTo>
                  <a:pt x="228600" y="1675130"/>
                </a:lnTo>
                <a:lnTo>
                  <a:pt x="186642" y="1670959"/>
                </a:lnTo>
                <a:lnTo>
                  <a:pt x="147508" y="1658886"/>
                </a:lnTo>
                <a:lnTo>
                  <a:pt x="111759" y="1639570"/>
                </a:lnTo>
                <a:lnTo>
                  <a:pt x="79962" y="1613668"/>
                </a:lnTo>
                <a:lnTo>
                  <a:pt x="52681" y="1581839"/>
                </a:lnTo>
                <a:lnTo>
                  <a:pt x="30479" y="1544743"/>
                </a:lnTo>
                <a:lnTo>
                  <a:pt x="13922" y="1503037"/>
                </a:lnTo>
                <a:lnTo>
                  <a:pt x="3574" y="1457379"/>
                </a:lnTo>
                <a:lnTo>
                  <a:pt x="0" y="1408430"/>
                </a:lnTo>
                <a:lnTo>
                  <a:pt x="3574" y="1359523"/>
                </a:lnTo>
                <a:lnTo>
                  <a:pt x="13922" y="1313983"/>
                </a:lnTo>
                <a:lnTo>
                  <a:pt x="30480" y="1272445"/>
                </a:lnTo>
                <a:lnTo>
                  <a:pt x="52681" y="1235549"/>
                </a:lnTo>
                <a:lnTo>
                  <a:pt x="79962" y="1203932"/>
                </a:lnTo>
                <a:lnTo>
                  <a:pt x="111760" y="1178230"/>
                </a:lnTo>
                <a:lnTo>
                  <a:pt x="147508" y="1159083"/>
                </a:lnTo>
                <a:lnTo>
                  <a:pt x="186642" y="1147127"/>
                </a:lnTo>
                <a:lnTo>
                  <a:pt x="228600" y="1143000"/>
                </a:lnTo>
                <a:close/>
              </a:path>
              <a:path w="2481579" h="1676400">
                <a:moveTo>
                  <a:pt x="0" y="1143000"/>
                </a:moveTo>
                <a:lnTo>
                  <a:pt x="0" y="1143000"/>
                </a:lnTo>
              </a:path>
              <a:path w="2481579" h="1676400">
                <a:moveTo>
                  <a:pt x="457200" y="1676400"/>
                </a:moveTo>
                <a:lnTo>
                  <a:pt x="457200" y="1676400"/>
                </a:lnTo>
              </a:path>
              <a:path w="2481579" h="1676400">
                <a:moveTo>
                  <a:pt x="914400" y="1143000"/>
                </a:moveTo>
                <a:lnTo>
                  <a:pt x="956357" y="1147127"/>
                </a:lnTo>
                <a:lnTo>
                  <a:pt x="995491" y="1159083"/>
                </a:lnTo>
                <a:lnTo>
                  <a:pt x="1031239" y="1178230"/>
                </a:lnTo>
                <a:lnTo>
                  <a:pt x="1063037" y="1203932"/>
                </a:lnTo>
                <a:lnTo>
                  <a:pt x="1090318" y="1235549"/>
                </a:lnTo>
                <a:lnTo>
                  <a:pt x="1112519" y="1272445"/>
                </a:lnTo>
                <a:lnTo>
                  <a:pt x="1129077" y="1313983"/>
                </a:lnTo>
                <a:lnTo>
                  <a:pt x="1139425" y="1359523"/>
                </a:lnTo>
                <a:lnTo>
                  <a:pt x="1143000" y="1408430"/>
                </a:lnTo>
                <a:lnTo>
                  <a:pt x="1139425" y="1457379"/>
                </a:lnTo>
                <a:lnTo>
                  <a:pt x="1129077" y="1503037"/>
                </a:lnTo>
                <a:lnTo>
                  <a:pt x="1112520" y="1544743"/>
                </a:lnTo>
                <a:lnTo>
                  <a:pt x="1090318" y="1581839"/>
                </a:lnTo>
                <a:lnTo>
                  <a:pt x="1063037" y="1613668"/>
                </a:lnTo>
                <a:lnTo>
                  <a:pt x="1031240" y="1639570"/>
                </a:lnTo>
                <a:lnTo>
                  <a:pt x="995491" y="1658886"/>
                </a:lnTo>
                <a:lnTo>
                  <a:pt x="956357" y="1670959"/>
                </a:lnTo>
                <a:lnTo>
                  <a:pt x="914400" y="1675130"/>
                </a:lnTo>
                <a:lnTo>
                  <a:pt x="872442" y="1670959"/>
                </a:lnTo>
                <a:lnTo>
                  <a:pt x="833308" y="1658886"/>
                </a:lnTo>
                <a:lnTo>
                  <a:pt x="797559" y="1639570"/>
                </a:lnTo>
                <a:lnTo>
                  <a:pt x="765762" y="1613668"/>
                </a:lnTo>
                <a:lnTo>
                  <a:pt x="738481" y="1581839"/>
                </a:lnTo>
                <a:lnTo>
                  <a:pt x="716279" y="1544743"/>
                </a:lnTo>
                <a:lnTo>
                  <a:pt x="699722" y="1503037"/>
                </a:lnTo>
                <a:lnTo>
                  <a:pt x="689374" y="1457379"/>
                </a:lnTo>
                <a:lnTo>
                  <a:pt x="685800" y="1408430"/>
                </a:lnTo>
                <a:lnTo>
                  <a:pt x="689374" y="1359523"/>
                </a:lnTo>
                <a:lnTo>
                  <a:pt x="699722" y="1313983"/>
                </a:lnTo>
                <a:lnTo>
                  <a:pt x="716280" y="1272445"/>
                </a:lnTo>
                <a:lnTo>
                  <a:pt x="738481" y="1235549"/>
                </a:lnTo>
                <a:lnTo>
                  <a:pt x="765762" y="1203932"/>
                </a:lnTo>
                <a:lnTo>
                  <a:pt x="797560" y="1178230"/>
                </a:lnTo>
                <a:lnTo>
                  <a:pt x="833308" y="1159083"/>
                </a:lnTo>
                <a:lnTo>
                  <a:pt x="872442" y="1147127"/>
                </a:lnTo>
                <a:lnTo>
                  <a:pt x="914400" y="1143000"/>
                </a:lnTo>
                <a:close/>
              </a:path>
              <a:path w="2481579" h="1676400">
                <a:moveTo>
                  <a:pt x="685800" y="1143000"/>
                </a:moveTo>
                <a:lnTo>
                  <a:pt x="685800" y="1143000"/>
                </a:lnTo>
              </a:path>
              <a:path w="2481579" h="1676400">
                <a:moveTo>
                  <a:pt x="1143000" y="1676400"/>
                </a:moveTo>
                <a:lnTo>
                  <a:pt x="1143000" y="1676400"/>
                </a:lnTo>
              </a:path>
              <a:path w="2481579" h="1676400">
                <a:moveTo>
                  <a:pt x="1567179" y="1143000"/>
                </a:moveTo>
                <a:lnTo>
                  <a:pt x="1609137" y="1147127"/>
                </a:lnTo>
                <a:lnTo>
                  <a:pt x="1648271" y="1159083"/>
                </a:lnTo>
                <a:lnTo>
                  <a:pt x="1684019" y="1178230"/>
                </a:lnTo>
                <a:lnTo>
                  <a:pt x="1715817" y="1203932"/>
                </a:lnTo>
                <a:lnTo>
                  <a:pt x="1743098" y="1235549"/>
                </a:lnTo>
                <a:lnTo>
                  <a:pt x="1765299" y="1272445"/>
                </a:lnTo>
                <a:lnTo>
                  <a:pt x="1781857" y="1313983"/>
                </a:lnTo>
                <a:lnTo>
                  <a:pt x="1792205" y="1359523"/>
                </a:lnTo>
                <a:lnTo>
                  <a:pt x="1795779" y="1408430"/>
                </a:lnTo>
                <a:lnTo>
                  <a:pt x="1792205" y="1457379"/>
                </a:lnTo>
                <a:lnTo>
                  <a:pt x="1781857" y="1503037"/>
                </a:lnTo>
                <a:lnTo>
                  <a:pt x="1765300" y="1544743"/>
                </a:lnTo>
                <a:lnTo>
                  <a:pt x="1743098" y="1581839"/>
                </a:lnTo>
                <a:lnTo>
                  <a:pt x="1715817" y="1613668"/>
                </a:lnTo>
                <a:lnTo>
                  <a:pt x="1684020" y="1639570"/>
                </a:lnTo>
                <a:lnTo>
                  <a:pt x="1648271" y="1658886"/>
                </a:lnTo>
                <a:lnTo>
                  <a:pt x="1609137" y="1670959"/>
                </a:lnTo>
                <a:lnTo>
                  <a:pt x="1567179" y="1675130"/>
                </a:lnTo>
                <a:lnTo>
                  <a:pt x="1525222" y="1670959"/>
                </a:lnTo>
                <a:lnTo>
                  <a:pt x="1486088" y="1658886"/>
                </a:lnTo>
                <a:lnTo>
                  <a:pt x="1450340" y="1639570"/>
                </a:lnTo>
                <a:lnTo>
                  <a:pt x="1418542" y="1613668"/>
                </a:lnTo>
                <a:lnTo>
                  <a:pt x="1391261" y="1581839"/>
                </a:lnTo>
                <a:lnTo>
                  <a:pt x="1369060" y="1544743"/>
                </a:lnTo>
                <a:lnTo>
                  <a:pt x="1352502" y="1503037"/>
                </a:lnTo>
                <a:lnTo>
                  <a:pt x="1342154" y="1457379"/>
                </a:lnTo>
                <a:lnTo>
                  <a:pt x="1338579" y="1408430"/>
                </a:lnTo>
                <a:lnTo>
                  <a:pt x="1342154" y="1359523"/>
                </a:lnTo>
                <a:lnTo>
                  <a:pt x="1352502" y="1313983"/>
                </a:lnTo>
                <a:lnTo>
                  <a:pt x="1369059" y="1272445"/>
                </a:lnTo>
                <a:lnTo>
                  <a:pt x="1391261" y="1235549"/>
                </a:lnTo>
                <a:lnTo>
                  <a:pt x="1418542" y="1203932"/>
                </a:lnTo>
                <a:lnTo>
                  <a:pt x="1450339" y="1178230"/>
                </a:lnTo>
                <a:lnTo>
                  <a:pt x="1486088" y="1159083"/>
                </a:lnTo>
                <a:lnTo>
                  <a:pt x="1525222" y="1147127"/>
                </a:lnTo>
                <a:lnTo>
                  <a:pt x="1567179" y="1143000"/>
                </a:lnTo>
                <a:close/>
              </a:path>
              <a:path w="2481579" h="1676400">
                <a:moveTo>
                  <a:pt x="1338579" y="1143000"/>
                </a:moveTo>
                <a:lnTo>
                  <a:pt x="1338579" y="1143000"/>
                </a:lnTo>
              </a:path>
              <a:path w="2481579" h="1676400">
                <a:moveTo>
                  <a:pt x="1795779" y="1676400"/>
                </a:moveTo>
                <a:lnTo>
                  <a:pt x="1795779" y="1676400"/>
                </a:lnTo>
              </a:path>
              <a:path w="2481579" h="1676400">
                <a:moveTo>
                  <a:pt x="2252979" y="1143000"/>
                </a:moveTo>
                <a:lnTo>
                  <a:pt x="2294937" y="1147127"/>
                </a:lnTo>
                <a:lnTo>
                  <a:pt x="2334071" y="1159083"/>
                </a:lnTo>
                <a:lnTo>
                  <a:pt x="2369819" y="1178230"/>
                </a:lnTo>
                <a:lnTo>
                  <a:pt x="2401617" y="1203932"/>
                </a:lnTo>
                <a:lnTo>
                  <a:pt x="2428898" y="1235549"/>
                </a:lnTo>
                <a:lnTo>
                  <a:pt x="2451099" y="1272445"/>
                </a:lnTo>
                <a:lnTo>
                  <a:pt x="2467657" y="1313983"/>
                </a:lnTo>
                <a:lnTo>
                  <a:pt x="2478005" y="1359523"/>
                </a:lnTo>
                <a:lnTo>
                  <a:pt x="2481579" y="1408430"/>
                </a:lnTo>
                <a:lnTo>
                  <a:pt x="2478005" y="1457379"/>
                </a:lnTo>
                <a:lnTo>
                  <a:pt x="2467657" y="1503037"/>
                </a:lnTo>
                <a:lnTo>
                  <a:pt x="2451100" y="1544743"/>
                </a:lnTo>
                <a:lnTo>
                  <a:pt x="2428898" y="1581839"/>
                </a:lnTo>
                <a:lnTo>
                  <a:pt x="2401617" y="1613668"/>
                </a:lnTo>
                <a:lnTo>
                  <a:pt x="2369820" y="1639570"/>
                </a:lnTo>
                <a:lnTo>
                  <a:pt x="2334071" y="1658886"/>
                </a:lnTo>
                <a:lnTo>
                  <a:pt x="2294937" y="1670959"/>
                </a:lnTo>
                <a:lnTo>
                  <a:pt x="2252979" y="1675130"/>
                </a:lnTo>
                <a:lnTo>
                  <a:pt x="2211022" y="1670959"/>
                </a:lnTo>
                <a:lnTo>
                  <a:pt x="2171888" y="1658886"/>
                </a:lnTo>
                <a:lnTo>
                  <a:pt x="2136140" y="1639570"/>
                </a:lnTo>
                <a:lnTo>
                  <a:pt x="2104342" y="1613668"/>
                </a:lnTo>
                <a:lnTo>
                  <a:pt x="2077061" y="1581839"/>
                </a:lnTo>
                <a:lnTo>
                  <a:pt x="2054860" y="1544743"/>
                </a:lnTo>
                <a:lnTo>
                  <a:pt x="2038302" y="1503037"/>
                </a:lnTo>
                <a:lnTo>
                  <a:pt x="2027954" y="1457379"/>
                </a:lnTo>
                <a:lnTo>
                  <a:pt x="2024379" y="1408430"/>
                </a:lnTo>
                <a:lnTo>
                  <a:pt x="2027954" y="1359523"/>
                </a:lnTo>
                <a:lnTo>
                  <a:pt x="2038302" y="1313983"/>
                </a:lnTo>
                <a:lnTo>
                  <a:pt x="2054859" y="1272445"/>
                </a:lnTo>
                <a:lnTo>
                  <a:pt x="2077061" y="1235549"/>
                </a:lnTo>
                <a:lnTo>
                  <a:pt x="2104342" y="1203932"/>
                </a:lnTo>
                <a:lnTo>
                  <a:pt x="2136139" y="1178230"/>
                </a:lnTo>
                <a:lnTo>
                  <a:pt x="2171888" y="1159083"/>
                </a:lnTo>
                <a:lnTo>
                  <a:pt x="2211022" y="1147127"/>
                </a:lnTo>
                <a:lnTo>
                  <a:pt x="2252979" y="1143000"/>
                </a:lnTo>
                <a:close/>
              </a:path>
              <a:path w="2481579" h="1676400">
                <a:moveTo>
                  <a:pt x="2024379" y="1143000"/>
                </a:moveTo>
                <a:lnTo>
                  <a:pt x="2024379" y="1143000"/>
                </a:lnTo>
              </a:path>
              <a:path w="2481579" h="1676400">
                <a:moveTo>
                  <a:pt x="2481579" y="1676400"/>
                </a:moveTo>
                <a:lnTo>
                  <a:pt x="2481579" y="16764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697220" y="5633720"/>
            <a:ext cx="226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41755" algn="l"/>
                <a:tab pos="2027555" algn="l"/>
              </a:tabLst>
            </a:pPr>
            <a:r>
              <a:rPr sz="2400" b="1" spc="-135" dirty="0">
                <a:solidFill>
                  <a:srgbClr val="FFFF00"/>
                </a:solidFill>
                <a:latin typeface="Arial"/>
                <a:cs typeface="Arial"/>
              </a:rPr>
              <a:t>A	B	C	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67400" y="5181600"/>
            <a:ext cx="1910080" cy="381000"/>
          </a:xfrm>
          <a:custGeom>
            <a:avLst/>
            <a:gdLst/>
            <a:ahLst/>
            <a:cxnLst/>
            <a:rect l="l" t="t" r="r" b="b"/>
            <a:pathLst>
              <a:path w="1910079" h="381000">
                <a:moveTo>
                  <a:pt x="152400" y="0"/>
                </a:moveTo>
                <a:lnTo>
                  <a:pt x="0" y="381000"/>
                </a:lnTo>
              </a:path>
              <a:path w="1910079" h="381000">
                <a:moveTo>
                  <a:pt x="457200" y="0"/>
                </a:moveTo>
                <a:lnTo>
                  <a:pt x="609600" y="381000"/>
                </a:lnTo>
              </a:path>
              <a:path w="1910079" h="381000">
                <a:moveTo>
                  <a:pt x="1451609" y="0"/>
                </a:moveTo>
                <a:lnTo>
                  <a:pt x="1299209" y="381000"/>
                </a:lnTo>
              </a:path>
              <a:path w="1910079" h="381000">
                <a:moveTo>
                  <a:pt x="1757679" y="0"/>
                </a:moveTo>
                <a:lnTo>
                  <a:pt x="1910079" y="381000"/>
                </a:lnTo>
              </a:path>
            </a:pathLst>
          </a:custGeom>
          <a:ln w="38097">
            <a:solidFill>
              <a:srgbClr val="FF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27</a:t>
            </a:fld>
            <a:endParaRPr spc="-114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79" y="262890"/>
            <a:ext cx="249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28</a:t>
            </a:fld>
            <a:endParaRPr spc="-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74750"/>
            <a:ext cx="7779384" cy="3288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2800" spc="-315" dirty="0">
                <a:latin typeface="Arial Black"/>
                <a:cs typeface="Arial Black"/>
              </a:rPr>
              <a:t>Create a Tree </a:t>
            </a:r>
            <a:r>
              <a:rPr sz="2800" spc="-350" dirty="0">
                <a:latin typeface="Arial Black"/>
                <a:cs typeface="Arial Black"/>
              </a:rPr>
              <a:t>Structure </a:t>
            </a:r>
            <a:r>
              <a:rPr sz="2800" spc="-315" dirty="0">
                <a:latin typeface="Arial Black"/>
                <a:cs typeface="Arial Black"/>
              </a:rPr>
              <a:t>based on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15" dirty="0">
                <a:latin typeface="Arial Black"/>
                <a:cs typeface="Arial Black"/>
              </a:rPr>
              <a:t>given  </a:t>
            </a:r>
            <a:r>
              <a:rPr sz="2800" spc="-340" dirty="0">
                <a:latin typeface="Arial Black"/>
                <a:cs typeface="Arial Black"/>
              </a:rPr>
              <a:t>prefix </a:t>
            </a:r>
            <a:r>
              <a:rPr sz="2800" spc="-315" dirty="0">
                <a:latin typeface="Arial Black"/>
                <a:cs typeface="Arial Black"/>
              </a:rPr>
              <a:t>and </a:t>
            </a:r>
            <a:r>
              <a:rPr sz="2800" spc="-360" dirty="0">
                <a:latin typeface="Arial Black"/>
                <a:cs typeface="Arial Black"/>
              </a:rPr>
              <a:t>postfix</a:t>
            </a:r>
            <a:r>
              <a:rPr sz="2800" spc="180" dirty="0">
                <a:latin typeface="Arial Black"/>
                <a:cs typeface="Arial Black"/>
              </a:rPr>
              <a:t> </a:t>
            </a:r>
            <a:r>
              <a:rPr sz="2800" spc="-330" dirty="0">
                <a:latin typeface="Arial Black"/>
                <a:cs typeface="Arial Black"/>
              </a:rPr>
              <a:t>notation.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100">
              <a:latin typeface="Arial Black"/>
              <a:cs typeface="Arial Black"/>
            </a:endParaRPr>
          </a:p>
          <a:p>
            <a:pPr marL="318770">
              <a:lnSpc>
                <a:spcPct val="100000"/>
              </a:lnSpc>
              <a:tabLst>
                <a:tab pos="1228725" algn="l"/>
              </a:tabLst>
            </a:pPr>
            <a:r>
              <a:rPr sz="2800" spc="-210" dirty="0">
                <a:latin typeface="Arial Black"/>
                <a:cs typeface="Arial Black"/>
              </a:rPr>
              <a:t>1.)	</a:t>
            </a:r>
            <a:r>
              <a:rPr sz="2800" dirty="0">
                <a:latin typeface="Arial Black"/>
                <a:cs typeface="Arial Black"/>
              </a:rPr>
              <a:t>- </a:t>
            </a:r>
            <a:r>
              <a:rPr sz="2800" spc="-215" dirty="0">
                <a:latin typeface="Arial Black"/>
                <a:cs typeface="Arial Black"/>
              </a:rPr>
              <a:t>+ </a:t>
            </a:r>
            <a:r>
              <a:rPr sz="2800" dirty="0">
                <a:latin typeface="Arial Black"/>
                <a:cs typeface="Arial Black"/>
              </a:rPr>
              <a:t>/ </a:t>
            </a:r>
            <a:r>
              <a:rPr sz="2800" spc="-395" dirty="0">
                <a:latin typeface="Arial Black"/>
                <a:cs typeface="Arial Black"/>
              </a:rPr>
              <a:t>*A </a:t>
            </a:r>
            <a:r>
              <a:rPr sz="2800" spc="-315" dirty="0">
                <a:latin typeface="Arial Black"/>
                <a:cs typeface="Arial Black"/>
              </a:rPr>
              <a:t>B </a:t>
            </a:r>
            <a:r>
              <a:rPr sz="2800" spc="-155" dirty="0">
                <a:latin typeface="Arial Black"/>
                <a:cs typeface="Arial Black"/>
              </a:rPr>
              <a:t>G </a:t>
            </a:r>
            <a:r>
              <a:rPr sz="2800" spc="-315" dirty="0">
                <a:latin typeface="Arial Black"/>
                <a:cs typeface="Arial Black"/>
              </a:rPr>
              <a:t>M </a:t>
            </a:r>
            <a:r>
              <a:rPr sz="2800" spc="-470" dirty="0">
                <a:latin typeface="Arial Black"/>
                <a:cs typeface="Arial Black"/>
              </a:rPr>
              <a:t>* </a:t>
            </a:r>
            <a:r>
              <a:rPr sz="2800" spc="-535" dirty="0">
                <a:latin typeface="Arial Black"/>
                <a:cs typeface="Arial Black"/>
              </a:rPr>
              <a:t>^ </a:t>
            </a:r>
            <a:r>
              <a:rPr sz="2800" spc="-315" dirty="0">
                <a:latin typeface="Arial Black"/>
                <a:cs typeface="Arial Black"/>
              </a:rPr>
              <a:t>N 3 </a:t>
            </a:r>
            <a:r>
              <a:rPr sz="2800" dirty="0">
                <a:latin typeface="Arial Black"/>
                <a:cs typeface="Arial Black"/>
              </a:rPr>
              <a:t>- </a:t>
            </a:r>
            <a:r>
              <a:rPr sz="2800" spc="-215" dirty="0">
                <a:latin typeface="Arial Black"/>
                <a:cs typeface="Arial Black"/>
              </a:rPr>
              <a:t>+ </a:t>
            </a:r>
            <a:r>
              <a:rPr sz="2800" spc="-155" dirty="0">
                <a:latin typeface="Arial Black"/>
                <a:cs typeface="Arial Black"/>
              </a:rPr>
              <a:t>G </a:t>
            </a:r>
            <a:r>
              <a:rPr sz="2800" spc="-315" dirty="0">
                <a:latin typeface="Arial Black"/>
                <a:cs typeface="Arial Black"/>
              </a:rPr>
              <a:t>H </a:t>
            </a:r>
            <a:r>
              <a:rPr sz="2800" spc="-535" dirty="0">
                <a:latin typeface="Arial Black"/>
                <a:cs typeface="Arial Black"/>
              </a:rPr>
              <a:t>^ </a:t>
            </a:r>
            <a:r>
              <a:rPr sz="2800" spc="-315" dirty="0">
                <a:latin typeface="Arial Black"/>
                <a:cs typeface="Arial Black"/>
              </a:rPr>
              <a:t>I</a:t>
            </a:r>
            <a:r>
              <a:rPr sz="2800" spc="-325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Arial Black"/>
              <a:cs typeface="Arial Black"/>
            </a:endParaRPr>
          </a:p>
          <a:p>
            <a:pPr marL="318770">
              <a:lnSpc>
                <a:spcPct val="100000"/>
              </a:lnSpc>
              <a:tabLst>
                <a:tab pos="1227455" algn="l"/>
              </a:tabLst>
            </a:pPr>
            <a:r>
              <a:rPr sz="2800" spc="-210" dirty="0">
                <a:latin typeface="Arial Black"/>
                <a:cs typeface="Arial Black"/>
              </a:rPr>
              <a:t>2.)	</a:t>
            </a:r>
            <a:r>
              <a:rPr sz="2800" spc="-160" dirty="0">
                <a:latin typeface="Arial Black"/>
                <a:cs typeface="Arial Black"/>
              </a:rPr>
              <a:t>F </a:t>
            </a:r>
            <a:r>
              <a:rPr sz="2800" spc="-315" dirty="0">
                <a:latin typeface="Arial Black"/>
                <a:cs typeface="Arial Black"/>
              </a:rPr>
              <a:t>M 3 </a:t>
            </a:r>
            <a:r>
              <a:rPr sz="2800" spc="-535" dirty="0">
                <a:latin typeface="Arial Black"/>
                <a:cs typeface="Arial Black"/>
              </a:rPr>
              <a:t>^ </a:t>
            </a:r>
            <a:r>
              <a:rPr sz="2800" spc="-470" dirty="0">
                <a:latin typeface="Arial Black"/>
                <a:cs typeface="Arial Black"/>
              </a:rPr>
              <a:t>* </a:t>
            </a:r>
            <a:r>
              <a:rPr sz="2800" spc="-155" dirty="0">
                <a:latin typeface="Arial Black"/>
                <a:cs typeface="Arial Black"/>
              </a:rPr>
              <a:t>S </a:t>
            </a:r>
            <a:r>
              <a:rPr sz="2800" dirty="0">
                <a:latin typeface="Arial Black"/>
                <a:cs typeface="Arial Black"/>
              </a:rPr>
              <a:t>/ </a:t>
            </a:r>
            <a:r>
              <a:rPr sz="2800" spc="-465" dirty="0">
                <a:latin typeface="Arial Black"/>
                <a:cs typeface="Arial Black"/>
              </a:rPr>
              <a:t>K </a:t>
            </a:r>
            <a:r>
              <a:rPr sz="2800" spc="-470" dirty="0">
                <a:latin typeface="Arial Black"/>
                <a:cs typeface="Arial Black"/>
              </a:rPr>
              <a:t>* </a:t>
            </a:r>
            <a:r>
              <a:rPr sz="2800" spc="-315" dirty="0">
                <a:latin typeface="Arial Black"/>
                <a:cs typeface="Arial Black"/>
              </a:rPr>
              <a:t>M 3 </a:t>
            </a:r>
            <a:r>
              <a:rPr sz="2800" spc="-535" dirty="0">
                <a:latin typeface="Arial Black"/>
                <a:cs typeface="Arial Black"/>
              </a:rPr>
              <a:t>^ </a:t>
            </a:r>
            <a:r>
              <a:rPr sz="2800" spc="-315" dirty="0">
                <a:latin typeface="Arial Black"/>
                <a:cs typeface="Arial Black"/>
              </a:rPr>
              <a:t>L </a:t>
            </a:r>
            <a:r>
              <a:rPr sz="2800" spc="-470" dirty="0">
                <a:latin typeface="Arial Black"/>
                <a:cs typeface="Arial Black"/>
              </a:rPr>
              <a:t>* </a:t>
            </a:r>
            <a:r>
              <a:rPr sz="2800" dirty="0">
                <a:latin typeface="Arial Black"/>
                <a:cs typeface="Arial Black"/>
              </a:rPr>
              <a:t>- </a:t>
            </a:r>
            <a:r>
              <a:rPr sz="2800" spc="-155" dirty="0">
                <a:latin typeface="Arial Black"/>
                <a:cs typeface="Arial Black"/>
              </a:rPr>
              <a:t>Q P </a:t>
            </a:r>
            <a:r>
              <a:rPr sz="2800" spc="-315" dirty="0">
                <a:latin typeface="Arial Black"/>
                <a:cs typeface="Arial Black"/>
              </a:rPr>
              <a:t>2 </a:t>
            </a:r>
            <a:r>
              <a:rPr sz="2800" spc="-535" dirty="0">
                <a:latin typeface="Arial Black"/>
                <a:cs typeface="Arial Black"/>
              </a:rPr>
              <a:t>^ </a:t>
            </a:r>
            <a:r>
              <a:rPr sz="2800" spc="-470" dirty="0">
                <a:latin typeface="Arial Black"/>
                <a:cs typeface="Arial Black"/>
              </a:rPr>
              <a:t>*</a:t>
            </a:r>
            <a:r>
              <a:rPr sz="2800" spc="-325" dirty="0">
                <a:latin typeface="Arial Black"/>
                <a:cs typeface="Arial Black"/>
              </a:rPr>
              <a:t> </a:t>
            </a:r>
            <a:r>
              <a:rPr sz="2800" spc="-215" dirty="0">
                <a:latin typeface="Arial Black"/>
                <a:cs typeface="Arial Black"/>
              </a:rPr>
              <a:t>+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149350"/>
            <a:ext cx="12763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430" y="1121409"/>
            <a:ext cx="7188200" cy="51815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540"/>
              </a:spcBef>
              <a:tabLst>
                <a:tab pos="330835" algn="l"/>
              </a:tabLst>
            </a:pPr>
            <a:r>
              <a:rPr sz="1800" b="0" spc="-155" dirty="0">
                <a:solidFill>
                  <a:srgbClr val="000000"/>
                </a:solidFill>
                <a:latin typeface="Arial Black"/>
                <a:cs typeface="Arial Black"/>
              </a:rPr>
              <a:t>1.	</a:t>
            </a:r>
            <a:r>
              <a:rPr sz="1800" b="0" spc="-204" dirty="0">
                <a:solidFill>
                  <a:srgbClr val="000000"/>
                </a:solidFill>
                <a:latin typeface="Arial Black"/>
                <a:cs typeface="Arial Black"/>
              </a:rPr>
              <a:t>Write </a:t>
            </a:r>
            <a:r>
              <a:rPr sz="1800" b="0" spc="-200" dirty="0">
                <a:solidFill>
                  <a:srgbClr val="000000"/>
                </a:solidFill>
                <a:latin typeface="Arial Black"/>
                <a:cs typeface="Arial Black"/>
              </a:rPr>
              <a:t>a </a:t>
            </a:r>
            <a:r>
              <a:rPr sz="1800" b="0" spc="-105" dirty="0">
                <a:solidFill>
                  <a:srgbClr val="000000"/>
                </a:solidFill>
                <a:latin typeface="Arial Black"/>
                <a:cs typeface="Arial Black"/>
              </a:rPr>
              <a:t>C </a:t>
            </a:r>
            <a:r>
              <a:rPr sz="1800" b="0" spc="-220" dirty="0">
                <a:solidFill>
                  <a:srgbClr val="000000"/>
                </a:solidFill>
                <a:latin typeface="Arial Black"/>
                <a:cs typeface="Arial Black"/>
              </a:rPr>
              <a:t>program </a:t>
            </a:r>
            <a:r>
              <a:rPr sz="1800" b="0" spc="-250" dirty="0">
                <a:solidFill>
                  <a:srgbClr val="000000"/>
                </a:solidFill>
                <a:latin typeface="Arial Black"/>
                <a:cs typeface="Arial Black"/>
              </a:rPr>
              <a:t>to </a:t>
            </a:r>
            <a:r>
              <a:rPr sz="1800" b="0" spc="-225" dirty="0">
                <a:solidFill>
                  <a:srgbClr val="000000"/>
                </a:solidFill>
                <a:latin typeface="Arial Black"/>
                <a:cs typeface="Arial Black"/>
              </a:rPr>
              <a:t>search </a:t>
            </a:r>
            <a:r>
              <a:rPr sz="1800" b="0" spc="-204" dirty="0">
                <a:solidFill>
                  <a:srgbClr val="000000"/>
                </a:solidFill>
                <a:latin typeface="Arial Black"/>
                <a:cs typeface="Arial Black"/>
              </a:rPr>
              <a:t>for an </a:t>
            </a:r>
            <a:r>
              <a:rPr sz="1800" b="0" spc="-235" dirty="0">
                <a:solidFill>
                  <a:srgbClr val="000000"/>
                </a:solidFill>
                <a:latin typeface="Arial Black"/>
                <a:cs typeface="Arial Black"/>
              </a:rPr>
              <a:t>element </a:t>
            </a:r>
            <a:r>
              <a:rPr sz="1800" b="0" spc="-204" dirty="0">
                <a:solidFill>
                  <a:srgbClr val="000000"/>
                </a:solidFill>
                <a:latin typeface="Arial Black"/>
                <a:cs typeface="Arial Black"/>
              </a:rPr>
              <a:t>in an array </a:t>
            </a:r>
            <a:r>
              <a:rPr sz="1800" b="0" spc="-210" dirty="0">
                <a:solidFill>
                  <a:srgbClr val="000000"/>
                </a:solidFill>
                <a:latin typeface="Arial Black"/>
                <a:cs typeface="Arial Black"/>
              </a:rPr>
              <a:t>using Binary  </a:t>
            </a:r>
            <a:r>
              <a:rPr sz="1800" b="0" spc="-220" dirty="0">
                <a:solidFill>
                  <a:srgbClr val="000000"/>
                </a:solidFill>
                <a:latin typeface="Arial Black"/>
                <a:cs typeface="Arial Black"/>
              </a:rPr>
              <a:t>search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59" y="1908810"/>
            <a:ext cx="12763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2668269"/>
            <a:ext cx="12763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59" y="4085589"/>
            <a:ext cx="12763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159" y="5063489"/>
            <a:ext cx="12763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430" y="1879600"/>
            <a:ext cx="7749540" cy="38938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1019810">
              <a:lnSpc>
                <a:spcPts val="1730"/>
              </a:lnSpc>
              <a:spcBef>
                <a:spcPts val="515"/>
              </a:spcBef>
              <a:buAutoNum type="arabicPeriod" startAt="2"/>
              <a:tabLst>
                <a:tab pos="330835" algn="l"/>
                <a:tab pos="331470" algn="l"/>
              </a:tabLst>
            </a:pPr>
            <a:r>
              <a:rPr sz="1800" spc="-204" dirty="0">
                <a:latin typeface="Arial Black"/>
                <a:cs typeface="Arial Black"/>
              </a:rPr>
              <a:t>Write </a:t>
            </a: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800" spc="-105" dirty="0">
                <a:latin typeface="Arial Black"/>
                <a:cs typeface="Arial Black"/>
              </a:rPr>
              <a:t>C </a:t>
            </a:r>
            <a:r>
              <a:rPr sz="1800" spc="-220" dirty="0">
                <a:latin typeface="Arial Black"/>
                <a:cs typeface="Arial Black"/>
              </a:rPr>
              <a:t>program </a:t>
            </a:r>
            <a:r>
              <a:rPr sz="1800" spc="-250" dirty="0">
                <a:latin typeface="Arial Black"/>
                <a:cs typeface="Arial Black"/>
              </a:rPr>
              <a:t>to </a:t>
            </a:r>
            <a:r>
              <a:rPr sz="1800" spc="-229" dirty="0">
                <a:latin typeface="Arial Black"/>
                <a:cs typeface="Arial Black"/>
              </a:rPr>
              <a:t>sort </a:t>
            </a: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800" spc="-229" dirty="0">
                <a:latin typeface="Arial Black"/>
                <a:cs typeface="Arial Black"/>
              </a:rPr>
              <a:t>list </a:t>
            </a:r>
            <a:r>
              <a:rPr sz="1800" spc="-210" dirty="0">
                <a:latin typeface="Arial Black"/>
                <a:cs typeface="Arial Black"/>
              </a:rPr>
              <a:t>of </a:t>
            </a:r>
            <a:r>
              <a:rPr sz="1800" spc="-200" dirty="0">
                <a:latin typeface="Arial Black"/>
                <a:cs typeface="Arial Black"/>
              </a:rPr>
              <a:t>N </a:t>
            </a:r>
            <a:r>
              <a:rPr sz="1800" spc="-229" dirty="0">
                <a:latin typeface="Arial Black"/>
                <a:cs typeface="Arial Black"/>
              </a:rPr>
              <a:t>elements </a:t>
            </a:r>
            <a:r>
              <a:rPr sz="1800" spc="-204" dirty="0">
                <a:latin typeface="Arial Black"/>
                <a:cs typeface="Arial Black"/>
              </a:rPr>
              <a:t>using </a:t>
            </a:r>
            <a:r>
              <a:rPr sz="1800" spc="-210" dirty="0">
                <a:latin typeface="Arial Black"/>
                <a:cs typeface="Arial Black"/>
              </a:rPr>
              <a:t>Bubble </a:t>
            </a:r>
            <a:r>
              <a:rPr sz="1800" spc="-225" dirty="0">
                <a:latin typeface="Arial Black"/>
                <a:cs typeface="Arial Black"/>
              </a:rPr>
              <a:t>sort  </a:t>
            </a:r>
            <a:r>
              <a:rPr sz="1800" spc="-220" dirty="0">
                <a:latin typeface="Arial Black"/>
                <a:cs typeface="Arial Black"/>
              </a:rPr>
              <a:t>Technique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Black"/>
              <a:buAutoNum type="arabicPeriod" startAt="2"/>
            </a:pPr>
            <a:endParaRPr sz="1750">
              <a:latin typeface="Arial Black"/>
              <a:cs typeface="Arial Black"/>
            </a:endParaRPr>
          </a:p>
          <a:p>
            <a:pPr marL="12700" marR="5080">
              <a:lnSpc>
                <a:spcPct val="80000"/>
              </a:lnSpc>
              <a:spcBef>
                <a:spcPts val="5"/>
              </a:spcBef>
              <a:buAutoNum type="arabicPeriod" startAt="2"/>
              <a:tabLst>
                <a:tab pos="330835" algn="l"/>
                <a:tab pos="331470" algn="l"/>
                <a:tab pos="3232150" algn="l"/>
                <a:tab pos="3688715" algn="l"/>
                <a:tab pos="5567680" algn="l"/>
              </a:tabLst>
            </a:pPr>
            <a:r>
              <a:rPr sz="1800" spc="-204" dirty="0">
                <a:latin typeface="Arial Black"/>
                <a:cs typeface="Arial Black"/>
              </a:rPr>
              <a:t>Write </a:t>
            </a: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800" spc="-105" dirty="0">
                <a:latin typeface="Arial Black"/>
                <a:cs typeface="Arial Black"/>
              </a:rPr>
              <a:t>C </a:t>
            </a:r>
            <a:r>
              <a:rPr sz="1800" spc="-220" dirty="0">
                <a:latin typeface="Arial Black"/>
                <a:cs typeface="Arial Black"/>
              </a:rPr>
              <a:t>program </a:t>
            </a:r>
            <a:r>
              <a:rPr sz="1800" spc="-250" dirty="0">
                <a:latin typeface="Arial Black"/>
                <a:cs typeface="Arial Black"/>
              </a:rPr>
              <a:t>to </a:t>
            </a:r>
            <a:r>
              <a:rPr sz="1800" spc="-235" dirty="0">
                <a:latin typeface="Arial Black"/>
                <a:cs typeface="Arial Black"/>
              </a:rPr>
              <a:t>demonstrate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50" dirty="0">
                <a:latin typeface="Arial Black"/>
                <a:cs typeface="Arial Black"/>
              </a:rPr>
              <a:t>working </a:t>
            </a:r>
            <a:r>
              <a:rPr sz="1800" spc="-210" dirty="0">
                <a:latin typeface="Arial Black"/>
                <a:cs typeface="Arial Black"/>
              </a:rPr>
              <a:t>of </a:t>
            </a:r>
            <a:r>
              <a:rPr sz="1800" spc="-265" dirty="0">
                <a:latin typeface="Arial Black"/>
                <a:cs typeface="Arial Black"/>
              </a:rPr>
              <a:t>stack </a:t>
            </a:r>
            <a:r>
              <a:rPr sz="1800" spc="-210" dirty="0">
                <a:latin typeface="Arial Black"/>
                <a:cs typeface="Arial Black"/>
              </a:rPr>
              <a:t>of </a:t>
            </a:r>
            <a:r>
              <a:rPr sz="1800" spc="-180" dirty="0">
                <a:latin typeface="Arial Black"/>
                <a:cs typeface="Arial Black"/>
              </a:rPr>
              <a:t>size </a:t>
            </a:r>
            <a:r>
              <a:rPr sz="1800" spc="-200" dirty="0">
                <a:latin typeface="Arial Black"/>
                <a:cs typeface="Arial Black"/>
              </a:rPr>
              <a:t>N </a:t>
            </a:r>
            <a:r>
              <a:rPr sz="1800" spc="-210" dirty="0">
                <a:latin typeface="Arial Black"/>
                <a:cs typeface="Arial Black"/>
              </a:rPr>
              <a:t>using </a:t>
            </a:r>
            <a:r>
              <a:rPr sz="1800" spc="-204" dirty="0">
                <a:latin typeface="Arial Black"/>
                <a:cs typeface="Arial Black"/>
              </a:rPr>
              <a:t>an  </a:t>
            </a:r>
            <a:r>
              <a:rPr sz="1800" spc="-190" dirty="0">
                <a:latin typeface="Arial Black"/>
                <a:cs typeface="Arial Black"/>
              </a:rPr>
              <a:t>array. </a:t>
            </a:r>
            <a:r>
              <a:rPr sz="1800" spc="-204" dirty="0">
                <a:latin typeface="Arial Black"/>
                <a:cs typeface="Arial Black"/>
              </a:rPr>
              <a:t>The </a:t>
            </a:r>
            <a:r>
              <a:rPr sz="1800" spc="-235" dirty="0">
                <a:latin typeface="Arial Black"/>
                <a:cs typeface="Arial Black"/>
              </a:rPr>
              <a:t>elements </a:t>
            </a:r>
            <a:r>
              <a:rPr sz="1800" spc="-204" dirty="0">
                <a:latin typeface="Arial Black"/>
                <a:cs typeface="Arial Black"/>
              </a:rPr>
              <a:t>of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65" dirty="0">
                <a:latin typeface="Arial Black"/>
                <a:cs typeface="Arial Black"/>
              </a:rPr>
              <a:t>stack </a:t>
            </a:r>
            <a:r>
              <a:rPr sz="1800" spc="-240" dirty="0">
                <a:latin typeface="Arial Black"/>
                <a:cs typeface="Arial Black"/>
              </a:rPr>
              <a:t>may </a:t>
            </a:r>
            <a:r>
              <a:rPr sz="1800" spc="-220" dirty="0">
                <a:latin typeface="Arial Black"/>
                <a:cs typeface="Arial Black"/>
              </a:rPr>
              <a:t>assume </a:t>
            </a:r>
            <a:r>
              <a:rPr sz="1800" spc="-254" dirty="0">
                <a:latin typeface="Arial Black"/>
                <a:cs typeface="Arial Black"/>
              </a:rPr>
              <a:t>to </a:t>
            </a:r>
            <a:r>
              <a:rPr sz="1800" spc="-204" dirty="0">
                <a:latin typeface="Arial Black"/>
                <a:cs typeface="Arial Black"/>
              </a:rPr>
              <a:t>be of </a:t>
            </a:r>
            <a:r>
              <a:rPr sz="1800" spc="-229" dirty="0">
                <a:latin typeface="Arial Black"/>
                <a:cs typeface="Arial Black"/>
              </a:rPr>
              <a:t>type </a:t>
            </a:r>
            <a:r>
              <a:rPr sz="1800" spc="-220" dirty="0">
                <a:latin typeface="Arial Black"/>
                <a:cs typeface="Arial Black"/>
              </a:rPr>
              <a:t>integer </a:t>
            </a:r>
            <a:r>
              <a:rPr sz="1800" spc="-204" dirty="0">
                <a:latin typeface="Arial Black"/>
                <a:cs typeface="Arial Black"/>
              </a:rPr>
              <a:t>or </a:t>
            </a:r>
            <a:r>
              <a:rPr sz="1800" spc="-185" dirty="0">
                <a:latin typeface="Arial Black"/>
                <a:cs typeface="Arial Black"/>
              </a:rPr>
              <a:t>real,  </a:t>
            </a:r>
            <a:r>
              <a:rPr sz="1800" spc="-240" dirty="0">
                <a:latin typeface="Arial Black"/>
                <a:cs typeface="Arial Black"/>
              </a:rPr>
              <a:t>the  </a:t>
            </a:r>
            <a:r>
              <a:rPr sz="1800" spc="-220" dirty="0">
                <a:latin typeface="Arial Black"/>
                <a:cs typeface="Arial Black"/>
              </a:rPr>
              <a:t>operations </a:t>
            </a:r>
            <a:r>
              <a:rPr sz="1800" spc="-250" dirty="0">
                <a:latin typeface="Arial Black"/>
                <a:cs typeface="Arial Black"/>
              </a:rPr>
              <a:t>to</a:t>
            </a:r>
            <a:r>
              <a:rPr sz="1800" spc="-170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be</a:t>
            </a:r>
            <a:r>
              <a:rPr sz="1800" spc="-90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supported	</a:t>
            </a:r>
            <a:r>
              <a:rPr sz="1800" spc="-204" dirty="0">
                <a:latin typeface="Arial Black"/>
                <a:cs typeface="Arial Black"/>
              </a:rPr>
              <a:t>are	</a:t>
            </a:r>
            <a:r>
              <a:rPr sz="1800" spc="-155" dirty="0">
                <a:latin typeface="Arial Black"/>
                <a:cs typeface="Arial Black"/>
              </a:rPr>
              <a:t>1. PUSH </a:t>
            </a:r>
            <a:r>
              <a:rPr sz="1800" spc="10" dirty="0">
                <a:latin typeface="Arial Black"/>
                <a:cs typeface="Arial Black"/>
              </a:rPr>
              <a:t> </a:t>
            </a:r>
            <a:r>
              <a:rPr sz="1800" spc="-155" dirty="0">
                <a:latin typeface="Arial Black"/>
                <a:cs typeface="Arial Black"/>
              </a:rPr>
              <a:t>2.</a:t>
            </a:r>
            <a:r>
              <a:rPr sz="1800" spc="-90" dirty="0">
                <a:latin typeface="Arial Black"/>
                <a:cs typeface="Arial Black"/>
              </a:rPr>
              <a:t> </a:t>
            </a:r>
            <a:r>
              <a:rPr sz="1800" spc="-105" dirty="0">
                <a:latin typeface="Arial Black"/>
                <a:cs typeface="Arial Black"/>
              </a:rPr>
              <a:t>POP	</a:t>
            </a:r>
            <a:r>
              <a:rPr sz="1800" spc="-155" dirty="0">
                <a:latin typeface="Arial Black"/>
                <a:cs typeface="Arial Black"/>
              </a:rPr>
              <a:t>3. DISPLAY. </a:t>
            </a:r>
            <a:r>
              <a:rPr sz="1800" spc="-204" dirty="0">
                <a:latin typeface="Arial Black"/>
                <a:cs typeface="Arial Black"/>
              </a:rPr>
              <a:t>The  </a:t>
            </a:r>
            <a:r>
              <a:rPr sz="1800" spc="-220" dirty="0">
                <a:latin typeface="Arial Black"/>
                <a:cs typeface="Arial Black"/>
              </a:rPr>
              <a:t>program </a:t>
            </a:r>
            <a:r>
              <a:rPr sz="1800" spc="-204" dirty="0">
                <a:latin typeface="Arial Black"/>
                <a:cs typeface="Arial Black"/>
              </a:rPr>
              <a:t>should </a:t>
            </a:r>
            <a:r>
              <a:rPr sz="1800" spc="-229" dirty="0">
                <a:latin typeface="Arial Black"/>
                <a:cs typeface="Arial Black"/>
              </a:rPr>
              <a:t>print </a:t>
            </a:r>
            <a:r>
              <a:rPr sz="1800" spc="-215" dirty="0">
                <a:latin typeface="Arial Black"/>
                <a:cs typeface="Arial Black"/>
              </a:rPr>
              <a:t>appropriate </a:t>
            </a:r>
            <a:r>
              <a:rPr sz="1800" spc="-220" dirty="0">
                <a:latin typeface="Arial Black"/>
                <a:cs typeface="Arial Black"/>
              </a:rPr>
              <a:t>messages </a:t>
            </a:r>
            <a:r>
              <a:rPr sz="1800" spc="-204" dirty="0">
                <a:latin typeface="Arial Black"/>
                <a:cs typeface="Arial Black"/>
              </a:rPr>
              <a:t>for </a:t>
            </a:r>
            <a:r>
              <a:rPr sz="1800" spc="-185" dirty="0">
                <a:latin typeface="Arial Black"/>
                <a:cs typeface="Arial Black"/>
              </a:rPr>
              <a:t>STACK </a:t>
            </a:r>
            <a:r>
              <a:rPr sz="1800" spc="-220" dirty="0">
                <a:latin typeface="Arial Black"/>
                <a:cs typeface="Arial Black"/>
              </a:rPr>
              <a:t>overflow, </a:t>
            </a:r>
            <a:r>
              <a:rPr sz="1800" spc="-210" dirty="0">
                <a:latin typeface="Arial Black"/>
                <a:cs typeface="Arial Black"/>
              </a:rPr>
              <a:t>Under </a:t>
            </a:r>
            <a:r>
              <a:rPr sz="1800" spc="-254" dirty="0">
                <a:latin typeface="Arial Black"/>
                <a:cs typeface="Arial Black"/>
              </a:rPr>
              <a:t>flow  </a:t>
            </a:r>
            <a:r>
              <a:rPr sz="1800" spc="-210" dirty="0">
                <a:latin typeface="Arial Black"/>
                <a:cs typeface="Arial Black"/>
              </a:rPr>
              <a:t>and </a:t>
            </a:r>
            <a:r>
              <a:rPr sz="1800" spc="-225" dirty="0">
                <a:latin typeface="Arial Black"/>
                <a:cs typeface="Arial Black"/>
              </a:rPr>
              <a:t>empty, </a:t>
            </a:r>
            <a:r>
              <a:rPr sz="1800" spc="-204" dirty="0">
                <a:latin typeface="Arial Black"/>
                <a:cs typeface="Arial Black"/>
              </a:rPr>
              <a:t>use </a:t>
            </a:r>
            <a:r>
              <a:rPr sz="1800" spc="-215" dirty="0">
                <a:latin typeface="Arial Black"/>
                <a:cs typeface="Arial Black"/>
              </a:rPr>
              <a:t>separate </a:t>
            </a:r>
            <a:r>
              <a:rPr sz="1800" spc="-229" dirty="0">
                <a:latin typeface="Arial Black"/>
                <a:cs typeface="Arial Black"/>
              </a:rPr>
              <a:t>functions </a:t>
            </a:r>
            <a:r>
              <a:rPr sz="1800" spc="-250" dirty="0">
                <a:latin typeface="Arial Black"/>
                <a:cs typeface="Arial Black"/>
              </a:rPr>
              <a:t>to </a:t>
            </a:r>
            <a:r>
              <a:rPr sz="1800" spc="-260" dirty="0">
                <a:latin typeface="Arial Black"/>
                <a:cs typeface="Arial Black"/>
              </a:rPr>
              <a:t>detect </a:t>
            </a:r>
            <a:r>
              <a:rPr sz="1800" spc="-225" dirty="0">
                <a:latin typeface="Arial Black"/>
                <a:cs typeface="Arial Black"/>
              </a:rPr>
              <a:t>these</a:t>
            </a:r>
            <a:r>
              <a:rPr sz="1800" spc="-290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cases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Black"/>
              <a:buAutoNum type="arabicPeriod" startAt="2"/>
            </a:pPr>
            <a:endParaRPr sz="1750">
              <a:latin typeface="Arial Black"/>
              <a:cs typeface="Arial Black"/>
            </a:endParaRPr>
          </a:p>
          <a:p>
            <a:pPr marL="12700" marR="20320">
              <a:lnSpc>
                <a:spcPct val="79900"/>
              </a:lnSpc>
              <a:buAutoNum type="arabicPeriod" startAt="2"/>
              <a:tabLst>
                <a:tab pos="330835" algn="l"/>
                <a:tab pos="331470" algn="l"/>
              </a:tabLst>
            </a:pPr>
            <a:r>
              <a:rPr sz="1800" spc="-204" dirty="0">
                <a:latin typeface="Arial Black"/>
                <a:cs typeface="Arial Black"/>
              </a:rPr>
              <a:t>Write </a:t>
            </a: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800" spc="-105" dirty="0">
                <a:latin typeface="Arial Black"/>
                <a:cs typeface="Arial Black"/>
              </a:rPr>
              <a:t>C </a:t>
            </a:r>
            <a:r>
              <a:rPr sz="1800" spc="-220" dirty="0">
                <a:latin typeface="Arial Black"/>
                <a:cs typeface="Arial Black"/>
              </a:rPr>
              <a:t>program </a:t>
            </a:r>
            <a:r>
              <a:rPr sz="1800" spc="-250" dirty="0">
                <a:latin typeface="Arial Black"/>
                <a:cs typeface="Arial Black"/>
              </a:rPr>
              <a:t>to </a:t>
            </a:r>
            <a:r>
              <a:rPr sz="1800" spc="-229" dirty="0">
                <a:latin typeface="Arial Black"/>
                <a:cs typeface="Arial Black"/>
              </a:rPr>
              <a:t>simulate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50" dirty="0">
                <a:latin typeface="Arial Black"/>
                <a:cs typeface="Arial Black"/>
              </a:rPr>
              <a:t>working </a:t>
            </a:r>
            <a:r>
              <a:rPr sz="1800" spc="-210" dirty="0">
                <a:latin typeface="Arial Black"/>
                <a:cs typeface="Arial Black"/>
              </a:rPr>
              <a:t>of </a:t>
            </a:r>
            <a:r>
              <a:rPr sz="1800" spc="-204" dirty="0">
                <a:latin typeface="Arial Black"/>
                <a:cs typeface="Arial Black"/>
              </a:rPr>
              <a:t>an ordinary </a:t>
            </a:r>
            <a:r>
              <a:rPr sz="1800" spc="-190" dirty="0">
                <a:latin typeface="Arial Black"/>
                <a:cs typeface="Arial Black"/>
              </a:rPr>
              <a:t>Queue </a:t>
            </a:r>
            <a:r>
              <a:rPr sz="1800" spc="-210" dirty="0">
                <a:latin typeface="Arial Black"/>
                <a:cs typeface="Arial Black"/>
              </a:rPr>
              <a:t>using </a:t>
            </a:r>
            <a:r>
              <a:rPr sz="1800" spc="-204" dirty="0">
                <a:latin typeface="Arial Black"/>
                <a:cs typeface="Arial Black"/>
              </a:rPr>
              <a:t>an  </a:t>
            </a:r>
            <a:r>
              <a:rPr sz="1800" spc="-190" dirty="0">
                <a:latin typeface="Arial Black"/>
                <a:cs typeface="Arial Black"/>
              </a:rPr>
              <a:t>array. </a:t>
            </a:r>
            <a:r>
              <a:rPr sz="1800" spc="-195" dirty="0">
                <a:latin typeface="Arial Black"/>
                <a:cs typeface="Arial Black"/>
              </a:rPr>
              <a:t>Provide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20" dirty="0">
                <a:latin typeface="Arial Black"/>
                <a:cs typeface="Arial Black"/>
              </a:rPr>
              <a:t>operations </a:t>
            </a:r>
            <a:r>
              <a:rPr sz="1800" spc="-145" dirty="0">
                <a:latin typeface="Arial Black"/>
                <a:cs typeface="Arial Black"/>
              </a:rPr>
              <a:t>QINSERT, </a:t>
            </a:r>
            <a:r>
              <a:rPr sz="1800" spc="-135" dirty="0">
                <a:latin typeface="Arial Black"/>
                <a:cs typeface="Arial Black"/>
              </a:rPr>
              <a:t>QDELETE </a:t>
            </a:r>
            <a:r>
              <a:rPr sz="1800" spc="-210" dirty="0">
                <a:latin typeface="Arial Black"/>
                <a:cs typeface="Arial Black"/>
              </a:rPr>
              <a:t>and </a:t>
            </a:r>
            <a:r>
              <a:rPr sz="1800" spc="-150" dirty="0">
                <a:latin typeface="Arial Black"/>
                <a:cs typeface="Arial Black"/>
              </a:rPr>
              <a:t>QDISPLAY. </a:t>
            </a:r>
            <a:r>
              <a:rPr sz="1800" spc="-229" dirty="0">
                <a:latin typeface="Arial Black"/>
                <a:cs typeface="Arial Black"/>
              </a:rPr>
              <a:t>Check 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190" dirty="0">
                <a:latin typeface="Arial Black"/>
                <a:cs typeface="Arial Black"/>
              </a:rPr>
              <a:t>Queue </a:t>
            </a:r>
            <a:r>
              <a:rPr sz="1800" spc="-240" dirty="0">
                <a:latin typeface="Arial Black"/>
                <a:cs typeface="Arial Black"/>
              </a:rPr>
              <a:t>status </a:t>
            </a:r>
            <a:r>
              <a:rPr sz="1800" spc="-204" dirty="0">
                <a:latin typeface="Arial Black"/>
                <a:cs typeface="Arial Black"/>
              </a:rPr>
              <a:t>for </a:t>
            </a:r>
            <a:r>
              <a:rPr sz="1800" spc="-245" dirty="0">
                <a:latin typeface="Arial Black"/>
                <a:cs typeface="Arial Black"/>
              </a:rPr>
              <a:t>empty</a:t>
            </a:r>
            <a:r>
              <a:rPr sz="1800" spc="-260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and </a:t>
            </a:r>
            <a:r>
              <a:rPr sz="1800" spc="-185" dirty="0">
                <a:latin typeface="Arial Black"/>
                <a:cs typeface="Arial Black"/>
              </a:rPr>
              <a:t>full.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Black"/>
              <a:buAutoNum type="arabicPeriod" startAt="2"/>
            </a:pPr>
            <a:endParaRPr sz="1750">
              <a:latin typeface="Arial Black"/>
              <a:cs typeface="Arial Black"/>
            </a:endParaRPr>
          </a:p>
          <a:p>
            <a:pPr marL="12700" marR="57785">
              <a:lnSpc>
                <a:spcPts val="1730"/>
              </a:lnSpc>
              <a:buAutoNum type="arabicPeriod" startAt="2"/>
              <a:tabLst>
                <a:tab pos="330835" algn="l"/>
                <a:tab pos="331470" algn="l"/>
              </a:tabLst>
            </a:pPr>
            <a:r>
              <a:rPr sz="1800" spc="-204" dirty="0">
                <a:latin typeface="Arial Black"/>
                <a:cs typeface="Arial Black"/>
              </a:rPr>
              <a:t>Write </a:t>
            </a: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800" spc="-105" dirty="0">
                <a:latin typeface="Arial Black"/>
                <a:cs typeface="Arial Black"/>
              </a:rPr>
              <a:t>C </a:t>
            </a:r>
            <a:r>
              <a:rPr sz="1800" spc="-220" dirty="0">
                <a:latin typeface="Arial Black"/>
                <a:cs typeface="Arial Black"/>
              </a:rPr>
              <a:t>program </a:t>
            </a:r>
            <a:r>
              <a:rPr sz="1800" spc="-250" dirty="0">
                <a:latin typeface="Arial Black"/>
                <a:cs typeface="Arial Black"/>
              </a:rPr>
              <a:t>to </a:t>
            </a:r>
            <a:r>
              <a:rPr sz="1800" spc="-229" dirty="0">
                <a:latin typeface="Arial Black"/>
                <a:cs typeface="Arial Black"/>
              </a:rPr>
              <a:t>simulate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50" dirty="0">
                <a:latin typeface="Arial Black"/>
                <a:cs typeface="Arial Black"/>
              </a:rPr>
              <a:t>working </a:t>
            </a:r>
            <a:r>
              <a:rPr sz="1800" spc="-210" dirty="0">
                <a:latin typeface="Arial Black"/>
                <a:cs typeface="Arial Black"/>
              </a:rPr>
              <a:t>of </a:t>
            </a:r>
            <a:r>
              <a:rPr sz="1800" spc="-204" dirty="0">
                <a:latin typeface="Arial Black"/>
                <a:cs typeface="Arial Black"/>
              </a:rPr>
              <a:t>an </a:t>
            </a:r>
            <a:r>
              <a:rPr sz="1800" spc="-210" dirty="0">
                <a:latin typeface="Arial Black"/>
                <a:cs typeface="Arial Black"/>
              </a:rPr>
              <a:t>Circular </a:t>
            </a:r>
            <a:r>
              <a:rPr sz="1800" spc="-190" dirty="0">
                <a:latin typeface="Arial Black"/>
                <a:cs typeface="Arial Black"/>
              </a:rPr>
              <a:t>Queue </a:t>
            </a:r>
            <a:r>
              <a:rPr sz="1800" spc="-210" dirty="0">
                <a:latin typeface="Arial Black"/>
                <a:cs typeface="Arial Black"/>
              </a:rPr>
              <a:t>using </a:t>
            </a:r>
            <a:r>
              <a:rPr sz="1800" spc="-204" dirty="0">
                <a:latin typeface="Arial Black"/>
                <a:cs typeface="Arial Black"/>
              </a:rPr>
              <a:t>an  </a:t>
            </a:r>
            <a:r>
              <a:rPr sz="1800" spc="-190" dirty="0">
                <a:latin typeface="Arial Black"/>
                <a:cs typeface="Arial Black"/>
              </a:rPr>
              <a:t>array. </a:t>
            </a:r>
            <a:r>
              <a:rPr sz="1800" spc="-195" dirty="0">
                <a:latin typeface="Arial Black"/>
                <a:cs typeface="Arial Black"/>
              </a:rPr>
              <a:t>Provide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20" dirty="0">
                <a:latin typeface="Arial Black"/>
                <a:cs typeface="Arial Black"/>
              </a:rPr>
              <a:t>operations </a:t>
            </a:r>
            <a:r>
              <a:rPr sz="1800" spc="-140" dirty="0">
                <a:latin typeface="Arial Black"/>
                <a:cs typeface="Arial Black"/>
              </a:rPr>
              <a:t>CQINSERT, </a:t>
            </a:r>
            <a:r>
              <a:rPr sz="1800" spc="-130" dirty="0">
                <a:latin typeface="Arial Black"/>
                <a:cs typeface="Arial Black"/>
              </a:rPr>
              <a:t>CQDELETE </a:t>
            </a:r>
            <a:r>
              <a:rPr sz="1800" spc="-210" dirty="0">
                <a:latin typeface="Arial Black"/>
                <a:cs typeface="Arial Black"/>
              </a:rPr>
              <a:t>and </a:t>
            </a:r>
            <a:r>
              <a:rPr sz="1800" spc="-145" dirty="0">
                <a:latin typeface="Arial Black"/>
                <a:cs typeface="Arial Black"/>
              </a:rPr>
              <a:t>CQDISPLAY.  </a:t>
            </a:r>
            <a:r>
              <a:rPr sz="1800" spc="-229" dirty="0">
                <a:latin typeface="Arial Black"/>
                <a:cs typeface="Arial Black"/>
              </a:rPr>
              <a:t>Check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10" dirty="0">
                <a:latin typeface="Arial Black"/>
                <a:cs typeface="Arial Black"/>
              </a:rPr>
              <a:t>Circular </a:t>
            </a:r>
            <a:r>
              <a:rPr sz="1800" spc="-190" dirty="0">
                <a:latin typeface="Arial Black"/>
                <a:cs typeface="Arial Black"/>
              </a:rPr>
              <a:t>Queue </a:t>
            </a:r>
            <a:r>
              <a:rPr sz="1800" spc="-235" dirty="0">
                <a:latin typeface="Arial Black"/>
                <a:cs typeface="Arial Black"/>
              </a:rPr>
              <a:t>status </a:t>
            </a:r>
            <a:r>
              <a:rPr sz="1800" spc="-204" dirty="0">
                <a:latin typeface="Arial Black"/>
                <a:cs typeface="Arial Black"/>
              </a:rPr>
              <a:t>for </a:t>
            </a:r>
            <a:r>
              <a:rPr sz="1800" spc="-245" dirty="0">
                <a:latin typeface="Arial Black"/>
                <a:cs typeface="Arial Black"/>
              </a:rPr>
              <a:t>empty </a:t>
            </a:r>
            <a:r>
              <a:rPr sz="1800" spc="-210" dirty="0">
                <a:latin typeface="Arial Black"/>
                <a:cs typeface="Arial Black"/>
              </a:rPr>
              <a:t>and</a:t>
            </a:r>
            <a:r>
              <a:rPr sz="1800" spc="-330" dirty="0">
                <a:latin typeface="Arial Black"/>
                <a:cs typeface="Arial Black"/>
              </a:rPr>
              <a:t> </a:t>
            </a:r>
            <a:r>
              <a:rPr sz="1800" spc="-190" dirty="0">
                <a:latin typeface="Arial Black"/>
                <a:cs typeface="Arial Black"/>
              </a:rPr>
              <a:t>full.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194310"/>
            <a:ext cx="82296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29</a:t>
            </a:fld>
            <a:endParaRPr spc="-114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59" y="1513840"/>
            <a:ext cx="1165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25" b="0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b="0" spc="-44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b="0" spc="-355" dirty="0">
                <a:solidFill>
                  <a:srgbClr val="EA631A"/>
                </a:solidFill>
                <a:latin typeface="Arial Black"/>
                <a:cs typeface="Arial Black"/>
              </a:rPr>
              <a:t>Data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59" y="2049780"/>
            <a:ext cx="7840345" cy="34505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80670" algn="just">
              <a:lnSpc>
                <a:spcPct val="100000"/>
              </a:lnSpc>
              <a:spcBef>
                <a:spcPts val="520"/>
              </a:spcBef>
            </a:pPr>
            <a:r>
              <a:rPr sz="2800" spc="-390" dirty="0">
                <a:latin typeface="Arial Black"/>
                <a:cs typeface="Arial Black"/>
              </a:rPr>
              <a:t>It </a:t>
            </a:r>
            <a:r>
              <a:rPr sz="2800" spc="-315" dirty="0">
                <a:latin typeface="Arial Black"/>
                <a:cs typeface="Arial Black"/>
              </a:rPr>
              <a:t>is</a:t>
            </a:r>
            <a:r>
              <a:rPr sz="2800" spc="30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an </a:t>
            </a:r>
            <a:r>
              <a:rPr sz="2800" spc="-365" dirty="0">
                <a:latin typeface="Arial Black"/>
                <a:cs typeface="Arial Black"/>
              </a:rPr>
              <a:t>entity </a:t>
            </a:r>
            <a:r>
              <a:rPr sz="2800" spc="-345" dirty="0">
                <a:latin typeface="Arial Black"/>
                <a:cs typeface="Arial Black"/>
              </a:rPr>
              <a:t>piece </a:t>
            </a:r>
            <a:r>
              <a:rPr sz="2800" spc="-315" dirty="0">
                <a:latin typeface="Arial Black"/>
                <a:cs typeface="Arial Black"/>
              </a:rPr>
              <a:t>of </a:t>
            </a:r>
            <a:r>
              <a:rPr sz="2800" spc="-345" dirty="0">
                <a:latin typeface="Arial Black"/>
                <a:cs typeface="Arial Black"/>
              </a:rPr>
              <a:t>information </a:t>
            </a:r>
            <a:r>
              <a:rPr sz="2800" spc="-395" dirty="0">
                <a:latin typeface="Arial Black"/>
                <a:cs typeface="Arial Black"/>
              </a:rPr>
              <a:t>that </a:t>
            </a:r>
            <a:r>
              <a:rPr sz="2800" spc="-315" dirty="0">
                <a:latin typeface="Arial Black"/>
                <a:cs typeface="Arial Black"/>
              </a:rPr>
              <a:t>is</a:t>
            </a:r>
            <a:r>
              <a:rPr sz="2800" spc="-155" dirty="0">
                <a:latin typeface="Arial Black"/>
                <a:cs typeface="Arial Black"/>
              </a:rPr>
              <a:t> </a:t>
            </a:r>
            <a:r>
              <a:rPr sz="2800" spc="-345" dirty="0">
                <a:latin typeface="Arial Black"/>
                <a:cs typeface="Arial Black"/>
              </a:rPr>
              <a:t>fact.</a:t>
            </a:r>
            <a:endParaRPr sz="2800">
              <a:latin typeface="Arial Black"/>
              <a:cs typeface="Arial Black"/>
            </a:endParaRPr>
          </a:p>
          <a:p>
            <a:pPr marL="25400" algn="just">
              <a:lnSpc>
                <a:spcPct val="100000"/>
              </a:lnSpc>
              <a:spcBef>
                <a:spcPts val="480"/>
              </a:spcBef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52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395" dirty="0">
                <a:solidFill>
                  <a:srgbClr val="EA631A"/>
                </a:solidFill>
                <a:latin typeface="Arial Black"/>
                <a:cs typeface="Arial Black"/>
              </a:rPr>
              <a:t>Information</a:t>
            </a:r>
            <a:endParaRPr sz="3200">
              <a:latin typeface="Arial Black"/>
              <a:cs typeface="Arial Black"/>
            </a:endParaRPr>
          </a:p>
          <a:p>
            <a:pPr marL="307975" algn="just">
              <a:lnSpc>
                <a:spcPct val="100000"/>
              </a:lnSpc>
              <a:spcBef>
                <a:spcPts val="320"/>
              </a:spcBef>
            </a:pPr>
            <a:r>
              <a:rPr sz="2800" spc="-360" dirty="0">
                <a:latin typeface="Arial Black"/>
                <a:cs typeface="Arial Black"/>
              </a:rPr>
              <a:t>Instruction </a:t>
            </a:r>
            <a:r>
              <a:rPr sz="2800" spc="-215" dirty="0">
                <a:latin typeface="Arial Black"/>
                <a:cs typeface="Arial Black"/>
              </a:rPr>
              <a:t>+</a:t>
            </a:r>
            <a:r>
              <a:rPr sz="2800" spc="-525" dirty="0">
                <a:latin typeface="Arial Black"/>
                <a:cs typeface="Arial Black"/>
              </a:rPr>
              <a:t> </a:t>
            </a:r>
            <a:r>
              <a:rPr sz="2800" spc="-320" dirty="0">
                <a:latin typeface="Arial Black"/>
                <a:cs typeface="Arial Black"/>
              </a:rPr>
              <a:t>Data</a:t>
            </a:r>
            <a:endParaRPr sz="2800">
              <a:latin typeface="Arial Black"/>
              <a:cs typeface="Arial Black"/>
            </a:endParaRPr>
          </a:p>
          <a:p>
            <a:pPr marL="25400" algn="just">
              <a:lnSpc>
                <a:spcPct val="100000"/>
              </a:lnSpc>
              <a:spcBef>
                <a:spcPts val="400"/>
              </a:spcBef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592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355" dirty="0">
                <a:solidFill>
                  <a:srgbClr val="EA631A"/>
                </a:solidFill>
                <a:latin typeface="Arial Black"/>
                <a:cs typeface="Arial Black"/>
              </a:rPr>
              <a:t>Data</a:t>
            </a:r>
            <a:r>
              <a:rPr sz="3200" spc="-550" dirty="0">
                <a:solidFill>
                  <a:srgbClr val="EA631A"/>
                </a:solidFill>
                <a:latin typeface="Arial Black"/>
                <a:cs typeface="Arial Black"/>
              </a:rPr>
              <a:t> </a:t>
            </a:r>
            <a:r>
              <a:rPr sz="3200" spc="-400" dirty="0">
                <a:solidFill>
                  <a:srgbClr val="EA631A"/>
                </a:solidFill>
                <a:latin typeface="Arial Black"/>
                <a:cs typeface="Arial Black"/>
              </a:rPr>
              <a:t>Structure</a:t>
            </a:r>
            <a:endParaRPr sz="3200">
              <a:latin typeface="Arial Black"/>
              <a:cs typeface="Arial Black"/>
            </a:endParaRPr>
          </a:p>
          <a:p>
            <a:pPr marL="280670" marR="17780" indent="113030" algn="just">
              <a:lnSpc>
                <a:spcPct val="101000"/>
              </a:lnSpc>
              <a:spcBef>
                <a:spcPts val="765"/>
              </a:spcBef>
            </a:pPr>
            <a:r>
              <a:rPr sz="2800" spc="-390" dirty="0">
                <a:latin typeface="Arial Black"/>
                <a:cs typeface="Arial Black"/>
              </a:rPr>
              <a:t>It </a:t>
            </a:r>
            <a:r>
              <a:rPr sz="2800" spc="-310" dirty="0">
                <a:latin typeface="Arial Black"/>
                <a:cs typeface="Arial Black"/>
              </a:rPr>
              <a:t>is </a:t>
            </a:r>
            <a:r>
              <a:rPr sz="2800" spc="-315" dirty="0">
                <a:latin typeface="Arial Black"/>
                <a:cs typeface="Arial Black"/>
              </a:rPr>
              <a:t>a </a:t>
            </a:r>
            <a:r>
              <a:rPr sz="2800" spc="-420" dirty="0">
                <a:latin typeface="Arial Black"/>
                <a:cs typeface="Arial Black"/>
              </a:rPr>
              <a:t>way </a:t>
            </a:r>
            <a:r>
              <a:rPr sz="2800" spc="-315" dirty="0">
                <a:latin typeface="Arial Black"/>
                <a:cs typeface="Arial Black"/>
              </a:rPr>
              <a:t>of </a:t>
            </a:r>
            <a:r>
              <a:rPr sz="2800" spc="-300" dirty="0">
                <a:latin typeface="Arial Black"/>
                <a:cs typeface="Arial Black"/>
              </a:rPr>
              <a:t>organizing </a:t>
            </a:r>
            <a:r>
              <a:rPr sz="2800" spc="-355" dirty="0">
                <a:latin typeface="Arial Black"/>
                <a:cs typeface="Arial Black"/>
              </a:rPr>
              <a:t>data </a:t>
            </a:r>
            <a:r>
              <a:rPr sz="2800" spc="-395" dirty="0">
                <a:latin typeface="Arial Black"/>
                <a:cs typeface="Arial Black"/>
              </a:rPr>
              <a:t>that </a:t>
            </a:r>
            <a:r>
              <a:rPr sz="2800" spc="-330" dirty="0">
                <a:latin typeface="Arial Black"/>
                <a:cs typeface="Arial Black"/>
              </a:rPr>
              <a:t>considers </a:t>
            </a:r>
            <a:r>
              <a:rPr sz="2800" spc="-370" dirty="0">
                <a:latin typeface="Arial Black"/>
                <a:cs typeface="Arial Black"/>
              </a:rPr>
              <a:t>not  </a:t>
            </a:r>
            <a:r>
              <a:rPr sz="2800" spc="-315" dirty="0">
                <a:latin typeface="Arial Black"/>
                <a:cs typeface="Arial Black"/>
              </a:rPr>
              <a:t>only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80" dirty="0">
                <a:latin typeface="Arial Black"/>
                <a:cs typeface="Arial Black"/>
              </a:rPr>
              <a:t>items </a:t>
            </a:r>
            <a:r>
              <a:rPr sz="2800" spc="-340" dirty="0">
                <a:latin typeface="Arial Black"/>
                <a:cs typeface="Arial Black"/>
              </a:rPr>
              <a:t>stored </a:t>
            </a:r>
            <a:r>
              <a:rPr sz="2800" spc="-370" dirty="0">
                <a:latin typeface="Arial Black"/>
                <a:cs typeface="Arial Black"/>
              </a:rPr>
              <a:t>but </a:t>
            </a:r>
            <a:r>
              <a:rPr sz="2800" spc="-315" dirty="0">
                <a:latin typeface="Arial Black"/>
                <a:cs typeface="Arial Black"/>
              </a:rPr>
              <a:t>also </a:t>
            </a:r>
            <a:r>
              <a:rPr sz="2800" spc="-365" dirty="0">
                <a:latin typeface="Arial Black"/>
                <a:cs typeface="Arial Black"/>
              </a:rPr>
              <a:t>the </a:t>
            </a:r>
            <a:r>
              <a:rPr sz="2800" spc="-330" dirty="0">
                <a:latin typeface="Arial Black"/>
                <a:cs typeface="Arial Black"/>
              </a:rPr>
              <a:t>relationship </a:t>
            </a:r>
            <a:r>
              <a:rPr sz="2800" spc="-320" dirty="0">
                <a:latin typeface="Arial Black"/>
                <a:cs typeface="Arial Black"/>
              </a:rPr>
              <a:t>of  </a:t>
            </a:r>
            <a:r>
              <a:rPr sz="2800" spc="-350" dirty="0">
                <a:latin typeface="Arial Black"/>
                <a:cs typeface="Arial Black"/>
              </a:rPr>
              <a:t>each</a:t>
            </a:r>
            <a:r>
              <a:rPr sz="2800" spc="-165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data.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74320"/>
            <a:ext cx="822960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3</a:t>
            </a:fld>
            <a:endParaRPr spc="-114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490980"/>
            <a:ext cx="11112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90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30" y="1468120"/>
            <a:ext cx="7676515" cy="90296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59"/>
              </a:spcBef>
            </a:pPr>
            <a:r>
              <a:rPr sz="1500" spc="-125" dirty="0">
                <a:latin typeface="Arial Black"/>
                <a:cs typeface="Arial Black"/>
              </a:rPr>
              <a:t>6. </a:t>
            </a:r>
            <a:r>
              <a:rPr sz="1500" spc="-170" dirty="0">
                <a:latin typeface="Arial Black"/>
                <a:cs typeface="Arial Black"/>
              </a:rPr>
              <a:t>Using </a:t>
            </a:r>
            <a:r>
              <a:rPr sz="1500" spc="-190" dirty="0">
                <a:latin typeface="Arial Black"/>
                <a:cs typeface="Arial Black"/>
              </a:rPr>
              <a:t>dynamic </a:t>
            </a:r>
            <a:r>
              <a:rPr sz="1500" spc="-170" dirty="0">
                <a:latin typeface="Arial Black"/>
                <a:cs typeface="Arial Black"/>
              </a:rPr>
              <a:t>variables and </a:t>
            </a:r>
            <a:r>
              <a:rPr sz="1500" spc="-180" dirty="0">
                <a:latin typeface="Arial Black"/>
                <a:cs typeface="Arial Black"/>
              </a:rPr>
              <a:t>pointers </a:t>
            </a:r>
            <a:r>
              <a:rPr sz="1500" spc="-170" dirty="0">
                <a:latin typeface="Arial Black"/>
                <a:cs typeface="Arial Black"/>
              </a:rPr>
              <a:t>Write a </a:t>
            </a:r>
            <a:r>
              <a:rPr sz="1500" spc="-85" dirty="0">
                <a:latin typeface="Arial Black"/>
                <a:cs typeface="Arial Black"/>
              </a:rPr>
              <a:t>C </a:t>
            </a:r>
            <a:r>
              <a:rPr sz="1500" spc="-180" dirty="0">
                <a:latin typeface="Arial Black"/>
                <a:cs typeface="Arial Black"/>
              </a:rPr>
              <a:t>program </a:t>
            </a:r>
            <a:r>
              <a:rPr sz="1500" spc="-210" dirty="0">
                <a:latin typeface="Arial Black"/>
                <a:cs typeface="Arial Black"/>
              </a:rPr>
              <a:t>to </a:t>
            </a:r>
            <a:r>
              <a:rPr sz="1500" spc="-204" dirty="0">
                <a:latin typeface="Arial Black"/>
                <a:cs typeface="Arial Black"/>
              </a:rPr>
              <a:t>construct </a:t>
            </a:r>
            <a:r>
              <a:rPr sz="1500" spc="-170" dirty="0">
                <a:latin typeface="Arial Black"/>
                <a:cs typeface="Arial Black"/>
              </a:rPr>
              <a:t>a singly </a:t>
            </a:r>
            <a:r>
              <a:rPr sz="1500" spc="-180" dirty="0">
                <a:latin typeface="Arial Black"/>
                <a:cs typeface="Arial Black"/>
              </a:rPr>
              <a:t>linked </a:t>
            </a:r>
            <a:r>
              <a:rPr sz="1500" spc="-190" dirty="0">
                <a:latin typeface="Arial Black"/>
                <a:cs typeface="Arial Black"/>
              </a:rPr>
              <a:t>list  </a:t>
            </a:r>
            <a:r>
              <a:rPr sz="1500" spc="-185" dirty="0">
                <a:latin typeface="Arial Black"/>
                <a:cs typeface="Arial Black"/>
              </a:rPr>
              <a:t>consisting </a:t>
            </a:r>
            <a:r>
              <a:rPr sz="1500" spc="-170" dirty="0">
                <a:latin typeface="Arial Black"/>
                <a:cs typeface="Arial Black"/>
              </a:rPr>
              <a:t>of </a:t>
            </a:r>
            <a:r>
              <a:rPr sz="1500" spc="-200" dirty="0">
                <a:latin typeface="Arial Black"/>
                <a:cs typeface="Arial Black"/>
              </a:rPr>
              <a:t>the </a:t>
            </a:r>
            <a:r>
              <a:rPr sz="1500" spc="-190" dirty="0">
                <a:latin typeface="Arial Black"/>
                <a:cs typeface="Arial Black"/>
              </a:rPr>
              <a:t>following </a:t>
            </a:r>
            <a:r>
              <a:rPr sz="1500" spc="-185" dirty="0">
                <a:latin typeface="Arial Black"/>
                <a:cs typeface="Arial Black"/>
              </a:rPr>
              <a:t>information </a:t>
            </a:r>
            <a:r>
              <a:rPr sz="1500" spc="-170" dirty="0">
                <a:latin typeface="Arial Black"/>
                <a:cs typeface="Arial Black"/>
              </a:rPr>
              <a:t>in </a:t>
            </a:r>
            <a:r>
              <a:rPr sz="1500" spc="-190" dirty="0">
                <a:latin typeface="Arial Black"/>
                <a:cs typeface="Arial Black"/>
              </a:rPr>
              <a:t>each</a:t>
            </a:r>
            <a:r>
              <a:rPr sz="1500" spc="-45" dirty="0">
                <a:latin typeface="Arial Black"/>
                <a:cs typeface="Arial Black"/>
              </a:rPr>
              <a:t> </a:t>
            </a:r>
            <a:r>
              <a:rPr sz="1500" spc="-150" dirty="0">
                <a:latin typeface="Arial Black"/>
                <a:cs typeface="Arial Black"/>
              </a:rPr>
              <a:t>node;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219575" algn="l"/>
              </a:tabLst>
            </a:pPr>
            <a:r>
              <a:rPr sz="1500" spc="-150" dirty="0">
                <a:latin typeface="Arial Black"/>
                <a:cs typeface="Arial Black"/>
              </a:rPr>
              <a:t>Roll </a:t>
            </a:r>
            <a:r>
              <a:rPr sz="1500" dirty="0">
                <a:latin typeface="Arial Black"/>
                <a:cs typeface="Arial Black"/>
              </a:rPr>
              <a:t>- </a:t>
            </a:r>
            <a:r>
              <a:rPr sz="1500" spc="-170" dirty="0">
                <a:latin typeface="Arial Black"/>
                <a:cs typeface="Arial Black"/>
              </a:rPr>
              <a:t>No </a:t>
            </a:r>
            <a:r>
              <a:rPr sz="1500" spc="-150" dirty="0">
                <a:latin typeface="Arial Black"/>
                <a:cs typeface="Arial Black"/>
              </a:rPr>
              <a:t>(Integer), </a:t>
            </a:r>
            <a:r>
              <a:rPr sz="1500" spc="-190" dirty="0">
                <a:latin typeface="Arial Black"/>
                <a:cs typeface="Arial Black"/>
              </a:rPr>
              <a:t>Name </a:t>
            </a:r>
            <a:r>
              <a:rPr sz="1500" spc="-180" dirty="0">
                <a:latin typeface="Arial Black"/>
                <a:cs typeface="Arial Black"/>
              </a:rPr>
              <a:t> </a:t>
            </a:r>
            <a:r>
              <a:rPr sz="1500" spc="-170" dirty="0">
                <a:latin typeface="Arial Black"/>
                <a:cs typeface="Arial Black"/>
              </a:rPr>
              <a:t>(Character</a:t>
            </a:r>
            <a:r>
              <a:rPr sz="1500" spc="-65" dirty="0">
                <a:latin typeface="Arial Black"/>
                <a:cs typeface="Arial Black"/>
              </a:rPr>
              <a:t> </a:t>
            </a:r>
            <a:r>
              <a:rPr sz="1500" spc="-170" dirty="0">
                <a:latin typeface="Arial Black"/>
                <a:cs typeface="Arial Black"/>
              </a:rPr>
              <a:t>string)	The </a:t>
            </a:r>
            <a:r>
              <a:rPr sz="1500" spc="-175" dirty="0">
                <a:latin typeface="Arial Black"/>
                <a:cs typeface="Arial Black"/>
              </a:rPr>
              <a:t>operations </a:t>
            </a:r>
            <a:r>
              <a:rPr sz="1500" spc="-215" dirty="0">
                <a:latin typeface="Arial Black"/>
                <a:cs typeface="Arial Black"/>
              </a:rPr>
              <a:t>to </a:t>
            </a:r>
            <a:r>
              <a:rPr sz="1500" spc="-170" dirty="0">
                <a:latin typeface="Arial Black"/>
                <a:cs typeface="Arial Black"/>
              </a:rPr>
              <a:t>be </a:t>
            </a:r>
            <a:r>
              <a:rPr sz="1500" spc="-175" dirty="0">
                <a:latin typeface="Arial Black"/>
                <a:cs typeface="Arial Black"/>
              </a:rPr>
              <a:t>supported </a:t>
            </a:r>
            <a:r>
              <a:rPr sz="1500" spc="-165" dirty="0">
                <a:latin typeface="Arial Black"/>
                <a:cs typeface="Arial Black"/>
              </a:rPr>
              <a:t>are</a:t>
            </a:r>
            <a:r>
              <a:rPr sz="1500" spc="110" dirty="0">
                <a:latin typeface="Arial Black"/>
                <a:cs typeface="Arial Black"/>
              </a:rPr>
              <a:t> </a:t>
            </a:r>
            <a:r>
              <a:rPr sz="1500" spc="-85" dirty="0">
                <a:latin typeface="Arial Black"/>
                <a:cs typeface="Arial Black"/>
              </a:rPr>
              <a:t>;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240790" algn="l"/>
              </a:tabLst>
            </a:pPr>
            <a:r>
              <a:rPr sz="1500" spc="-125" dirty="0">
                <a:latin typeface="Arial Black"/>
                <a:cs typeface="Arial Black"/>
              </a:rPr>
              <a:t>1. </a:t>
            </a:r>
            <a:r>
              <a:rPr sz="1500" spc="-40" dirty="0">
                <a:latin typeface="Arial Black"/>
                <a:cs typeface="Arial Black"/>
              </a:rPr>
              <a:t> </a:t>
            </a:r>
            <a:r>
              <a:rPr sz="1500" spc="-135" dirty="0">
                <a:latin typeface="Arial Black"/>
                <a:cs typeface="Arial Black"/>
              </a:rPr>
              <a:t>LINSERT	</a:t>
            </a:r>
            <a:r>
              <a:rPr sz="1500" spc="-175" dirty="0">
                <a:latin typeface="Arial Black"/>
                <a:cs typeface="Arial Black"/>
              </a:rPr>
              <a:t>Inserting </a:t>
            </a:r>
            <a:r>
              <a:rPr sz="1500" spc="-170" dirty="0">
                <a:latin typeface="Arial Black"/>
                <a:cs typeface="Arial Black"/>
              </a:rPr>
              <a:t>a </a:t>
            </a:r>
            <a:r>
              <a:rPr sz="1500" spc="-165" dirty="0">
                <a:latin typeface="Arial Black"/>
                <a:cs typeface="Arial Black"/>
              </a:rPr>
              <a:t>node in </a:t>
            </a:r>
            <a:r>
              <a:rPr sz="1500" spc="-195" dirty="0">
                <a:latin typeface="Arial Black"/>
                <a:cs typeface="Arial Black"/>
              </a:rPr>
              <a:t>the </a:t>
            </a:r>
            <a:r>
              <a:rPr sz="1500" spc="-185" dirty="0">
                <a:latin typeface="Arial Black"/>
                <a:cs typeface="Arial Black"/>
              </a:rPr>
              <a:t>front </a:t>
            </a:r>
            <a:r>
              <a:rPr sz="1500" spc="-165" dirty="0">
                <a:latin typeface="Arial Black"/>
                <a:cs typeface="Arial Black"/>
              </a:rPr>
              <a:t>of </a:t>
            </a:r>
            <a:r>
              <a:rPr sz="1500" spc="-195" dirty="0">
                <a:latin typeface="Arial Black"/>
                <a:cs typeface="Arial Black"/>
              </a:rPr>
              <a:t>the</a:t>
            </a:r>
            <a:r>
              <a:rPr sz="1500" spc="-55" dirty="0">
                <a:latin typeface="Arial Black"/>
                <a:cs typeface="Arial Black"/>
              </a:rPr>
              <a:t> </a:t>
            </a:r>
            <a:r>
              <a:rPr sz="1500" spc="-185" dirty="0">
                <a:latin typeface="Arial Black"/>
                <a:cs typeface="Arial Black"/>
              </a:rPr>
              <a:t>list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30" y="2350770"/>
            <a:ext cx="453961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67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79400" algn="l"/>
                <a:tab pos="1283335" algn="l"/>
                <a:tab pos="2943225" algn="l"/>
              </a:tabLst>
            </a:pPr>
            <a:r>
              <a:rPr sz="1500" spc="-125" dirty="0">
                <a:latin typeface="Arial Black"/>
                <a:cs typeface="Arial Black"/>
              </a:rPr>
              <a:t>LDELETE	</a:t>
            </a:r>
            <a:r>
              <a:rPr sz="1500" spc="-170" dirty="0">
                <a:latin typeface="Arial Black"/>
                <a:cs typeface="Arial Black"/>
              </a:rPr>
              <a:t>Deleting</a:t>
            </a:r>
            <a:r>
              <a:rPr sz="1500" spc="-70" dirty="0">
                <a:latin typeface="Arial Black"/>
                <a:cs typeface="Arial Black"/>
              </a:rPr>
              <a:t> </a:t>
            </a:r>
            <a:r>
              <a:rPr sz="1500" spc="-195" dirty="0">
                <a:latin typeface="Arial Black"/>
                <a:cs typeface="Arial Black"/>
              </a:rPr>
              <a:t>the</a:t>
            </a:r>
            <a:r>
              <a:rPr sz="1500" spc="-70" dirty="0">
                <a:latin typeface="Arial Black"/>
                <a:cs typeface="Arial Black"/>
              </a:rPr>
              <a:t> </a:t>
            </a:r>
            <a:r>
              <a:rPr sz="1500" spc="-170" dirty="0">
                <a:latin typeface="Arial Black"/>
                <a:cs typeface="Arial Black"/>
              </a:rPr>
              <a:t>node	based on </a:t>
            </a:r>
            <a:r>
              <a:rPr sz="1500" spc="-150" dirty="0">
                <a:latin typeface="Arial Black"/>
                <a:cs typeface="Arial Black"/>
              </a:rPr>
              <a:t>Roll </a:t>
            </a:r>
            <a:r>
              <a:rPr sz="1500" dirty="0">
                <a:latin typeface="Arial Black"/>
                <a:cs typeface="Arial Black"/>
              </a:rPr>
              <a:t>-</a:t>
            </a:r>
            <a:r>
              <a:rPr sz="1500" spc="120" dirty="0">
                <a:latin typeface="Arial Black"/>
                <a:cs typeface="Arial Black"/>
              </a:rPr>
              <a:t> </a:t>
            </a:r>
            <a:r>
              <a:rPr sz="1500" spc="-170" dirty="0">
                <a:latin typeface="Arial Black"/>
                <a:cs typeface="Arial Black"/>
              </a:rPr>
              <a:t>No</a:t>
            </a:r>
            <a:endParaRPr sz="1500">
              <a:latin typeface="Arial Black"/>
              <a:cs typeface="Arial Black"/>
            </a:endParaRPr>
          </a:p>
          <a:p>
            <a:pPr marL="278765" indent="-266700">
              <a:lnSpc>
                <a:spcPct val="100000"/>
              </a:lnSpc>
              <a:spcBef>
                <a:spcPts val="40"/>
              </a:spcBef>
              <a:buAutoNum type="arabicPeriod" startAt="2"/>
              <a:tabLst>
                <a:tab pos="279400" algn="l"/>
                <a:tab pos="1335405" algn="l"/>
              </a:tabLst>
            </a:pPr>
            <a:r>
              <a:rPr sz="1500" spc="-125" dirty="0">
                <a:latin typeface="Arial Black"/>
                <a:cs typeface="Arial Black"/>
              </a:rPr>
              <a:t>LSEARCH	</a:t>
            </a:r>
            <a:r>
              <a:rPr sz="1500" spc="-170" dirty="0">
                <a:latin typeface="Arial Black"/>
                <a:cs typeface="Arial Black"/>
              </a:rPr>
              <a:t>Searching a </a:t>
            </a:r>
            <a:r>
              <a:rPr sz="1500" spc="-165" dirty="0">
                <a:latin typeface="Arial Black"/>
                <a:cs typeface="Arial Black"/>
              </a:rPr>
              <a:t>node based </a:t>
            </a:r>
            <a:r>
              <a:rPr sz="1500" spc="-170" dirty="0">
                <a:latin typeface="Arial Black"/>
                <a:cs typeface="Arial Black"/>
              </a:rPr>
              <a:t>on</a:t>
            </a:r>
            <a:r>
              <a:rPr sz="1500" spc="-85" dirty="0">
                <a:latin typeface="Arial Black"/>
                <a:cs typeface="Arial Black"/>
              </a:rPr>
              <a:t> </a:t>
            </a:r>
            <a:r>
              <a:rPr sz="1500" spc="-135" dirty="0">
                <a:latin typeface="Arial Black"/>
                <a:cs typeface="Arial Black"/>
              </a:rPr>
              <a:t>Roll-No</a:t>
            </a:r>
            <a:endParaRPr sz="1500">
              <a:latin typeface="Arial Black"/>
              <a:cs typeface="Arial Black"/>
            </a:endParaRPr>
          </a:p>
          <a:p>
            <a:pPr marL="278765" indent="-266700">
              <a:lnSpc>
                <a:spcPct val="100000"/>
              </a:lnSpc>
              <a:spcBef>
                <a:spcPts val="30"/>
              </a:spcBef>
              <a:buAutoNum type="arabicPeriod" startAt="2"/>
              <a:tabLst>
                <a:tab pos="279400" algn="l"/>
                <a:tab pos="1347470" algn="l"/>
              </a:tabLst>
            </a:pPr>
            <a:r>
              <a:rPr sz="1500" spc="-140" dirty="0">
                <a:latin typeface="Arial Black"/>
                <a:cs typeface="Arial Black"/>
              </a:rPr>
              <a:t>LDISPLAY	</a:t>
            </a:r>
            <a:r>
              <a:rPr sz="1500" spc="-160" dirty="0">
                <a:latin typeface="Arial Black"/>
                <a:cs typeface="Arial Black"/>
              </a:rPr>
              <a:t>Displaying </a:t>
            </a:r>
            <a:r>
              <a:rPr sz="1500" spc="-170" dirty="0">
                <a:latin typeface="Arial Black"/>
                <a:cs typeface="Arial Black"/>
              </a:rPr>
              <a:t>all </a:t>
            </a:r>
            <a:r>
              <a:rPr sz="1500" spc="-195" dirty="0">
                <a:latin typeface="Arial Black"/>
                <a:cs typeface="Arial Black"/>
              </a:rPr>
              <a:t>the </a:t>
            </a:r>
            <a:r>
              <a:rPr sz="1500" spc="-170" dirty="0">
                <a:latin typeface="Arial Black"/>
                <a:cs typeface="Arial Black"/>
              </a:rPr>
              <a:t>nodes in </a:t>
            </a:r>
            <a:r>
              <a:rPr sz="1500" spc="-195" dirty="0">
                <a:latin typeface="Arial Black"/>
                <a:cs typeface="Arial Black"/>
              </a:rPr>
              <a:t>the</a:t>
            </a:r>
            <a:r>
              <a:rPr sz="1500" spc="70" dirty="0">
                <a:latin typeface="Arial Black"/>
                <a:cs typeface="Arial Black"/>
              </a:rPr>
              <a:t> </a:t>
            </a:r>
            <a:r>
              <a:rPr sz="1500" spc="-190" dirty="0">
                <a:latin typeface="Arial Black"/>
                <a:cs typeface="Arial Black"/>
              </a:rPr>
              <a:t>list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3307079"/>
            <a:ext cx="11112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90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59" y="3773170"/>
            <a:ext cx="11112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90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430" y="3284220"/>
            <a:ext cx="7738109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67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79400" algn="l"/>
              </a:tabLst>
            </a:pPr>
            <a:r>
              <a:rPr sz="1500" spc="-170" dirty="0">
                <a:latin typeface="Arial Black"/>
                <a:cs typeface="Arial Black"/>
              </a:rPr>
              <a:t>Write a </a:t>
            </a:r>
            <a:r>
              <a:rPr sz="1500" spc="-85" dirty="0">
                <a:latin typeface="Arial Black"/>
                <a:cs typeface="Arial Black"/>
              </a:rPr>
              <a:t>C </a:t>
            </a:r>
            <a:r>
              <a:rPr sz="1500" spc="-180" dirty="0">
                <a:latin typeface="Arial Black"/>
                <a:cs typeface="Arial Black"/>
              </a:rPr>
              <a:t>program </a:t>
            </a:r>
            <a:r>
              <a:rPr sz="1500" spc="-210" dirty="0">
                <a:latin typeface="Arial Black"/>
                <a:cs typeface="Arial Black"/>
              </a:rPr>
              <a:t>to </a:t>
            </a:r>
            <a:r>
              <a:rPr sz="1500" spc="-190" dirty="0">
                <a:latin typeface="Arial Black"/>
                <a:cs typeface="Arial Black"/>
              </a:rPr>
              <a:t>sort </a:t>
            </a:r>
            <a:r>
              <a:rPr sz="1500" spc="-170" dirty="0">
                <a:latin typeface="Arial Black"/>
                <a:cs typeface="Arial Black"/>
              </a:rPr>
              <a:t>a </a:t>
            </a:r>
            <a:r>
              <a:rPr sz="1500" spc="-190" dirty="0">
                <a:latin typeface="Arial Black"/>
                <a:cs typeface="Arial Black"/>
              </a:rPr>
              <a:t>list </a:t>
            </a:r>
            <a:r>
              <a:rPr sz="1500" spc="-170" dirty="0">
                <a:latin typeface="Arial Black"/>
                <a:cs typeface="Arial Black"/>
              </a:rPr>
              <a:t>of N </a:t>
            </a:r>
            <a:r>
              <a:rPr sz="1500" spc="-190" dirty="0">
                <a:latin typeface="Arial Black"/>
                <a:cs typeface="Arial Black"/>
              </a:rPr>
              <a:t>elements </a:t>
            </a:r>
            <a:r>
              <a:rPr sz="1500" spc="-165" dirty="0">
                <a:latin typeface="Arial Black"/>
                <a:cs typeface="Arial Black"/>
              </a:rPr>
              <a:t>using </a:t>
            </a:r>
            <a:r>
              <a:rPr sz="1500" spc="-170" dirty="0">
                <a:latin typeface="Arial Black"/>
                <a:cs typeface="Arial Black"/>
              </a:rPr>
              <a:t>Merge </a:t>
            </a:r>
            <a:r>
              <a:rPr sz="1500" spc="-185" dirty="0">
                <a:latin typeface="Arial Black"/>
                <a:cs typeface="Arial Black"/>
              </a:rPr>
              <a:t>sort</a:t>
            </a:r>
            <a:r>
              <a:rPr sz="1500" spc="-100" dirty="0">
                <a:latin typeface="Arial Black"/>
                <a:cs typeface="Arial Black"/>
              </a:rPr>
              <a:t> </a:t>
            </a:r>
            <a:r>
              <a:rPr sz="1500" spc="-190" dirty="0">
                <a:latin typeface="Arial Black"/>
                <a:cs typeface="Arial Black"/>
              </a:rPr>
              <a:t>Algorithm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Black"/>
              <a:buAutoNum type="arabicPeriod" startAt="7"/>
            </a:pPr>
            <a:endParaRPr sz="1550">
              <a:latin typeface="Arial Black"/>
              <a:cs typeface="Arial Black"/>
            </a:endParaRPr>
          </a:p>
          <a:p>
            <a:pPr marL="12700" marR="5080">
              <a:lnSpc>
                <a:spcPct val="80000"/>
              </a:lnSpc>
              <a:spcBef>
                <a:spcPts val="5"/>
              </a:spcBef>
              <a:buAutoNum type="arabicPeriod" startAt="7"/>
              <a:tabLst>
                <a:tab pos="279400" algn="l"/>
              </a:tabLst>
            </a:pPr>
            <a:r>
              <a:rPr sz="1500" spc="-170" dirty="0">
                <a:latin typeface="Arial Black"/>
                <a:cs typeface="Arial Black"/>
              </a:rPr>
              <a:t>Using </a:t>
            </a:r>
            <a:r>
              <a:rPr sz="1500" spc="-180" dirty="0">
                <a:latin typeface="Arial Black"/>
                <a:cs typeface="Arial Black"/>
              </a:rPr>
              <a:t>Dynamic </a:t>
            </a:r>
            <a:r>
              <a:rPr sz="1500" spc="-170" dirty="0">
                <a:latin typeface="Arial Black"/>
                <a:cs typeface="Arial Black"/>
              </a:rPr>
              <a:t>variables and </a:t>
            </a:r>
            <a:r>
              <a:rPr sz="1500" spc="-180" dirty="0">
                <a:latin typeface="Arial Black"/>
                <a:cs typeface="Arial Black"/>
              </a:rPr>
              <a:t>pointers </a:t>
            </a:r>
            <a:r>
              <a:rPr sz="1500" spc="-204" dirty="0">
                <a:latin typeface="Arial Black"/>
                <a:cs typeface="Arial Black"/>
              </a:rPr>
              <a:t>construct </a:t>
            </a:r>
            <a:r>
              <a:rPr sz="1500" spc="-170" dirty="0">
                <a:latin typeface="Arial Black"/>
                <a:cs typeface="Arial Black"/>
              </a:rPr>
              <a:t>Binary </a:t>
            </a:r>
            <a:r>
              <a:rPr sz="1500" spc="-180" dirty="0">
                <a:latin typeface="Arial Black"/>
                <a:cs typeface="Arial Black"/>
              </a:rPr>
              <a:t>search </a:t>
            </a:r>
            <a:r>
              <a:rPr sz="1500" spc="-190" dirty="0">
                <a:latin typeface="Arial Black"/>
                <a:cs typeface="Arial Black"/>
              </a:rPr>
              <a:t>tree </a:t>
            </a:r>
            <a:r>
              <a:rPr sz="1500" spc="-170" dirty="0">
                <a:latin typeface="Arial Black"/>
                <a:cs typeface="Arial Black"/>
              </a:rPr>
              <a:t>of </a:t>
            </a:r>
            <a:r>
              <a:rPr sz="1500" spc="-180" dirty="0">
                <a:latin typeface="Arial Black"/>
                <a:cs typeface="Arial Black"/>
              </a:rPr>
              <a:t>integers </a:t>
            </a:r>
            <a:r>
              <a:rPr sz="1500" spc="-85" dirty="0">
                <a:latin typeface="Arial Black"/>
                <a:cs typeface="Arial Black"/>
              </a:rPr>
              <a:t>, </a:t>
            </a:r>
            <a:r>
              <a:rPr sz="1500" spc="-170" dirty="0">
                <a:latin typeface="Arial Black"/>
                <a:cs typeface="Arial Black"/>
              </a:rPr>
              <a:t>Write </a:t>
            </a:r>
            <a:r>
              <a:rPr sz="1500" spc="-85" dirty="0">
                <a:latin typeface="Arial Black"/>
                <a:cs typeface="Arial Black"/>
              </a:rPr>
              <a:t>C  </a:t>
            </a:r>
            <a:r>
              <a:rPr sz="1500" spc="-185" dirty="0">
                <a:latin typeface="Arial Black"/>
                <a:cs typeface="Arial Black"/>
              </a:rPr>
              <a:t>functions </a:t>
            </a:r>
            <a:r>
              <a:rPr sz="1500" spc="-210" dirty="0">
                <a:latin typeface="Arial Black"/>
                <a:cs typeface="Arial Black"/>
              </a:rPr>
              <a:t>to </a:t>
            </a:r>
            <a:r>
              <a:rPr sz="1500" spc="-170" dirty="0">
                <a:latin typeface="Arial Black"/>
                <a:cs typeface="Arial Black"/>
              </a:rPr>
              <a:t>do </a:t>
            </a:r>
            <a:r>
              <a:rPr sz="1500" spc="-195" dirty="0">
                <a:latin typeface="Arial Black"/>
                <a:cs typeface="Arial Black"/>
              </a:rPr>
              <a:t>the </a:t>
            </a:r>
            <a:r>
              <a:rPr sz="1500" spc="-185" dirty="0">
                <a:latin typeface="Arial Black"/>
                <a:cs typeface="Arial Black"/>
              </a:rPr>
              <a:t>following</a:t>
            </a:r>
            <a:r>
              <a:rPr sz="1500" spc="-245" dirty="0">
                <a:latin typeface="Arial Black"/>
                <a:cs typeface="Arial Black"/>
              </a:rPr>
              <a:t> </a:t>
            </a:r>
            <a:r>
              <a:rPr sz="1500" spc="-85" dirty="0">
                <a:latin typeface="Arial Black"/>
                <a:cs typeface="Arial Black"/>
              </a:rPr>
              <a:t>;</a:t>
            </a:r>
            <a:endParaRPr sz="1500">
              <a:latin typeface="Arial Black"/>
              <a:cs typeface="Arial Black"/>
            </a:endParaRPr>
          </a:p>
          <a:p>
            <a:pPr marL="279400" marR="807720" indent="-279400">
              <a:lnSpc>
                <a:spcPct val="80000"/>
              </a:lnSpc>
              <a:spcBef>
                <a:spcPts val="390"/>
              </a:spcBef>
              <a:buAutoNum type="arabicPeriod"/>
              <a:tabLst>
                <a:tab pos="279400" algn="l"/>
              </a:tabLst>
            </a:pPr>
            <a:r>
              <a:rPr sz="1500" spc="-150" dirty="0">
                <a:latin typeface="Arial Black"/>
                <a:cs typeface="Arial Black"/>
              </a:rPr>
              <a:t>Given </a:t>
            </a:r>
            <a:r>
              <a:rPr sz="1500" spc="-170" dirty="0">
                <a:latin typeface="Arial Black"/>
                <a:cs typeface="Arial Black"/>
              </a:rPr>
              <a:t>a </a:t>
            </a:r>
            <a:r>
              <a:rPr sz="1500" spc="-155" dirty="0">
                <a:latin typeface="Arial Black"/>
                <a:cs typeface="Arial Black"/>
              </a:rPr>
              <a:t>KEY, </a:t>
            </a:r>
            <a:r>
              <a:rPr sz="1500" spc="-170" dirty="0">
                <a:latin typeface="Arial Black"/>
                <a:cs typeface="Arial Black"/>
              </a:rPr>
              <a:t>Perform a </a:t>
            </a:r>
            <a:r>
              <a:rPr sz="1500" spc="-180" dirty="0">
                <a:latin typeface="Arial Black"/>
                <a:cs typeface="Arial Black"/>
              </a:rPr>
              <a:t>search </a:t>
            </a:r>
            <a:r>
              <a:rPr sz="1500" spc="-170" dirty="0">
                <a:latin typeface="Arial Black"/>
                <a:cs typeface="Arial Black"/>
              </a:rPr>
              <a:t>in Binary </a:t>
            </a:r>
            <a:r>
              <a:rPr sz="1500" spc="-180" dirty="0">
                <a:latin typeface="Arial Black"/>
                <a:cs typeface="Arial Black"/>
              </a:rPr>
              <a:t>search </a:t>
            </a:r>
            <a:r>
              <a:rPr sz="1500" spc="-185" dirty="0">
                <a:latin typeface="Arial Black"/>
                <a:cs typeface="Arial Black"/>
              </a:rPr>
              <a:t>tree </a:t>
            </a:r>
            <a:r>
              <a:rPr sz="1500" spc="-85" dirty="0">
                <a:latin typeface="Arial Black"/>
                <a:cs typeface="Arial Black"/>
              </a:rPr>
              <a:t>. </a:t>
            </a:r>
            <a:r>
              <a:rPr sz="1500" spc="-165" dirty="0">
                <a:latin typeface="Arial Black"/>
                <a:cs typeface="Arial Black"/>
              </a:rPr>
              <a:t>If </a:t>
            </a:r>
            <a:r>
              <a:rPr sz="1500" spc="-210" dirty="0">
                <a:latin typeface="Arial Black"/>
                <a:cs typeface="Arial Black"/>
              </a:rPr>
              <a:t>it </a:t>
            </a:r>
            <a:r>
              <a:rPr sz="1500" spc="-165" dirty="0">
                <a:latin typeface="Arial Black"/>
                <a:cs typeface="Arial Black"/>
              </a:rPr>
              <a:t>is </a:t>
            </a:r>
            <a:r>
              <a:rPr sz="1500" spc="-170" dirty="0">
                <a:latin typeface="Arial Black"/>
                <a:cs typeface="Arial Black"/>
              </a:rPr>
              <a:t>found </a:t>
            </a:r>
            <a:r>
              <a:rPr sz="1500" spc="-165" dirty="0">
                <a:latin typeface="Arial Black"/>
                <a:cs typeface="Arial Black"/>
              </a:rPr>
              <a:t>display </a:t>
            </a:r>
            <a:r>
              <a:rPr sz="1500" spc="-200" dirty="0">
                <a:latin typeface="Arial Black"/>
                <a:cs typeface="Arial Black"/>
              </a:rPr>
              <a:t>Key  </a:t>
            </a:r>
            <a:r>
              <a:rPr sz="1500" spc="-170" dirty="0">
                <a:latin typeface="Arial Black"/>
                <a:cs typeface="Arial Black"/>
              </a:rPr>
              <a:t>found else </a:t>
            </a:r>
            <a:r>
              <a:rPr sz="1500" spc="-180" dirty="0">
                <a:latin typeface="Arial Black"/>
                <a:cs typeface="Arial Black"/>
              </a:rPr>
              <a:t>insert </a:t>
            </a:r>
            <a:r>
              <a:rPr sz="1500" spc="-200" dirty="0">
                <a:latin typeface="Arial Black"/>
                <a:cs typeface="Arial Black"/>
              </a:rPr>
              <a:t>the </a:t>
            </a:r>
            <a:r>
              <a:rPr sz="1500" spc="-195" dirty="0">
                <a:latin typeface="Arial Black"/>
                <a:cs typeface="Arial Black"/>
              </a:rPr>
              <a:t>key </a:t>
            </a:r>
            <a:r>
              <a:rPr sz="1500" spc="-170" dirty="0">
                <a:latin typeface="Arial Black"/>
                <a:cs typeface="Arial Black"/>
              </a:rPr>
              <a:t>in </a:t>
            </a:r>
            <a:r>
              <a:rPr sz="1500" spc="-195" dirty="0">
                <a:latin typeface="Arial Black"/>
                <a:cs typeface="Arial Black"/>
              </a:rPr>
              <a:t>the </a:t>
            </a:r>
            <a:r>
              <a:rPr sz="1500" spc="-170" dirty="0">
                <a:latin typeface="Arial Black"/>
                <a:cs typeface="Arial Black"/>
              </a:rPr>
              <a:t>Binary </a:t>
            </a:r>
            <a:r>
              <a:rPr sz="1500" spc="-180" dirty="0">
                <a:latin typeface="Arial Black"/>
                <a:cs typeface="Arial Black"/>
              </a:rPr>
              <a:t>search</a:t>
            </a:r>
            <a:r>
              <a:rPr sz="1500" spc="-155" dirty="0">
                <a:latin typeface="Arial Black"/>
                <a:cs typeface="Arial Black"/>
              </a:rPr>
              <a:t> </a:t>
            </a:r>
            <a:r>
              <a:rPr sz="1500" spc="-165" dirty="0">
                <a:latin typeface="Arial Black"/>
                <a:cs typeface="Arial Black"/>
              </a:rPr>
              <a:t>tree.</a:t>
            </a:r>
            <a:endParaRPr sz="1500">
              <a:latin typeface="Arial Black"/>
              <a:cs typeface="Arial Black"/>
            </a:endParaRPr>
          </a:p>
          <a:p>
            <a:pPr marL="278765" indent="-26670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279400" algn="l"/>
              </a:tabLst>
            </a:pPr>
            <a:r>
              <a:rPr sz="1500" spc="-150" dirty="0">
                <a:latin typeface="Arial Black"/>
                <a:cs typeface="Arial Black"/>
              </a:rPr>
              <a:t>While </a:t>
            </a:r>
            <a:r>
              <a:rPr sz="1500" spc="-195" dirty="0">
                <a:latin typeface="Arial Black"/>
                <a:cs typeface="Arial Black"/>
              </a:rPr>
              <a:t>constructing the </a:t>
            </a:r>
            <a:r>
              <a:rPr sz="1500" spc="-170" dirty="0">
                <a:latin typeface="Arial Black"/>
                <a:cs typeface="Arial Black"/>
              </a:rPr>
              <a:t>Binary </a:t>
            </a:r>
            <a:r>
              <a:rPr sz="1500" spc="-180" dirty="0">
                <a:latin typeface="Arial Black"/>
                <a:cs typeface="Arial Black"/>
              </a:rPr>
              <a:t>search </a:t>
            </a:r>
            <a:r>
              <a:rPr sz="1500" spc="-190" dirty="0">
                <a:latin typeface="Arial Black"/>
                <a:cs typeface="Arial Black"/>
              </a:rPr>
              <a:t>tree </a:t>
            </a:r>
            <a:r>
              <a:rPr sz="1500" spc="-170" dirty="0">
                <a:latin typeface="Arial Black"/>
                <a:cs typeface="Arial Black"/>
              </a:rPr>
              <a:t>do </a:t>
            </a:r>
            <a:r>
              <a:rPr sz="1500" spc="-195" dirty="0">
                <a:latin typeface="Arial Black"/>
                <a:cs typeface="Arial Black"/>
              </a:rPr>
              <a:t>not</a:t>
            </a:r>
            <a:r>
              <a:rPr sz="1500" spc="-130" dirty="0">
                <a:latin typeface="Arial Black"/>
                <a:cs typeface="Arial Black"/>
              </a:rPr>
              <a:t> </a:t>
            </a:r>
            <a:r>
              <a:rPr sz="1500" spc="-170" dirty="0">
                <a:latin typeface="Arial Black"/>
                <a:cs typeface="Arial Black"/>
              </a:rPr>
              <a:t>add any </a:t>
            </a:r>
            <a:r>
              <a:rPr sz="1500" spc="-185" dirty="0">
                <a:latin typeface="Arial Black"/>
                <a:cs typeface="Arial Black"/>
              </a:rPr>
              <a:t>duplicate</a:t>
            </a:r>
            <a:endParaRPr sz="1500">
              <a:latin typeface="Arial Black"/>
              <a:cs typeface="Arial Black"/>
            </a:endParaRPr>
          </a:p>
          <a:p>
            <a:pPr marL="278765" indent="-26670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279400" algn="l"/>
              </a:tabLst>
            </a:pPr>
            <a:r>
              <a:rPr sz="1500" spc="-155" dirty="0">
                <a:latin typeface="Arial Black"/>
                <a:cs typeface="Arial Black"/>
              </a:rPr>
              <a:t>Display </a:t>
            </a:r>
            <a:r>
              <a:rPr sz="1500" spc="-195" dirty="0">
                <a:latin typeface="Arial Black"/>
                <a:cs typeface="Arial Black"/>
              </a:rPr>
              <a:t>the </a:t>
            </a:r>
            <a:r>
              <a:rPr sz="1500" spc="-190" dirty="0">
                <a:latin typeface="Arial Black"/>
                <a:cs typeface="Arial Black"/>
              </a:rPr>
              <a:t>tree </a:t>
            </a:r>
            <a:r>
              <a:rPr sz="1500" spc="-170" dirty="0">
                <a:latin typeface="Arial Black"/>
                <a:cs typeface="Arial Black"/>
              </a:rPr>
              <a:t>using </a:t>
            </a:r>
            <a:r>
              <a:rPr sz="1500" spc="-165" dirty="0">
                <a:latin typeface="Arial Black"/>
                <a:cs typeface="Arial Black"/>
              </a:rPr>
              <a:t>any </a:t>
            </a:r>
            <a:r>
              <a:rPr sz="1500" spc="-170" dirty="0">
                <a:latin typeface="Arial Black"/>
                <a:cs typeface="Arial Black"/>
              </a:rPr>
              <a:t>of </a:t>
            </a:r>
            <a:r>
              <a:rPr sz="1500" spc="-195" dirty="0">
                <a:latin typeface="Arial Black"/>
                <a:cs typeface="Arial Black"/>
              </a:rPr>
              <a:t>the </a:t>
            </a:r>
            <a:r>
              <a:rPr sz="1500" spc="-175" dirty="0">
                <a:latin typeface="Arial Black"/>
                <a:cs typeface="Arial Black"/>
              </a:rPr>
              <a:t>traversal</a:t>
            </a:r>
            <a:r>
              <a:rPr sz="1500" spc="-315" dirty="0">
                <a:latin typeface="Arial Black"/>
                <a:cs typeface="Arial Black"/>
              </a:rPr>
              <a:t> </a:t>
            </a:r>
            <a:r>
              <a:rPr sz="1500" spc="-195" dirty="0">
                <a:latin typeface="Arial Black"/>
                <a:cs typeface="Arial Black"/>
              </a:rPr>
              <a:t>method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850" y="189229"/>
            <a:ext cx="8235950" cy="115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30</a:t>
            </a:fld>
            <a:endParaRPr spc="-114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59" y="1543049"/>
            <a:ext cx="13398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430" y="1513840"/>
            <a:ext cx="75514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1330" algn="l"/>
              </a:tabLst>
            </a:pPr>
            <a:r>
              <a:rPr sz="1900" b="0" spc="-160" dirty="0">
                <a:solidFill>
                  <a:srgbClr val="000000"/>
                </a:solidFill>
                <a:latin typeface="Arial Black"/>
                <a:cs typeface="Arial Black"/>
              </a:rPr>
              <a:t>9.	</a:t>
            </a:r>
            <a:r>
              <a:rPr sz="1900" b="0" spc="-215" dirty="0">
                <a:solidFill>
                  <a:srgbClr val="000000"/>
                </a:solidFill>
                <a:latin typeface="Arial Black"/>
                <a:cs typeface="Arial Black"/>
              </a:rPr>
              <a:t>Write a </a:t>
            </a:r>
            <a:r>
              <a:rPr sz="1900" b="0" spc="-110" dirty="0">
                <a:solidFill>
                  <a:srgbClr val="000000"/>
                </a:solidFill>
                <a:latin typeface="Arial Black"/>
                <a:cs typeface="Arial Black"/>
              </a:rPr>
              <a:t>C </a:t>
            </a:r>
            <a:r>
              <a:rPr sz="1900" b="0" spc="-229" dirty="0">
                <a:solidFill>
                  <a:srgbClr val="000000"/>
                </a:solidFill>
                <a:latin typeface="Arial Black"/>
                <a:cs typeface="Arial Black"/>
              </a:rPr>
              <a:t>program </a:t>
            </a:r>
            <a:r>
              <a:rPr sz="1900" b="0" spc="-265" dirty="0">
                <a:solidFill>
                  <a:srgbClr val="000000"/>
                </a:solidFill>
                <a:latin typeface="Arial Black"/>
                <a:cs typeface="Arial Black"/>
              </a:rPr>
              <a:t>to </a:t>
            </a:r>
            <a:r>
              <a:rPr sz="1900" b="0" spc="-240" dirty="0">
                <a:solidFill>
                  <a:srgbClr val="000000"/>
                </a:solidFill>
                <a:latin typeface="Arial Black"/>
                <a:cs typeface="Arial Black"/>
              </a:rPr>
              <a:t>sort </a:t>
            </a:r>
            <a:r>
              <a:rPr sz="1900" b="0" spc="-215" dirty="0">
                <a:solidFill>
                  <a:srgbClr val="000000"/>
                </a:solidFill>
                <a:latin typeface="Arial Black"/>
                <a:cs typeface="Arial Black"/>
              </a:rPr>
              <a:t>a </a:t>
            </a:r>
            <a:r>
              <a:rPr sz="1900" b="0" spc="-245" dirty="0">
                <a:solidFill>
                  <a:srgbClr val="000000"/>
                </a:solidFill>
                <a:latin typeface="Arial Black"/>
                <a:cs typeface="Arial Black"/>
              </a:rPr>
              <a:t>list </a:t>
            </a:r>
            <a:r>
              <a:rPr sz="1900" b="0" spc="-215" dirty="0">
                <a:solidFill>
                  <a:srgbClr val="000000"/>
                </a:solidFill>
                <a:latin typeface="Arial Black"/>
                <a:cs typeface="Arial Black"/>
              </a:rPr>
              <a:t>of N </a:t>
            </a:r>
            <a:r>
              <a:rPr sz="1900" b="0" spc="-245" dirty="0">
                <a:solidFill>
                  <a:srgbClr val="000000"/>
                </a:solidFill>
                <a:latin typeface="Arial Black"/>
                <a:cs typeface="Arial Black"/>
              </a:rPr>
              <a:t>elements </a:t>
            </a:r>
            <a:r>
              <a:rPr sz="1900" b="0" spc="-215" dirty="0">
                <a:solidFill>
                  <a:srgbClr val="000000"/>
                </a:solidFill>
                <a:latin typeface="Arial Black"/>
                <a:cs typeface="Arial Black"/>
              </a:rPr>
              <a:t>of </a:t>
            </a:r>
            <a:r>
              <a:rPr sz="1900" b="0" spc="-229" dirty="0">
                <a:solidFill>
                  <a:srgbClr val="000000"/>
                </a:solidFill>
                <a:latin typeface="Arial Black"/>
                <a:cs typeface="Arial Black"/>
              </a:rPr>
              <a:t>integer </a:t>
            </a:r>
            <a:r>
              <a:rPr sz="1900" b="0" spc="-240" dirty="0">
                <a:solidFill>
                  <a:srgbClr val="000000"/>
                </a:solidFill>
                <a:latin typeface="Arial Black"/>
                <a:cs typeface="Arial Black"/>
              </a:rPr>
              <a:t>type </a:t>
            </a:r>
            <a:r>
              <a:rPr sz="1900" b="0" spc="-215" dirty="0">
                <a:solidFill>
                  <a:srgbClr val="000000"/>
                </a:solidFill>
                <a:latin typeface="Arial Black"/>
                <a:cs typeface="Arial Black"/>
              </a:rPr>
              <a:t>using  heap </a:t>
            </a:r>
            <a:r>
              <a:rPr sz="1900" b="0" spc="-240" dirty="0">
                <a:solidFill>
                  <a:srgbClr val="000000"/>
                </a:solidFill>
                <a:latin typeface="Arial Black"/>
                <a:cs typeface="Arial Black"/>
              </a:rPr>
              <a:t>sort</a:t>
            </a:r>
            <a:r>
              <a:rPr sz="1900" b="0" spc="-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900" b="0" spc="-240" dirty="0">
                <a:solidFill>
                  <a:srgbClr val="000000"/>
                </a:solidFill>
                <a:latin typeface="Arial Black"/>
                <a:cs typeface="Arial Black"/>
              </a:rPr>
              <a:t>Algorithm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59" y="2513329"/>
            <a:ext cx="13398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430" y="2484120"/>
            <a:ext cx="701802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900" spc="-180" dirty="0">
                <a:latin typeface="Arial Black"/>
                <a:cs typeface="Arial Black"/>
              </a:rPr>
              <a:t>10. </a:t>
            </a:r>
            <a:r>
              <a:rPr sz="1900" spc="-215" dirty="0">
                <a:latin typeface="Arial Black"/>
                <a:cs typeface="Arial Black"/>
              </a:rPr>
              <a:t>Write a </a:t>
            </a:r>
            <a:r>
              <a:rPr sz="1900" spc="-110" dirty="0">
                <a:latin typeface="Arial Black"/>
                <a:cs typeface="Arial Black"/>
              </a:rPr>
              <a:t>C </a:t>
            </a:r>
            <a:r>
              <a:rPr sz="1900" spc="-229" dirty="0">
                <a:latin typeface="Arial Black"/>
                <a:cs typeface="Arial Black"/>
              </a:rPr>
              <a:t>program </a:t>
            </a:r>
            <a:r>
              <a:rPr sz="1900" spc="-270" dirty="0">
                <a:latin typeface="Arial Black"/>
                <a:cs typeface="Arial Black"/>
              </a:rPr>
              <a:t>to </a:t>
            </a:r>
            <a:r>
              <a:rPr sz="1900" spc="-245" dirty="0">
                <a:latin typeface="Arial Black"/>
                <a:cs typeface="Arial Black"/>
              </a:rPr>
              <a:t>simulate </a:t>
            </a:r>
            <a:r>
              <a:rPr sz="1900" spc="-250" dirty="0">
                <a:latin typeface="Arial Black"/>
                <a:cs typeface="Arial Black"/>
              </a:rPr>
              <a:t>the </a:t>
            </a:r>
            <a:r>
              <a:rPr sz="1900" spc="-260" dirty="0">
                <a:latin typeface="Arial Black"/>
                <a:cs typeface="Arial Black"/>
              </a:rPr>
              <a:t>working </a:t>
            </a:r>
            <a:r>
              <a:rPr sz="1900" spc="-215" dirty="0">
                <a:latin typeface="Arial Black"/>
                <a:cs typeface="Arial Black"/>
              </a:rPr>
              <a:t>of </a:t>
            </a:r>
            <a:r>
              <a:rPr sz="1900" spc="-250" dirty="0">
                <a:latin typeface="Arial Black"/>
                <a:cs typeface="Arial Black"/>
              </a:rPr>
              <a:t>Towers </a:t>
            </a:r>
            <a:r>
              <a:rPr sz="1900" spc="-220" dirty="0">
                <a:latin typeface="Arial Black"/>
                <a:cs typeface="Arial Black"/>
              </a:rPr>
              <a:t>of </a:t>
            </a:r>
            <a:r>
              <a:rPr sz="1900" spc="-215" dirty="0">
                <a:latin typeface="Arial Black"/>
                <a:cs typeface="Arial Black"/>
              </a:rPr>
              <a:t>Hanoi  </a:t>
            </a:r>
            <a:r>
              <a:rPr sz="1900" spc="-229" dirty="0">
                <a:latin typeface="Arial Black"/>
                <a:cs typeface="Arial Black"/>
              </a:rPr>
              <a:t>problem </a:t>
            </a:r>
            <a:r>
              <a:rPr sz="1900" spc="-215" dirty="0">
                <a:latin typeface="Arial Black"/>
                <a:cs typeface="Arial Black"/>
              </a:rPr>
              <a:t>for N </a:t>
            </a:r>
            <a:r>
              <a:rPr sz="1900" spc="-235" dirty="0">
                <a:latin typeface="Arial Black"/>
                <a:cs typeface="Arial Black"/>
              </a:rPr>
              <a:t>disks </a:t>
            </a:r>
            <a:r>
              <a:rPr sz="1900" spc="-105" dirty="0">
                <a:latin typeface="Arial Black"/>
                <a:cs typeface="Arial Black"/>
              </a:rPr>
              <a:t>, </a:t>
            </a:r>
            <a:r>
              <a:rPr sz="1900" spc="-235" dirty="0">
                <a:latin typeface="Arial Black"/>
                <a:cs typeface="Arial Black"/>
              </a:rPr>
              <a:t>print </a:t>
            </a:r>
            <a:r>
              <a:rPr sz="1900" spc="-250" dirty="0">
                <a:latin typeface="Arial Black"/>
                <a:cs typeface="Arial Black"/>
              </a:rPr>
              <a:t>the </a:t>
            </a:r>
            <a:r>
              <a:rPr sz="1900" spc="-260" dirty="0">
                <a:latin typeface="Arial Black"/>
                <a:cs typeface="Arial Black"/>
              </a:rPr>
              <a:t>total </a:t>
            </a:r>
            <a:r>
              <a:rPr sz="1900" spc="-235" dirty="0">
                <a:latin typeface="Arial Black"/>
                <a:cs typeface="Arial Black"/>
              </a:rPr>
              <a:t>number </a:t>
            </a:r>
            <a:r>
              <a:rPr sz="1900" spc="-215" dirty="0">
                <a:latin typeface="Arial Black"/>
                <a:cs typeface="Arial Black"/>
              </a:rPr>
              <a:t>of Moves </a:t>
            </a:r>
            <a:r>
              <a:rPr sz="1900" spc="-260" dirty="0">
                <a:latin typeface="Arial Black"/>
                <a:cs typeface="Arial Black"/>
              </a:rPr>
              <a:t>taken </a:t>
            </a:r>
            <a:r>
              <a:rPr sz="1900" spc="-220" dirty="0">
                <a:latin typeface="Arial Black"/>
                <a:cs typeface="Arial Black"/>
              </a:rPr>
              <a:t>by </a:t>
            </a:r>
            <a:r>
              <a:rPr sz="1900" spc="-250" dirty="0">
                <a:latin typeface="Arial Black"/>
                <a:cs typeface="Arial Black"/>
              </a:rPr>
              <a:t>the  </a:t>
            </a:r>
            <a:r>
              <a:rPr sz="1900" spc="-215" dirty="0">
                <a:latin typeface="Arial Black"/>
                <a:cs typeface="Arial Black"/>
              </a:rPr>
              <a:t>program.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59" y="3773170"/>
            <a:ext cx="13398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430" y="3742690"/>
            <a:ext cx="74853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900" spc="-180" dirty="0">
                <a:latin typeface="Arial Black"/>
                <a:cs typeface="Arial Black"/>
              </a:rPr>
              <a:t>11. </a:t>
            </a:r>
            <a:r>
              <a:rPr sz="1900" spc="-215" dirty="0">
                <a:latin typeface="Arial Black"/>
                <a:cs typeface="Arial Black"/>
              </a:rPr>
              <a:t>Write a </a:t>
            </a:r>
            <a:r>
              <a:rPr sz="1900" spc="-110" dirty="0">
                <a:latin typeface="Arial Black"/>
                <a:cs typeface="Arial Black"/>
              </a:rPr>
              <a:t>C </a:t>
            </a:r>
            <a:r>
              <a:rPr sz="1900" spc="-229" dirty="0">
                <a:latin typeface="Arial Black"/>
                <a:cs typeface="Arial Black"/>
              </a:rPr>
              <a:t>program </a:t>
            </a:r>
            <a:r>
              <a:rPr sz="1900" spc="-270" dirty="0">
                <a:latin typeface="Arial Black"/>
                <a:cs typeface="Arial Black"/>
              </a:rPr>
              <a:t>to </a:t>
            </a:r>
            <a:r>
              <a:rPr sz="1900" spc="-240" dirty="0">
                <a:latin typeface="Arial Black"/>
                <a:cs typeface="Arial Black"/>
              </a:rPr>
              <a:t>sort </a:t>
            </a:r>
            <a:r>
              <a:rPr sz="1900" spc="-215" dirty="0">
                <a:latin typeface="Arial Black"/>
                <a:cs typeface="Arial Black"/>
              </a:rPr>
              <a:t>a </a:t>
            </a:r>
            <a:r>
              <a:rPr sz="1900" spc="-240" dirty="0">
                <a:latin typeface="Arial Black"/>
                <a:cs typeface="Arial Black"/>
              </a:rPr>
              <a:t>list </a:t>
            </a:r>
            <a:r>
              <a:rPr sz="1900" spc="-215" dirty="0">
                <a:latin typeface="Arial Black"/>
                <a:cs typeface="Arial Black"/>
              </a:rPr>
              <a:t>of N </a:t>
            </a:r>
            <a:r>
              <a:rPr sz="1900" spc="-240" dirty="0">
                <a:latin typeface="Arial Black"/>
                <a:cs typeface="Arial Black"/>
              </a:rPr>
              <a:t>elements </a:t>
            </a:r>
            <a:r>
              <a:rPr sz="1900" spc="-215" dirty="0">
                <a:latin typeface="Arial Black"/>
                <a:cs typeface="Arial Black"/>
              </a:rPr>
              <a:t>of </a:t>
            </a:r>
            <a:r>
              <a:rPr sz="1900" spc="-229" dirty="0">
                <a:latin typeface="Arial Black"/>
                <a:cs typeface="Arial Black"/>
              </a:rPr>
              <a:t>integer </a:t>
            </a:r>
            <a:r>
              <a:rPr sz="1900" spc="-240" dirty="0">
                <a:latin typeface="Arial Black"/>
                <a:cs typeface="Arial Black"/>
              </a:rPr>
              <a:t>type </a:t>
            </a:r>
            <a:r>
              <a:rPr sz="1900" spc="-215" dirty="0">
                <a:latin typeface="Arial Black"/>
                <a:cs typeface="Arial Black"/>
              </a:rPr>
              <a:t>using  </a:t>
            </a:r>
            <a:r>
              <a:rPr sz="1900" spc="-254" dirty="0">
                <a:latin typeface="Arial Black"/>
                <a:cs typeface="Arial Black"/>
              </a:rPr>
              <a:t>quick </a:t>
            </a:r>
            <a:r>
              <a:rPr sz="1900" spc="-240" dirty="0">
                <a:latin typeface="Arial Black"/>
                <a:cs typeface="Arial Black"/>
              </a:rPr>
              <a:t>sort</a:t>
            </a:r>
            <a:r>
              <a:rPr sz="1900" spc="-355" dirty="0">
                <a:latin typeface="Arial Black"/>
                <a:cs typeface="Arial Black"/>
              </a:rPr>
              <a:t> </a:t>
            </a:r>
            <a:r>
              <a:rPr sz="1900" spc="-240" dirty="0">
                <a:latin typeface="Arial Black"/>
                <a:cs typeface="Arial Black"/>
              </a:rPr>
              <a:t>Algorithm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59" y="4762500"/>
            <a:ext cx="13398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2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030" y="4712970"/>
            <a:ext cx="52235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spc="-180" dirty="0">
                <a:latin typeface="Arial Black"/>
                <a:cs typeface="Arial Black"/>
              </a:rPr>
              <a:t>12. </a:t>
            </a:r>
            <a:r>
              <a:rPr sz="1900" spc="-215" dirty="0">
                <a:latin typeface="Arial Black"/>
                <a:cs typeface="Arial Black"/>
              </a:rPr>
              <a:t>Write a </a:t>
            </a:r>
            <a:r>
              <a:rPr sz="1900" spc="-110" dirty="0">
                <a:latin typeface="Arial Black"/>
                <a:cs typeface="Arial Black"/>
              </a:rPr>
              <a:t>C </a:t>
            </a:r>
            <a:r>
              <a:rPr sz="1900" spc="-229" dirty="0">
                <a:latin typeface="Arial Black"/>
                <a:cs typeface="Arial Black"/>
              </a:rPr>
              <a:t>program </a:t>
            </a:r>
            <a:r>
              <a:rPr sz="1900" spc="-270" dirty="0">
                <a:latin typeface="Arial Black"/>
                <a:cs typeface="Arial Black"/>
              </a:rPr>
              <a:t>to </a:t>
            </a:r>
            <a:r>
              <a:rPr sz="1900" spc="-215" dirty="0">
                <a:latin typeface="Arial Black"/>
                <a:cs typeface="Arial Black"/>
              </a:rPr>
              <a:t>find </a:t>
            </a:r>
            <a:r>
              <a:rPr sz="1900" spc="-265" dirty="0">
                <a:latin typeface="Arial Black"/>
                <a:cs typeface="Arial Black"/>
              </a:rPr>
              <a:t>nc</a:t>
            </a:r>
            <a:r>
              <a:rPr sz="1650" spc="-397" baseline="-25252" dirty="0">
                <a:latin typeface="Arial Black"/>
                <a:cs typeface="Arial Black"/>
              </a:rPr>
              <a:t>r </a:t>
            </a:r>
            <a:r>
              <a:rPr sz="1900" spc="-215" dirty="0">
                <a:latin typeface="Arial Black"/>
                <a:cs typeface="Arial Black"/>
              </a:rPr>
              <a:t>using</a:t>
            </a:r>
            <a:r>
              <a:rPr sz="1900" spc="-200" dirty="0">
                <a:latin typeface="Arial Black"/>
                <a:cs typeface="Arial Black"/>
              </a:rPr>
              <a:t> </a:t>
            </a:r>
            <a:r>
              <a:rPr sz="1900" spc="-229" dirty="0">
                <a:latin typeface="Arial Black"/>
                <a:cs typeface="Arial Black"/>
              </a:rPr>
              <a:t>recursion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94310"/>
            <a:ext cx="82296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31</a:t>
            </a:fld>
            <a:endParaRPr spc="-114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350" y="2946400"/>
            <a:ext cx="2633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45" dirty="0">
                <a:solidFill>
                  <a:srgbClr val="EA631A"/>
                </a:solidFill>
                <a:latin typeface="Arial Black"/>
                <a:cs typeface="Arial Black"/>
              </a:rPr>
              <a:t>Thank</a:t>
            </a:r>
            <a:r>
              <a:rPr b="0" spc="-315" dirty="0">
                <a:solidFill>
                  <a:srgbClr val="EA631A"/>
                </a:solidFill>
                <a:latin typeface="Arial Black"/>
                <a:cs typeface="Arial Black"/>
              </a:rPr>
              <a:t> </a:t>
            </a:r>
            <a:r>
              <a:rPr b="0" spc="-495" dirty="0">
                <a:solidFill>
                  <a:srgbClr val="EA631A"/>
                </a:solidFill>
                <a:latin typeface="Arial Black"/>
                <a:cs typeface="Arial Black"/>
              </a:rPr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32</a:t>
            </a:fld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6040" y="1513840"/>
            <a:ext cx="1503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75" dirty="0">
                <a:solidFill>
                  <a:srgbClr val="21798E"/>
                </a:solidFill>
                <a:latin typeface="Arial Black"/>
                <a:cs typeface="Arial Black"/>
              </a:rPr>
              <a:t>D</a:t>
            </a:r>
            <a:r>
              <a:rPr sz="2800" b="0" spc="-400" dirty="0">
                <a:solidFill>
                  <a:srgbClr val="21798E"/>
                </a:solidFill>
                <a:latin typeface="Arial Black"/>
                <a:cs typeface="Arial Black"/>
              </a:rPr>
              <a:t>e</a:t>
            </a:r>
            <a:r>
              <a:rPr sz="2800" b="0" spc="-229" dirty="0">
                <a:solidFill>
                  <a:srgbClr val="21798E"/>
                </a:solidFill>
                <a:latin typeface="Arial Black"/>
                <a:cs typeface="Arial Black"/>
              </a:rPr>
              <a:t>f</a:t>
            </a:r>
            <a:r>
              <a:rPr sz="2800" b="0" spc="-310" dirty="0">
                <a:solidFill>
                  <a:srgbClr val="21798E"/>
                </a:solidFill>
                <a:latin typeface="Arial Black"/>
                <a:cs typeface="Arial Black"/>
              </a:rPr>
              <a:t>i</a:t>
            </a:r>
            <a:r>
              <a:rPr sz="2800" b="0" spc="-320" dirty="0">
                <a:solidFill>
                  <a:srgbClr val="21798E"/>
                </a:solidFill>
                <a:latin typeface="Arial Black"/>
                <a:cs typeface="Arial Black"/>
              </a:rPr>
              <a:t>ni</a:t>
            </a:r>
            <a:r>
              <a:rPr sz="2800" b="0" spc="-465" dirty="0">
                <a:solidFill>
                  <a:srgbClr val="21798E"/>
                </a:solidFill>
                <a:latin typeface="Arial Black"/>
                <a:cs typeface="Arial Black"/>
              </a:rPr>
              <a:t>t</a:t>
            </a:r>
            <a:r>
              <a:rPr sz="2800" b="0" spc="-310" dirty="0">
                <a:solidFill>
                  <a:srgbClr val="21798E"/>
                </a:solidFill>
                <a:latin typeface="Arial Black"/>
                <a:cs typeface="Arial Black"/>
              </a:rPr>
              <a:t>i</a:t>
            </a:r>
            <a:r>
              <a:rPr sz="2800" b="0" spc="-300" dirty="0">
                <a:solidFill>
                  <a:srgbClr val="21798E"/>
                </a:solidFill>
                <a:latin typeface="Arial Black"/>
                <a:cs typeface="Arial Black"/>
              </a:rPr>
              <a:t>o</a:t>
            </a:r>
            <a:r>
              <a:rPr sz="2700" b="0" spc="-300" dirty="0">
                <a:solidFill>
                  <a:srgbClr val="21798E"/>
                </a:solidFill>
                <a:latin typeface="Arial Black"/>
                <a:cs typeface="Arial Black"/>
              </a:rPr>
              <a:t>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59" y="1891346"/>
            <a:ext cx="6823075" cy="136525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85"/>
              </a:spcBef>
            </a:pPr>
            <a:r>
              <a:rPr sz="2775" spc="487" baseline="16516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2775" spc="487" baseline="16516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spc="-320" dirty="0">
                <a:solidFill>
                  <a:srgbClr val="EA631A"/>
                </a:solidFill>
                <a:latin typeface="Arial Black"/>
                <a:cs typeface="Arial Black"/>
              </a:rPr>
              <a:t>Primitive </a:t>
            </a:r>
            <a:r>
              <a:rPr sz="2700" spc="-345" dirty="0">
                <a:solidFill>
                  <a:srgbClr val="EA631A"/>
                </a:solidFill>
                <a:latin typeface="Arial Black"/>
                <a:cs typeface="Arial Black"/>
              </a:rPr>
              <a:t>data</a:t>
            </a:r>
            <a:r>
              <a:rPr sz="2700" spc="25" dirty="0">
                <a:solidFill>
                  <a:srgbClr val="EA631A"/>
                </a:solidFill>
                <a:latin typeface="Arial Black"/>
                <a:cs typeface="Arial Black"/>
              </a:rPr>
              <a:t> </a:t>
            </a:r>
            <a:r>
              <a:rPr sz="2700" spc="-350" dirty="0">
                <a:solidFill>
                  <a:srgbClr val="EA631A"/>
                </a:solidFill>
                <a:latin typeface="Arial Black"/>
                <a:cs typeface="Arial Black"/>
              </a:rPr>
              <a:t>structures</a:t>
            </a:r>
            <a:endParaRPr sz="2700">
              <a:latin typeface="Arial Black"/>
              <a:cs typeface="Arial Black"/>
            </a:endParaRPr>
          </a:p>
          <a:p>
            <a:pPr marL="280670" marR="17780">
              <a:lnSpc>
                <a:spcPct val="102099"/>
              </a:lnSpc>
              <a:spcBef>
                <a:spcPts val="640"/>
              </a:spcBef>
            </a:pPr>
            <a:r>
              <a:rPr sz="2400" spc="-270" dirty="0">
                <a:latin typeface="Arial Black"/>
                <a:cs typeface="Arial Black"/>
              </a:rPr>
              <a:t>Data </a:t>
            </a:r>
            <a:r>
              <a:rPr sz="2400" spc="-315" dirty="0">
                <a:latin typeface="Arial Black"/>
                <a:cs typeface="Arial Black"/>
              </a:rPr>
              <a:t>structure </a:t>
            </a:r>
            <a:r>
              <a:rPr sz="2400" spc="-355" dirty="0">
                <a:latin typeface="Arial Black"/>
                <a:cs typeface="Arial Black"/>
              </a:rPr>
              <a:t>which </a:t>
            </a:r>
            <a:r>
              <a:rPr sz="2400" spc="-315" dirty="0">
                <a:latin typeface="Arial Black"/>
                <a:cs typeface="Arial Black"/>
              </a:rPr>
              <a:t>can </a:t>
            </a:r>
            <a:r>
              <a:rPr sz="2400" spc="-275" dirty="0">
                <a:latin typeface="Arial Black"/>
                <a:cs typeface="Arial Black"/>
              </a:rPr>
              <a:t>be </a:t>
            </a:r>
            <a:r>
              <a:rPr sz="2400" spc="-305" dirty="0">
                <a:latin typeface="Arial Black"/>
                <a:cs typeface="Arial Black"/>
              </a:rPr>
              <a:t>directly </a:t>
            </a:r>
            <a:r>
              <a:rPr sz="2400" spc="-290" dirty="0">
                <a:latin typeface="Arial Black"/>
                <a:cs typeface="Arial Black"/>
              </a:rPr>
              <a:t>operated </a:t>
            </a:r>
            <a:r>
              <a:rPr sz="2400" spc="-275" dirty="0">
                <a:latin typeface="Arial Black"/>
                <a:cs typeface="Arial Black"/>
              </a:rPr>
              <a:t>by  </a:t>
            </a:r>
            <a:r>
              <a:rPr sz="2400" spc="-310" dirty="0">
                <a:latin typeface="Arial Black"/>
                <a:cs typeface="Arial Black"/>
              </a:rPr>
              <a:t>machine </a:t>
            </a:r>
            <a:r>
              <a:rPr sz="2400" spc="-270" dirty="0">
                <a:latin typeface="Arial Black"/>
                <a:cs typeface="Arial Black"/>
              </a:rPr>
              <a:t>level</a:t>
            </a:r>
            <a:r>
              <a:rPr sz="2400" spc="-455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instruction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59" y="3740150"/>
            <a:ext cx="17970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32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5041900"/>
            <a:ext cx="162560" cy="690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30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600" spc="30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430" y="3583939"/>
            <a:ext cx="7149465" cy="22275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0"/>
              </a:spcBef>
            </a:pPr>
            <a:r>
              <a:rPr sz="2700" spc="-305" dirty="0">
                <a:solidFill>
                  <a:srgbClr val="EA631A"/>
                </a:solidFill>
                <a:latin typeface="Arial Black"/>
                <a:cs typeface="Arial Black"/>
              </a:rPr>
              <a:t>Non </a:t>
            </a:r>
            <a:r>
              <a:rPr sz="2700" spc="-340" dirty="0">
                <a:solidFill>
                  <a:srgbClr val="EA631A"/>
                </a:solidFill>
                <a:latin typeface="Arial Black"/>
                <a:cs typeface="Arial Black"/>
              </a:rPr>
              <a:t>primitive data</a:t>
            </a:r>
            <a:r>
              <a:rPr sz="2700" spc="180" dirty="0">
                <a:solidFill>
                  <a:srgbClr val="EA631A"/>
                </a:solidFill>
                <a:latin typeface="Arial Black"/>
                <a:cs typeface="Arial Black"/>
              </a:rPr>
              <a:t> </a:t>
            </a:r>
            <a:r>
              <a:rPr sz="2700" spc="-350" dirty="0">
                <a:solidFill>
                  <a:srgbClr val="EA631A"/>
                </a:solidFill>
                <a:latin typeface="Arial Black"/>
                <a:cs typeface="Arial Black"/>
              </a:rPr>
              <a:t>structures</a:t>
            </a:r>
            <a:endParaRPr sz="2700">
              <a:latin typeface="Arial Black"/>
              <a:cs typeface="Arial Black"/>
            </a:endParaRPr>
          </a:p>
          <a:p>
            <a:pPr marL="12700" marR="5080" indent="99060">
              <a:lnSpc>
                <a:spcPct val="102800"/>
              </a:lnSpc>
              <a:spcBef>
                <a:spcPts val="720"/>
              </a:spcBef>
            </a:pPr>
            <a:r>
              <a:rPr sz="2400" spc="-270" dirty="0">
                <a:latin typeface="Arial Black"/>
                <a:cs typeface="Arial Black"/>
              </a:rPr>
              <a:t>Data </a:t>
            </a:r>
            <a:r>
              <a:rPr sz="2400" spc="-315" dirty="0">
                <a:latin typeface="Arial Black"/>
                <a:cs typeface="Arial Black"/>
              </a:rPr>
              <a:t>structure </a:t>
            </a:r>
            <a:r>
              <a:rPr sz="2400" spc="-355" dirty="0">
                <a:latin typeface="Arial Black"/>
                <a:cs typeface="Arial Black"/>
              </a:rPr>
              <a:t>which </a:t>
            </a:r>
            <a:r>
              <a:rPr sz="2400" spc="-315" dirty="0">
                <a:latin typeface="Arial Black"/>
                <a:cs typeface="Arial Black"/>
              </a:rPr>
              <a:t>can </a:t>
            </a:r>
            <a:r>
              <a:rPr sz="2400" spc="-320" dirty="0">
                <a:latin typeface="Arial Black"/>
                <a:cs typeface="Arial Black"/>
              </a:rPr>
              <a:t>not </a:t>
            </a:r>
            <a:r>
              <a:rPr sz="2400" spc="-275" dirty="0">
                <a:latin typeface="Arial Black"/>
                <a:cs typeface="Arial Black"/>
              </a:rPr>
              <a:t>be </a:t>
            </a:r>
            <a:r>
              <a:rPr sz="2400" spc="-305" dirty="0">
                <a:latin typeface="Arial Black"/>
                <a:cs typeface="Arial Black"/>
              </a:rPr>
              <a:t>directly </a:t>
            </a:r>
            <a:r>
              <a:rPr sz="2400" spc="-290" dirty="0">
                <a:latin typeface="Arial Black"/>
                <a:cs typeface="Arial Black"/>
              </a:rPr>
              <a:t>operated </a:t>
            </a:r>
            <a:r>
              <a:rPr sz="2400" spc="-275" dirty="0">
                <a:latin typeface="Arial Black"/>
                <a:cs typeface="Arial Black"/>
              </a:rPr>
              <a:t>by  </a:t>
            </a:r>
            <a:r>
              <a:rPr sz="2400" spc="-310" dirty="0">
                <a:latin typeface="Arial Black"/>
                <a:cs typeface="Arial Black"/>
              </a:rPr>
              <a:t>machine </a:t>
            </a:r>
            <a:r>
              <a:rPr sz="2400" spc="-270" dirty="0">
                <a:latin typeface="Arial Black"/>
                <a:cs typeface="Arial Black"/>
              </a:rPr>
              <a:t>level</a:t>
            </a:r>
            <a:r>
              <a:rPr sz="2400" spc="-455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instruction</a:t>
            </a:r>
            <a:endParaRPr sz="2400">
              <a:latin typeface="Arial Black"/>
              <a:cs typeface="Arial Black"/>
            </a:endParaRPr>
          </a:p>
          <a:p>
            <a:pPr marL="562610">
              <a:lnSpc>
                <a:spcPct val="100000"/>
              </a:lnSpc>
              <a:spcBef>
                <a:spcPts val="400"/>
              </a:spcBef>
            </a:pPr>
            <a:r>
              <a:rPr sz="2400" spc="-275" dirty="0">
                <a:solidFill>
                  <a:srgbClr val="EA631A"/>
                </a:solidFill>
                <a:latin typeface="Arial Black"/>
                <a:cs typeface="Arial Black"/>
              </a:rPr>
              <a:t>Linear </a:t>
            </a:r>
            <a:r>
              <a:rPr sz="2400" spc="-305" dirty="0">
                <a:solidFill>
                  <a:srgbClr val="EA631A"/>
                </a:solidFill>
                <a:latin typeface="Arial Black"/>
                <a:cs typeface="Arial Black"/>
              </a:rPr>
              <a:t>data</a:t>
            </a:r>
            <a:r>
              <a:rPr sz="2400" spc="-45" dirty="0">
                <a:solidFill>
                  <a:srgbClr val="EA631A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EA631A"/>
                </a:solidFill>
                <a:latin typeface="Arial Black"/>
                <a:cs typeface="Arial Black"/>
              </a:rPr>
              <a:t>structure</a:t>
            </a:r>
            <a:endParaRPr sz="2400">
              <a:latin typeface="Arial Black"/>
              <a:cs typeface="Arial Black"/>
            </a:endParaRPr>
          </a:p>
          <a:p>
            <a:pPr marL="562610">
              <a:lnSpc>
                <a:spcPct val="100000"/>
              </a:lnSpc>
              <a:spcBef>
                <a:spcPts val="400"/>
              </a:spcBef>
            </a:pPr>
            <a:r>
              <a:rPr sz="2400" spc="-250" dirty="0">
                <a:solidFill>
                  <a:srgbClr val="EA631A"/>
                </a:solidFill>
                <a:latin typeface="Arial Black"/>
                <a:cs typeface="Arial Black"/>
              </a:rPr>
              <a:t>Non-Linear </a:t>
            </a:r>
            <a:r>
              <a:rPr sz="2400" spc="-305" dirty="0">
                <a:solidFill>
                  <a:srgbClr val="EA631A"/>
                </a:solidFill>
                <a:latin typeface="Arial Black"/>
                <a:cs typeface="Arial Black"/>
              </a:rPr>
              <a:t>data</a:t>
            </a:r>
            <a:r>
              <a:rPr sz="2400" spc="-20" dirty="0">
                <a:solidFill>
                  <a:srgbClr val="EA631A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EA631A"/>
                </a:solidFill>
                <a:latin typeface="Arial Black"/>
                <a:cs typeface="Arial Black"/>
              </a:rPr>
              <a:t>structure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929" y="274320"/>
            <a:ext cx="873379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4</a:t>
            </a:fld>
            <a:endParaRPr spc="-11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3109" y="1480819"/>
            <a:ext cx="1889760" cy="322580"/>
          </a:xfrm>
          <a:custGeom>
            <a:avLst/>
            <a:gdLst/>
            <a:ahLst/>
            <a:cxnLst/>
            <a:rect l="l" t="t" r="r" b="b"/>
            <a:pathLst>
              <a:path w="1889760" h="322580">
                <a:moveTo>
                  <a:pt x="944879" y="322579"/>
                </a:moveTo>
                <a:lnTo>
                  <a:pt x="0" y="322579"/>
                </a:lnTo>
                <a:lnTo>
                  <a:pt x="0" y="0"/>
                </a:lnTo>
                <a:lnTo>
                  <a:pt x="1889760" y="0"/>
                </a:lnTo>
                <a:lnTo>
                  <a:pt x="1889760" y="322579"/>
                </a:lnTo>
                <a:lnTo>
                  <a:pt x="944879" y="322579"/>
                </a:lnTo>
                <a:close/>
              </a:path>
            </a:pathLst>
          </a:custGeom>
          <a:ln w="5714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0259" y="1492250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585858"/>
                </a:solidFill>
              </a:rPr>
              <a:t>Data</a:t>
            </a:r>
            <a:r>
              <a:rPr sz="1800" spc="235" dirty="0">
                <a:solidFill>
                  <a:srgbClr val="585858"/>
                </a:solidFill>
              </a:rPr>
              <a:t> </a:t>
            </a:r>
            <a:r>
              <a:rPr sz="1800" spc="55" dirty="0">
                <a:solidFill>
                  <a:srgbClr val="585858"/>
                </a:solidFill>
              </a:rPr>
              <a:t>Structure</a:t>
            </a:r>
            <a:endParaRPr sz="1800"/>
          </a:p>
        </p:txBody>
      </p:sp>
      <p:grpSp>
        <p:nvGrpSpPr>
          <p:cNvPr id="4" name="object 4"/>
          <p:cNvGrpSpPr/>
          <p:nvPr/>
        </p:nvGrpSpPr>
        <p:grpSpPr>
          <a:xfrm>
            <a:off x="1964689" y="1784350"/>
            <a:ext cx="5427345" cy="760095"/>
            <a:chOff x="1964689" y="1784350"/>
            <a:chExt cx="5427345" cy="760095"/>
          </a:xfrm>
        </p:grpSpPr>
        <p:sp>
          <p:nvSpPr>
            <p:cNvPr id="5" name="object 5"/>
            <p:cNvSpPr/>
            <p:nvPr/>
          </p:nvSpPr>
          <p:spPr>
            <a:xfrm>
              <a:off x="1983739" y="1803400"/>
              <a:ext cx="4434840" cy="194310"/>
            </a:xfrm>
            <a:custGeom>
              <a:avLst/>
              <a:gdLst/>
              <a:ahLst/>
              <a:cxnLst/>
              <a:rect l="l" t="t" r="r" b="b"/>
              <a:pathLst>
                <a:path w="4434840" h="194310">
                  <a:moveTo>
                    <a:pt x="2254250" y="0"/>
                  </a:moveTo>
                  <a:lnTo>
                    <a:pt x="2254250" y="194310"/>
                  </a:lnTo>
                </a:path>
                <a:path w="4434840" h="194310">
                  <a:moveTo>
                    <a:pt x="0" y="194310"/>
                  </a:moveTo>
                  <a:lnTo>
                    <a:pt x="4434840" y="194310"/>
                  </a:lnTo>
                </a:path>
              </a:pathLst>
            </a:custGeom>
            <a:ln w="38097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1310" y="2192019"/>
              <a:ext cx="1962150" cy="323850"/>
            </a:xfrm>
            <a:custGeom>
              <a:avLst/>
              <a:gdLst/>
              <a:ahLst/>
              <a:cxnLst/>
              <a:rect l="l" t="t" r="r" b="b"/>
              <a:pathLst>
                <a:path w="1962150" h="323850">
                  <a:moveTo>
                    <a:pt x="98171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962149" y="0"/>
                  </a:lnTo>
                  <a:lnTo>
                    <a:pt x="1962149" y="323850"/>
                  </a:lnTo>
                  <a:lnTo>
                    <a:pt x="981710" y="323850"/>
                  </a:lnTo>
                  <a:close/>
                </a:path>
              </a:pathLst>
            </a:custGeom>
            <a:ln w="5714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11140" y="2203450"/>
            <a:ext cx="212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585858"/>
                </a:solidFill>
                <a:latin typeface="Arial"/>
                <a:cs typeface="Arial"/>
              </a:rPr>
              <a:t>Problem-</a:t>
            </a:r>
            <a:r>
              <a:rPr sz="1800" b="1" spc="-3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585858"/>
                </a:solidFill>
                <a:latin typeface="Arial"/>
                <a:cs typeface="Arial"/>
              </a:rPr>
              <a:t>Oriented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4469" y="2192020"/>
            <a:ext cx="2254250" cy="323850"/>
          </a:xfrm>
          <a:custGeom>
            <a:avLst/>
            <a:gdLst/>
            <a:ahLst/>
            <a:cxnLst/>
            <a:rect l="l" t="t" r="r" b="b"/>
            <a:pathLst>
              <a:path w="2254250" h="323850">
                <a:moveTo>
                  <a:pt x="1127760" y="323850"/>
                </a:moveTo>
                <a:lnTo>
                  <a:pt x="0" y="323850"/>
                </a:lnTo>
                <a:lnTo>
                  <a:pt x="0" y="0"/>
                </a:lnTo>
                <a:lnTo>
                  <a:pt x="2254250" y="0"/>
                </a:lnTo>
                <a:lnTo>
                  <a:pt x="2254250" y="323850"/>
                </a:lnTo>
                <a:lnTo>
                  <a:pt x="1127760" y="323850"/>
                </a:lnTo>
                <a:close/>
              </a:path>
            </a:pathLst>
          </a:custGeom>
          <a:ln w="5714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3660" y="2203450"/>
            <a:ext cx="249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585858"/>
                </a:solidFill>
                <a:latin typeface="Arial"/>
                <a:cs typeface="Arial"/>
              </a:rPr>
              <a:t>Basic </a:t>
            </a:r>
            <a:r>
              <a:rPr sz="1800" b="1" spc="85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78660" y="1967229"/>
            <a:ext cx="6735445" cy="1092835"/>
            <a:chOff x="1978660" y="1967229"/>
            <a:chExt cx="6735445" cy="1092835"/>
          </a:xfrm>
        </p:grpSpPr>
        <p:sp>
          <p:nvSpPr>
            <p:cNvPr id="11" name="object 11"/>
            <p:cNvSpPr/>
            <p:nvPr/>
          </p:nvSpPr>
          <p:spPr>
            <a:xfrm>
              <a:off x="1997710" y="1986279"/>
              <a:ext cx="4408170" cy="193040"/>
            </a:xfrm>
            <a:custGeom>
              <a:avLst/>
              <a:gdLst/>
              <a:ahLst/>
              <a:cxnLst/>
              <a:rect l="l" t="t" r="r" b="b"/>
              <a:pathLst>
                <a:path w="4408170" h="193039">
                  <a:moveTo>
                    <a:pt x="0" y="0"/>
                  </a:moveTo>
                  <a:lnTo>
                    <a:pt x="0" y="193040"/>
                  </a:lnTo>
                </a:path>
                <a:path w="4408170" h="193039">
                  <a:moveTo>
                    <a:pt x="4408170" y="0"/>
                  </a:moveTo>
                  <a:lnTo>
                    <a:pt x="4408170" y="193040"/>
                  </a:lnTo>
                </a:path>
              </a:pathLst>
            </a:custGeom>
            <a:ln w="38097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3380" y="2708909"/>
              <a:ext cx="1962150" cy="322580"/>
            </a:xfrm>
            <a:custGeom>
              <a:avLst/>
              <a:gdLst/>
              <a:ahLst/>
              <a:cxnLst/>
              <a:rect l="l" t="t" r="r" b="b"/>
              <a:pathLst>
                <a:path w="1962150" h="322580">
                  <a:moveTo>
                    <a:pt x="981710" y="322579"/>
                  </a:moveTo>
                  <a:lnTo>
                    <a:pt x="0" y="322579"/>
                  </a:lnTo>
                  <a:lnTo>
                    <a:pt x="0" y="0"/>
                  </a:lnTo>
                  <a:lnTo>
                    <a:pt x="1962150" y="0"/>
                  </a:lnTo>
                  <a:lnTo>
                    <a:pt x="1962150" y="322579"/>
                  </a:lnTo>
                  <a:lnTo>
                    <a:pt x="981710" y="322579"/>
                  </a:lnTo>
                  <a:close/>
                </a:path>
              </a:pathLst>
            </a:custGeom>
            <a:ln w="5714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79590" y="2720340"/>
            <a:ext cx="162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85858"/>
                </a:solidFill>
                <a:latin typeface="Arial"/>
                <a:cs typeface="Arial"/>
              </a:rPr>
              <a:t>List</a:t>
            </a:r>
            <a:r>
              <a:rPr sz="1800" b="1" spc="2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23380" y="3227070"/>
            <a:ext cx="1962150" cy="321310"/>
          </a:xfrm>
          <a:custGeom>
            <a:avLst/>
            <a:gdLst/>
            <a:ahLst/>
            <a:cxnLst/>
            <a:rect l="l" t="t" r="r" b="b"/>
            <a:pathLst>
              <a:path w="1962150" h="321310">
                <a:moveTo>
                  <a:pt x="981710" y="321309"/>
                </a:moveTo>
                <a:lnTo>
                  <a:pt x="0" y="321309"/>
                </a:lnTo>
                <a:lnTo>
                  <a:pt x="0" y="0"/>
                </a:lnTo>
                <a:lnTo>
                  <a:pt x="1962150" y="0"/>
                </a:lnTo>
                <a:lnTo>
                  <a:pt x="1962150" y="321309"/>
                </a:lnTo>
                <a:lnTo>
                  <a:pt x="981710" y="321309"/>
                </a:lnTo>
                <a:close/>
              </a:path>
            </a:pathLst>
          </a:custGeom>
          <a:ln w="5714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57109" y="3237229"/>
            <a:ext cx="675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800" b="1" spc="-105" dirty="0">
                <a:solidFill>
                  <a:srgbClr val="585858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23380" y="3745229"/>
            <a:ext cx="1962150" cy="321310"/>
          </a:xfrm>
          <a:custGeom>
            <a:avLst/>
            <a:gdLst/>
            <a:ahLst/>
            <a:cxnLst/>
            <a:rect l="l" t="t" r="r" b="b"/>
            <a:pathLst>
              <a:path w="1962150" h="321310">
                <a:moveTo>
                  <a:pt x="981710" y="321310"/>
                </a:moveTo>
                <a:lnTo>
                  <a:pt x="0" y="321310"/>
                </a:lnTo>
                <a:lnTo>
                  <a:pt x="0" y="0"/>
                </a:lnTo>
                <a:lnTo>
                  <a:pt x="1962150" y="0"/>
                </a:lnTo>
                <a:lnTo>
                  <a:pt x="1962150" y="321310"/>
                </a:lnTo>
                <a:lnTo>
                  <a:pt x="981710" y="321310"/>
                </a:lnTo>
                <a:close/>
              </a:path>
            </a:pathLst>
          </a:custGeom>
          <a:ln w="5714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99959" y="3756659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solidFill>
                  <a:srgbClr val="585858"/>
                </a:solidFill>
                <a:latin typeface="Arial"/>
                <a:cs typeface="Arial"/>
              </a:rPr>
              <a:t>Q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b="1" spc="4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8625" y="2334260"/>
            <a:ext cx="8271509" cy="2794635"/>
            <a:chOff x="428625" y="2334260"/>
            <a:chExt cx="8271509" cy="2794635"/>
          </a:xfrm>
        </p:grpSpPr>
        <p:sp>
          <p:nvSpPr>
            <p:cNvPr id="19" name="object 19"/>
            <p:cNvSpPr/>
            <p:nvPr/>
          </p:nvSpPr>
          <p:spPr>
            <a:xfrm>
              <a:off x="6200140" y="2490470"/>
              <a:ext cx="521970" cy="2418080"/>
            </a:xfrm>
            <a:custGeom>
              <a:avLst/>
              <a:gdLst/>
              <a:ahLst/>
              <a:cxnLst/>
              <a:rect l="l" t="t" r="r" b="b"/>
              <a:pathLst>
                <a:path w="521970" h="2418079">
                  <a:moveTo>
                    <a:pt x="13970" y="0"/>
                  </a:moveTo>
                  <a:lnTo>
                    <a:pt x="0" y="2418079"/>
                  </a:lnTo>
                </a:path>
                <a:path w="521970" h="2418079">
                  <a:moveTo>
                    <a:pt x="13970" y="377189"/>
                  </a:moveTo>
                  <a:lnTo>
                    <a:pt x="521969" y="377189"/>
                  </a:lnTo>
                </a:path>
                <a:path w="521970" h="2418079">
                  <a:moveTo>
                    <a:pt x="1270" y="1383029"/>
                  </a:moveTo>
                  <a:lnTo>
                    <a:pt x="509269" y="1383029"/>
                  </a:lnTo>
                </a:path>
                <a:path w="521970" h="2418079">
                  <a:moveTo>
                    <a:pt x="1270" y="881379"/>
                  </a:moveTo>
                  <a:lnTo>
                    <a:pt x="509269" y="881379"/>
                  </a:lnTo>
                </a:path>
              </a:pathLst>
            </a:custGeom>
            <a:ln w="38097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2708910"/>
              <a:ext cx="4652010" cy="775970"/>
            </a:xfrm>
            <a:custGeom>
              <a:avLst/>
              <a:gdLst/>
              <a:ahLst/>
              <a:cxnLst/>
              <a:rect l="l" t="t" r="r" b="b"/>
              <a:pathLst>
                <a:path w="4652010" h="775970">
                  <a:moveTo>
                    <a:pt x="3670300" y="775969"/>
                  </a:moveTo>
                  <a:lnTo>
                    <a:pt x="2689860" y="775969"/>
                  </a:lnTo>
                  <a:lnTo>
                    <a:pt x="2689860" y="453389"/>
                  </a:lnTo>
                  <a:lnTo>
                    <a:pt x="4652010" y="453389"/>
                  </a:lnTo>
                  <a:lnTo>
                    <a:pt x="4652010" y="775969"/>
                  </a:lnTo>
                  <a:lnTo>
                    <a:pt x="3670300" y="775969"/>
                  </a:lnTo>
                  <a:close/>
                </a:path>
                <a:path w="4652010" h="775970">
                  <a:moveTo>
                    <a:pt x="981710" y="775969"/>
                  </a:moveTo>
                  <a:lnTo>
                    <a:pt x="0" y="775969"/>
                  </a:lnTo>
                  <a:lnTo>
                    <a:pt x="0" y="453389"/>
                  </a:lnTo>
                  <a:lnTo>
                    <a:pt x="1962150" y="453389"/>
                  </a:lnTo>
                  <a:lnTo>
                    <a:pt x="1962150" y="775969"/>
                  </a:lnTo>
                  <a:lnTo>
                    <a:pt x="981710" y="775969"/>
                  </a:lnTo>
                  <a:close/>
                </a:path>
                <a:path w="4652010" h="775970">
                  <a:moveTo>
                    <a:pt x="2355850" y="322579"/>
                  </a:moveTo>
                  <a:lnTo>
                    <a:pt x="1308100" y="322579"/>
                  </a:lnTo>
                  <a:lnTo>
                    <a:pt x="1308100" y="0"/>
                  </a:lnTo>
                  <a:lnTo>
                    <a:pt x="3403600" y="0"/>
                  </a:lnTo>
                  <a:lnTo>
                    <a:pt x="3403600" y="322579"/>
                  </a:lnTo>
                  <a:lnTo>
                    <a:pt x="2355850" y="322579"/>
                  </a:lnTo>
                  <a:close/>
                </a:path>
              </a:pathLst>
            </a:custGeom>
            <a:ln w="5714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8029" y="2353310"/>
              <a:ext cx="3489960" cy="2164080"/>
            </a:xfrm>
            <a:custGeom>
              <a:avLst/>
              <a:gdLst/>
              <a:ahLst/>
              <a:cxnLst/>
              <a:rect l="l" t="t" r="r" b="b"/>
              <a:pathLst>
                <a:path w="3489960" h="2164079">
                  <a:moveTo>
                    <a:pt x="0" y="1131569"/>
                  </a:moveTo>
                  <a:lnTo>
                    <a:pt x="0" y="2164079"/>
                  </a:lnTo>
                </a:path>
                <a:path w="3489960" h="2164079">
                  <a:moveTo>
                    <a:pt x="2980690" y="0"/>
                  </a:moveTo>
                  <a:lnTo>
                    <a:pt x="3489960" y="0"/>
                  </a:lnTo>
                </a:path>
                <a:path w="3489960" h="2164079">
                  <a:moveTo>
                    <a:pt x="0" y="1584959"/>
                  </a:moveTo>
                  <a:lnTo>
                    <a:pt x="219710" y="1584959"/>
                  </a:lnTo>
                </a:path>
              </a:pathLst>
            </a:custGeom>
            <a:ln w="38097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09409" y="4777739"/>
              <a:ext cx="1962150" cy="322580"/>
            </a:xfrm>
            <a:custGeom>
              <a:avLst/>
              <a:gdLst/>
              <a:ahLst/>
              <a:cxnLst/>
              <a:rect l="l" t="t" r="r" b="b"/>
              <a:pathLst>
                <a:path w="1962150" h="322579">
                  <a:moveTo>
                    <a:pt x="980440" y="322580"/>
                  </a:moveTo>
                  <a:lnTo>
                    <a:pt x="0" y="322580"/>
                  </a:lnTo>
                  <a:lnTo>
                    <a:pt x="0" y="0"/>
                  </a:lnTo>
                  <a:lnTo>
                    <a:pt x="1962150" y="0"/>
                  </a:lnTo>
                  <a:lnTo>
                    <a:pt x="1962150" y="322580"/>
                  </a:lnTo>
                  <a:lnTo>
                    <a:pt x="980440" y="322580"/>
                  </a:lnTo>
                  <a:close/>
                </a:path>
              </a:pathLst>
            </a:custGeom>
            <a:ln w="5714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72350" y="4789170"/>
            <a:ext cx="617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Ha</a:t>
            </a:r>
            <a:r>
              <a:rPr sz="1800" b="1" spc="5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800" b="1" spc="-100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9409" y="4260850"/>
            <a:ext cx="1962150" cy="322580"/>
          </a:xfrm>
          <a:custGeom>
            <a:avLst/>
            <a:gdLst/>
            <a:ahLst/>
            <a:cxnLst/>
            <a:rect l="l" t="t" r="r" b="b"/>
            <a:pathLst>
              <a:path w="1962150" h="322579">
                <a:moveTo>
                  <a:pt x="980440" y="322580"/>
                </a:moveTo>
                <a:lnTo>
                  <a:pt x="0" y="322580"/>
                </a:lnTo>
                <a:lnTo>
                  <a:pt x="0" y="0"/>
                </a:lnTo>
                <a:lnTo>
                  <a:pt x="1962150" y="0"/>
                </a:lnTo>
                <a:lnTo>
                  <a:pt x="1962150" y="322580"/>
                </a:lnTo>
                <a:lnTo>
                  <a:pt x="980440" y="322580"/>
                </a:lnTo>
                <a:close/>
              </a:path>
            </a:pathLst>
          </a:custGeom>
          <a:ln w="57146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02830" y="4272279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37894" y="2334260"/>
            <a:ext cx="5790565" cy="2580640"/>
            <a:chOff x="937894" y="2334260"/>
            <a:chExt cx="5790565" cy="2580640"/>
          </a:xfrm>
        </p:grpSpPr>
        <p:sp>
          <p:nvSpPr>
            <p:cNvPr id="27" name="object 27"/>
            <p:cNvSpPr/>
            <p:nvPr/>
          </p:nvSpPr>
          <p:spPr>
            <a:xfrm>
              <a:off x="1620519" y="2515870"/>
              <a:ext cx="5088890" cy="2379980"/>
            </a:xfrm>
            <a:custGeom>
              <a:avLst/>
              <a:gdLst/>
              <a:ahLst/>
              <a:cxnLst/>
              <a:rect l="l" t="t" r="r" b="b"/>
              <a:pathLst>
                <a:path w="5088890" h="2379979">
                  <a:moveTo>
                    <a:pt x="4580890" y="1874519"/>
                  </a:moveTo>
                  <a:lnTo>
                    <a:pt x="5088889" y="1874519"/>
                  </a:lnTo>
                </a:path>
                <a:path w="5088890" h="2379979">
                  <a:moveTo>
                    <a:pt x="4566920" y="2379979"/>
                  </a:moveTo>
                  <a:lnTo>
                    <a:pt x="5073650" y="2379979"/>
                  </a:lnTo>
                </a:path>
                <a:path w="5088890" h="2379979">
                  <a:moveTo>
                    <a:pt x="944880" y="0"/>
                  </a:moveTo>
                  <a:lnTo>
                    <a:pt x="944880" y="193039"/>
                  </a:lnTo>
                </a:path>
                <a:path w="5088890" h="2379979">
                  <a:moveTo>
                    <a:pt x="0" y="0"/>
                  </a:moveTo>
                  <a:lnTo>
                    <a:pt x="0" y="645159"/>
                  </a:lnTo>
                </a:path>
              </a:pathLst>
            </a:custGeom>
            <a:ln w="38097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66469" y="3807460"/>
              <a:ext cx="2092960" cy="842010"/>
            </a:xfrm>
            <a:custGeom>
              <a:avLst/>
              <a:gdLst/>
              <a:ahLst/>
              <a:cxnLst/>
              <a:rect l="l" t="t" r="r" b="b"/>
              <a:pathLst>
                <a:path w="2092960" h="842010">
                  <a:moveTo>
                    <a:pt x="104648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2092960" y="0"/>
                  </a:lnTo>
                  <a:lnTo>
                    <a:pt x="2092960" y="323850"/>
                  </a:lnTo>
                  <a:lnTo>
                    <a:pt x="1046480" y="323850"/>
                  </a:lnTo>
                  <a:close/>
                </a:path>
                <a:path w="2092960" h="842010">
                  <a:moveTo>
                    <a:pt x="1046480" y="842009"/>
                  </a:moveTo>
                  <a:lnTo>
                    <a:pt x="0" y="842009"/>
                  </a:lnTo>
                  <a:lnTo>
                    <a:pt x="0" y="518159"/>
                  </a:lnTo>
                  <a:lnTo>
                    <a:pt x="2092960" y="518159"/>
                  </a:lnTo>
                  <a:lnTo>
                    <a:pt x="2092960" y="842009"/>
                  </a:lnTo>
                  <a:lnTo>
                    <a:pt x="1046480" y="842009"/>
                  </a:lnTo>
                  <a:close/>
                </a:path>
              </a:pathLst>
            </a:custGeom>
            <a:ln w="5714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25290" y="2353310"/>
              <a:ext cx="12700" cy="807720"/>
            </a:xfrm>
            <a:custGeom>
              <a:avLst/>
              <a:gdLst/>
              <a:ahLst/>
              <a:cxnLst/>
              <a:rect l="l" t="t" r="r" b="b"/>
              <a:pathLst>
                <a:path w="12700" h="807719">
                  <a:moveTo>
                    <a:pt x="0" y="0"/>
                  </a:moveTo>
                  <a:lnTo>
                    <a:pt x="12700" y="807719"/>
                  </a:lnTo>
                </a:path>
              </a:pathLst>
            </a:custGeom>
            <a:ln w="38097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6330" y="3807460"/>
              <a:ext cx="2094230" cy="842010"/>
            </a:xfrm>
            <a:custGeom>
              <a:avLst/>
              <a:gdLst/>
              <a:ahLst/>
              <a:cxnLst/>
              <a:rect l="l" t="t" r="r" b="b"/>
              <a:pathLst>
                <a:path w="2094229" h="842010">
                  <a:moveTo>
                    <a:pt x="1046480" y="842009"/>
                  </a:moveTo>
                  <a:lnTo>
                    <a:pt x="0" y="842009"/>
                  </a:lnTo>
                  <a:lnTo>
                    <a:pt x="0" y="518159"/>
                  </a:lnTo>
                  <a:lnTo>
                    <a:pt x="2094230" y="518159"/>
                  </a:lnTo>
                  <a:lnTo>
                    <a:pt x="2094230" y="842009"/>
                  </a:lnTo>
                  <a:lnTo>
                    <a:pt x="1046480" y="842009"/>
                  </a:lnTo>
                  <a:close/>
                </a:path>
                <a:path w="2094229" h="842010">
                  <a:moveTo>
                    <a:pt x="104648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2094230" y="0"/>
                  </a:lnTo>
                  <a:lnTo>
                    <a:pt x="2094230" y="323850"/>
                  </a:lnTo>
                  <a:lnTo>
                    <a:pt x="1046480" y="323850"/>
                  </a:lnTo>
                  <a:close/>
                </a:path>
              </a:pathLst>
            </a:custGeom>
            <a:ln w="5714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8480" y="2720340"/>
            <a:ext cx="4921885" cy="191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7350" algn="ctr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Abstract </a:t>
            </a:r>
            <a:r>
              <a:rPr sz="1800" b="1" spc="85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1800" b="1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R="347345" algn="ctr">
              <a:lnSpc>
                <a:spcPct val="100000"/>
              </a:lnSpc>
              <a:spcBef>
                <a:spcPts val="1410"/>
              </a:spcBef>
              <a:tabLst>
                <a:tab pos="2590165" algn="l"/>
              </a:tabLst>
            </a:pP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Structure</a:t>
            </a:r>
            <a:r>
              <a:rPr sz="1800" b="1" spc="3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585858"/>
                </a:solidFill>
                <a:latin typeface="Arial"/>
                <a:cs typeface="Arial"/>
              </a:rPr>
              <a:t>Type	</a:t>
            </a:r>
            <a:r>
              <a:rPr sz="1800" b="1" spc="35" dirty="0">
                <a:solidFill>
                  <a:srgbClr val="585858"/>
                </a:solidFill>
                <a:latin typeface="Arial"/>
                <a:cs typeface="Arial"/>
              </a:rPr>
              <a:t>Basic </a:t>
            </a:r>
            <a:r>
              <a:rPr sz="1800" b="1" spc="85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"/>
              <a:cs typeface="Arial"/>
            </a:endParaRPr>
          </a:p>
          <a:p>
            <a:pPr marL="816610">
              <a:lnSpc>
                <a:spcPct val="100000"/>
              </a:lnSpc>
              <a:tabLst>
                <a:tab pos="3397885" algn="l"/>
              </a:tabLst>
            </a:pPr>
            <a:r>
              <a:rPr sz="1800" b="1" spc="35" dirty="0">
                <a:solidFill>
                  <a:srgbClr val="585858"/>
                </a:solidFill>
                <a:latin typeface="Arial"/>
                <a:cs typeface="Arial"/>
              </a:rPr>
              <a:t>Array</a:t>
            </a:r>
            <a:r>
              <a:rPr sz="1800" b="1" spc="3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585858"/>
                </a:solidFill>
                <a:latin typeface="Arial"/>
                <a:cs typeface="Arial"/>
              </a:rPr>
              <a:t>Type	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Pointer</a:t>
            </a:r>
            <a:r>
              <a:rPr sz="1800" b="1" spc="2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712470">
              <a:lnSpc>
                <a:spcPct val="100000"/>
              </a:lnSpc>
              <a:spcBef>
                <a:spcPts val="1910"/>
              </a:spcBef>
              <a:tabLst>
                <a:tab pos="3420745" algn="l"/>
              </a:tabLst>
            </a:pP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Record</a:t>
            </a:r>
            <a:r>
              <a:rPr sz="1800" b="1" spc="3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585858"/>
                </a:solidFill>
                <a:latin typeface="Arial"/>
                <a:cs typeface="Arial"/>
              </a:rPr>
              <a:t>Type	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Simple</a:t>
            </a:r>
            <a:r>
              <a:rPr sz="1800" b="1" spc="2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8030" y="3496309"/>
            <a:ext cx="3891279" cy="2381250"/>
          </a:xfrm>
          <a:custGeom>
            <a:avLst/>
            <a:gdLst/>
            <a:ahLst/>
            <a:cxnLst/>
            <a:rect l="l" t="t" r="r" b="b"/>
            <a:pathLst>
              <a:path w="3891279" h="2381250">
                <a:moveTo>
                  <a:pt x="0" y="1002029"/>
                </a:moveTo>
                <a:lnTo>
                  <a:pt x="219710" y="1002029"/>
                </a:lnTo>
              </a:path>
              <a:path w="3891279" h="2381250">
                <a:moveTo>
                  <a:pt x="2677160" y="0"/>
                </a:moveTo>
                <a:lnTo>
                  <a:pt x="2677160" y="1033779"/>
                </a:lnTo>
              </a:path>
              <a:path w="3891279" h="2381250">
                <a:moveTo>
                  <a:pt x="2677160" y="450850"/>
                </a:moveTo>
                <a:lnTo>
                  <a:pt x="2896870" y="450850"/>
                </a:lnTo>
              </a:path>
              <a:path w="3891279" h="2381250">
                <a:moveTo>
                  <a:pt x="2677160" y="1010919"/>
                </a:moveTo>
                <a:lnTo>
                  <a:pt x="2896870" y="1010919"/>
                </a:lnTo>
              </a:path>
              <a:path w="3891279" h="2381250">
                <a:moveTo>
                  <a:pt x="3671570" y="1153159"/>
                </a:moveTo>
                <a:lnTo>
                  <a:pt x="3671570" y="2381250"/>
                </a:lnTo>
              </a:path>
              <a:path w="3891279" h="2381250">
                <a:moveTo>
                  <a:pt x="3671570" y="1410970"/>
                </a:moveTo>
                <a:lnTo>
                  <a:pt x="3891280" y="1410970"/>
                </a:lnTo>
              </a:path>
            </a:pathLst>
          </a:custGeom>
          <a:ln w="38097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25340" y="4757420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b="1" spc="4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b="1" spc="45" dirty="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68190" y="5031740"/>
            <a:ext cx="156654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375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585858"/>
                </a:solidFill>
                <a:latin typeface="Arial"/>
                <a:cs typeface="Arial"/>
              </a:rPr>
              <a:t>Real 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Number  </a:t>
            </a:r>
            <a:r>
              <a:rPr sz="1800" b="1" spc="75" dirty="0">
                <a:solidFill>
                  <a:srgbClr val="585858"/>
                </a:solidFill>
                <a:latin typeface="Arial"/>
                <a:cs typeface="Arial"/>
              </a:rPr>
              <a:t>Character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30500" y="4847590"/>
            <a:ext cx="1514475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4520">
              <a:lnSpc>
                <a:spcPct val="1338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Logical  </a:t>
            </a: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1800" b="1" spc="1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800" b="1" spc="14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800" b="1" spc="-10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715010">
              <a:lnSpc>
                <a:spcPct val="100000"/>
              </a:lnSpc>
              <a:spcBef>
                <a:spcPts val="890"/>
              </a:spcBef>
            </a:pPr>
            <a:r>
              <a:rPr sz="1800" b="1" spc="65" dirty="0">
                <a:solidFill>
                  <a:srgbClr val="585858"/>
                </a:solidFill>
                <a:latin typeface="Arial"/>
                <a:cs typeface="Arial"/>
              </a:rPr>
              <a:t>Partial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01929" y="274320"/>
            <a:ext cx="8733790" cy="5610860"/>
            <a:chOff x="201929" y="274320"/>
            <a:chExt cx="8733790" cy="5610860"/>
          </a:xfrm>
        </p:grpSpPr>
        <p:sp>
          <p:nvSpPr>
            <p:cNvPr id="37" name="object 37"/>
            <p:cNvSpPr/>
            <p:nvPr/>
          </p:nvSpPr>
          <p:spPr>
            <a:xfrm>
              <a:off x="4201159" y="5101590"/>
              <a:ext cx="438150" cy="764540"/>
            </a:xfrm>
            <a:custGeom>
              <a:avLst/>
              <a:gdLst/>
              <a:ahLst/>
              <a:cxnLst/>
              <a:rect l="l" t="t" r="r" b="b"/>
              <a:pathLst>
                <a:path w="438150" h="764539">
                  <a:moveTo>
                    <a:pt x="0" y="0"/>
                  </a:moveTo>
                  <a:lnTo>
                    <a:pt x="218439" y="0"/>
                  </a:lnTo>
                </a:path>
                <a:path w="438150" h="764539">
                  <a:moveTo>
                    <a:pt x="0" y="387350"/>
                  </a:moveTo>
                  <a:lnTo>
                    <a:pt x="218439" y="387350"/>
                  </a:lnTo>
                </a:path>
                <a:path w="438150" h="764539">
                  <a:moveTo>
                    <a:pt x="205739" y="572770"/>
                  </a:moveTo>
                  <a:lnTo>
                    <a:pt x="425450" y="572770"/>
                  </a:lnTo>
                </a:path>
                <a:path w="438150" h="764539">
                  <a:moveTo>
                    <a:pt x="218439" y="194310"/>
                  </a:moveTo>
                  <a:lnTo>
                    <a:pt x="438150" y="194310"/>
                  </a:lnTo>
                </a:path>
                <a:path w="438150" h="764539">
                  <a:moveTo>
                    <a:pt x="12700" y="764540"/>
                  </a:moveTo>
                  <a:lnTo>
                    <a:pt x="232410" y="764540"/>
                  </a:lnTo>
                </a:path>
              </a:pathLst>
            </a:custGeom>
            <a:ln w="38097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929" y="274320"/>
              <a:ext cx="8733790" cy="1243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5</a:t>
            </a:fld>
            <a:endParaRPr spc="-114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59" y="1465579"/>
            <a:ext cx="7678420" cy="344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592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385" dirty="0">
                <a:latin typeface="Arial Black"/>
                <a:cs typeface="Arial Black"/>
              </a:rPr>
              <a:t>Dynamic </a:t>
            </a:r>
            <a:r>
              <a:rPr sz="3200" spc="-420" dirty="0">
                <a:latin typeface="Arial Black"/>
                <a:cs typeface="Arial Black"/>
              </a:rPr>
              <a:t>memory </a:t>
            </a:r>
            <a:r>
              <a:rPr sz="3200" spc="-395" dirty="0">
                <a:latin typeface="Arial Black"/>
                <a:cs typeface="Arial Black"/>
              </a:rPr>
              <a:t>allocation </a:t>
            </a:r>
            <a:r>
              <a:rPr sz="3200" spc="-355" dirty="0">
                <a:latin typeface="Arial Black"/>
                <a:cs typeface="Arial Black"/>
              </a:rPr>
              <a:t>and</a:t>
            </a:r>
            <a:r>
              <a:rPr sz="3200" spc="-509" dirty="0">
                <a:latin typeface="Arial Black"/>
                <a:cs typeface="Arial Black"/>
              </a:rPr>
              <a:t> </a:t>
            </a:r>
            <a:r>
              <a:rPr sz="3200" spc="-380" dirty="0">
                <a:latin typeface="Arial Black"/>
                <a:cs typeface="Arial Black"/>
              </a:rPr>
              <a:t>pointers</a:t>
            </a:r>
            <a:endParaRPr sz="32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52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355" dirty="0">
                <a:latin typeface="Arial Black"/>
                <a:cs typeface="Arial Black"/>
              </a:rPr>
              <a:t>Recursion</a:t>
            </a:r>
            <a:endParaRPr sz="32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  <a:tabLst>
                <a:tab pos="2351405" algn="l"/>
                <a:tab pos="3255645" algn="l"/>
              </a:tabLst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60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355" dirty="0">
                <a:latin typeface="Arial Black"/>
                <a:cs typeface="Arial Black"/>
              </a:rPr>
              <a:t>Searching	and	</a:t>
            </a:r>
            <a:r>
              <a:rPr sz="3200" spc="-360" dirty="0">
                <a:latin typeface="Arial Black"/>
                <a:cs typeface="Arial Black"/>
              </a:rPr>
              <a:t>Sorting</a:t>
            </a:r>
            <a:endParaRPr sz="32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52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430" dirty="0">
                <a:latin typeface="Arial Black"/>
                <a:cs typeface="Arial Black"/>
              </a:rPr>
              <a:t>Stack</a:t>
            </a:r>
            <a:endParaRPr sz="32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52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320" dirty="0">
                <a:latin typeface="Arial Black"/>
                <a:cs typeface="Arial Black"/>
              </a:rPr>
              <a:t>Queue</a:t>
            </a:r>
            <a:endParaRPr sz="32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592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385" dirty="0">
                <a:latin typeface="Arial Black"/>
                <a:cs typeface="Arial Black"/>
              </a:rPr>
              <a:t>Linked</a:t>
            </a:r>
            <a:r>
              <a:rPr sz="3200" spc="-535" dirty="0">
                <a:latin typeface="Arial Black"/>
                <a:cs typeface="Arial Black"/>
              </a:rPr>
              <a:t> </a:t>
            </a:r>
            <a:r>
              <a:rPr sz="3200" spc="-405" dirty="0">
                <a:latin typeface="Arial Black"/>
                <a:cs typeface="Arial Black"/>
              </a:rPr>
              <a:t>list</a:t>
            </a:r>
            <a:endParaRPr sz="32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3225" spc="592" baseline="16795" dirty="0">
                <a:solidFill>
                  <a:srgbClr val="2CA1BE"/>
                </a:solidFill>
                <a:latin typeface="Symbol"/>
                <a:cs typeface="Symbol"/>
              </a:rPr>
              <a:t></a:t>
            </a:r>
            <a:r>
              <a:rPr sz="3225" spc="52" baseline="1679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spc="-355" dirty="0">
                <a:latin typeface="Arial Black"/>
                <a:cs typeface="Arial Black"/>
              </a:rPr>
              <a:t>Tree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74320"/>
            <a:ext cx="8229600" cy="124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6</a:t>
            </a:fld>
            <a:endParaRPr spc="-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" y="262890"/>
            <a:ext cx="4784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639" algn="l"/>
                <a:tab pos="3387725" algn="l"/>
              </a:tabLst>
            </a:pPr>
            <a:r>
              <a:rPr spc="120" dirty="0"/>
              <a:t>B</a:t>
            </a:r>
            <a:r>
              <a:rPr spc="365" dirty="0"/>
              <a:t>a</a:t>
            </a:r>
            <a:r>
              <a:rPr spc="120" dirty="0"/>
              <a:t>s</a:t>
            </a:r>
            <a:r>
              <a:rPr spc="130" dirty="0"/>
              <a:t>i</a:t>
            </a:r>
            <a:r>
              <a:rPr spc="-250" dirty="0"/>
              <a:t>c</a:t>
            </a:r>
            <a:r>
              <a:rPr dirty="0"/>
              <a:t>	</a:t>
            </a:r>
            <a:r>
              <a:rPr spc="365" dirty="0"/>
              <a:t>Da</a:t>
            </a:r>
            <a:r>
              <a:rPr spc="114" dirty="0"/>
              <a:t>t</a:t>
            </a:r>
            <a:r>
              <a:rPr dirty="0"/>
              <a:t>a	</a:t>
            </a:r>
            <a:r>
              <a:rPr spc="365" dirty="0"/>
              <a:t>T</a:t>
            </a:r>
            <a:r>
              <a:rPr spc="120" dirty="0"/>
              <a:t>yp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7</a:t>
            </a:fld>
            <a:endParaRPr spc="-114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0070" y="415290"/>
            <a:ext cx="2287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270" algn="l"/>
              </a:tabLst>
            </a:pPr>
            <a:r>
              <a:rPr sz="2800" b="1" spc="21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800" b="1" spc="6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800" b="1" spc="6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800" b="1" spc="6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800" b="1" spc="7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800" b="1" spc="2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7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spc="6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1253490"/>
            <a:ext cx="8530590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1790700" algn="l"/>
                <a:tab pos="3599179" algn="l"/>
                <a:tab pos="4631055" algn="l"/>
                <a:tab pos="5930265" algn="l"/>
                <a:tab pos="6625590" algn="l"/>
              </a:tabLst>
            </a:pPr>
            <a:r>
              <a:rPr sz="2400" b="1" spc="95" dirty="0">
                <a:solidFill>
                  <a:srgbClr val="2CA1BE"/>
                </a:solidFill>
                <a:latin typeface="Arial"/>
                <a:cs typeface="Arial"/>
              </a:rPr>
              <a:t>Integer	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	</a:t>
            </a:r>
            <a:r>
              <a:rPr sz="2400" b="1" spc="85" dirty="0">
                <a:solidFill>
                  <a:srgbClr val="585858"/>
                </a:solidFill>
                <a:latin typeface="Arial"/>
                <a:cs typeface="Arial"/>
              </a:rPr>
              <a:t>represents	</a:t>
            </a:r>
            <a:r>
              <a:rPr sz="2400" b="1" spc="45" dirty="0">
                <a:solidFill>
                  <a:srgbClr val="585858"/>
                </a:solidFill>
                <a:latin typeface="Arial"/>
                <a:cs typeface="Arial"/>
              </a:rPr>
              <a:t>whole	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number	</a:t>
            </a:r>
            <a:r>
              <a:rPr sz="2400" b="1" spc="40" dirty="0">
                <a:solidFill>
                  <a:srgbClr val="585858"/>
                </a:solidFill>
                <a:latin typeface="Arial"/>
                <a:cs typeface="Arial"/>
              </a:rPr>
              <a:t>and	</a:t>
            </a:r>
            <a:r>
              <a:rPr sz="2400" b="1" spc="-3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86995" marR="688340">
              <a:lnSpc>
                <a:spcPct val="100000"/>
              </a:lnSpc>
              <a:tabLst>
                <a:tab pos="1564005" algn="l"/>
                <a:tab pos="1981200" algn="l"/>
                <a:tab pos="2107565" algn="l"/>
                <a:tab pos="3166110" algn="l"/>
                <a:tab pos="3780790" algn="l"/>
                <a:tab pos="4804410" algn="l"/>
                <a:tab pos="5257165" algn="l"/>
                <a:tab pos="5980430" algn="l"/>
                <a:tab pos="6393180" algn="l"/>
                <a:tab pos="6852920" algn="l"/>
                <a:tab pos="6877050" algn="l"/>
              </a:tabLst>
            </a:pP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nt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	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e	a		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400" b="1" spc="7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	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bi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-90" dirty="0">
                <a:solidFill>
                  <a:srgbClr val="585858"/>
                </a:solidFill>
                <a:latin typeface="Arial"/>
                <a:cs typeface="Arial"/>
              </a:rPr>
              <a:t>y  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numbers	</a:t>
            </a:r>
            <a:r>
              <a:rPr sz="2400" b="1" spc="-35" dirty="0">
                <a:solidFill>
                  <a:srgbClr val="585858"/>
                </a:solidFill>
                <a:latin typeface="Arial"/>
                <a:cs typeface="Arial"/>
              </a:rPr>
              <a:t>of	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fixed-point	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numbers	</a:t>
            </a:r>
            <a:r>
              <a:rPr sz="2400" b="1" spc="45" dirty="0">
                <a:solidFill>
                  <a:srgbClr val="585858"/>
                </a:solidFill>
                <a:latin typeface="Arial"/>
                <a:cs typeface="Arial"/>
              </a:rPr>
              <a:t>that	</a:t>
            </a:r>
            <a:r>
              <a:rPr sz="2400" b="1" spc="75" dirty="0">
                <a:solidFill>
                  <a:srgbClr val="585858"/>
                </a:solidFill>
                <a:latin typeface="Arial"/>
                <a:cs typeface="Arial"/>
              </a:rPr>
              <a:t>have	</a:t>
            </a:r>
            <a:r>
              <a:rPr sz="2400" b="1" spc="-35" dirty="0">
                <a:solidFill>
                  <a:srgbClr val="585858"/>
                </a:solidFill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tabLst>
                <a:tab pos="1946275" algn="l"/>
                <a:tab pos="2921000" algn="l"/>
                <a:tab pos="3954779" algn="l"/>
                <a:tab pos="4566285" algn="l"/>
                <a:tab pos="5905500" algn="l"/>
              </a:tabLst>
            </a:pP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significant	</a:t>
            </a:r>
            <a:r>
              <a:rPr sz="2400" b="1" spc="30" dirty="0">
                <a:solidFill>
                  <a:srgbClr val="585858"/>
                </a:solidFill>
                <a:latin typeface="Arial"/>
                <a:cs typeface="Arial"/>
              </a:rPr>
              <a:t>digits	</a:t>
            </a:r>
            <a:r>
              <a:rPr sz="2400" b="1" spc="50" dirty="0">
                <a:solidFill>
                  <a:srgbClr val="585858"/>
                </a:solidFill>
                <a:latin typeface="Arial"/>
                <a:cs typeface="Arial"/>
              </a:rPr>
              <a:t>below	</a:t>
            </a:r>
            <a:r>
              <a:rPr sz="2400" b="1" spc="45" dirty="0">
                <a:solidFill>
                  <a:srgbClr val="585858"/>
                </a:solidFill>
                <a:latin typeface="Arial"/>
                <a:cs typeface="Arial"/>
              </a:rPr>
              <a:t>the	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decimal	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point.</a:t>
            </a:r>
            <a:endParaRPr sz="2400">
              <a:latin typeface="Arial"/>
              <a:cs typeface="Arial"/>
            </a:endParaRPr>
          </a:p>
          <a:p>
            <a:pPr marL="88900" marR="1616710">
              <a:lnSpc>
                <a:spcPct val="100000"/>
              </a:lnSpc>
              <a:spcBef>
                <a:spcPts val="1560"/>
              </a:spcBef>
              <a:tabLst>
                <a:tab pos="926465" algn="l"/>
                <a:tab pos="1385570" algn="l"/>
                <a:tab pos="2286000" algn="l"/>
                <a:tab pos="2389505" algn="l"/>
                <a:tab pos="2739390" algn="l"/>
                <a:tab pos="4547235" algn="l"/>
                <a:tab pos="6346825" algn="l"/>
              </a:tabLst>
            </a:pPr>
            <a:r>
              <a:rPr sz="2400" b="1" spc="190" dirty="0">
                <a:solidFill>
                  <a:srgbClr val="2CA1BE"/>
                </a:solidFill>
                <a:latin typeface="Arial"/>
                <a:cs typeface="Arial"/>
              </a:rPr>
              <a:t>Re</a:t>
            </a:r>
            <a:r>
              <a:rPr sz="2400" b="1" spc="200" dirty="0">
                <a:solidFill>
                  <a:srgbClr val="2CA1BE"/>
                </a:solidFill>
                <a:latin typeface="Arial"/>
                <a:cs typeface="Arial"/>
              </a:rPr>
              <a:t>a</a:t>
            </a:r>
            <a:r>
              <a:rPr sz="2400" b="1" spc="-135" dirty="0">
                <a:solidFill>
                  <a:srgbClr val="2CA1BE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2CA1BE"/>
                </a:solidFill>
                <a:latin typeface="Arial"/>
                <a:cs typeface="Arial"/>
              </a:rPr>
              <a:t>	</a:t>
            </a:r>
            <a:r>
              <a:rPr sz="2400" b="1" spc="190" dirty="0">
                <a:solidFill>
                  <a:srgbClr val="2CA1BE"/>
                </a:solidFill>
                <a:latin typeface="Arial"/>
                <a:cs typeface="Arial"/>
              </a:rPr>
              <a:t>N</a:t>
            </a:r>
            <a:r>
              <a:rPr sz="2400" b="1" spc="65" dirty="0">
                <a:solidFill>
                  <a:srgbClr val="2CA1BE"/>
                </a:solidFill>
                <a:latin typeface="Arial"/>
                <a:cs typeface="Arial"/>
              </a:rPr>
              <a:t>u</a:t>
            </a:r>
            <a:r>
              <a:rPr sz="2400" b="1" spc="70" dirty="0">
                <a:solidFill>
                  <a:srgbClr val="2CA1BE"/>
                </a:solidFill>
                <a:latin typeface="Arial"/>
                <a:cs typeface="Arial"/>
              </a:rPr>
              <a:t>m</a:t>
            </a:r>
            <a:r>
              <a:rPr sz="2400" b="1" spc="55" dirty="0">
                <a:solidFill>
                  <a:srgbClr val="2CA1BE"/>
                </a:solidFill>
                <a:latin typeface="Arial"/>
                <a:cs typeface="Arial"/>
              </a:rPr>
              <a:t>b</a:t>
            </a:r>
            <a:r>
              <a:rPr sz="2400" b="1" spc="200" dirty="0">
                <a:solidFill>
                  <a:srgbClr val="2CA1BE"/>
                </a:solidFill>
                <a:latin typeface="Arial"/>
                <a:cs typeface="Arial"/>
              </a:rPr>
              <a:t>e</a:t>
            </a:r>
            <a:r>
              <a:rPr sz="2400" b="1" spc="-135" dirty="0">
                <a:solidFill>
                  <a:srgbClr val="2CA1BE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2CA1BE"/>
                </a:solidFill>
                <a:latin typeface="Arial"/>
                <a:cs typeface="Arial"/>
              </a:rPr>
              <a:t>		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	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19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spc="19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nt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7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400" b="1" spc="-4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19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-85" dirty="0">
                <a:solidFill>
                  <a:srgbClr val="585858"/>
                </a:solidFill>
                <a:latin typeface="Arial"/>
                <a:cs typeface="Arial"/>
              </a:rPr>
              <a:t>d  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floating	</a:t>
            </a:r>
            <a:r>
              <a:rPr sz="2400" b="1" spc="20" dirty="0">
                <a:solidFill>
                  <a:srgbClr val="585858"/>
                </a:solidFill>
                <a:latin typeface="Arial"/>
                <a:cs typeface="Arial"/>
              </a:rPr>
              <a:t>point	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40"/>
              </a:spcBef>
              <a:tabLst>
                <a:tab pos="1805305" algn="l"/>
                <a:tab pos="2155190" algn="l"/>
                <a:tab pos="3963670" algn="l"/>
                <a:tab pos="5761990" algn="l"/>
                <a:tab pos="6456680" algn="l"/>
                <a:tab pos="7755255" algn="l"/>
              </a:tabLst>
            </a:pPr>
            <a:r>
              <a:rPr sz="2400" b="1" spc="190" dirty="0">
                <a:solidFill>
                  <a:srgbClr val="2CA1BE"/>
                </a:solidFill>
                <a:latin typeface="Arial"/>
                <a:cs typeface="Arial"/>
              </a:rPr>
              <a:t>C</a:t>
            </a:r>
            <a:r>
              <a:rPr sz="2400" b="1" spc="55" dirty="0">
                <a:solidFill>
                  <a:srgbClr val="2CA1BE"/>
                </a:solidFill>
                <a:latin typeface="Arial"/>
                <a:cs typeface="Arial"/>
              </a:rPr>
              <a:t>h</a:t>
            </a:r>
            <a:r>
              <a:rPr sz="2400" b="1" spc="200" dirty="0">
                <a:solidFill>
                  <a:srgbClr val="2CA1BE"/>
                </a:solidFill>
                <a:latin typeface="Arial"/>
                <a:cs typeface="Arial"/>
              </a:rPr>
              <a:t>a</a:t>
            </a:r>
            <a:r>
              <a:rPr sz="2400" b="1" spc="70" dirty="0">
                <a:solidFill>
                  <a:srgbClr val="2CA1BE"/>
                </a:solidFill>
                <a:latin typeface="Arial"/>
                <a:cs typeface="Arial"/>
              </a:rPr>
              <a:t>r</a:t>
            </a:r>
            <a:r>
              <a:rPr sz="2400" b="1" spc="200" dirty="0">
                <a:solidFill>
                  <a:srgbClr val="2CA1BE"/>
                </a:solidFill>
                <a:latin typeface="Arial"/>
                <a:cs typeface="Arial"/>
              </a:rPr>
              <a:t>a</a:t>
            </a:r>
            <a:r>
              <a:rPr sz="2400" b="1" spc="60" dirty="0">
                <a:solidFill>
                  <a:srgbClr val="2CA1BE"/>
                </a:solidFill>
                <a:latin typeface="Arial"/>
                <a:cs typeface="Arial"/>
              </a:rPr>
              <a:t>c</a:t>
            </a:r>
            <a:r>
              <a:rPr sz="2400" b="1" spc="65" dirty="0">
                <a:solidFill>
                  <a:srgbClr val="2CA1BE"/>
                </a:solidFill>
                <a:latin typeface="Arial"/>
                <a:cs typeface="Arial"/>
              </a:rPr>
              <a:t>t</a:t>
            </a:r>
            <a:r>
              <a:rPr sz="2400" b="1" spc="200" dirty="0">
                <a:solidFill>
                  <a:srgbClr val="2CA1BE"/>
                </a:solidFill>
                <a:latin typeface="Arial"/>
                <a:cs typeface="Arial"/>
              </a:rPr>
              <a:t>e</a:t>
            </a:r>
            <a:r>
              <a:rPr sz="2400" b="1" spc="-135" dirty="0">
                <a:solidFill>
                  <a:srgbClr val="2CA1BE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2CA1BE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	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7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fi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2400" b="1" spc="19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sz="2400" b="1" spc="-4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oi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7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400" b="1" spc="19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b="1" spc="7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oi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-120" dirty="0">
                <a:solidFill>
                  <a:srgbClr val="585858"/>
                </a:solidFill>
                <a:latin typeface="Arial"/>
                <a:cs typeface="Arial"/>
              </a:rPr>
              <a:t>t  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numbers</a:t>
            </a:r>
            <a:r>
              <a:rPr sz="2400" b="1" spc="70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65100" marR="1092835">
              <a:lnSpc>
                <a:spcPct val="100000"/>
              </a:lnSpc>
              <a:spcBef>
                <a:spcPts val="1320"/>
              </a:spcBef>
              <a:tabLst>
                <a:tab pos="1020444" algn="l"/>
                <a:tab pos="1504950" algn="l"/>
                <a:tab pos="1530985" algn="l"/>
                <a:tab pos="1880870" algn="l"/>
                <a:tab pos="2444750" algn="l"/>
                <a:tab pos="2754630" algn="l"/>
                <a:tab pos="3171825" algn="l"/>
                <a:tab pos="3871595" algn="l"/>
                <a:tab pos="4514215" algn="l"/>
                <a:tab pos="4702810" algn="l"/>
                <a:tab pos="5664835" algn="l"/>
              </a:tabLst>
            </a:pPr>
            <a:r>
              <a:rPr sz="2400" b="1" spc="55" dirty="0">
                <a:solidFill>
                  <a:srgbClr val="2CA1BE"/>
                </a:solidFill>
                <a:latin typeface="Arial"/>
                <a:cs typeface="Arial"/>
              </a:rPr>
              <a:t>L</a:t>
            </a:r>
            <a:r>
              <a:rPr sz="2400" b="1" spc="65" dirty="0">
                <a:solidFill>
                  <a:srgbClr val="2CA1BE"/>
                </a:solidFill>
                <a:latin typeface="Arial"/>
                <a:cs typeface="Arial"/>
              </a:rPr>
              <a:t>o</a:t>
            </a:r>
            <a:r>
              <a:rPr sz="2400" b="1" spc="55" dirty="0">
                <a:solidFill>
                  <a:srgbClr val="2CA1BE"/>
                </a:solidFill>
                <a:latin typeface="Arial"/>
                <a:cs typeface="Arial"/>
              </a:rPr>
              <a:t>g</a:t>
            </a:r>
            <a:r>
              <a:rPr sz="2400" b="1" spc="65" dirty="0">
                <a:solidFill>
                  <a:srgbClr val="2CA1BE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2CA1BE"/>
                </a:solidFill>
                <a:latin typeface="Arial"/>
                <a:cs typeface="Arial"/>
              </a:rPr>
              <a:t>c</a:t>
            </a:r>
            <a:r>
              <a:rPr sz="2400" b="1" spc="200" dirty="0">
                <a:solidFill>
                  <a:srgbClr val="2CA1BE"/>
                </a:solidFill>
                <a:latin typeface="Arial"/>
                <a:cs typeface="Arial"/>
              </a:rPr>
              <a:t>a</a:t>
            </a:r>
            <a:r>
              <a:rPr sz="2400" b="1" spc="-135" dirty="0">
                <a:solidFill>
                  <a:srgbClr val="2CA1BE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2CA1BE"/>
                </a:solidFill>
                <a:latin typeface="Arial"/>
                <a:cs typeface="Arial"/>
              </a:rPr>
              <a:t>		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-	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fo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400" b="1" spc="2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b="1" spc="-135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op</a:t>
            </a:r>
            <a:r>
              <a:rPr sz="2400" b="1" spc="19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19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b="1" spc="7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400" b="1" spc="6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400" b="1" spc="5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7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,  </a:t>
            </a: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such	</a:t>
            </a:r>
            <a:r>
              <a:rPr sz="2400" b="1" spc="30" dirty="0">
                <a:solidFill>
                  <a:srgbClr val="585858"/>
                </a:solidFill>
                <a:latin typeface="Arial"/>
                <a:cs typeface="Arial"/>
              </a:rPr>
              <a:t>as	</a:t>
            </a:r>
            <a:r>
              <a:rPr sz="2400" b="1" spc="110" dirty="0">
                <a:solidFill>
                  <a:srgbClr val="585858"/>
                </a:solidFill>
                <a:latin typeface="Arial"/>
                <a:cs typeface="Arial"/>
              </a:rPr>
              <a:t>AND,	</a:t>
            </a:r>
            <a:r>
              <a:rPr sz="2400" b="1" spc="130" dirty="0">
                <a:solidFill>
                  <a:srgbClr val="585858"/>
                </a:solidFill>
                <a:latin typeface="Arial"/>
                <a:cs typeface="Arial"/>
              </a:rPr>
              <a:t>OR,	</a:t>
            </a:r>
            <a:r>
              <a:rPr sz="2400" b="1" spc="45" dirty="0">
                <a:solidFill>
                  <a:srgbClr val="585858"/>
                </a:solidFill>
                <a:latin typeface="Arial"/>
                <a:cs typeface="Arial"/>
              </a:rPr>
              <a:t>and	</a:t>
            </a:r>
            <a:r>
              <a:rPr sz="2400" b="1" spc="130" dirty="0">
                <a:solidFill>
                  <a:srgbClr val="585858"/>
                </a:solidFill>
                <a:latin typeface="Arial"/>
                <a:cs typeface="Arial"/>
              </a:rPr>
              <a:t>NOT	</a:t>
            </a:r>
            <a:r>
              <a:rPr sz="2400" b="1" spc="80" dirty="0">
                <a:solidFill>
                  <a:srgbClr val="585858"/>
                </a:solidFill>
                <a:latin typeface="Arial"/>
                <a:cs typeface="Arial"/>
              </a:rPr>
              <a:t>operations.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79" y="262890"/>
            <a:ext cx="4657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1360" algn="l"/>
              </a:tabLst>
            </a:pP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T</a:t>
            </a:r>
            <a:r>
              <a:rPr spc="120" dirty="0"/>
              <a:t>yp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0070" y="415290"/>
            <a:ext cx="2023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</a:tabLst>
            </a:pPr>
            <a:r>
              <a:rPr sz="2800" b="1" spc="60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2800" b="1" spc="7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800" b="1" spc="22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sz="2800" b="1" spc="22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6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spc="7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0910" y="4914900"/>
            <a:ext cx="171450" cy="533400"/>
            <a:chOff x="2200910" y="4914900"/>
            <a:chExt cx="171450" cy="533400"/>
          </a:xfrm>
        </p:grpSpPr>
        <p:sp>
          <p:nvSpPr>
            <p:cNvPr id="5" name="object 5"/>
            <p:cNvSpPr/>
            <p:nvPr/>
          </p:nvSpPr>
          <p:spPr>
            <a:xfrm>
              <a:off x="2286000" y="5074920"/>
              <a:ext cx="0" cy="373380"/>
            </a:xfrm>
            <a:custGeom>
              <a:avLst/>
              <a:gdLst/>
              <a:ahLst/>
              <a:cxnLst/>
              <a:rect l="l" t="t" r="r" b="b"/>
              <a:pathLst>
                <a:path h="373379">
                  <a:moveTo>
                    <a:pt x="0" y="373379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0910" y="49149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089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29610" y="4953000"/>
            <a:ext cx="389890" cy="473075"/>
            <a:chOff x="3229610" y="4953000"/>
            <a:chExt cx="389890" cy="473075"/>
          </a:xfrm>
        </p:grpSpPr>
        <p:sp>
          <p:nvSpPr>
            <p:cNvPr id="8" name="object 8"/>
            <p:cNvSpPr/>
            <p:nvPr/>
          </p:nvSpPr>
          <p:spPr>
            <a:xfrm>
              <a:off x="3314700" y="5113020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7179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9610" y="49530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089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4700" y="53975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5714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2270" y="1253490"/>
            <a:ext cx="819277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973455" algn="l"/>
                <a:tab pos="3374390" algn="l"/>
              </a:tabLst>
            </a:pPr>
            <a:r>
              <a:rPr sz="2800" b="1" spc="90" dirty="0">
                <a:solidFill>
                  <a:srgbClr val="FF3300"/>
                </a:solidFill>
                <a:latin typeface="Arial"/>
                <a:cs typeface="Arial"/>
              </a:rPr>
              <a:t>One	Dimensional	</a:t>
            </a:r>
            <a:r>
              <a:rPr sz="2800" b="1" spc="50" dirty="0">
                <a:solidFill>
                  <a:srgbClr val="FF3300"/>
                </a:solidFill>
                <a:latin typeface="Arial"/>
                <a:cs typeface="Arial"/>
              </a:rPr>
              <a:t>Array</a:t>
            </a:r>
            <a:endParaRPr sz="2800">
              <a:latin typeface="Arial"/>
              <a:cs typeface="Arial"/>
            </a:endParaRPr>
          </a:p>
          <a:p>
            <a:pPr marL="88900" marR="5080" indent="1023619">
              <a:lnSpc>
                <a:spcPct val="99900"/>
              </a:lnSpc>
            </a:pPr>
            <a:r>
              <a:rPr sz="2800" spc="-260" dirty="0">
                <a:latin typeface="Arial Black"/>
                <a:cs typeface="Arial Black"/>
              </a:rPr>
              <a:t>One </a:t>
            </a:r>
            <a:r>
              <a:rPr sz="2800" spc="-315" dirty="0">
                <a:latin typeface="Arial Black"/>
                <a:cs typeface="Arial Black"/>
              </a:rPr>
              <a:t>of </a:t>
            </a:r>
            <a:r>
              <a:rPr sz="2800" spc="-370" dirty="0">
                <a:latin typeface="Arial Black"/>
                <a:cs typeface="Arial Black"/>
              </a:rPr>
              <a:t>the </a:t>
            </a:r>
            <a:r>
              <a:rPr sz="2800" spc="-355" dirty="0">
                <a:latin typeface="Arial Black"/>
                <a:cs typeface="Arial Black"/>
              </a:rPr>
              <a:t>simplest </a:t>
            </a:r>
            <a:r>
              <a:rPr sz="2800" spc="-315" dirty="0">
                <a:latin typeface="Arial Black"/>
                <a:cs typeface="Arial Black"/>
              </a:rPr>
              <a:t>and </a:t>
            </a:r>
            <a:r>
              <a:rPr sz="2800" spc="-395" dirty="0">
                <a:latin typeface="Arial Black"/>
                <a:cs typeface="Arial Black"/>
              </a:rPr>
              <a:t>most common </a:t>
            </a:r>
            <a:r>
              <a:rPr sz="2800" spc="-355" dirty="0">
                <a:latin typeface="Arial Black"/>
                <a:cs typeface="Arial Black"/>
              </a:rPr>
              <a:t>type  </a:t>
            </a:r>
            <a:r>
              <a:rPr sz="2800" spc="-315" dirty="0">
                <a:latin typeface="Arial Black"/>
                <a:cs typeface="Arial Black"/>
              </a:rPr>
              <a:t>of </a:t>
            </a:r>
            <a:r>
              <a:rPr sz="2800" spc="-355" dirty="0">
                <a:latin typeface="Arial Black"/>
                <a:cs typeface="Arial Black"/>
              </a:rPr>
              <a:t>data </a:t>
            </a:r>
            <a:r>
              <a:rPr sz="2800" spc="-345" dirty="0">
                <a:latin typeface="Arial Black"/>
                <a:cs typeface="Arial Black"/>
              </a:rPr>
              <a:t>structure. </a:t>
            </a:r>
            <a:r>
              <a:rPr sz="2800" spc="-390" dirty="0">
                <a:latin typeface="Arial Black"/>
                <a:cs typeface="Arial Black"/>
              </a:rPr>
              <a:t>It </a:t>
            </a:r>
            <a:r>
              <a:rPr sz="2800" spc="-315" dirty="0">
                <a:latin typeface="Arial Black"/>
                <a:cs typeface="Arial Black"/>
              </a:rPr>
              <a:t>is an ordered </a:t>
            </a:r>
            <a:r>
              <a:rPr sz="2800" spc="-365" dirty="0">
                <a:latin typeface="Arial Black"/>
                <a:cs typeface="Arial Black"/>
              </a:rPr>
              <a:t>set </a:t>
            </a:r>
            <a:r>
              <a:rPr sz="2800" spc="-345" dirty="0">
                <a:latin typeface="Arial Black"/>
                <a:cs typeface="Arial Black"/>
              </a:rPr>
              <a:t>consisting </a:t>
            </a:r>
            <a:r>
              <a:rPr sz="2800" spc="-315" dirty="0">
                <a:latin typeface="Arial Black"/>
                <a:cs typeface="Arial Black"/>
              </a:rPr>
              <a:t>of a  variable </a:t>
            </a:r>
            <a:r>
              <a:rPr sz="2800" spc="-340" dirty="0">
                <a:latin typeface="Arial Black"/>
                <a:cs typeface="Arial Black"/>
              </a:rPr>
              <a:t>number </a:t>
            </a:r>
            <a:r>
              <a:rPr sz="2800" spc="-315" dirty="0">
                <a:latin typeface="Arial Black"/>
                <a:cs typeface="Arial Black"/>
              </a:rPr>
              <a:t>of</a:t>
            </a:r>
            <a:r>
              <a:rPr sz="2800" spc="180" dirty="0">
                <a:latin typeface="Arial Black"/>
                <a:cs typeface="Arial Black"/>
              </a:rPr>
              <a:t> </a:t>
            </a:r>
            <a:r>
              <a:rPr sz="2800" spc="-335" dirty="0">
                <a:latin typeface="Arial Black"/>
                <a:cs typeface="Arial Black"/>
              </a:rPr>
              <a:t>elements.</a:t>
            </a:r>
            <a:endParaRPr sz="2800">
              <a:latin typeface="Arial Black"/>
              <a:cs typeface="Arial Black"/>
            </a:endParaRPr>
          </a:p>
          <a:p>
            <a:pPr marL="12700" marR="1207770" indent="1151890">
              <a:lnSpc>
                <a:spcPct val="100000"/>
              </a:lnSpc>
              <a:spcBef>
                <a:spcPts val="2170"/>
              </a:spcBef>
            </a:pPr>
            <a:r>
              <a:rPr sz="2800" spc="-320" dirty="0">
                <a:latin typeface="Arial Black"/>
                <a:cs typeface="Arial Black"/>
              </a:rPr>
              <a:t>The </a:t>
            </a:r>
            <a:r>
              <a:rPr sz="2800" spc="-345" dirty="0">
                <a:latin typeface="Arial Black"/>
                <a:cs typeface="Arial Black"/>
              </a:rPr>
              <a:t>number </a:t>
            </a:r>
            <a:r>
              <a:rPr sz="2800" spc="-320" dirty="0">
                <a:latin typeface="Arial Black"/>
                <a:cs typeface="Arial Black"/>
              </a:rPr>
              <a:t>of </a:t>
            </a:r>
            <a:r>
              <a:rPr sz="2800" spc="-345" dirty="0">
                <a:latin typeface="Arial Black"/>
                <a:cs typeface="Arial Black"/>
              </a:rPr>
              <a:t>subscripts </a:t>
            </a:r>
            <a:r>
              <a:rPr sz="2800" spc="-315" dirty="0">
                <a:latin typeface="Arial Black"/>
                <a:cs typeface="Arial Black"/>
              </a:rPr>
              <a:t>of an array  </a:t>
            </a:r>
            <a:r>
              <a:rPr sz="2800" spc="-345" dirty="0">
                <a:latin typeface="Arial Black"/>
                <a:cs typeface="Arial Black"/>
              </a:rPr>
              <a:t>determines </a:t>
            </a:r>
            <a:r>
              <a:rPr sz="2800" spc="-365" dirty="0">
                <a:latin typeface="Arial Black"/>
                <a:cs typeface="Arial Black"/>
              </a:rPr>
              <a:t>its</a:t>
            </a:r>
            <a:r>
              <a:rPr sz="2800" spc="35" dirty="0">
                <a:latin typeface="Arial Black"/>
                <a:cs typeface="Arial Black"/>
              </a:rPr>
              <a:t> </a:t>
            </a:r>
            <a:r>
              <a:rPr sz="2800" spc="-325" dirty="0">
                <a:latin typeface="Arial Black"/>
                <a:cs typeface="Arial Black"/>
              </a:rPr>
              <a:t>dimensionality.</a:t>
            </a:r>
            <a:endParaRPr sz="2800">
              <a:latin typeface="Arial Black"/>
              <a:cs typeface="Arial Black"/>
            </a:endParaRPr>
          </a:p>
          <a:p>
            <a:pPr marL="1697989">
              <a:lnSpc>
                <a:spcPct val="100000"/>
              </a:lnSpc>
              <a:spcBef>
                <a:spcPts val="2880"/>
              </a:spcBef>
              <a:tabLst>
                <a:tab pos="3082925" algn="l"/>
                <a:tab pos="3338829" algn="l"/>
                <a:tab pos="3574415" algn="l"/>
              </a:tabLst>
            </a:pPr>
            <a:r>
              <a:rPr sz="2800" b="1" spc="75" dirty="0">
                <a:solidFill>
                  <a:srgbClr val="FF9900"/>
                </a:solidFill>
                <a:latin typeface="Arial"/>
                <a:cs typeface="Arial"/>
              </a:rPr>
              <a:t>ArrayX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[	</a:t>
            </a:r>
            <a:r>
              <a:rPr sz="2800" b="1" spc="-160" dirty="0">
                <a:solidFill>
                  <a:srgbClr val="FF9900"/>
                </a:solidFill>
                <a:latin typeface="Arial"/>
                <a:cs typeface="Arial"/>
              </a:rPr>
              <a:t>j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3441700">
              <a:lnSpc>
                <a:spcPts val="3180"/>
              </a:lnSpc>
              <a:spcBef>
                <a:spcPts val="2039"/>
              </a:spcBef>
            </a:pPr>
            <a:r>
              <a:rPr sz="2800" spc="-340" dirty="0">
                <a:latin typeface="Arial Black"/>
                <a:cs typeface="Arial Black"/>
              </a:rPr>
              <a:t>Element </a:t>
            </a:r>
            <a:r>
              <a:rPr sz="2800" dirty="0">
                <a:latin typeface="Arial Black"/>
                <a:cs typeface="Arial Black"/>
              </a:rPr>
              <a:t>/ </a:t>
            </a:r>
            <a:r>
              <a:rPr sz="2800" spc="-335" dirty="0">
                <a:latin typeface="Arial Black"/>
                <a:cs typeface="Arial Black"/>
              </a:rPr>
              <a:t>Subscript </a:t>
            </a:r>
            <a:r>
              <a:rPr sz="2800" dirty="0">
                <a:latin typeface="Arial Black"/>
                <a:cs typeface="Arial Black"/>
              </a:rPr>
              <a:t>/</a:t>
            </a:r>
            <a:r>
              <a:rPr sz="2800" spc="45" dirty="0">
                <a:latin typeface="Arial Black"/>
                <a:cs typeface="Arial Black"/>
              </a:rPr>
              <a:t> </a:t>
            </a:r>
            <a:r>
              <a:rPr sz="2800" spc="-350" dirty="0">
                <a:latin typeface="Arial Black"/>
                <a:cs typeface="Arial Black"/>
              </a:rPr>
              <a:t>Index</a:t>
            </a:r>
            <a:endParaRPr sz="2800">
              <a:latin typeface="Arial Black"/>
              <a:cs typeface="Arial Black"/>
            </a:endParaRPr>
          </a:p>
          <a:p>
            <a:pPr marL="621665">
              <a:lnSpc>
                <a:spcPts val="3180"/>
              </a:lnSpc>
            </a:pPr>
            <a:r>
              <a:rPr sz="2800" spc="-315" dirty="0">
                <a:latin typeface="Arial Black"/>
                <a:cs typeface="Arial Black"/>
              </a:rPr>
              <a:t>Array</a:t>
            </a:r>
            <a:r>
              <a:rPr sz="2800" spc="-165" dirty="0">
                <a:latin typeface="Arial Black"/>
                <a:cs typeface="Arial Black"/>
              </a:rPr>
              <a:t> </a:t>
            </a:r>
            <a:r>
              <a:rPr sz="2800" spc="-355" dirty="0">
                <a:latin typeface="Arial Black"/>
                <a:cs typeface="Arial Black"/>
              </a:rPr>
              <a:t>Name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8</a:t>
            </a:fld>
            <a:endParaRPr spc="-114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79" y="262890"/>
            <a:ext cx="4657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1360" algn="l"/>
              </a:tabLst>
            </a:pPr>
            <a:r>
              <a:rPr spc="365" dirty="0"/>
              <a:t>S</a:t>
            </a:r>
            <a:r>
              <a:rPr spc="125" dirty="0"/>
              <a:t>t</a:t>
            </a:r>
            <a:r>
              <a:rPr spc="110" dirty="0"/>
              <a:t>r</a:t>
            </a:r>
            <a:r>
              <a:rPr spc="120" dirty="0"/>
              <a:t>uc</a:t>
            </a:r>
            <a:r>
              <a:rPr spc="125" dirty="0"/>
              <a:t>t</a:t>
            </a:r>
            <a:r>
              <a:rPr spc="120" dirty="0"/>
              <a:t>u</a:t>
            </a:r>
            <a:r>
              <a:rPr spc="114" dirty="0"/>
              <a:t>r</a:t>
            </a:r>
            <a:r>
              <a:rPr spc="365" dirty="0"/>
              <a:t>e</a:t>
            </a:r>
            <a:r>
              <a:rPr spc="-245" dirty="0"/>
              <a:t>d</a:t>
            </a:r>
            <a:r>
              <a:rPr dirty="0"/>
              <a:t>	</a:t>
            </a:r>
            <a:r>
              <a:rPr spc="365" dirty="0"/>
              <a:t>T</a:t>
            </a:r>
            <a:r>
              <a:rPr spc="120" dirty="0"/>
              <a:t>yp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14" dirty="0"/>
              <a:t>9</a:t>
            </a:fld>
            <a:endParaRPr spc="-114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20" dirty="0"/>
              <a:t>K.</a:t>
            </a:r>
            <a:r>
              <a:rPr spc="-105" dirty="0"/>
              <a:t> </a:t>
            </a:r>
            <a:r>
              <a:rPr spc="-120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0070" y="415290"/>
            <a:ext cx="2023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840" algn="l"/>
              </a:tabLst>
            </a:pPr>
            <a:r>
              <a:rPr sz="2800" b="1" spc="60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2800" b="1" spc="7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800" b="1" spc="22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sz="2800" b="1" spc="22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800" b="1" spc="6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800" b="1" spc="7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1253490"/>
            <a:ext cx="427482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255" algn="l"/>
                <a:tab pos="3298190" algn="l"/>
              </a:tabLst>
            </a:pP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e	</a:t>
            </a:r>
            <a:r>
              <a:rPr sz="2800" b="1" spc="215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b="1" spc="55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s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o</a:t>
            </a:r>
            <a:r>
              <a:rPr sz="2800" b="1" spc="7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l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b="1" spc="60" dirty="0">
                <a:solidFill>
                  <a:srgbClr val="FF3300"/>
                </a:solidFill>
                <a:latin typeface="Arial"/>
                <a:cs typeface="Arial"/>
              </a:rPr>
              <a:t>Arr</a:t>
            </a:r>
            <a:r>
              <a:rPr sz="2800" b="1" spc="225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800" b="1" spc="-160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2800" b="1" spc="9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17500" marR="1981200">
              <a:lnSpc>
                <a:spcPct val="119000"/>
              </a:lnSpc>
              <a:spcBef>
                <a:spcPts val="1400"/>
              </a:spcBef>
              <a:tabLst>
                <a:tab pos="1575435" algn="l"/>
                <a:tab pos="1831339" algn="l"/>
                <a:tab pos="2067560" algn="l"/>
                <a:tab pos="2186305" algn="l"/>
              </a:tabLst>
            </a:pPr>
            <a:r>
              <a:rPr sz="2800" b="1" spc="110" dirty="0">
                <a:solidFill>
                  <a:srgbClr val="FF9900"/>
                </a:solidFill>
                <a:latin typeface="Arial"/>
                <a:cs typeface="Arial"/>
              </a:rPr>
              <a:t>Grade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[	</a:t>
            </a:r>
            <a:r>
              <a:rPr sz="2800" b="1" spc="-160" dirty="0">
                <a:solidFill>
                  <a:srgbClr val="FF9900"/>
                </a:solidFill>
                <a:latin typeface="Arial"/>
                <a:cs typeface="Arial"/>
              </a:rPr>
              <a:t>j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]  </a:t>
            </a:r>
            <a:r>
              <a:rPr sz="2800" b="1" spc="215" dirty="0">
                <a:solidFill>
                  <a:srgbClr val="FF9900"/>
                </a:solidFill>
                <a:latin typeface="Arial"/>
                <a:cs typeface="Arial"/>
              </a:rPr>
              <a:t>G</a:t>
            </a:r>
            <a:r>
              <a:rPr sz="2800" b="1" spc="60" dirty="0">
                <a:solidFill>
                  <a:srgbClr val="FF9900"/>
                </a:solidFill>
                <a:latin typeface="Arial"/>
                <a:cs typeface="Arial"/>
              </a:rPr>
              <a:t>r</a:t>
            </a:r>
            <a:r>
              <a:rPr sz="2800" b="1" spc="225" dirty="0">
                <a:solidFill>
                  <a:srgbClr val="FF9900"/>
                </a:solidFill>
                <a:latin typeface="Arial"/>
                <a:cs typeface="Arial"/>
              </a:rPr>
              <a:t>a</a:t>
            </a:r>
            <a:r>
              <a:rPr sz="2800" b="1" spc="70" dirty="0">
                <a:solidFill>
                  <a:srgbClr val="FF9900"/>
                </a:solidFill>
                <a:latin typeface="Arial"/>
                <a:cs typeface="Arial"/>
              </a:rPr>
              <a:t>d</a:t>
            </a:r>
            <a:r>
              <a:rPr sz="2800" b="1" dirty="0">
                <a:solidFill>
                  <a:srgbClr val="FF9900"/>
                </a:solidFill>
                <a:latin typeface="Arial"/>
                <a:cs typeface="Arial"/>
              </a:rPr>
              <a:t>e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[</a:t>
            </a:r>
            <a:r>
              <a:rPr sz="2800" b="1" dirty="0">
                <a:solidFill>
                  <a:srgbClr val="FF9900"/>
                </a:solidFill>
                <a:latin typeface="Arial"/>
                <a:cs typeface="Arial"/>
              </a:rPr>
              <a:t>	5		</a:t>
            </a:r>
            <a:r>
              <a:rPr sz="2800" b="1" spc="-155" dirty="0">
                <a:solidFill>
                  <a:srgbClr val="FF9900"/>
                </a:solidFill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3150" y="2760979"/>
            <a:ext cx="2803525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889760" algn="l"/>
              </a:tabLst>
            </a:pPr>
            <a:r>
              <a:rPr sz="2800" spc="-285" dirty="0">
                <a:latin typeface="Arial Black"/>
                <a:cs typeface="Arial Black"/>
              </a:rPr>
              <a:t>Grade </a:t>
            </a:r>
            <a:r>
              <a:rPr sz="2800" spc="-315" dirty="0">
                <a:latin typeface="Arial Black"/>
                <a:cs typeface="Arial Black"/>
              </a:rPr>
              <a:t>[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0</a:t>
            </a:r>
            <a:r>
              <a:rPr sz="2800" spc="-155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]	</a:t>
            </a:r>
            <a:r>
              <a:rPr sz="2800" spc="-215" dirty="0">
                <a:latin typeface="Arial Black"/>
                <a:cs typeface="Arial Black"/>
              </a:rPr>
              <a:t>=</a:t>
            </a:r>
            <a:r>
              <a:rPr sz="2800" spc="-254" dirty="0">
                <a:latin typeface="Arial Black"/>
                <a:cs typeface="Arial Black"/>
              </a:rPr>
              <a:t> </a:t>
            </a:r>
            <a:r>
              <a:rPr sz="2800" spc="-320" dirty="0">
                <a:latin typeface="Arial Black"/>
                <a:cs typeface="Arial Black"/>
              </a:rPr>
              <a:t>95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1889760" algn="l"/>
              </a:tabLst>
            </a:pPr>
            <a:r>
              <a:rPr sz="2800" spc="-285" dirty="0">
                <a:latin typeface="Arial Black"/>
                <a:cs typeface="Arial Black"/>
              </a:rPr>
              <a:t>Grade </a:t>
            </a:r>
            <a:r>
              <a:rPr sz="2800" spc="-315" dirty="0">
                <a:latin typeface="Arial Black"/>
                <a:cs typeface="Arial Black"/>
              </a:rPr>
              <a:t>[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1</a:t>
            </a:r>
            <a:r>
              <a:rPr sz="2800" spc="-155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]	</a:t>
            </a:r>
            <a:r>
              <a:rPr sz="2800" spc="-215" dirty="0">
                <a:latin typeface="Arial Black"/>
                <a:cs typeface="Arial Black"/>
              </a:rPr>
              <a:t>=</a:t>
            </a:r>
            <a:r>
              <a:rPr sz="2800" spc="-254" dirty="0">
                <a:latin typeface="Arial Black"/>
                <a:cs typeface="Arial Black"/>
              </a:rPr>
              <a:t> </a:t>
            </a:r>
            <a:r>
              <a:rPr sz="2800" spc="-320" dirty="0">
                <a:latin typeface="Arial Black"/>
                <a:cs typeface="Arial Black"/>
              </a:rPr>
              <a:t>85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1889760" algn="l"/>
              </a:tabLst>
            </a:pPr>
            <a:r>
              <a:rPr sz="2800" spc="-285" dirty="0">
                <a:latin typeface="Arial Black"/>
                <a:cs typeface="Arial Black"/>
              </a:rPr>
              <a:t>Grade </a:t>
            </a:r>
            <a:r>
              <a:rPr sz="2800" spc="-315" dirty="0">
                <a:latin typeface="Arial Black"/>
                <a:cs typeface="Arial Black"/>
              </a:rPr>
              <a:t>[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2</a:t>
            </a:r>
            <a:r>
              <a:rPr sz="2800" spc="-155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]	</a:t>
            </a:r>
            <a:r>
              <a:rPr sz="2800" spc="-215" dirty="0">
                <a:latin typeface="Arial Black"/>
                <a:cs typeface="Arial Black"/>
              </a:rPr>
              <a:t>=</a:t>
            </a:r>
            <a:r>
              <a:rPr sz="2800" spc="-254" dirty="0">
                <a:latin typeface="Arial Black"/>
                <a:cs typeface="Arial Black"/>
              </a:rPr>
              <a:t> </a:t>
            </a:r>
            <a:r>
              <a:rPr sz="2800" spc="-320" dirty="0">
                <a:latin typeface="Arial Black"/>
                <a:cs typeface="Arial Black"/>
              </a:rPr>
              <a:t>75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1889760" algn="l"/>
              </a:tabLst>
            </a:pPr>
            <a:r>
              <a:rPr sz="2800" spc="-285" dirty="0">
                <a:latin typeface="Arial Black"/>
                <a:cs typeface="Arial Black"/>
              </a:rPr>
              <a:t>Grade </a:t>
            </a:r>
            <a:r>
              <a:rPr sz="2800" spc="-315" dirty="0">
                <a:latin typeface="Arial Black"/>
                <a:cs typeface="Arial Black"/>
              </a:rPr>
              <a:t>[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3</a:t>
            </a:r>
            <a:r>
              <a:rPr sz="2800" spc="-155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]	</a:t>
            </a:r>
            <a:r>
              <a:rPr sz="2800" spc="-215" dirty="0">
                <a:latin typeface="Arial Black"/>
                <a:cs typeface="Arial Black"/>
              </a:rPr>
              <a:t>=</a:t>
            </a:r>
            <a:r>
              <a:rPr sz="2800" spc="-250" dirty="0">
                <a:latin typeface="Arial Black"/>
                <a:cs typeface="Arial Black"/>
              </a:rPr>
              <a:t> </a:t>
            </a:r>
            <a:r>
              <a:rPr sz="2800" spc="-310" dirty="0">
                <a:latin typeface="Arial Black"/>
                <a:cs typeface="Arial Black"/>
              </a:rPr>
              <a:t>100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89760" algn="l"/>
              </a:tabLst>
            </a:pPr>
            <a:r>
              <a:rPr sz="2800" spc="-285" dirty="0">
                <a:latin typeface="Arial Black"/>
                <a:cs typeface="Arial Black"/>
              </a:rPr>
              <a:t>Grade </a:t>
            </a:r>
            <a:r>
              <a:rPr sz="2800" spc="-315" dirty="0">
                <a:latin typeface="Arial Black"/>
                <a:cs typeface="Arial Black"/>
              </a:rPr>
              <a:t>[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4</a:t>
            </a:r>
            <a:r>
              <a:rPr sz="2800" spc="-155" dirty="0">
                <a:latin typeface="Arial Black"/>
                <a:cs typeface="Arial Black"/>
              </a:rPr>
              <a:t> </a:t>
            </a:r>
            <a:r>
              <a:rPr sz="2800" spc="-315" dirty="0">
                <a:latin typeface="Arial Black"/>
                <a:cs typeface="Arial Black"/>
              </a:rPr>
              <a:t>]	</a:t>
            </a:r>
            <a:r>
              <a:rPr sz="2800" spc="-215" dirty="0">
                <a:latin typeface="Arial Black"/>
                <a:cs typeface="Arial Black"/>
              </a:rPr>
              <a:t>=</a:t>
            </a:r>
            <a:r>
              <a:rPr sz="2800" spc="-195" dirty="0">
                <a:latin typeface="Arial Black"/>
                <a:cs typeface="Arial Black"/>
              </a:rPr>
              <a:t> </a:t>
            </a:r>
            <a:r>
              <a:rPr sz="2800" spc="-320" dirty="0">
                <a:latin typeface="Arial Black"/>
                <a:cs typeface="Arial Black"/>
              </a:rPr>
              <a:t>65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2326</Words>
  <Application>Microsoft Office PowerPoint</Application>
  <PresentationFormat>On-screen Show (4:3)</PresentationFormat>
  <Paragraphs>482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Symbol</vt:lpstr>
      <vt:lpstr>Times New Roman</vt:lpstr>
      <vt:lpstr>Office Theme</vt:lpstr>
      <vt:lpstr>PowerPoint Presentation</vt:lpstr>
      <vt:lpstr>Objectives :</vt:lpstr>
      <vt:lpstr> Data</vt:lpstr>
      <vt:lpstr>Definition</vt:lpstr>
      <vt:lpstr>Data Structure</vt:lpstr>
      <vt:lpstr>PowerPoint Presentation</vt:lpstr>
      <vt:lpstr>Basic Data Type</vt:lpstr>
      <vt:lpstr>Structured Type</vt:lpstr>
      <vt:lpstr>Structured Type</vt:lpstr>
      <vt:lpstr>Structured Type</vt:lpstr>
      <vt:lpstr>Structured Type</vt:lpstr>
      <vt:lpstr>Structured Type</vt:lpstr>
      <vt:lpstr>Exercise</vt:lpstr>
      <vt:lpstr>Memory Map</vt:lpstr>
      <vt:lpstr>Exercise An automobile company uses array AUTO to  record the number of automobile sold each year  from 1932 to 1996. Locate AUTO[1980]. Assume  801 as starting address with 5 words long. Also find  the length of the array AUTO.</vt:lpstr>
      <vt:lpstr>Exercise</vt:lpstr>
      <vt:lpstr>Memory Map</vt:lpstr>
      <vt:lpstr>Memory Map</vt:lpstr>
      <vt:lpstr>Exercise When storing a two-dimensional array “a” with ten rows  and ten columns in continuous memory space in the direction  of rows, what is the address where a [5,6] is stored? In this  question, the address is represented in decimal numbers.</vt:lpstr>
      <vt:lpstr>roblem-Oriented Data Structure</vt:lpstr>
      <vt:lpstr>roblem-Oriented Data Structure</vt:lpstr>
      <vt:lpstr>roblem-Oriented Data Structure</vt:lpstr>
      <vt:lpstr>roblem-Oriented Data Structure</vt:lpstr>
      <vt:lpstr>roblem-Oriented Data Structure</vt:lpstr>
      <vt:lpstr>Exercise</vt:lpstr>
      <vt:lpstr>roblem-Oriented Data Structure</vt:lpstr>
      <vt:lpstr>Problem-Oriented Data Structure</vt:lpstr>
      <vt:lpstr>Exercise</vt:lpstr>
      <vt:lpstr>1. Write a C program to search for an element in an array using Binary  search</vt:lpstr>
      <vt:lpstr>PowerPoint Presentation</vt:lpstr>
      <vt:lpstr>9. Write a C program to sort a list of N elements of integer type using  heap sort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 Niranjan</dc:creator>
  <cp:lastModifiedBy>mansiniranjangps@gmail.com</cp:lastModifiedBy>
  <cp:revision>1</cp:revision>
  <dcterms:created xsi:type="dcterms:W3CDTF">2020-07-06T09:45:15Z</dcterms:created>
  <dcterms:modified xsi:type="dcterms:W3CDTF">2020-07-06T09:49:45Z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2020-07-06T00:00:00Z</vt:filetime>
  </property>
</Properties>
</file>