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0"/>
  </p:normalViewPr>
  <p:slideViewPr>
    <p:cSldViewPr>
      <p:cViewPr varScale="1">
        <p:scale>
          <a:sx n="121" d="100"/>
          <a:sy n="121" d="100"/>
        </p:scale>
        <p:origin x="13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1D8BD707-D9CF-40AE-B4C6-C98DA3205C09}" type="datetimeFigureOut">
              <a:rPr lang="en-US" smtClean="0"/>
              <a:pPr/>
              <a:t>9/1/17</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638947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02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4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883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1D8BD707-D9CF-40AE-B4C6-C98DA3205C09}" type="datetimeFigureOut">
              <a:rPr lang="en-US" smtClean="0"/>
              <a:pPr/>
              <a:t>9/1/17</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52662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842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36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18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982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9/1/17</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B6F15528-21DE-4FAA-801E-634DDDAF4B2B}"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13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pPr/>
              <a:t>9/1/17</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B6F15528-21DE-4FAA-801E-634DDDAF4B2B}"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64106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1D8BD707-D9CF-40AE-B4C6-C98DA3205C09}" type="datetimeFigureOut">
              <a:rPr lang="en-US" smtClean="0"/>
              <a:pPr/>
              <a:t>9/1/17</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33392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Attendance MONITERING System</a:t>
            </a:r>
            <a:r>
              <a:rPr lang="en-IN" dirty="0" smtClean="0"/>
              <a:t>	</a:t>
            </a:r>
            <a:endParaRPr lang="en-IN" dirty="0"/>
          </a:p>
        </p:txBody>
      </p:sp>
      <p:sp>
        <p:nvSpPr>
          <p:cNvPr id="3" name="Subtitle 2"/>
          <p:cNvSpPr>
            <a:spLocks noGrp="1"/>
          </p:cNvSpPr>
          <p:nvPr>
            <p:ph type="subTitle" idx="1"/>
          </p:nvPr>
        </p:nvSpPr>
        <p:spPr/>
        <p:txBody>
          <a:bodyPr>
            <a:noAutofit/>
          </a:bodyPr>
          <a:lstStyle/>
          <a:p>
            <a:r>
              <a:rPr lang="en-IN" sz="1000" b="1" dirty="0" smtClean="0"/>
              <a:t>15BCE154 </a:t>
            </a:r>
            <a:r>
              <a:rPr lang="en-IN" sz="1000" b="1" dirty="0" smtClean="0"/>
              <a:t>&amp; </a:t>
            </a:r>
            <a:r>
              <a:rPr lang="en-IN" sz="1000" b="1" dirty="0" smtClean="0"/>
              <a:t>15BCE157</a:t>
            </a:r>
            <a:endParaRPr lang="en-IN" sz="1000" b="1" dirty="0" smtClean="0"/>
          </a:p>
          <a:p>
            <a:endParaRPr lang="en-IN" sz="1000" b="1" dirty="0" smtClean="0"/>
          </a:p>
          <a:p>
            <a:r>
              <a:rPr lang="en-IN" sz="1000" b="1" dirty="0" smtClean="0"/>
              <a:t>Guide By,</a:t>
            </a:r>
          </a:p>
          <a:p>
            <a:endParaRPr lang="en-IN" sz="1000" b="1" dirty="0" smtClean="0"/>
          </a:p>
          <a:p>
            <a:r>
              <a:rPr lang="en-IN" sz="1000" b="1" dirty="0" smtClean="0"/>
              <a:t>DR.</a:t>
            </a:r>
            <a:r>
              <a:rPr lang="en-IN" sz="1000" b="1" dirty="0" smtClean="0"/>
              <a:t> VIJAY UKANI</a:t>
            </a:r>
            <a:endParaRPr lang="en-IN" sz="1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What is Face </a:t>
            </a:r>
            <a:r>
              <a:rPr lang="en-IN" dirty="0" smtClean="0"/>
              <a:t>Recognition </a:t>
            </a:r>
            <a:r>
              <a:rPr lang="en-IN" dirty="0" smtClean="0"/>
              <a:t>?</a:t>
            </a:r>
            <a:endParaRPr lang="en-IN" dirty="0"/>
          </a:p>
        </p:txBody>
      </p:sp>
      <p:sp>
        <p:nvSpPr>
          <p:cNvPr id="2" name="Content Placeholder 1"/>
          <p:cNvSpPr>
            <a:spLocks noGrp="1"/>
          </p:cNvSpPr>
          <p:nvPr>
            <p:ph idx="1"/>
          </p:nvPr>
        </p:nvSpPr>
        <p:spPr/>
        <p:txBody>
          <a:bodyPr>
            <a:normAutofit/>
          </a:bodyPr>
          <a:lstStyle/>
          <a:p>
            <a:r>
              <a:rPr lang="en-IN" dirty="0" smtClean="0"/>
              <a:t>Face </a:t>
            </a:r>
            <a:r>
              <a:rPr lang="en-IN" dirty="0"/>
              <a:t>Recognition </a:t>
            </a:r>
            <a:r>
              <a:rPr lang="en-IN" dirty="0" smtClean="0"/>
              <a:t>is </a:t>
            </a:r>
            <a:r>
              <a:rPr lang="en-IN" dirty="0" smtClean="0"/>
              <a:t>a method of identifying an individual by comparing live capture or digital image data with the stored record for that person.</a:t>
            </a:r>
          </a:p>
          <a:p>
            <a:r>
              <a:rPr lang="en-IN" dirty="0" smtClean="0"/>
              <a:t>Face recognition systems are commonly used for security purposes but are increasingly being used in a variety of other applications.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7" name="Content Placeholder 6"/>
          <p:cNvSpPr>
            <a:spLocks noGrp="1"/>
          </p:cNvSpPr>
          <p:nvPr>
            <p:ph idx="1"/>
          </p:nvPr>
        </p:nvSpPr>
        <p:spPr/>
        <p:txBody>
          <a:bodyPr/>
          <a:lstStyle/>
          <a:p>
            <a:endParaRPr lang="en-IN" dirty="0" smtClean="0"/>
          </a:p>
          <a:p>
            <a:endParaRPr lang="en-IN" dirty="0" smtClean="0"/>
          </a:p>
          <a:p>
            <a:endParaRPr lang="en-IN" dirty="0"/>
          </a:p>
        </p:txBody>
      </p:sp>
      <p:pic>
        <p:nvPicPr>
          <p:cNvPr id="9" name="Picture 8" descr="demo1.png"/>
          <p:cNvPicPr>
            <a:picLocks noChangeAspect="1"/>
          </p:cNvPicPr>
          <p:nvPr/>
        </p:nvPicPr>
        <p:blipFill>
          <a:blip r:embed="rId2"/>
          <a:stretch>
            <a:fillRect/>
          </a:stretch>
        </p:blipFill>
        <p:spPr>
          <a:xfrm>
            <a:off x="5915724" y="1828800"/>
            <a:ext cx="2999842" cy="2384524"/>
          </a:xfrm>
          <a:prstGeom prst="rect">
            <a:avLst/>
          </a:prstGeom>
        </p:spPr>
      </p:pic>
      <p:sp>
        <p:nvSpPr>
          <p:cNvPr id="10" name="Rectangle 9"/>
          <p:cNvSpPr/>
          <p:nvPr/>
        </p:nvSpPr>
        <p:spPr>
          <a:xfrm>
            <a:off x="533400" y="1905000"/>
            <a:ext cx="5867400" cy="2308324"/>
          </a:xfrm>
          <a:prstGeom prst="rect">
            <a:avLst/>
          </a:prstGeom>
        </p:spPr>
        <p:txBody>
          <a:bodyPr wrap="square">
            <a:spAutoFit/>
          </a:bodyPr>
          <a:lstStyle/>
          <a:p>
            <a:r>
              <a:rPr lang="en-IN" dirty="0" smtClean="0"/>
              <a:t>Most current face recognition systems work with numeric codes called </a:t>
            </a:r>
            <a:r>
              <a:rPr lang="en-IN" dirty="0" err="1" smtClean="0"/>
              <a:t>faceprints</a:t>
            </a:r>
            <a:r>
              <a:rPr lang="en-IN" dirty="0" smtClean="0"/>
              <a:t>. Such systems identify 80 nodal points on a human face.</a:t>
            </a:r>
          </a:p>
          <a:p>
            <a:endParaRPr lang="en-IN" dirty="0" smtClean="0"/>
          </a:p>
          <a:p>
            <a:r>
              <a:rPr lang="en-IN" dirty="0" smtClean="0"/>
              <a:t>nodal points are end points used to measure variables of a person’s face, such as the length </a:t>
            </a:r>
            <a:endParaRPr lang="en-IN" dirty="0" smtClean="0"/>
          </a:p>
          <a:p>
            <a:r>
              <a:rPr lang="en-IN" dirty="0" smtClean="0"/>
              <a:t>or </a:t>
            </a:r>
            <a:r>
              <a:rPr lang="en-IN" dirty="0" smtClean="0"/>
              <a:t>width of the nose, the depth of the eye </a:t>
            </a:r>
            <a:endParaRPr lang="en-IN" dirty="0" smtClean="0"/>
          </a:p>
          <a:p>
            <a:r>
              <a:rPr lang="en-IN" dirty="0" smtClean="0"/>
              <a:t>sockets </a:t>
            </a:r>
            <a:r>
              <a:rPr lang="en-IN" dirty="0" smtClean="0"/>
              <a:t>and the shape of the cheekbones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Algorithm 	</a:t>
            </a:r>
            <a:endParaRPr lang="en-IN" dirty="0"/>
          </a:p>
        </p:txBody>
      </p:sp>
      <p:sp>
        <p:nvSpPr>
          <p:cNvPr id="2" name="Content Placeholder 1"/>
          <p:cNvSpPr>
            <a:spLocks noGrp="1"/>
          </p:cNvSpPr>
          <p:nvPr>
            <p:ph idx="1"/>
          </p:nvPr>
        </p:nvSpPr>
        <p:spPr/>
        <p:txBody>
          <a:bodyPr/>
          <a:lstStyle/>
          <a:p>
            <a:r>
              <a:rPr lang="en-IN" dirty="0" smtClean="0"/>
              <a:t>List of algorithm for face recognition system are as follow :-</a:t>
            </a:r>
          </a:p>
          <a:p>
            <a:r>
              <a:rPr lang="en-IN" dirty="0" smtClean="0"/>
              <a:t>Principle Component Analysis (PCA)</a:t>
            </a:r>
          </a:p>
          <a:p>
            <a:r>
              <a:rPr lang="en-IN" dirty="0" smtClean="0"/>
              <a:t>Linear </a:t>
            </a:r>
            <a:r>
              <a:rPr lang="en-IN" dirty="0" err="1" smtClean="0"/>
              <a:t>Discriminant</a:t>
            </a:r>
            <a:r>
              <a:rPr lang="en-IN" dirty="0" smtClean="0"/>
              <a:t> Analysis (LDA)</a:t>
            </a:r>
          </a:p>
          <a:p>
            <a:r>
              <a:rPr lang="en-IN" dirty="0" smtClean="0"/>
              <a:t>Skin colour based algorithm</a:t>
            </a:r>
          </a:p>
          <a:p>
            <a:r>
              <a:rPr lang="en-IN" dirty="0" err="1" smtClean="0"/>
              <a:t>Haar</a:t>
            </a:r>
            <a:r>
              <a:rPr lang="en-IN" dirty="0" smtClean="0"/>
              <a:t> Cascade Algorithm</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Haar</a:t>
            </a:r>
            <a:r>
              <a:rPr lang="en-IN" dirty="0" smtClean="0"/>
              <a:t> Cascade Algorithm</a:t>
            </a:r>
            <a:endParaRPr lang="en-IN" dirty="0"/>
          </a:p>
        </p:txBody>
      </p:sp>
      <p:sp>
        <p:nvSpPr>
          <p:cNvPr id="2" name="Content Placeholder 1"/>
          <p:cNvSpPr>
            <a:spLocks noGrp="1"/>
          </p:cNvSpPr>
          <p:nvPr>
            <p:ph idx="1"/>
          </p:nvPr>
        </p:nvSpPr>
        <p:spPr/>
        <p:txBody>
          <a:bodyPr>
            <a:normAutofit lnSpcReduction="10000"/>
          </a:bodyPr>
          <a:lstStyle/>
          <a:p>
            <a:r>
              <a:rPr lang="en-IN" sz="1400" dirty="0" smtClean="0"/>
              <a:t>Object Detection using </a:t>
            </a:r>
            <a:r>
              <a:rPr lang="en-IN" sz="1400" dirty="0" err="1" smtClean="0"/>
              <a:t>Haar</a:t>
            </a:r>
            <a:r>
              <a:rPr lang="en-IN" sz="1400" dirty="0" smtClean="0"/>
              <a:t> feature-based cascade classifiers is an effective object detection method, "</a:t>
            </a:r>
            <a:r>
              <a:rPr lang="en-IN" sz="1400" b="1" dirty="0" smtClean="0"/>
              <a:t>Rapid Object Detection</a:t>
            </a:r>
            <a:r>
              <a:rPr lang="en-IN" sz="1400" dirty="0" smtClean="0"/>
              <a:t> using a Boosted Cascade of Simple Features". It is a learning based approach where a cascade function is trained from a lot of positive and negative images. It is then used to detect objects in other images.</a:t>
            </a:r>
          </a:p>
          <a:p>
            <a:endParaRPr lang="en-IN" sz="1400" dirty="0" smtClean="0"/>
          </a:p>
          <a:p>
            <a:r>
              <a:rPr lang="en-IN" sz="1400" dirty="0" smtClean="0"/>
              <a:t> the algorithm needs a lot of positive images (images of faces) and negative images (images without faces) to train the classifier.</a:t>
            </a:r>
          </a:p>
          <a:p>
            <a:endParaRPr lang="en-IN" sz="1400" dirty="0" smtClean="0"/>
          </a:p>
          <a:p>
            <a:r>
              <a:rPr lang="en-IN" sz="1400" dirty="0" smtClean="0"/>
              <a:t>Then we need to extract features from it. Each feature is a single value obtained by subtracting sum of pixels under white rectangle from sum of pixels under black rectangle.</a:t>
            </a:r>
          </a:p>
          <a:p>
            <a:endParaRPr lang="en-IN" sz="1400" dirty="0" smtClean="0"/>
          </a:p>
          <a:p>
            <a:r>
              <a:rPr lang="en-IN" sz="1400" dirty="0" smtClean="0"/>
              <a:t> We select the features with minimum error rate, which means they are the features that best classifies the face  and non-face regions.</a:t>
            </a:r>
            <a:endParaRPr lang="en-IN"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Cascade Feature :-</a:t>
            </a:r>
            <a:br>
              <a:rPr lang="en-IN" dirty="0" smtClean="0"/>
            </a:br>
            <a:endParaRPr lang="en-IN" dirty="0"/>
          </a:p>
        </p:txBody>
      </p:sp>
      <p:sp>
        <p:nvSpPr>
          <p:cNvPr id="2" name="Content Placeholder 1"/>
          <p:cNvSpPr>
            <a:spLocks noGrp="1"/>
          </p:cNvSpPr>
          <p:nvPr>
            <p:ph idx="1"/>
          </p:nvPr>
        </p:nvSpPr>
        <p:spPr/>
        <p:txBody>
          <a:bodyPr>
            <a:normAutofit lnSpcReduction="10000"/>
          </a:bodyPr>
          <a:lstStyle/>
          <a:p>
            <a:r>
              <a:rPr lang="en-IN" sz="1400" dirty="0" smtClean="0"/>
              <a:t>In an image, most of the image region is non-face region. So it is easy to have a simple method to check if a window is not a face region. If it is not, discard it in a single shot. Don't process it again. Instead focus on region where there can be a face. This way, we can find more time to check a possible face region.</a:t>
            </a:r>
          </a:p>
          <a:p>
            <a:endParaRPr lang="en-IN" sz="1400" dirty="0" smtClean="0"/>
          </a:p>
          <a:p>
            <a:r>
              <a:rPr lang="en-IN" sz="1400" dirty="0" smtClean="0"/>
              <a:t>For this problem the Cascade of Classifiers is introduced. </a:t>
            </a:r>
          </a:p>
          <a:p>
            <a:endParaRPr lang="en-IN" sz="1400" dirty="0" smtClean="0"/>
          </a:p>
          <a:p>
            <a:r>
              <a:rPr lang="en-IN" sz="1400" b="1" dirty="0" smtClean="0"/>
              <a:t>How Cascade Works ?</a:t>
            </a:r>
          </a:p>
          <a:p>
            <a:endParaRPr lang="en-IN" sz="1400" dirty="0" smtClean="0"/>
          </a:p>
          <a:p>
            <a:r>
              <a:rPr lang="en-IN" sz="1400" dirty="0" smtClean="0"/>
              <a:t>Instead of applying all the 6000 features on a window, group the features into different stages of classifiers and apply one-by-one. (Normally first few stages will contain very less number of features). If a window fails the first stage, discard it. We don't consider remaining features on it. If it passes, apply the second stage of features and continue the process. The window which passes all stages is a face region.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Technology Tool	</a:t>
            </a:r>
            <a:endParaRPr lang="en-IN" dirty="0"/>
          </a:p>
        </p:txBody>
      </p:sp>
      <p:sp>
        <p:nvSpPr>
          <p:cNvPr id="2" name="Content Placeholder 1"/>
          <p:cNvSpPr>
            <a:spLocks noGrp="1"/>
          </p:cNvSpPr>
          <p:nvPr>
            <p:ph idx="1"/>
          </p:nvPr>
        </p:nvSpPr>
        <p:spPr/>
        <p:txBody>
          <a:bodyPr/>
          <a:lstStyle/>
          <a:p>
            <a:r>
              <a:rPr lang="en-US" dirty="0" smtClean="0"/>
              <a:t>Python</a:t>
            </a:r>
          </a:p>
          <a:p>
            <a:endParaRPr lang="en-US" dirty="0" smtClean="0"/>
          </a:p>
          <a:p>
            <a:r>
              <a:rPr lang="en-US" dirty="0" err="1" smtClean="0"/>
              <a:t>OpenCV</a:t>
            </a:r>
            <a:r>
              <a:rPr lang="en-US" dirty="0" smtClean="0"/>
              <a:t> 2 &amp; 3</a:t>
            </a:r>
          </a:p>
          <a:p>
            <a:endParaRPr lang="en-US" dirty="0" smtClean="0"/>
          </a:p>
          <a:p>
            <a:r>
              <a:rPr lang="en-US" dirty="0" err="1" smtClean="0"/>
              <a:t>Haar</a:t>
            </a:r>
            <a:r>
              <a:rPr lang="en-US" dirty="0" smtClean="0"/>
              <a:t> cascade Classifier </a:t>
            </a:r>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Thank You</a:t>
            </a:r>
            <a:endParaRPr lang="en-IN" dirty="0"/>
          </a:p>
        </p:txBody>
      </p:sp>
      <p:sp>
        <p:nvSpPr>
          <p:cNvPr id="2" name="Content Placeholder 1"/>
          <p:cNvSpPr>
            <a:spLocks noGrp="1"/>
          </p:cNvSpPr>
          <p:nvPr>
            <p:ph idx="1"/>
          </p:nvPr>
        </p:nvSpPr>
        <p:spPr/>
        <p:txBody>
          <a:bodyPr/>
          <a:lstStyle/>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282</TotalTime>
  <Words>359</Words>
  <Application>Microsoft Macintosh PowerPoint</Application>
  <PresentationFormat>On-screen Show (4:3)</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lpstr>
      <vt:lpstr>Attendance MONITERING System </vt:lpstr>
      <vt:lpstr>What is Face Recognition ?</vt:lpstr>
      <vt:lpstr>PowerPoint Presentation</vt:lpstr>
      <vt:lpstr>Algorithm  </vt:lpstr>
      <vt:lpstr>Haar Cascade Algorithm</vt:lpstr>
      <vt:lpstr>Cascade Feature :- </vt:lpstr>
      <vt:lpstr>Technology Tool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 </dc:title>
  <dc:creator>Dharmil Shah</dc:creator>
  <cp:lastModifiedBy>Microsoft Office User</cp:lastModifiedBy>
  <cp:revision>43</cp:revision>
  <dcterms:created xsi:type="dcterms:W3CDTF">2006-08-16T00:00:00Z</dcterms:created>
  <dcterms:modified xsi:type="dcterms:W3CDTF">2017-09-01T06:21:29Z</dcterms:modified>
</cp:coreProperties>
</file>