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5" r:id="rId1"/>
  </p:sldMasterIdLst>
  <p:notesMasterIdLst>
    <p:notesMasterId r:id="rId21"/>
  </p:notesMasterIdLst>
  <p:sldIdLst>
    <p:sldId id="262" r:id="rId2"/>
    <p:sldId id="256" r:id="rId3"/>
    <p:sldId id="257" r:id="rId4"/>
    <p:sldId id="258" r:id="rId5"/>
    <p:sldId id="260" r:id="rId6"/>
    <p:sldId id="264" r:id="rId7"/>
    <p:sldId id="266" r:id="rId8"/>
    <p:sldId id="261" r:id="rId9"/>
    <p:sldId id="263" r:id="rId10"/>
    <p:sldId id="267" r:id="rId11"/>
    <p:sldId id="268" r:id="rId12"/>
    <p:sldId id="269" r:id="rId13"/>
    <p:sldId id="270" r:id="rId14"/>
    <p:sldId id="271" r:id="rId15"/>
    <p:sldId id="272" r:id="rId16"/>
    <p:sldId id="273" r:id="rId17"/>
    <p:sldId id="274" r:id="rId18"/>
    <p:sldId id="259"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9204019-DB2C-4C0B-AD33-E5F13AC38FFB}">
          <p14:sldIdLst>
            <p14:sldId id="262"/>
            <p14:sldId id="256"/>
            <p14:sldId id="257"/>
            <p14:sldId id="258"/>
            <p14:sldId id="260"/>
            <p14:sldId id="264"/>
            <p14:sldId id="266"/>
            <p14:sldId id="261"/>
            <p14:sldId id="263"/>
            <p14:sldId id="267"/>
            <p14:sldId id="268"/>
            <p14:sldId id="269"/>
            <p14:sldId id="270"/>
            <p14:sldId id="271"/>
            <p14:sldId id="272"/>
            <p14:sldId id="273"/>
            <p14:sldId id="274"/>
            <p14:sldId id="259"/>
            <p14:sldId id="27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JIT" initials="S" lastIdx="2" clrIdx="0">
    <p:extLst>
      <p:ext uri="{19B8F6BF-5375-455C-9EA6-DF929625EA0E}">
        <p15:presenceInfo xmlns:p15="http://schemas.microsoft.com/office/powerpoint/2012/main" userId="SUJI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4" d="100"/>
          <a:sy n="64" d="100"/>
        </p:scale>
        <p:origin x="7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55CB48-4750-4917-AF9C-7D42ACD59593}" type="datetimeFigureOut">
              <a:rPr lang="en-US" smtClean="0"/>
              <a:t>5/5/2024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5EDBC9-F82F-4584-8D97-9785E69E2C11}" type="slidenum">
              <a:rPr lang="en-US" smtClean="0"/>
              <a:t>‹#›</a:t>
            </a:fld>
            <a:endParaRPr lang="en-US"/>
          </a:p>
        </p:txBody>
      </p:sp>
    </p:spTree>
    <p:extLst>
      <p:ext uri="{BB962C8B-B14F-4D97-AF65-F5344CB8AC3E}">
        <p14:creationId xmlns:p14="http://schemas.microsoft.com/office/powerpoint/2010/main" val="566262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8771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58048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4720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25387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198700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65382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5789387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3616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14560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3906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5/5/2024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4260150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61135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73233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7415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5/5/2024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893001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6463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5/5/2024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7279596"/>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dx.doi.org/10.1109/ICINPRO43533.2018.9096835" TargetMode="External"/><Relationship Id="rId2" Type="http://schemas.openxmlformats.org/officeDocument/2006/relationships/hyperlink" Target="http://msdn.microsoft.com/library/default.asp?url=/library/en-us/vbcon/html/vboritextboxctltasks.as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44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61200" y="196947"/>
            <a:ext cx="8596668" cy="1407816"/>
          </a:xfrm>
          <a:noFill/>
        </p:spPr>
        <p:txBody>
          <a:bodyPr/>
          <a:lstStyle/>
          <a:p>
            <a:endParaRPr lang="en-US" dirty="0"/>
          </a:p>
        </p:txBody>
      </p:sp>
      <p:sp>
        <p:nvSpPr>
          <p:cNvPr id="3" name="Content Placeholder 2"/>
          <p:cNvSpPr>
            <a:spLocks noGrp="1"/>
          </p:cNvSpPr>
          <p:nvPr>
            <p:ph idx="1"/>
          </p:nvPr>
        </p:nvSpPr>
        <p:spPr>
          <a:xfrm>
            <a:off x="455491" y="1899138"/>
            <a:ext cx="9902377" cy="4564256"/>
          </a:xfrm>
        </p:spPr>
        <p:txBody>
          <a:bodyPr>
            <a:normAutofit/>
          </a:bodyPr>
          <a:lstStyle/>
          <a:p>
            <a:pPr marL="0" indent="0" algn="ctr">
              <a:buNone/>
            </a:pPr>
            <a:r>
              <a:rPr lang="en-IN" b="1" dirty="0">
                <a:latin typeface="Times New Roman" panose="02020603050405020304" pitchFamily="18" charset="0"/>
                <a:cs typeface="Times New Roman" panose="02020603050405020304" pitchFamily="18" charset="0"/>
              </a:rPr>
              <a:t>           DEPARTMENT OF COMPUTER SCIENCE AND ENGINEERING</a:t>
            </a:r>
            <a:endParaRPr lang="en-US" dirty="0">
              <a:latin typeface="Times New Roman" panose="02020603050405020304" pitchFamily="18" charset="0"/>
              <a:cs typeface="Times New Roman" panose="02020603050405020304" pitchFamily="18" charset="0"/>
            </a:endParaRPr>
          </a:p>
          <a:p>
            <a:pPr marL="0" indent="0" algn="ctr">
              <a:buNone/>
            </a:pPr>
            <a:r>
              <a:rPr lang="en-IN" b="1" dirty="0">
                <a:latin typeface="Times New Roman" panose="02020603050405020304" pitchFamily="18" charset="0"/>
                <a:cs typeface="Times New Roman" panose="02020603050405020304" pitchFamily="18" charset="0"/>
              </a:rPr>
              <a:t>EMPLOYEE DATABASE MANAGEMENT SYSTEM</a:t>
            </a:r>
          </a:p>
          <a:p>
            <a:pPr marL="0" indent="0" algn="r">
              <a:buNone/>
            </a:pPr>
            <a:endParaRPr lang="en-IN" b="1" dirty="0">
              <a:latin typeface="Times New Roman" panose="02020603050405020304" pitchFamily="18" charset="0"/>
              <a:cs typeface="Times New Roman" panose="02020603050405020304" pitchFamily="18" charset="0"/>
            </a:endParaRPr>
          </a:p>
          <a:p>
            <a:pPr marL="0" indent="0" algn="r">
              <a:buNone/>
            </a:pPr>
            <a:endParaRPr lang="en-IN" b="1" dirty="0">
              <a:latin typeface="Times New Roman" panose="02020603050405020304" pitchFamily="18" charset="0"/>
              <a:cs typeface="Times New Roman" panose="02020603050405020304" pitchFamily="18" charset="0"/>
            </a:endParaRPr>
          </a:p>
          <a:p>
            <a:pPr marL="0" indent="0" algn="r">
              <a:buNone/>
            </a:pPr>
            <a:endParaRPr lang="en-IN" b="1" dirty="0">
              <a:latin typeface="Times New Roman" panose="02020603050405020304" pitchFamily="18" charset="0"/>
              <a:cs typeface="Times New Roman" panose="02020603050405020304" pitchFamily="18" charset="0"/>
            </a:endParaRPr>
          </a:p>
          <a:p>
            <a:pPr marL="0" indent="0" algn="just">
              <a:buNone/>
            </a:pPr>
            <a:r>
              <a:rPr lang="en-US" sz="1600" dirty="0">
                <a:latin typeface="Times New Roman" panose="02020603050405020304" pitchFamily="18" charset="0"/>
                <a:cs typeface="Times New Roman" panose="02020603050405020304" pitchFamily="18" charset="0"/>
              </a:rPr>
              <a:t>	</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r>
              <a:rPr lang="en-US" sz="1600" dirty="0">
                <a:latin typeface="Times New Roman" panose="02020603050405020304" pitchFamily="18" charset="0"/>
                <a:cs typeface="Times New Roman" panose="02020603050405020304" pitchFamily="18" charset="0"/>
              </a:rPr>
              <a:t>	PRAGADEESHWARAN O[22138009]</a:t>
            </a:r>
          </a:p>
          <a:p>
            <a:pPr marL="0" indent="0">
              <a:buNone/>
            </a:pPr>
            <a:endParaRPr lang="en-US" dirty="0"/>
          </a:p>
          <a:p>
            <a:pPr marL="0" indent="0" algn="r">
              <a:buNone/>
            </a:pPr>
            <a:endParaRPr lang="en-IN" b="1" dirty="0">
              <a:latin typeface="Times New Roman" panose="02020603050405020304" pitchFamily="18" charset="0"/>
              <a:cs typeface="Times New Roman" panose="02020603050405020304" pitchFamily="18" charset="0"/>
            </a:endParaRPr>
          </a:p>
        </p:txBody>
      </p:sp>
      <p:pic>
        <p:nvPicPr>
          <p:cNvPr id="5" name="Picture 4" descr="A group of people walking down the street&#10;&#10;Description automatically generated">
            <a:extLst>
              <a:ext uri="{FF2B5EF4-FFF2-40B4-BE49-F238E27FC236}">
                <a16:creationId xmlns:a16="http://schemas.microsoft.com/office/drawing/2014/main" id="{A97A7F0A-04BB-42FC-A57C-919A2FBAD7D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72000" y="3123027"/>
            <a:ext cx="6697028" cy="345290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drawing of a face&#10;&#10;Description automatically generated">
            <a:extLst>
              <a:ext uri="{FF2B5EF4-FFF2-40B4-BE49-F238E27FC236}">
                <a16:creationId xmlns:a16="http://schemas.microsoft.com/office/drawing/2014/main" id="{F66FE3D0-78E3-4BB5-8CF5-4D1761BC2A03}"/>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55491" y="196947"/>
            <a:ext cx="11208086" cy="1407816"/>
          </a:xfrm>
          <a:prstGeom prst="rect">
            <a:avLst/>
          </a:prstGeom>
        </p:spPr>
      </p:pic>
    </p:spTree>
    <p:extLst>
      <p:ext uri="{BB962C8B-B14F-4D97-AF65-F5344CB8AC3E}">
        <p14:creationId xmlns:p14="http://schemas.microsoft.com/office/powerpoint/2010/main" val="2690384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997131"/>
          </a:xfrm>
        </p:spPr>
        <p:txBody>
          <a:bodyPr>
            <a:normAutofit fontScale="90000"/>
          </a:bodyPr>
          <a:lstStyle/>
          <a:p>
            <a:r>
              <a:rPr lang="en-US" dirty="0">
                <a:latin typeface="Times New Roman" panose="02020603050405020304" pitchFamily="18" charset="0"/>
                <a:cs typeface="Times New Roman" panose="02020603050405020304" pitchFamily="18" charset="0"/>
              </a:rPr>
              <a:t>PERFORMANCE TESTING</a:t>
            </a:r>
            <a:br>
              <a:rPr lang="en-US" dirty="0">
                <a:ln w="0"/>
                <a:effectLst>
                  <a:outerShdw blurRad="38100" dist="19050" dir="2700000" algn="tl" rotWithShape="0">
                    <a:schemeClr val="dk1">
                      <a:alpha val="40000"/>
                    </a:schemeClr>
                  </a:outerShdw>
                </a:effectLst>
              </a:rPr>
            </a:b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5909"/>
          <a:stretch/>
        </p:blipFill>
        <p:spPr>
          <a:xfrm>
            <a:off x="677335" y="653144"/>
            <a:ext cx="8596668" cy="5982788"/>
          </a:xfrm>
        </p:spPr>
      </p:pic>
    </p:spTree>
    <p:extLst>
      <p:ext uri="{BB962C8B-B14F-4D97-AF65-F5344CB8AC3E}">
        <p14:creationId xmlns:p14="http://schemas.microsoft.com/office/powerpoint/2010/main" val="1811400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762000"/>
          </a:xfrm>
        </p:spPr>
        <p:txBody>
          <a:bodyPr>
            <a:normAutofit fontScale="90000"/>
          </a:bodyPr>
          <a:lstStyle/>
          <a:p>
            <a:r>
              <a:rPr lang="en-US" dirty="0">
                <a:latin typeface="Times New Roman" panose="02020603050405020304" pitchFamily="18" charset="0"/>
                <a:cs typeface="Times New Roman" panose="02020603050405020304" pitchFamily="18" charset="0"/>
              </a:rPr>
              <a:t>PERFORMANCE TESTING</a:t>
            </a:r>
            <a:br>
              <a:rPr lang="en-US" dirty="0">
                <a:ln w="0"/>
                <a:effectLst>
                  <a:outerShdw blurRad="38100" dist="19050" dir="2700000" algn="tl" rotWithShape="0">
                    <a:schemeClr val="dk1">
                      <a:alpha val="40000"/>
                    </a:schemeClr>
                  </a:outerShdw>
                </a:effectLst>
              </a:rPr>
            </a:b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53873" t="-1084"/>
          <a:stretch/>
        </p:blipFill>
        <p:spPr>
          <a:xfrm>
            <a:off x="677334" y="762000"/>
            <a:ext cx="8412878" cy="5855360"/>
          </a:xfrm>
        </p:spPr>
      </p:pic>
    </p:spTree>
    <p:extLst>
      <p:ext uri="{BB962C8B-B14F-4D97-AF65-F5344CB8AC3E}">
        <p14:creationId xmlns:p14="http://schemas.microsoft.com/office/powerpoint/2010/main" val="2026865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3692"/>
            <a:ext cx="8596668" cy="796834"/>
          </a:xfrm>
        </p:spPr>
        <p:txBody>
          <a:bodyPr>
            <a:normAutofit/>
          </a:bodyPr>
          <a:lstStyle/>
          <a:p>
            <a:r>
              <a:rPr lang="en-US" dirty="0">
                <a:latin typeface="Times New Roman" panose="02020603050405020304" pitchFamily="18" charset="0"/>
                <a:cs typeface="Times New Roman" panose="02020603050405020304" pitchFamily="18" charset="0"/>
              </a:rPr>
              <a:t>RESULTS &amp; OUTPUT</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60380" r="54135"/>
          <a:stretch/>
        </p:blipFill>
        <p:spPr>
          <a:xfrm>
            <a:off x="677334" y="940527"/>
            <a:ext cx="8896971" cy="5499214"/>
          </a:xfrm>
        </p:spPr>
      </p:pic>
    </p:spTree>
    <p:extLst>
      <p:ext uri="{BB962C8B-B14F-4D97-AF65-F5344CB8AC3E}">
        <p14:creationId xmlns:p14="http://schemas.microsoft.com/office/powerpoint/2010/main" val="4054668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3212"/>
            <a:ext cx="8596668" cy="670560"/>
          </a:xfrm>
        </p:spPr>
        <p:txBody>
          <a:bodyPr/>
          <a:lstStyle/>
          <a:p>
            <a:r>
              <a:rPr lang="en-US" dirty="0">
                <a:latin typeface="Times New Roman" panose="02020603050405020304" pitchFamily="18" charset="0"/>
                <a:cs typeface="Times New Roman" panose="02020603050405020304" pitchFamily="18" charset="0"/>
              </a:rPr>
              <a:t>RESULTS &amp; OUTPUT</a:t>
            </a:r>
            <a:endParaRPr lang="en-US" dirty="0"/>
          </a:p>
        </p:txBody>
      </p:sp>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l="1" t="60653" r="44307"/>
          <a:stretch/>
        </p:blipFill>
        <p:spPr>
          <a:xfrm>
            <a:off x="677863" y="927847"/>
            <a:ext cx="9084702" cy="5590519"/>
          </a:xfrm>
        </p:spPr>
      </p:pic>
    </p:spTree>
    <p:extLst>
      <p:ext uri="{BB962C8B-B14F-4D97-AF65-F5344CB8AC3E}">
        <p14:creationId xmlns:p14="http://schemas.microsoft.com/office/powerpoint/2010/main" val="594382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1589"/>
            <a:ext cx="8596668" cy="918754"/>
          </a:xfrm>
        </p:spPr>
        <p:txBody>
          <a:bodyPr/>
          <a:lstStyle/>
          <a:p>
            <a:r>
              <a:rPr lang="en-US" dirty="0">
                <a:latin typeface="Times New Roman" panose="02020603050405020304" pitchFamily="18" charset="0"/>
                <a:cs typeface="Times New Roman" panose="02020603050405020304" pitchFamily="18" charset="0"/>
              </a:rPr>
              <a:t>RESULTS &amp; OUTPUT</a:t>
            </a:r>
            <a:endParaRPr lang="en-US" dirty="0"/>
          </a:p>
        </p:txBody>
      </p:sp>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l="78" t="60935" r="44042" b="-1"/>
          <a:stretch/>
        </p:blipFill>
        <p:spPr>
          <a:xfrm>
            <a:off x="685800" y="995083"/>
            <a:ext cx="8794376" cy="5575534"/>
          </a:xfrm>
        </p:spPr>
      </p:pic>
    </p:spTree>
    <p:extLst>
      <p:ext uri="{BB962C8B-B14F-4D97-AF65-F5344CB8AC3E}">
        <p14:creationId xmlns:p14="http://schemas.microsoft.com/office/powerpoint/2010/main" val="530689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685" y="100149"/>
            <a:ext cx="8596668" cy="984068"/>
          </a:xfrm>
        </p:spPr>
        <p:txBody>
          <a:bodyPr/>
          <a:lstStyle/>
          <a:p>
            <a:r>
              <a:rPr lang="en-US" dirty="0">
                <a:latin typeface="Times New Roman" panose="02020603050405020304" pitchFamily="18" charset="0"/>
                <a:cs typeface="Times New Roman" panose="02020603050405020304" pitchFamily="18" charset="0"/>
              </a:rPr>
              <a:t>RESULTS &amp; OUTPUT</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99" t="60360" r="43851"/>
          <a:stretch/>
        </p:blipFill>
        <p:spPr>
          <a:xfrm>
            <a:off x="645459" y="927847"/>
            <a:ext cx="8996082" cy="5734209"/>
          </a:xfrm>
        </p:spPr>
      </p:pic>
    </p:spTree>
    <p:extLst>
      <p:ext uri="{BB962C8B-B14F-4D97-AF65-F5344CB8AC3E}">
        <p14:creationId xmlns:p14="http://schemas.microsoft.com/office/powerpoint/2010/main" val="2092223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1824"/>
            <a:ext cx="8596668" cy="1320800"/>
          </a:xfrm>
        </p:spPr>
        <p:txBody>
          <a:bodyPr/>
          <a:lstStyle/>
          <a:p>
            <a:r>
              <a:rPr lang="en-US" dirty="0">
                <a:latin typeface="Times New Roman" panose="02020603050405020304" pitchFamily="18" charset="0"/>
                <a:cs typeface="Times New Roman" panose="02020603050405020304" pitchFamily="18" charset="0"/>
              </a:rPr>
              <a:t>RESULTS &amp; OUTPUT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062318"/>
            <a:ext cx="9071783" cy="5338482"/>
          </a:xfrm>
        </p:spPr>
      </p:pic>
    </p:spTree>
    <p:extLst>
      <p:ext uri="{BB962C8B-B14F-4D97-AF65-F5344CB8AC3E}">
        <p14:creationId xmlns:p14="http://schemas.microsoft.com/office/powerpoint/2010/main" val="4115097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992" y="113211"/>
            <a:ext cx="8596668" cy="1320800"/>
          </a:xfrm>
        </p:spPr>
        <p:txBody>
          <a:bodyPr/>
          <a:lstStyle/>
          <a:p>
            <a:r>
              <a:rPr lang="en-US" dirty="0">
                <a:latin typeface="Times New Roman" panose="02020603050405020304" pitchFamily="18" charset="0"/>
                <a:cs typeface="Times New Roman" panose="02020603050405020304" pitchFamily="18" charset="0"/>
              </a:rPr>
              <a:t>RESULTS &amp; OUTPUT</a:t>
            </a:r>
            <a:endParaRPr lang="en-US" dirty="0"/>
          </a:p>
        </p:txBody>
      </p:sp>
      <p:pic>
        <p:nvPicPr>
          <p:cNvPr id="4" name="Content Placeholder 3"/>
          <p:cNvPicPr>
            <a:picLocks noGrp="1" noChangeAspect="1"/>
          </p:cNvPicPr>
          <p:nvPr>
            <p:ph idx="1"/>
          </p:nvPr>
        </p:nvPicPr>
        <p:blipFill rotWithShape="1">
          <a:blip r:embed="rId2"/>
          <a:srcRect l="-260" t="59350" r="43532" b="2269"/>
          <a:stretch/>
        </p:blipFill>
        <p:spPr>
          <a:xfrm>
            <a:off x="533992" y="927847"/>
            <a:ext cx="9322702" cy="5571379"/>
          </a:xfrm>
          <a:prstGeom prst="rect">
            <a:avLst/>
          </a:prstGeom>
        </p:spPr>
      </p:pic>
    </p:spTree>
    <p:extLst>
      <p:ext uri="{BB962C8B-B14F-4D97-AF65-F5344CB8AC3E}">
        <p14:creationId xmlns:p14="http://schemas.microsoft.com/office/powerpoint/2010/main" val="1378806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79566"/>
          </a:xfrm>
        </p:spPr>
        <p:txBody>
          <a:bodyPr/>
          <a:lstStyle/>
          <a:p>
            <a:r>
              <a:rPr lang="en-US"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677334" y="1489166"/>
            <a:ext cx="8806300" cy="5264331"/>
          </a:xfrm>
        </p:spPr>
        <p:txBody>
          <a:bodyPr/>
          <a:lstStyle/>
          <a:p>
            <a:pPr algn="just"/>
            <a:r>
              <a:rPr lang="en-US" dirty="0">
                <a:latin typeface="Times New Roman" panose="02020603050405020304" pitchFamily="18" charset="0"/>
                <a:cs typeface="Times New Roman" panose="02020603050405020304" pitchFamily="18" charset="0"/>
              </a:rPr>
              <a:t>The idea is that we perform different changes in our Employee Record by using different functions for example the </a:t>
            </a:r>
            <a:r>
              <a:rPr lang="en-US" dirty="0" err="1">
                <a:latin typeface="Times New Roman" panose="02020603050405020304" pitchFamily="18" charset="0"/>
                <a:cs typeface="Times New Roman" panose="02020603050405020304" pitchFamily="18" charset="0"/>
              </a:rPr>
              <a:t>Add_Employee</a:t>
            </a:r>
            <a:r>
              <a:rPr lang="en-US" dirty="0">
                <a:latin typeface="Times New Roman" panose="02020603050405020304" pitchFamily="18" charset="0"/>
                <a:cs typeface="Times New Roman" panose="02020603050405020304" pitchFamily="18" charset="0"/>
              </a:rPr>
              <a:t> will insert a new row in our Employee, also, we will create a Remove Employee Function which will delete the record of any particular existing employee in our Employee table.</a:t>
            </a:r>
          </a:p>
          <a:p>
            <a:pPr algn="just"/>
            <a:r>
              <a:rPr lang="en-US" dirty="0">
                <a:latin typeface="Times New Roman" panose="02020603050405020304" pitchFamily="18" charset="0"/>
                <a:cs typeface="Times New Roman" panose="02020603050405020304" pitchFamily="18" charset="0"/>
              </a:rPr>
              <a:t> This System works on the concepts of taking the information from the database making required changes in the fetched data and applying the changes in the record which we will see in our Promote Employee System.</a:t>
            </a:r>
          </a:p>
          <a:p>
            <a:pPr algn="just"/>
            <a:r>
              <a:rPr lang="en-US" dirty="0">
                <a:latin typeface="Times New Roman" panose="02020603050405020304" pitchFamily="18" charset="0"/>
                <a:cs typeface="Times New Roman" panose="02020603050405020304" pitchFamily="18" charset="0"/>
              </a:rPr>
              <a:t> We can also have the information about all the existing employees by using the Display Employee function. </a:t>
            </a:r>
          </a:p>
          <a:p>
            <a:pPr algn="just"/>
            <a:r>
              <a:rPr lang="en-US" dirty="0">
                <a:latin typeface="Times New Roman" panose="02020603050405020304" pitchFamily="18" charset="0"/>
                <a:cs typeface="Times New Roman" panose="02020603050405020304" pitchFamily="18" charset="0"/>
              </a:rPr>
              <a:t>The main advantage of connecting our program to the database is that the information becomes lossless even after closing our program a number of times.</a:t>
            </a:r>
          </a:p>
          <a:p>
            <a:pPr algn="just"/>
            <a:r>
              <a:rPr lang="en-US" dirty="0" err="1">
                <a:latin typeface="Times New Roman" panose="02020603050405020304" pitchFamily="18" charset="0"/>
                <a:cs typeface="Times New Roman" panose="02020603050405020304" pitchFamily="18" charset="0"/>
              </a:rPr>
              <a:t>IoT</a:t>
            </a:r>
            <a:r>
              <a:rPr lang="en-US" dirty="0">
                <a:latin typeface="Times New Roman" panose="02020603050405020304" pitchFamily="18" charset="0"/>
                <a:cs typeface="Times New Roman" panose="02020603050405020304" pitchFamily="18" charset="0"/>
              </a:rPr>
              <a:t>-based employee database management systems can contribute to energy efficiency initiatives within the organization.</a:t>
            </a:r>
          </a:p>
          <a:p>
            <a:pPr algn="just"/>
            <a:r>
              <a:rPr lang="en-US" dirty="0">
                <a:latin typeface="Times New Roman" panose="02020603050405020304" pitchFamily="18" charset="0"/>
                <a:cs typeface="Times New Roman" panose="02020603050405020304" pitchFamily="18" charset="0"/>
              </a:rPr>
              <a:t>It's important to implement appropriate security measures when integrating </a:t>
            </a:r>
            <a:r>
              <a:rPr lang="en-US" dirty="0" err="1">
                <a:latin typeface="Times New Roman" panose="02020603050405020304" pitchFamily="18" charset="0"/>
                <a:cs typeface="Times New Roman" panose="02020603050405020304" pitchFamily="18" charset="0"/>
              </a:rPr>
              <a:t>IoT</a:t>
            </a:r>
            <a:r>
              <a:rPr lang="en-US" dirty="0">
                <a:latin typeface="Times New Roman" panose="02020603050405020304" pitchFamily="18" charset="0"/>
                <a:cs typeface="Times New Roman" panose="02020603050405020304" pitchFamily="18" charset="0"/>
              </a:rPr>
              <a:t> into employee database management systems to protect employee data and ensure compliance with privacy regulations. </a:t>
            </a:r>
          </a:p>
        </p:txBody>
      </p:sp>
    </p:spTree>
    <p:extLst>
      <p:ext uri="{BB962C8B-B14F-4D97-AF65-F5344CB8AC3E}">
        <p14:creationId xmlns:p14="http://schemas.microsoft.com/office/powerpoint/2010/main" val="26373938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01168"/>
            <a:ext cx="8596668" cy="804672"/>
          </a:xfrm>
        </p:spPr>
        <p:txBody>
          <a:bodyPr>
            <a:normAutofit fontScale="90000"/>
          </a:bodyPr>
          <a:lstStyle/>
          <a:p>
            <a:r>
              <a:rPr lang="en-US" dirty="0">
                <a:latin typeface="Times New Roman" pitchFamily="18" charset="0"/>
                <a:cs typeface="Times New Roman" pitchFamily="18" charset="0"/>
              </a:rPr>
              <a:t>REFERENCES</a:t>
            </a:r>
            <a:br>
              <a:rPr lang="en-US" dirty="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504591" y="1353312"/>
            <a:ext cx="8942154" cy="5504688"/>
          </a:xfrm>
        </p:spPr>
        <p:txBody>
          <a:bodyPr>
            <a:normAutofit/>
          </a:bodyPr>
          <a:lstStyle/>
          <a:p>
            <a:pPr algn="just">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[1] – </a:t>
            </a:r>
            <a:r>
              <a:rPr lang="en-US" dirty="0" err="1">
                <a:latin typeface="Times New Roman" panose="02020603050405020304" pitchFamily="18" charset="0"/>
                <a:cs typeface="Times New Roman" panose="02020603050405020304" pitchFamily="18" charset="0"/>
              </a:rPr>
              <a:t>Begg</a:t>
            </a:r>
            <a:r>
              <a:rPr lang="en-US" dirty="0">
                <a:latin typeface="Times New Roman" panose="02020603050405020304" pitchFamily="18" charset="0"/>
                <a:cs typeface="Times New Roman" panose="02020603050405020304" pitchFamily="18" charset="0"/>
              </a:rPr>
              <a:t> Carolyn, Connolly Thomas, Database systems (a Practical approach to Design, Implementation, and Management), Addison-Wesley, an imprint of Pearson Education, University of Paisley (U.K.), Fourth edition 2005 </a:t>
            </a:r>
          </a:p>
          <a:p>
            <a:pPr algn="just">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hlinkClick r:id="rId2"/>
              </a:rPr>
              <a:t>http://msdn.microsoft.com/library/</a:t>
            </a:r>
            <a:r>
              <a:rPr lang="en-US" dirty="0" err="1">
                <a:latin typeface="Times New Roman" panose="02020603050405020304" pitchFamily="18" charset="0"/>
                <a:cs typeface="Times New Roman" panose="02020603050405020304" pitchFamily="18" charset="0"/>
                <a:hlinkClick r:id="rId2"/>
              </a:rPr>
              <a:t>default.asp?url</a:t>
            </a:r>
            <a:r>
              <a:rPr lang="en-US" dirty="0">
                <a:latin typeface="Times New Roman" panose="02020603050405020304" pitchFamily="18" charset="0"/>
                <a:cs typeface="Times New Roman" panose="02020603050405020304" pitchFamily="18" charset="0"/>
                <a:hlinkClick r:id="rId2"/>
              </a:rPr>
              <a:t>=/library/</a:t>
            </a:r>
            <a:r>
              <a:rPr lang="en-US" dirty="0" err="1">
                <a:latin typeface="Times New Roman" panose="02020603050405020304" pitchFamily="18" charset="0"/>
                <a:cs typeface="Times New Roman" panose="02020603050405020304" pitchFamily="18" charset="0"/>
                <a:hlinkClick r:id="rId2"/>
              </a:rPr>
              <a:t>en</a:t>
            </a:r>
            <a:r>
              <a:rPr lang="en-US" dirty="0">
                <a:latin typeface="Times New Roman" panose="02020603050405020304" pitchFamily="18" charset="0"/>
                <a:cs typeface="Times New Roman" panose="02020603050405020304" pitchFamily="18" charset="0"/>
                <a:hlinkClick r:id="rId2"/>
              </a:rPr>
              <a:t>-us/</a:t>
            </a:r>
            <a:r>
              <a:rPr lang="en-US" dirty="0" err="1">
                <a:latin typeface="Times New Roman" panose="02020603050405020304" pitchFamily="18" charset="0"/>
                <a:cs typeface="Times New Roman" panose="02020603050405020304" pitchFamily="18" charset="0"/>
                <a:hlinkClick r:id="rId2"/>
              </a:rPr>
              <a:t>vbcon</a:t>
            </a:r>
            <a:r>
              <a:rPr lang="en-US" dirty="0">
                <a:latin typeface="Times New Roman" panose="02020603050405020304" pitchFamily="18" charset="0"/>
                <a:cs typeface="Times New Roman" panose="02020603050405020304" pitchFamily="18" charset="0"/>
                <a:hlinkClick r:id="rId2"/>
              </a:rPr>
              <a:t>/html/vboritextboxctltasks.asp</a:t>
            </a:r>
            <a:r>
              <a:rPr lang="en-US" dirty="0">
                <a:latin typeface="Times New Roman" panose="02020603050405020304" pitchFamily="18" charset="0"/>
                <a:cs typeface="Times New Roman" panose="02020603050405020304" pitchFamily="18" charset="0"/>
              </a:rPr>
              <a:t> (2006-05-25).</a:t>
            </a:r>
          </a:p>
          <a:p>
            <a:pPr algn="just">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[3] – </a:t>
            </a:r>
            <a:r>
              <a:rPr lang="en-US" dirty="0" err="1">
                <a:latin typeface="Times New Roman" panose="02020603050405020304" pitchFamily="18" charset="0"/>
                <a:cs typeface="Times New Roman" panose="02020603050405020304" pitchFamily="18" charset="0"/>
              </a:rPr>
              <a:t>Dawen</a:t>
            </a:r>
            <a:r>
              <a:rPr lang="en-US" dirty="0">
                <a:latin typeface="Times New Roman" panose="02020603050405020304" pitchFamily="18" charset="0"/>
                <a:cs typeface="Times New Roman" panose="02020603050405020304" pitchFamily="18" charset="0"/>
              </a:rPr>
              <a:t> Ding, </a:t>
            </a:r>
            <a:r>
              <a:rPr lang="en-US" dirty="0" err="1">
                <a:latin typeface="Times New Roman" panose="02020603050405020304" pitchFamily="18" charset="0"/>
                <a:cs typeface="Times New Roman" panose="02020603050405020304" pitchFamily="18" charset="0"/>
              </a:rPr>
              <a:t>Zhiqiang</a:t>
            </a:r>
            <a:r>
              <a:rPr lang="en-US" dirty="0">
                <a:latin typeface="Times New Roman" panose="02020603050405020304" pitchFamily="18" charset="0"/>
                <a:cs typeface="Times New Roman" panose="02020603050405020304" pitchFamily="18" charset="0"/>
              </a:rPr>
              <a:t> Zhao,</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Design of University Staff Data Management System Based on MBSE, 10.1109/ICIEA48937.2020.9248413, 09 November 2020</a:t>
            </a:r>
            <a:endParaRPr lang="en-US" b="1" dirty="0">
              <a:latin typeface="Times New Roman" panose="02020603050405020304" pitchFamily="18" charset="0"/>
              <a:cs typeface="Times New Roman" panose="02020603050405020304" pitchFamily="18" charset="0"/>
            </a:endParaRPr>
          </a:p>
          <a:p>
            <a:pPr algn="just">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[4] – </a:t>
            </a:r>
            <a:r>
              <a:rPr lang="en-US" dirty="0" err="1">
                <a:latin typeface="Times New Roman" panose="02020603050405020304" pitchFamily="18" charset="0"/>
                <a:cs typeface="Times New Roman" panose="02020603050405020304" pitchFamily="18" charset="0"/>
              </a:rPr>
              <a:t>Joydip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Sarmah</a:t>
            </a:r>
            <a:r>
              <a:rPr lang="en-US" dirty="0">
                <a:latin typeface="Times New Roman" panose="02020603050405020304" pitchFamily="18" charset="0"/>
                <a:cs typeface="Times New Roman" panose="02020603050405020304" pitchFamily="18" charset="0"/>
              </a:rPr>
              <a:t>, Nelson R </a:t>
            </a:r>
            <a:r>
              <a:rPr lang="en-US" dirty="0" err="1">
                <a:latin typeface="Times New Roman" panose="02020603050405020304" pitchFamily="18" charset="0"/>
                <a:cs typeface="Times New Roman" panose="02020603050405020304" pitchFamily="18" charset="0"/>
              </a:rPr>
              <a:t>Varte</a:t>
            </a:r>
            <a:r>
              <a:rPr lang="en-US" dirty="0">
                <a:latin typeface="Times New Roman" panose="02020603050405020304" pitchFamily="18" charset="0"/>
                <a:cs typeface="Times New Roman" panose="02020603050405020304" pitchFamily="18" charset="0"/>
              </a:rPr>
              <a:t>, Sanjay </a:t>
            </a:r>
            <a:r>
              <a:rPr lang="en-US" dirty="0" err="1">
                <a:latin typeface="Times New Roman" panose="02020603050405020304" pitchFamily="18" charset="0"/>
                <a:cs typeface="Times New Roman" panose="02020603050405020304" pitchFamily="18" charset="0"/>
              </a:rPr>
              <a:t>Jyoti</a:t>
            </a:r>
            <a:r>
              <a:rPr lang="en-US" dirty="0">
                <a:latin typeface="Times New Roman" panose="02020603050405020304" pitchFamily="18" charset="0"/>
                <a:cs typeface="Times New Roman" panose="02020603050405020304" pitchFamily="18" charset="0"/>
              </a:rPr>
              <a:t> Dutta , Human Resource Management System: A case study on an Information Management </a:t>
            </a:r>
            <a:r>
              <a:rPr lang="en-US" dirty="0" err="1">
                <a:latin typeface="Times New Roman" panose="02020603050405020304" pitchFamily="18" charset="0"/>
                <a:cs typeface="Times New Roman" panose="02020603050405020304" pitchFamily="18" charset="0"/>
              </a:rPr>
              <a:t>Design,December</a:t>
            </a:r>
            <a:r>
              <a:rPr lang="en-US" dirty="0">
                <a:latin typeface="Times New Roman" panose="02020603050405020304" pitchFamily="18" charset="0"/>
                <a:cs typeface="Times New Roman" panose="02020603050405020304" pitchFamily="18" charset="0"/>
              </a:rPr>
              <a:t> 2018,DOI:</a:t>
            </a:r>
            <a:r>
              <a:rPr lang="en-US" u="sng" dirty="0">
                <a:latin typeface="Times New Roman" panose="02020603050405020304" pitchFamily="18" charset="0"/>
                <a:cs typeface="Times New Roman" panose="02020603050405020304" pitchFamily="18" charset="0"/>
                <a:hlinkClick r:id="rId3"/>
              </a:rPr>
              <a:t>10.1109/ICINPRO43533.2018.9096835</a:t>
            </a:r>
            <a:endParaRPr lang="en-US" b="1" dirty="0">
              <a:latin typeface="Times New Roman" panose="02020603050405020304" pitchFamily="18" charset="0"/>
              <a:cs typeface="Times New Roman" panose="02020603050405020304" pitchFamily="18" charset="0"/>
            </a:endParaRPr>
          </a:p>
          <a:p>
            <a:pPr algn="just">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[5]-</a:t>
            </a:r>
            <a:r>
              <a:rPr lang="en-US" dirty="0" err="1">
                <a:latin typeface="Times New Roman" panose="02020603050405020304" pitchFamily="18" charset="0"/>
                <a:cs typeface="Times New Roman" panose="02020603050405020304" pitchFamily="18" charset="0"/>
              </a:rPr>
              <a:t>Bodnar</a:t>
            </a:r>
            <a:r>
              <a:rPr lang="en-US" dirty="0">
                <a:latin typeface="Times New Roman" panose="02020603050405020304" pitchFamily="18" charset="0"/>
                <a:cs typeface="Times New Roman" panose="02020603050405020304" pitchFamily="18" charset="0"/>
              </a:rPr>
              <a:t> George /Duquesne University/, Hopwood William /Florida Atlantic University/, Accounting Information systems, Eighth Edition, Prentice Hall, Upper Saddle River, New Jersey . </a:t>
            </a:r>
          </a:p>
          <a:p>
            <a:pPr algn="just">
              <a:buFont typeface="Courier New" panose="02070309020205020404" pitchFamily="49" charset="0"/>
              <a:buChar char="o"/>
            </a:pPr>
            <a:endParaRPr lang="en-US" dirty="0"/>
          </a:p>
        </p:txBody>
      </p:sp>
    </p:spTree>
    <p:extLst>
      <p:ext uri="{BB962C8B-B14F-4D97-AF65-F5344CB8AC3E}">
        <p14:creationId xmlns:p14="http://schemas.microsoft.com/office/powerpoint/2010/main" val="2204938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88788" y="211015"/>
            <a:ext cx="3421843" cy="843402"/>
          </a:xfrm>
        </p:spPr>
        <p:txBody>
          <a:bodyPr/>
          <a:lstStyle/>
          <a:p>
            <a:r>
              <a:rPr lang="en-US" dirty="0">
                <a:latin typeface="Times New Roman" pitchFamily="18" charset="0"/>
                <a:cs typeface="Times New Roman" pitchFamily="18" charset="0"/>
              </a:rPr>
              <a:t>AGENDA</a:t>
            </a:r>
            <a:endParaRPr lang="en-US" dirty="0"/>
          </a:p>
        </p:txBody>
      </p:sp>
      <p:sp>
        <p:nvSpPr>
          <p:cNvPr id="3" name="Subtitle 2"/>
          <p:cNvSpPr>
            <a:spLocks noGrp="1"/>
          </p:cNvSpPr>
          <p:nvPr>
            <p:ph type="subTitle" idx="1"/>
          </p:nvPr>
        </p:nvSpPr>
        <p:spPr>
          <a:xfrm>
            <a:off x="1507067" y="1378634"/>
            <a:ext cx="7766936" cy="5219113"/>
          </a:xfrm>
        </p:spPr>
        <p:txBody>
          <a:bodyPr>
            <a:normAutofit/>
          </a:bodyPr>
          <a:lstStyle/>
          <a:p>
            <a:pPr marL="285750" indent="-285750" algn="just">
              <a:buFont typeface="Wingdings" panose="05000000000000000000" pitchFamily="2" charset="2"/>
              <a:buChar char="q"/>
            </a:pPr>
            <a:r>
              <a:rPr lang="en-US" dirty="0">
                <a:latin typeface="Times New Roman" pitchFamily="18" charset="0"/>
                <a:cs typeface="Times New Roman" pitchFamily="18" charset="0"/>
              </a:rPr>
              <a:t>INTRODUCTION</a:t>
            </a:r>
          </a:p>
          <a:p>
            <a:pPr marL="285750" indent="-285750" algn="just">
              <a:buFont typeface="Wingdings" panose="05000000000000000000" pitchFamily="2" charset="2"/>
              <a:buChar char="q"/>
            </a:pPr>
            <a:r>
              <a:rPr lang="en-US" dirty="0">
                <a:latin typeface="Times New Roman" pitchFamily="18" charset="0"/>
                <a:cs typeface="Times New Roman" pitchFamily="18" charset="0"/>
              </a:rPr>
              <a:t> OBJECTIVE OF THE PROJECT </a:t>
            </a:r>
          </a:p>
          <a:p>
            <a:pPr marL="285750" indent="-285750" algn="just">
              <a:buFont typeface="Wingdings" panose="05000000000000000000" pitchFamily="2" charset="2"/>
              <a:buChar char="q"/>
            </a:pPr>
            <a:r>
              <a:rPr lang="en-US" dirty="0">
                <a:latin typeface="Times New Roman" pitchFamily="18" charset="0"/>
                <a:cs typeface="Times New Roman" pitchFamily="18" charset="0"/>
              </a:rPr>
              <a:t>MODULES </a:t>
            </a:r>
          </a:p>
          <a:p>
            <a:pPr marL="285750" indent="-285750" algn="just">
              <a:buFont typeface="Wingdings" panose="05000000000000000000" pitchFamily="2" charset="2"/>
              <a:buChar char="q"/>
            </a:pPr>
            <a:r>
              <a:rPr lang="en-US" dirty="0">
                <a:latin typeface="Times New Roman" pitchFamily="18" charset="0"/>
                <a:cs typeface="Times New Roman" pitchFamily="18" charset="0"/>
              </a:rPr>
              <a:t>PROPOSED SYSTEMS</a:t>
            </a:r>
          </a:p>
          <a:p>
            <a:pPr marL="285750" indent="-285750" algn="just">
              <a:buFont typeface="Wingdings" panose="05000000000000000000" pitchFamily="2" charset="2"/>
              <a:buChar char="q"/>
            </a:pPr>
            <a:r>
              <a:rPr lang="en-US" dirty="0">
                <a:latin typeface="Times New Roman" pitchFamily="18" charset="0"/>
                <a:cs typeface="Times New Roman" pitchFamily="18" charset="0"/>
              </a:rPr>
              <a:t>SOFTWARE REQUIREMENTS</a:t>
            </a:r>
          </a:p>
          <a:p>
            <a:pPr marL="285750" indent="-285750" algn="just">
              <a:buFont typeface="Wingdings" panose="05000000000000000000" pitchFamily="2" charset="2"/>
              <a:buChar char="q"/>
            </a:pPr>
            <a:r>
              <a:rPr lang="en-US" dirty="0">
                <a:latin typeface="Times New Roman" pitchFamily="18" charset="0"/>
                <a:cs typeface="Times New Roman" pitchFamily="18" charset="0"/>
              </a:rPr>
              <a:t>PERFORMANCE TESTING</a:t>
            </a:r>
          </a:p>
          <a:p>
            <a:pPr marL="285750" indent="-285750" algn="just">
              <a:buFont typeface="Wingdings" panose="05000000000000000000" pitchFamily="2" charset="2"/>
              <a:buChar char="q"/>
            </a:pPr>
            <a:r>
              <a:rPr lang="en-US" dirty="0">
                <a:latin typeface="Times New Roman" pitchFamily="18" charset="0"/>
                <a:cs typeface="Times New Roman" pitchFamily="18" charset="0"/>
              </a:rPr>
              <a:t>RESULTS AND OUTPUTS</a:t>
            </a:r>
          </a:p>
          <a:p>
            <a:pPr marL="285750" indent="-285750" algn="just">
              <a:buFont typeface="Wingdings" panose="05000000000000000000" pitchFamily="2" charset="2"/>
              <a:buChar char="q"/>
            </a:pPr>
            <a:r>
              <a:rPr lang="en-US" dirty="0">
                <a:latin typeface="Times New Roman" pitchFamily="18" charset="0"/>
                <a:cs typeface="Times New Roman" pitchFamily="18" charset="0"/>
              </a:rPr>
              <a:t>CONCLUSION</a:t>
            </a:r>
          </a:p>
          <a:p>
            <a:pPr marL="285750" indent="-285750" algn="just">
              <a:buFont typeface="Wingdings" panose="05000000000000000000" pitchFamily="2" charset="2"/>
              <a:buChar char="q"/>
            </a:pPr>
            <a:r>
              <a:rPr lang="en-US">
                <a:latin typeface="Times New Roman" pitchFamily="18" charset="0"/>
                <a:cs typeface="Times New Roman" pitchFamily="18" charset="0"/>
              </a:rPr>
              <a:t>REFERENCE</a:t>
            </a:r>
            <a:endParaRPr lang="en-US" dirty="0">
              <a:latin typeface="Times New Roman" pitchFamily="18" charset="0"/>
              <a:cs typeface="Times New Roman" pitchFamily="18" charset="0"/>
            </a:endParaRPr>
          </a:p>
          <a:p>
            <a:pPr marL="457200" indent="-457200" algn="just">
              <a:buFont typeface="Wingdings" panose="05000000000000000000" pitchFamily="2" charset="2"/>
              <a:buChar char="q"/>
            </a:pPr>
            <a:endParaRPr lang="en-US" dirty="0">
              <a:latin typeface="Times New Roman" pitchFamily="18" charset="0"/>
              <a:cs typeface="Times New Roman" pitchFamily="18" charset="0"/>
            </a:endParaRPr>
          </a:p>
          <a:p>
            <a:pPr marL="457200" indent="-457200" algn="just">
              <a:buFont typeface="Courier New" panose="02070309020205020404" pitchFamily="49" charset="0"/>
              <a:buChar char="o"/>
            </a:pPr>
            <a:endParaRPr lang="en-IN"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dirty="0"/>
          </a:p>
        </p:txBody>
      </p:sp>
    </p:spTree>
    <p:extLst>
      <p:ext uri="{BB962C8B-B14F-4D97-AF65-F5344CB8AC3E}">
        <p14:creationId xmlns:p14="http://schemas.microsoft.com/office/powerpoint/2010/main" val="1315596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09452"/>
            <a:ext cx="8596668" cy="1084217"/>
          </a:xfrm>
        </p:spPr>
        <p:txBody>
          <a:bodyPr>
            <a:normAutofit/>
          </a:bodyPr>
          <a:lstStyle/>
          <a:p>
            <a:r>
              <a:rPr lang="en-US" dirty="0"/>
              <a:t>INTRODUCTION</a:t>
            </a:r>
          </a:p>
        </p:txBody>
      </p:sp>
      <p:sp>
        <p:nvSpPr>
          <p:cNvPr id="3" name="Content Placeholder 2"/>
          <p:cNvSpPr>
            <a:spLocks noGrp="1"/>
          </p:cNvSpPr>
          <p:nvPr>
            <p:ph idx="1"/>
          </p:nvPr>
        </p:nvSpPr>
        <p:spPr>
          <a:xfrm>
            <a:off x="677334" y="1593669"/>
            <a:ext cx="8596668" cy="5264331"/>
          </a:xfrm>
        </p:spPr>
        <p:txBody>
          <a:bodyPr/>
          <a:lstStyle/>
          <a:p>
            <a:pPr algn="just"/>
            <a:r>
              <a:rPr lang="en-US" dirty="0">
                <a:latin typeface="Times New Roman" panose="02020603050405020304" pitchFamily="18" charset="0"/>
                <a:cs typeface="Times New Roman" panose="02020603050405020304" pitchFamily="18" charset="0"/>
              </a:rPr>
              <a:t>It is a python based program which can be used to manage employees and their details.</a:t>
            </a:r>
          </a:p>
          <a:p>
            <a:pPr algn="just"/>
            <a:r>
              <a:rPr lang="en-US" dirty="0">
                <a:latin typeface="Times New Roman" panose="02020603050405020304" pitchFamily="18" charset="0"/>
                <a:cs typeface="Times New Roman" panose="02020603050405020304" pitchFamily="18" charset="0"/>
              </a:rPr>
              <a:t>Employee management system is essential software designed to keep track of employee's information in any </a:t>
            </a:r>
            <a:r>
              <a:rPr lang="en-US" dirty="0" err="1">
                <a:latin typeface="Times New Roman" panose="02020603050405020304" pitchFamily="18" charset="0"/>
                <a:cs typeface="Times New Roman" panose="02020603050405020304" pitchFamily="18" charset="0"/>
              </a:rPr>
              <a:t>organisation</a:t>
            </a:r>
            <a:r>
              <a:rPr lang="en-US"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It stores data such as employee's personal information. </a:t>
            </a:r>
          </a:p>
          <a:p>
            <a:pPr algn="just"/>
            <a:r>
              <a:rPr lang="en-US" dirty="0">
                <a:latin typeface="Times New Roman" panose="02020603050405020304" pitchFamily="18" charset="0"/>
                <a:cs typeface="Times New Roman" panose="02020603050405020304" pitchFamily="18" charset="0"/>
              </a:rPr>
              <a:t>The goal of the employee management system is to create a </a:t>
            </a:r>
            <a:r>
              <a:rPr lang="en-US" dirty="0" err="1">
                <a:latin typeface="Times New Roman" panose="02020603050405020304" pitchFamily="18" charset="0"/>
                <a:cs typeface="Times New Roman" panose="02020603050405020304" pitchFamily="18" charset="0"/>
              </a:rPr>
              <a:t>workcenter</a:t>
            </a:r>
            <a:r>
              <a:rPr lang="en-US" dirty="0">
                <a:latin typeface="Times New Roman" panose="02020603050405020304" pitchFamily="18" charset="0"/>
                <a:cs typeface="Times New Roman" panose="02020603050405020304" pitchFamily="18" charset="0"/>
              </a:rPr>
              <a:t> scheduling system. It stores both official and personal details. </a:t>
            </a:r>
          </a:p>
          <a:p>
            <a:pPr algn="just"/>
            <a:r>
              <a:rPr lang="en-US" dirty="0">
                <a:latin typeface="Times New Roman" panose="02020603050405020304" pitchFamily="18" charset="0"/>
                <a:cs typeface="Times New Roman" panose="02020603050405020304" pitchFamily="18" charset="0"/>
              </a:rPr>
              <a:t>The Employee Management System is a cloud-based software and it has many applications. Such as Employee registration ,Viewing employee records, Deleting a existing record and modifying a existing records</a:t>
            </a:r>
          </a:p>
          <a:p>
            <a:pPr algn="just"/>
            <a:r>
              <a:rPr lang="en-US" dirty="0" err="1">
                <a:latin typeface="Times New Roman" panose="02020603050405020304" pitchFamily="18" charset="0"/>
                <a:cs typeface="Times New Roman" panose="02020603050405020304" pitchFamily="18" charset="0"/>
              </a:rPr>
              <a:t>IoT</a:t>
            </a:r>
            <a:r>
              <a:rPr lang="en-US" dirty="0">
                <a:latin typeface="Times New Roman" panose="02020603050405020304" pitchFamily="18" charset="0"/>
                <a:cs typeface="Times New Roman" panose="02020603050405020304" pitchFamily="18" charset="0"/>
              </a:rPr>
              <a:t>-based employee database management systems can offer significant benefits to businesses, including real-time data, enhanced security, improved productivity, and reduced costs.</a:t>
            </a:r>
          </a:p>
        </p:txBody>
      </p:sp>
    </p:spTree>
    <p:extLst>
      <p:ext uri="{BB962C8B-B14F-4D97-AF65-F5344CB8AC3E}">
        <p14:creationId xmlns:p14="http://schemas.microsoft.com/office/powerpoint/2010/main" val="1158082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OBJECTIVE OF THE PROJECT</a:t>
            </a:r>
          </a:p>
        </p:txBody>
      </p:sp>
      <p:sp>
        <p:nvSpPr>
          <p:cNvPr id="3" name="Content Placeholder 2"/>
          <p:cNvSpPr>
            <a:spLocks noGrp="1"/>
          </p:cNvSpPr>
          <p:nvPr>
            <p:ph idx="1"/>
          </p:nvPr>
        </p:nvSpPr>
        <p:spPr>
          <a:xfrm>
            <a:off x="677334" y="1672047"/>
            <a:ext cx="8596668" cy="4369316"/>
          </a:xfrm>
        </p:spPr>
        <p:txBody>
          <a:bodyPr/>
          <a:lstStyle/>
          <a:p>
            <a:pPr algn="just"/>
            <a:r>
              <a:rPr lang="en-US" dirty="0">
                <a:latin typeface="Times New Roman" panose="02020603050405020304" pitchFamily="18" charset="0"/>
                <a:cs typeface="Times New Roman" panose="02020603050405020304" pitchFamily="18" charset="0"/>
              </a:rPr>
              <a:t>User can add their Employee’s details safely and it’s not time consuming. This System makes easy to store records of each and every employees.</a:t>
            </a:r>
          </a:p>
          <a:p>
            <a:pPr algn="just"/>
            <a:r>
              <a:rPr lang="en-US" dirty="0">
                <a:latin typeface="Times New Roman" panose="02020603050405020304" pitchFamily="18" charset="0"/>
                <a:cs typeface="Times New Roman" panose="02020603050405020304" pitchFamily="18" charset="0"/>
              </a:rPr>
              <a:t>The primary </a:t>
            </a:r>
            <a:r>
              <a:rPr lang="en-US" dirty="0" err="1">
                <a:latin typeface="Times New Roman" panose="02020603050405020304" pitchFamily="18" charset="0"/>
                <a:cs typeface="Times New Roman" panose="02020603050405020304" pitchFamily="18" charset="0"/>
              </a:rPr>
              <a:t>obejective</a:t>
            </a:r>
            <a:r>
              <a:rPr lang="en-US" dirty="0">
                <a:latin typeface="Times New Roman" panose="02020603050405020304" pitchFamily="18" charset="0"/>
                <a:cs typeface="Times New Roman" panose="02020603050405020304" pitchFamily="18" charset="0"/>
              </a:rPr>
              <a:t> of this system to collect, store, organize, retrieve and make the information available to the users.</a:t>
            </a:r>
          </a:p>
          <a:p>
            <a:pPr algn="just"/>
            <a:r>
              <a:rPr lang="en-US" dirty="0">
                <a:latin typeface="Times New Roman" panose="02020603050405020304" pitchFamily="18" charset="0"/>
                <a:cs typeface="Times New Roman" panose="02020603050405020304" pitchFamily="18" charset="0"/>
              </a:rPr>
              <a:t>It saves lots of time and work and reduces the hassle of managing records.</a:t>
            </a:r>
          </a:p>
          <a:p>
            <a:pPr algn="just"/>
            <a:r>
              <a:rPr lang="en-US" dirty="0">
                <a:latin typeface="Times New Roman" panose="02020603050405020304" pitchFamily="18" charset="0"/>
                <a:cs typeface="Times New Roman" panose="02020603050405020304" pitchFamily="18" charset="0"/>
              </a:rPr>
              <a:t>This system eliminates the physical storage and management of system and makes it easier.</a:t>
            </a:r>
          </a:p>
          <a:p>
            <a:pPr algn="just"/>
            <a:r>
              <a:rPr lang="en-US" dirty="0">
                <a:latin typeface="Times New Roman" panose="02020603050405020304" pitchFamily="18" charset="0"/>
                <a:cs typeface="Times New Roman" panose="02020603050405020304" pitchFamily="18" charset="0"/>
              </a:rPr>
              <a:t>It also automates the entire process.</a:t>
            </a:r>
          </a:p>
          <a:p>
            <a:pPr algn="just"/>
            <a:r>
              <a:rPr lang="en-US" dirty="0">
                <a:latin typeface="Times New Roman" panose="02020603050405020304" pitchFamily="18" charset="0"/>
                <a:cs typeface="Times New Roman" panose="02020603050405020304" pitchFamily="18" charset="0"/>
              </a:rPr>
              <a:t>This also increases effectivity.</a:t>
            </a:r>
          </a:p>
          <a:p>
            <a:pPr algn="just"/>
            <a:r>
              <a:rPr lang="en-US" dirty="0">
                <a:latin typeface="Times New Roman" panose="02020603050405020304" pitchFamily="18" charset="0"/>
                <a:cs typeface="Times New Roman" panose="02020603050405020304" pitchFamily="18" charset="0"/>
              </a:rPr>
              <a:t>The records can also be retrieved if wanted easily without much of a hassle</a:t>
            </a:r>
          </a:p>
          <a:p>
            <a:pPr algn="just"/>
            <a:r>
              <a:rPr lang="en-US" dirty="0" err="1">
                <a:latin typeface="Times New Roman" panose="02020603050405020304" pitchFamily="18" charset="0"/>
                <a:cs typeface="Times New Roman" panose="02020603050405020304" pitchFamily="18" charset="0"/>
              </a:rPr>
              <a:t>IoT</a:t>
            </a:r>
            <a:r>
              <a:rPr lang="en-US" dirty="0">
                <a:latin typeface="Times New Roman" panose="02020603050405020304" pitchFamily="18" charset="0"/>
                <a:cs typeface="Times New Roman" panose="02020603050405020304" pitchFamily="18" charset="0"/>
              </a:rPr>
              <a:t>-based employee database management systems can offer enhanced security</a:t>
            </a:r>
          </a:p>
        </p:txBody>
      </p:sp>
    </p:spTree>
    <p:extLst>
      <p:ext uri="{BB962C8B-B14F-4D97-AF65-F5344CB8AC3E}">
        <p14:creationId xmlns:p14="http://schemas.microsoft.com/office/powerpoint/2010/main" val="579999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FRONTEND AND BACKEND</a:t>
            </a:r>
          </a:p>
        </p:txBody>
      </p:sp>
      <p:sp>
        <p:nvSpPr>
          <p:cNvPr id="3" name="Content Placeholder 2"/>
          <p:cNvSpPr>
            <a:spLocks noGrp="1"/>
          </p:cNvSpPr>
          <p:nvPr>
            <p:ph idx="1"/>
          </p:nvPr>
        </p:nvSpPr>
        <p:spPr>
          <a:xfrm>
            <a:off x="690397" y="2160589"/>
            <a:ext cx="8596668" cy="3880773"/>
          </a:xfrm>
        </p:spPr>
        <p:txBody>
          <a:bodyPr/>
          <a:lstStyle/>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Here we have 2 option, one is the creating login id and password another one is directly login our id using our id and password </a:t>
            </a:r>
          </a:p>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Creating login id we have to give input like first name ,last name, user name, password</a:t>
            </a:r>
          </a:p>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Login id we have to put our user name and password, if it’s match mean it go to next modules</a:t>
            </a:r>
          </a:p>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For above process we use two function, while loop and if else. overall we combine all of this in one main function</a:t>
            </a:r>
          </a:p>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This at all include in modules 1.in that module all got true means then it </a:t>
            </a:r>
            <a:r>
              <a:rPr lang="en-US" dirty="0" err="1">
                <a:latin typeface="Times New Roman" panose="02020603050405020304" pitchFamily="18" charset="0"/>
                <a:cs typeface="Times New Roman" panose="02020603050405020304" pitchFamily="18" charset="0"/>
              </a:rPr>
              <a:t>goto</a:t>
            </a:r>
            <a:r>
              <a:rPr lang="en-US" dirty="0">
                <a:latin typeface="Times New Roman" panose="02020603050405020304" pitchFamily="18" charset="0"/>
                <a:cs typeface="Times New Roman" panose="02020603050405020304" pitchFamily="18" charset="0"/>
              </a:rPr>
              <a:t> the next module</a:t>
            </a:r>
          </a:p>
        </p:txBody>
      </p:sp>
    </p:spTree>
    <p:extLst>
      <p:ext uri="{BB962C8B-B14F-4D97-AF65-F5344CB8AC3E}">
        <p14:creationId xmlns:p14="http://schemas.microsoft.com/office/powerpoint/2010/main" val="3390937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BACKEND</a:t>
            </a:r>
          </a:p>
        </p:txBody>
      </p:sp>
      <p:sp>
        <p:nvSpPr>
          <p:cNvPr id="3" name="Content Placeholder 2"/>
          <p:cNvSpPr>
            <a:spLocks noGrp="1"/>
          </p:cNvSpPr>
          <p:nvPr>
            <p:ph idx="1"/>
          </p:nvPr>
        </p:nvSpPr>
        <p:spPr/>
        <p:txBody>
          <a:bodyPr/>
          <a:lstStyle/>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In module 2 we create </a:t>
            </a:r>
            <a:r>
              <a:rPr lang="en-US" dirty="0" err="1">
                <a:latin typeface="Times New Roman" panose="02020603050405020304" pitchFamily="18" charset="0"/>
                <a:cs typeface="Times New Roman" panose="02020603050405020304" pitchFamily="18" charset="0"/>
              </a:rPr>
              <a:t>employe</a:t>
            </a:r>
            <a:r>
              <a:rPr lang="en-US" dirty="0">
                <a:latin typeface="Times New Roman" panose="02020603050405020304" pitchFamily="18" charset="0"/>
                <a:cs typeface="Times New Roman" panose="02020603050405020304" pitchFamily="18" charset="0"/>
              </a:rPr>
              <a:t>  details by getting input from user like employee id, name, post, salary</a:t>
            </a:r>
          </a:p>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If the employee id already exists mean loop will terminate and said already exists </a:t>
            </a:r>
          </a:p>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Here what are inputs we given that all are store in our local database using </a:t>
            </a:r>
            <a:r>
              <a:rPr lang="en-US" dirty="0" err="1">
                <a:latin typeface="Times New Roman" panose="02020603050405020304" pitchFamily="18" charset="0"/>
                <a:cs typeface="Times New Roman" panose="02020603050405020304" pitchFamily="18" charset="0"/>
              </a:rPr>
              <a:t>sql</a:t>
            </a: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We import </a:t>
            </a:r>
            <a:r>
              <a:rPr lang="en-US" dirty="0" err="1">
                <a:latin typeface="Times New Roman" panose="02020603050405020304" pitchFamily="18" charset="0"/>
                <a:cs typeface="Times New Roman" panose="02020603050405020304" pitchFamily="18" charset="0"/>
              </a:rPr>
              <a:t>sql</a:t>
            </a:r>
            <a:r>
              <a:rPr lang="en-US" dirty="0">
                <a:latin typeface="Times New Roman" panose="02020603050405020304" pitchFamily="18" charset="0"/>
                <a:cs typeface="Times New Roman" panose="02020603050405020304" pitchFamily="18" charset="0"/>
              </a:rPr>
              <a:t> connector to store data in local database</a:t>
            </a:r>
          </a:p>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Command for store data in </a:t>
            </a:r>
            <a:r>
              <a:rPr lang="en-US" dirty="0" err="1">
                <a:latin typeface="Times New Roman" panose="02020603050405020304" pitchFamily="18" charset="0"/>
                <a:cs typeface="Times New Roman" panose="02020603050405020304" pitchFamily="18" charset="0"/>
              </a:rPr>
              <a:t>sql</a:t>
            </a:r>
            <a:endParaRPr lang="en-US" dirty="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sql</a:t>
            </a:r>
            <a:r>
              <a:rPr lang="en-US" b="1" dirty="0">
                <a:latin typeface="Times New Roman" panose="02020603050405020304" pitchFamily="18" charset="0"/>
                <a:cs typeface="Times New Roman" panose="02020603050405020304" pitchFamily="18" charset="0"/>
              </a:rPr>
              <a:t> = 'insert into </a:t>
            </a:r>
            <a:r>
              <a:rPr lang="en-US" b="1" dirty="0" err="1">
                <a:latin typeface="Times New Roman" panose="02020603050405020304" pitchFamily="18" charset="0"/>
                <a:cs typeface="Times New Roman" panose="02020603050405020304" pitchFamily="18" charset="0"/>
              </a:rPr>
              <a:t>empd</a:t>
            </a:r>
            <a:r>
              <a:rPr lang="en-US" b="1" dirty="0">
                <a:latin typeface="Times New Roman" panose="02020603050405020304" pitchFamily="18" charset="0"/>
                <a:cs typeface="Times New Roman" panose="02020603050405020304" pitchFamily="18" charset="0"/>
              </a:rPr>
              <a:t> values(%</a:t>
            </a:r>
            <a:r>
              <a:rPr lang="en-US" b="1" dirty="0" err="1">
                <a:latin typeface="Times New Roman" panose="02020603050405020304" pitchFamily="18" charset="0"/>
                <a:cs typeface="Times New Roman" panose="02020603050405020304" pitchFamily="18" charset="0"/>
              </a:rPr>
              <a:t>s,%s,%s,%s</a:t>
            </a:r>
            <a:r>
              <a:rPr lang="en-US" b="1"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q"/>
            </a:pP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6481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FRONTEND</a:t>
            </a:r>
          </a:p>
        </p:txBody>
      </p:sp>
      <p:sp>
        <p:nvSpPr>
          <p:cNvPr id="3" name="Content Placeholder 2"/>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Here we able to delete the </a:t>
            </a:r>
            <a:r>
              <a:rPr lang="en-US" dirty="0" err="1">
                <a:latin typeface="Times New Roman" panose="02020603050405020304" pitchFamily="18" charset="0"/>
                <a:cs typeface="Times New Roman" panose="02020603050405020304" pitchFamily="18" charset="0"/>
              </a:rPr>
              <a:t>employe</a:t>
            </a:r>
            <a:r>
              <a:rPr lang="en-US" dirty="0">
                <a:latin typeface="Times New Roman" panose="02020603050405020304" pitchFamily="18" charset="0"/>
                <a:cs typeface="Times New Roman" panose="02020603050405020304" pitchFamily="18" charset="0"/>
              </a:rPr>
              <a:t> details by choosing remove option and give the employee id </a:t>
            </a:r>
          </a:p>
          <a:p>
            <a:pPr algn="just"/>
            <a:r>
              <a:rPr lang="en-US" dirty="0">
                <a:latin typeface="Times New Roman" panose="02020603050405020304" pitchFamily="18" charset="0"/>
                <a:cs typeface="Times New Roman" panose="02020603050405020304" pitchFamily="18" charset="0"/>
              </a:rPr>
              <a:t>Promote employee salary by easily add how much </a:t>
            </a:r>
            <a:r>
              <a:rPr lang="en-US" dirty="0" err="1">
                <a:latin typeface="Times New Roman" panose="02020603050405020304" pitchFamily="18" charset="0"/>
                <a:cs typeface="Times New Roman" panose="02020603050405020304" pitchFamily="18" charset="0"/>
              </a:rPr>
              <a:t>increament</a:t>
            </a:r>
            <a:r>
              <a:rPr lang="en-US" dirty="0">
                <a:latin typeface="Times New Roman" panose="02020603050405020304" pitchFamily="18" charset="0"/>
                <a:cs typeface="Times New Roman" panose="02020603050405020304" pitchFamily="18" charset="0"/>
              </a:rPr>
              <a:t> we need</a:t>
            </a:r>
          </a:p>
          <a:p>
            <a:pPr algn="just"/>
            <a:r>
              <a:rPr lang="en-US" dirty="0">
                <a:latin typeface="Times New Roman" panose="02020603050405020304" pitchFamily="18" charset="0"/>
                <a:cs typeface="Times New Roman" panose="02020603050405020304" pitchFamily="18" charset="0"/>
              </a:rPr>
              <a:t>Display employee details using to show all of employee details </a:t>
            </a:r>
          </a:p>
          <a:p>
            <a:pPr algn="just"/>
            <a:r>
              <a:rPr lang="en-US" dirty="0">
                <a:latin typeface="Times New Roman" panose="02020603050405020304" pitchFamily="18" charset="0"/>
                <a:cs typeface="Times New Roman" panose="02020603050405020304" pitchFamily="18" charset="0"/>
              </a:rPr>
              <a:t>We create for each of things in separate function</a:t>
            </a:r>
          </a:p>
          <a:p>
            <a:pPr lvl="7" algn="just">
              <a:buFont typeface="Wingdings" panose="05000000000000000000" pitchFamily="2" charset="2"/>
              <a:buChar char="v"/>
            </a:pPr>
            <a:r>
              <a:rPr lang="en-US" sz="1800" dirty="0" err="1">
                <a:latin typeface="Times New Roman" panose="02020603050405020304" pitchFamily="18" charset="0"/>
                <a:cs typeface="Times New Roman" panose="02020603050405020304" pitchFamily="18" charset="0"/>
              </a:rPr>
              <a:t>def</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Add_Employ</a:t>
            </a:r>
            <a:r>
              <a:rPr lang="en-US" sz="1800" dirty="0">
                <a:latin typeface="Times New Roman" panose="02020603050405020304" pitchFamily="18" charset="0"/>
                <a:cs typeface="Times New Roman" panose="02020603050405020304" pitchFamily="18" charset="0"/>
              </a:rPr>
              <a:t>():</a:t>
            </a:r>
          </a:p>
          <a:p>
            <a:pPr lvl="7" algn="just">
              <a:buFont typeface="Wingdings" panose="05000000000000000000" pitchFamily="2" charset="2"/>
              <a:buChar char="v"/>
            </a:pPr>
            <a:r>
              <a:rPr lang="en-US" sz="1800" dirty="0" err="1">
                <a:latin typeface="Times New Roman" panose="02020603050405020304" pitchFamily="18" charset="0"/>
                <a:cs typeface="Times New Roman" panose="02020603050405020304" pitchFamily="18" charset="0"/>
              </a:rPr>
              <a:t>def</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Promote_Employee</a:t>
            </a:r>
            <a:r>
              <a:rPr lang="en-US" sz="1800" dirty="0">
                <a:latin typeface="Times New Roman" panose="02020603050405020304" pitchFamily="18" charset="0"/>
                <a:cs typeface="Times New Roman" panose="02020603050405020304" pitchFamily="18" charset="0"/>
              </a:rPr>
              <a:t>():</a:t>
            </a:r>
          </a:p>
          <a:p>
            <a:pPr lvl="7" algn="just">
              <a:buFont typeface="Wingdings" panose="05000000000000000000" pitchFamily="2" charset="2"/>
              <a:buChar char="v"/>
            </a:pPr>
            <a:r>
              <a:rPr lang="en-US" sz="1800" dirty="0" err="1">
                <a:latin typeface="Times New Roman" panose="02020603050405020304" pitchFamily="18" charset="0"/>
                <a:cs typeface="Times New Roman" panose="02020603050405020304" pitchFamily="18" charset="0"/>
              </a:rPr>
              <a:t>def</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Remove_Employ</a:t>
            </a:r>
            <a:r>
              <a:rPr lang="en-US" sz="1800" dirty="0">
                <a:latin typeface="Times New Roman" panose="02020603050405020304" pitchFamily="18" charset="0"/>
                <a:cs typeface="Times New Roman" panose="02020603050405020304" pitchFamily="18" charset="0"/>
              </a:rPr>
              <a:t>():</a:t>
            </a:r>
          </a:p>
          <a:p>
            <a:pPr lvl="7" algn="just">
              <a:buFont typeface="Wingdings" panose="05000000000000000000" pitchFamily="2" charset="2"/>
              <a:buChar char="v"/>
            </a:pPr>
            <a:r>
              <a:rPr lang="en-US" sz="1800" dirty="0" err="1">
                <a:latin typeface="Times New Roman" panose="02020603050405020304" pitchFamily="18" charset="0"/>
                <a:cs typeface="Times New Roman" panose="02020603050405020304" pitchFamily="18" charset="0"/>
              </a:rPr>
              <a:t>def</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Display_Employees</a:t>
            </a:r>
            <a:r>
              <a:rPr lang="en-US" sz="1800"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6960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gradFill>
          <a:gsLst>
            <a:gs pos="44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06890" y="245739"/>
            <a:ext cx="4873419" cy="753069"/>
          </a:xfrm>
        </p:spPr>
        <p:txBody>
          <a:bodyPr>
            <a:normAutofit/>
          </a:bodyPr>
          <a:lstStyle/>
          <a:p>
            <a:pPr algn="just"/>
            <a:r>
              <a:rPr lang="en-US" dirty="0">
                <a:latin typeface="Times New Roman" panose="02020603050405020304" pitchFamily="18" charset="0"/>
                <a:cs typeface="Times New Roman" panose="02020603050405020304" pitchFamily="18" charset="0"/>
              </a:rPr>
              <a:t>PROPOSED SYSTEMS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998808"/>
            <a:ext cx="10765584" cy="5657485"/>
          </a:xfrm>
        </p:spPr>
      </p:pic>
    </p:spTree>
    <p:extLst>
      <p:ext uri="{BB962C8B-B14F-4D97-AF65-F5344CB8AC3E}">
        <p14:creationId xmlns:p14="http://schemas.microsoft.com/office/powerpoint/2010/main" val="780475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2400"/>
            <a:ext cx="8596668" cy="788126"/>
          </a:xfrm>
        </p:spPr>
        <p:txBody>
          <a:bodyPr/>
          <a:lstStyle/>
          <a:p>
            <a:r>
              <a:rPr lang="en-US" dirty="0">
                <a:latin typeface="Times New Roman" panose="02020603050405020304" pitchFamily="18" charset="0"/>
                <a:cs typeface="Times New Roman" panose="02020603050405020304" pitchFamily="18" charset="0"/>
              </a:rPr>
              <a:t>SOFTWARE REQUIREMENTS</a:t>
            </a:r>
            <a:endParaRPr lang="en-US" dirty="0"/>
          </a:p>
        </p:txBody>
      </p:sp>
      <p:sp>
        <p:nvSpPr>
          <p:cNvPr id="3" name="Content Placeholder 2"/>
          <p:cNvSpPr>
            <a:spLocks noGrp="1"/>
          </p:cNvSpPr>
          <p:nvPr>
            <p:ph idx="1"/>
          </p:nvPr>
        </p:nvSpPr>
        <p:spPr>
          <a:xfrm>
            <a:off x="677334" y="940527"/>
            <a:ext cx="8596668" cy="5447210"/>
          </a:xfrm>
        </p:spPr>
        <p:txBody>
          <a:bodyPr/>
          <a:lstStyle/>
          <a:p>
            <a:r>
              <a:rPr lang="en-US" b="1" dirty="0">
                <a:latin typeface="Times New Roman" panose="02020603050405020304" pitchFamily="18" charset="0"/>
                <a:cs typeface="Times New Roman" panose="02020603050405020304" pitchFamily="18" charset="0"/>
              </a:rPr>
              <a:t>Operating System   :     </a:t>
            </a:r>
            <a:r>
              <a:rPr lang="en-US" dirty="0">
                <a:latin typeface="Times New Roman" panose="02020603050405020304" pitchFamily="18" charset="0"/>
                <a:cs typeface="Times New Roman" panose="02020603050405020304" pitchFamily="18" charset="0"/>
              </a:rPr>
              <a:t>Windows XP Professional.</a:t>
            </a:r>
          </a:p>
          <a:p>
            <a:r>
              <a:rPr lang="en-US" b="1" dirty="0">
                <a:latin typeface="Times New Roman" panose="02020603050405020304" pitchFamily="18" charset="0"/>
                <a:cs typeface="Times New Roman" panose="02020603050405020304" pitchFamily="18" charset="0"/>
              </a:rPr>
              <a:t>Coding Language    :      </a:t>
            </a:r>
            <a:r>
              <a:rPr lang="en-US" dirty="0">
                <a:latin typeface="Times New Roman" panose="02020603050405020304" pitchFamily="18" charset="0"/>
                <a:cs typeface="Times New Roman" panose="02020603050405020304" pitchFamily="18" charset="0"/>
              </a:rPr>
              <a:t>M-Script.</a:t>
            </a:r>
          </a:p>
          <a:p>
            <a:r>
              <a:rPr lang="en-US" b="1" dirty="0">
                <a:latin typeface="Times New Roman" panose="02020603050405020304" pitchFamily="18" charset="0"/>
                <a:cs typeface="Times New Roman" panose="02020603050405020304" pitchFamily="18" charset="0"/>
              </a:rPr>
              <a:t>Database                  :      </a:t>
            </a:r>
            <a:r>
              <a:rPr lang="en-US" dirty="0">
                <a:latin typeface="Times New Roman" panose="02020603050405020304" pitchFamily="18" charset="0"/>
                <a:cs typeface="Times New Roman" panose="02020603050405020304" pitchFamily="18" charset="0"/>
              </a:rPr>
              <a:t>Local Database.</a:t>
            </a:r>
          </a:p>
          <a:p>
            <a:r>
              <a:rPr lang="en-US" b="1" dirty="0">
                <a:latin typeface="Times New Roman" panose="02020603050405020304" pitchFamily="18" charset="0"/>
                <a:cs typeface="Times New Roman" panose="02020603050405020304" pitchFamily="18" charset="0"/>
              </a:rPr>
              <a:t>Software Tool          :      </a:t>
            </a:r>
            <a:r>
              <a:rPr lang="en-US" dirty="0">
                <a:latin typeface="Times New Roman" panose="02020603050405020304" pitchFamily="18" charset="0"/>
                <a:cs typeface="Times New Roman" panose="02020603050405020304" pitchFamily="18" charset="0"/>
              </a:rPr>
              <a:t>MATLAB.</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sz="3600" dirty="0">
                <a:solidFill>
                  <a:schemeClr val="accent1"/>
                </a:solidFill>
                <a:latin typeface="Times New Roman" panose="02020603050405020304" pitchFamily="18" charset="0"/>
                <a:ea typeface="+mj-ea"/>
                <a:cs typeface="Times New Roman" panose="02020603050405020304" pitchFamily="18" charset="0"/>
              </a:rPr>
              <a:t>HARDWARE REQUIREMENTS</a:t>
            </a:r>
          </a:p>
          <a:p>
            <a:pPr algn="just"/>
            <a:r>
              <a:rPr lang="en-US" b="1" dirty="0">
                <a:latin typeface="Times New Roman" panose="02020603050405020304" pitchFamily="18" charset="0"/>
                <a:cs typeface="Times New Roman" panose="02020603050405020304" pitchFamily="18" charset="0"/>
              </a:rPr>
              <a:t>Hard Disk   :	 </a:t>
            </a:r>
            <a:r>
              <a:rPr lang="en-US" dirty="0">
                <a:latin typeface="Times New Roman" panose="02020603050405020304" pitchFamily="18" charset="0"/>
                <a:cs typeface="Times New Roman" panose="02020603050405020304" pitchFamily="18" charset="0"/>
              </a:rPr>
              <a:t>80 GB RAM : 256 MB (min), 1 GB (max) </a:t>
            </a:r>
          </a:p>
          <a:p>
            <a:pPr algn="just"/>
            <a:r>
              <a:rPr lang="en-US" b="1" dirty="0">
                <a:latin typeface="Times New Roman" panose="02020603050405020304" pitchFamily="18" charset="0"/>
                <a:cs typeface="Times New Roman" panose="02020603050405020304" pitchFamily="18" charset="0"/>
              </a:rPr>
              <a:t>Processor 	   :    </a:t>
            </a:r>
            <a:r>
              <a:rPr lang="en-US" dirty="0">
                <a:latin typeface="Times New Roman" panose="02020603050405020304" pitchFamily="18" charset="0"/>
                <a:cs typeface="Times New Roman" panose="02020603050405020304" pitchFamily="18" charset="0"/>
              </a:rPr>
              <a:t>intel i5 </a:t>
            </a:r>
          </a:p>
          <a:p>
            <a:pPr algn="just"/>
            <a:r>
              <a:rPr lang="en-US" b="1" dirty="0">
                <a:latin typeface="Times New Roman" panose="02020603050405020304" pitchFamily="18" charset="0"/>
                <a:cs typeface="Times New Roman" panose="02020603050405020304" pitchFamily="18" charset="0"/>
              </a:rPr>
              <a:t>Monitor	   : 	</a:t>
            </a:r>
            <a:r>
              <a:rPr lang="en-US" dirty="0">
                <a:latin typeface="Times New Roman" panose="02020603050405020304" pitchFamily="18" charset="0"/>
                <a:cs typeface="Times New Roman" panose="02020603050405020304" pitchFamily="18" charset="0"/>
              </a:rPr>
              <a:t>17” color monitor </a:t>
            </a:r>
          </a:p>
          <a:p>
            <a:pPr algn="just"/>
            <a:r>
              <a:rPr lang="en-US" b="1" dirty="0">
                <a:latin typeface="Times New Roman" panose="02020603050405020304" pitchFamily="18" charset="0"/>
                <a:cs typeface="Times New Roman" panose="02020603050405020304" pitchFamily="18" charset="0"/>
              </a:rPr>
              <a:t>Keyboard    :	</a:t>
            </a:r>
            <a:r>
              <a:rPr lang="en-US" dirty="0">
                <a:latin typeface="Times New Roman" panose="02020603050405020304" pitchFamily="18" charset="0"/>
                <a:cs typeface="Times New Roman" panose="02020603050405020304" pitchFamily="18" charset="0"/>
              </a:rPr>
              <a:t>USB Keyboard </a:t>
            </a:r>
          </a:p>
          <a:p>
            <a:pPr algn="just"/>
            <a:r>
              <a:rPr lang="en-US" b="1" dirty="0">
                <a:latin typeface="Times New Roman" panose="02020603050405020304" pitchFamily="18" charset="0"/>
                <a:cs typeface="Times New Roman" panose="02020603050405020304" pitchFamily="18" charset="0"/>
              </a:rPr>
              <a:t>Mouse          : 	</a:t>
            </a:r>
            <a:r>
              <a:rPr lang="en-US" dirty="0">
                <a:latin typeface="Times New Roman" panose="02020603050405020304" pitchFamily="18" charset="0"/>
                <a:cs typeface="Times New Roman" panose="02020603050405020304" pitchFamily="18" charset="0"/>
              </a:rPr>
              <a:t>USB</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Optical mouse </a:t>
            </a:r>
          </a:p>
          <a:p>
            <a:pPr algn="just"/>
            <a:r>
              <a:rPr lang="en-US" b="1" dirty="0">
                <a:latin typeface="Times New Roman" panose="02020603050405020304" pitchFamily="18" charset="0"/>
                <a:cs typeface="Times New Roman" panose="02020603050405020304" pitchFamily="18" charset="0"/>
              </a:rPr>
              <a:t>Speed           : 	</a:t>
            </a:r>
            <a:r>
              <a:rPr lang="en-US" dirty="0">
                <a:latin typeface="Times New Roman" panose="02020603050405020304" pitchFamily="18" charset="0"/>
                <a:cs typeface="Times New Roman" panose="02020603050405020304" pitchFamily="18" charset="0"/>
              </a:rPr>
              <a:t>4.30 GHZ (max)</a:t>
            </a:r>
          </a:p>
        </p:txBody>
      </p:sp>
    </p:spTree>
    <p:extLst>
      <p:ext uri="{BB962C8B-B14F-4D97-AF65-F5344CB8AC3E}">
        <p14:creationId xmlns:p14="http://schemas.microsoft.com/office/powerpoint/2010/main" val="391138795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1360</TotalTime>
  <Words>1008</Words>
  <Application>Microsoft Office PowerPoint</Application>
  <PresentationFormat>Widescreen</PresentationFormat>
  <Paragraphs>94</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Courier New</vt:lpstr>
      <vt:lpstr>Times New Roman</vt:lpstr>
      <vt:lpstr>Trebuchet MS</vt:lpstr>
      <vt:lpstr>Wingdings</vt:lpstr>
      <vt:lpstr>Wingdings 3</vt:lpstr>
      <vt:lpstr>Facet</vt:lpstr>
      <vt:lpstr>PowerPoint Presentation</vt:lpstr>
      <vt:lpstr>AGENDA</vt:lpstr>
      <vt:lpstr>INTRODUCTION</vt:lpstr>
      <vt:lpstr>OBJECTIVE OF THE PROJECT</vt:lpstr>
      <vt:lpstr>FRONTEND AND BACKEND</vt:lpstr>
      <vt:lpstr>BACKEND</vt:lpstr>
      <vt:lpstr>FRONTEND</vt:lpstr>
      <vt:lpstr>PROPOSED SYSTEMS</vt:lpstr>
      <vt:lpstr>SOFTWARE REQUIREMENTS</vt:lpstr>
      <vt:lpstr>PERFORMANCE TESTING </vt:lpstr>
      <vt:lpstr>PERFORMANCE TESTING </vt:lpstr>
      <vt:lpstr>RESULTS &amp; OUTPUT</vt:lpstr>
      <vt:lpstr>RESULTS &amp; OUTPUT</vt:lpstr>
      <vt:lpstr>RESULTS &amp; OUTPUT</vt:lpstr>
      <vt:lpstr>RESULTS &amp; OUTPUT</vt:lpstr>
      <vt:lpstr>RESULTS &amp; OUTPUT</vt:lpstr>
      <vt:lpstr>RESULTS &amp; OUTPUT</vt:lpstr>
      <vt:lpstr>CONCLUSION</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 DATABASE MANAGEMENT</dc:title>
  <dc:creator>SUJIT</dc:creator>
  <cp:lastModifiedBy>pragadeesh waran</cp:lastModifiedBy>
  <cp:revision>42</cp:revision>
  <dcterms:created xsi:type="dcterms:W3CDTF">2023-04-24T08:12:37Z</dcterms:created>
  <dcterms:modified xsi:type="dcterms:W3CDTF">2024-05-05T15:33:03Z</dcterms:modified>
</cp:coreProperties>
</file>