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369" r:id="rId4"/>
    <p:sldId id="370" r:id="rId5"/>
    <p:sldId id="372" r:id="rId6"/>
    <p:sldId id="391" r:id="rId7"/>
    <p:sldId id="376" r:id="rId8"/>
    <p:sldId id="389" r:id="rId9"/>
    <p:sldId id="390" r:id="rId10"/>
    <p:sldId id="375" r:id="rId11"/>
    <p:sldId id="377" r:id="rId12"/>
    <p:sldId id="3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66265" y="2965062"/>
            <a:ext cx="10515600" cy="1325563"/>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FAKE SOCIAL PROFILE DETECTION</a:t>
            </a:r>
          </a:p>
          <a:p>
            <a:r>
              <a:rPr lang="en-IN" sz="4000" b="1" dirty="0">
                <a:solidFill>
                  <a:srgbClr val="7030A0"/>
                </a:solidFill>
                <a:latin typeface="Verdana" panose="020B0604030504040204" pitchFamily="34" charset="0"/>
                <a:ea typeface="+mn-ea"/>
                <a:cs typeface="+mn-cs"/>
              </a:rPr>
              <a:t>SYSTEM USING MACHINE</a:t>
            </a:r>
          </a:p>
          <a:p>
            <a:r>
              <a:rPr lang="en-IN" sz="4000" b="1" dirty="0">
                <a:solidFill>
                  <a:srgbClr val="7030A0"/>
                </a:solidFill>
                <a:latin typeface="Verdana" panose="020B0604030504040204" pitchFamily="34" charset="0"/>
                <a:ea typeface="+mn-ea"/>
                <a:cs typeface="+mn-cs"/>
              </a:rPr>
              <a:t>LEARNING</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423626" y="5336302"/>
            <a:ext cx="62233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Dr . </a:t>
            </a:r>
            <a:r>
              <a:rPr lang="en-IN" altLang="en-US" sz="2400" b="1" dirty="0" err="1">
                <a:solidFill>
                  <a:srgbClr val="FF0000"/>
                </a:solidFill>
              </a:rPr>
              <a:t>K.Ananthajothi</a:t>
            </a:r>
            <a:r>
              <a:rPr lang="en-IN" altLang="en-US" sz="2400" b="1" dirty="0">
                <a:solidFill>
                  <a:srgbClr val="FF0000"/>
                </a:solidFill>
              </a:rPr>
              <a:t> M.E.,</a:t>
            </a:r>
            <a:r>
              <a:rPr lang="en-IN" altLang="en-US" sz="2400" b="1" dirty="0" err="1">
                <a:solidFill>
                  <a:srgbClr val="FF0000"/>
                </a:solidFill>
              </a:rPr>
              <a:t>Ph.D</a:t>
            </a:r>
            <a:r>
              <a:rPr lang="en-IN" altLang="en-US" sz="2400" b="1" dirty="0">
                <a:solidFill>
                  <a:srgbClr val="FF0000"/>
                </a:solidFill>
              </a:rPr>
              <a:t>.,</a:t>
            </a: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4421880"/>
            <a:ext cx="46263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Muhammed </a:t>
            </a:r>
            <a:r>
              <a:rPr lang="en-US" altLang="en-IN" sz="2400" b="1" dirty="0" err="1">
                <a:solidFill>
                  <a:srgbClr val="FF0000"/>
                </a:solidFill>
              </a:rPr>
              <a:t>Jazil</a:t>
            </a:r>
            <a:endParaRPr lang="en-US" altLang="en-IN" sz="2400" b="1" dirty="0">
              <a:solidFill>
                <a:srgbClr val="FF0000"/>
              </a:solidFill>
            </a:endParaRPr>
          </a:p>
          <a:p>
            <a:pPr>
              <a:spcBef>
                <a:spcPct val="0"/>
              </a:spcBef>
              <a:buClrTx/>
              <a:buFontTx/>
              <a:buNone/>
            </a:pPr>
            <a:r>
              <a:rPr lang="en-US" altLang="en-IN" sz="2400" b="1" dirty="0">
                <a:solidFill>
                  <a:srgbClr val="FF0000"/>
                </a:solidFill>
              </a:rPr>
              <a:t>210701168</a:t>
            </a:r>
          </a:p>
          <a:p>
            <a:pPr>
              <a:spcBef>
                <a:spcPct val="0"/>
              </a:spcBef>
              <a:buClrTx/>
              <a:buNone/>
            </a:pPr>
            <a:r>
              <a:rPr lang="en-US" altLang="en-IN" sz="2400" b="1" dirty="0" err="1">
                <a:solidFill>
                  <a:srgbClr val="FF0000"/>
                </a:solidFill>
              </a:rPr>
              <a:t>Nandhakumar</a:t>
            </a:r>
            <a:r>
              <a:rPr lang="en-US" altLang="en-IN" sz="2400" b="1" dirty="0">
                <a:solidFill>
                  <a:srgbClr val="FF0000"/>
                </a:solidFill>
              </a:rPr>
              <a:t> S</a:t>
            </a:r>
          </a:p>
          <a:p>
            <a:pPr>
              <a:spcBef>
                <a:spcPct val="0"/>
              </a:spcBef>
              <a:buClrTx/>
              <a:buNone/>
            </a:pPr>
            <a:r>
              <a:rPr lang="en-US" altLang="en-IN" sz="2400" b="1" dirty="0">
                <a:solidFill>
                  <a:srgbClr val="FF0000"/>
                </a:solidFill>
              </a:rPr>
              <a:t>210701172</a:t>
            </a:r>
          </a:p>
          <a:p>
            <a:pPr>
              <a:spcBef>
                <a:spcPct val="0"/>
              </a:spcBef>
              <a:buClrTx/>
              <a:buNone/>
            </a:pPr>
            <a:r>
              <a:rPr lang="en-US" altLang="en-IN" sz="2400" b="1" dirty="0" err="1">
                <a:solidFill>
                  <a:srgbClr val="FF0000"/>
                </a:solidFill>
              </a:rPr>
              <a:t>Pragadeeshwaran</a:t>
            </a:r>
            <a:r>
              <a:rPr lang="en-US" altLang="en-IN" sz="2400" b="1" dirty="0">
                <a:solidFill>
                  <a:srgbClr val="FF0000"/>
                </a:solidFill>
              </a:rPr>
              <a:t> S</a:t>
            </a:r>
          </a:p>
          <a:p>
            <a:pPr>
              <a:spcBef>
                <a:spcPct val="0"/>
              </a:spcBef>
              <a:buClrTx/>
              <a:buNone/>
            </a:pPr>
            <a:r>
              <a:rPr lang="en-US" altLang="en-IN" sz="2400" b="1" dirty="0">
                <a:solidFill>
                  <a:srgbClr val="FF0000"/>
                </a:solidFill>
              </a:rPr>
              <a:t>210701190</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04197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686910"/>
            <a:ext cx="10515600" cy="72245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a:solidFill>
                  <a:srgbClr val="002060"/>
                </a:solidFill>
                <a:latin typeface="Verdana" panose="020B0604030504040204" pitchFamily="34" charset="0"/>
                <a:ea typeface="+mn-ea"/>
                <a:cs typeface="+mn-cs"/>
              </a:rPr>
              <a:t>GE19612-Professional Readiness for </a:t>
            </a:r>
            <a:r>
              <a:rPr lang="en-IN" sz="2400" b="1" dirty="0" err="1">
                <a:solidFill>
                  <a:srgbClr val="002060"/>
                </a:solidFill>
                <a:latin typeface="Verdana" panose="020B0604030504040204" pitchFamily="34" charset="0"/>
                <a:ea typeface="+mn-ea"/>
                <a:cs typeface="+mn-cs"/>
              </a:rPr>
              <a:t>Innovation,Employability</a:t>
            </a:r>
            <a:r>
              <a:rPr lang="en-IN" sz="2400" b="1" dirty="0">
                <a:solidFill>
                  <a:srgbClr val="002060"/>
                </a:solidFill>
                <a:latin typeface="Verdana" panose="020B0604030504040204" pitchFamily="34" charset="0"/>
                <a:ea typeface="+mn-ea"/>
                <a:cs typeface="+mn-cs"/>
              </a:rPr>
              <a:t> and Entrepreneurship</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551958"/>
          </a:xfrm>
        </p:spPr>
        <p:txBody>
          <a:bodyPr/>
          <a:lstStyle/>
          <a:p>
            <a:pPr marL="0" indent="0" algn="just">
              <a:buNone/>
            </a:pPr>
            <a:r>
              <a:rPr lang="en-US" sz="1900" dirty="0">
                <a:latin typeface="Times New Roman" pitchFamily="18" charset="0"/>
                <a:cs typeface="Times New Roman" pitchFamily="18" charset="0"/>
              </a:rPr>
              <a:t>In conclusion, the proposed system for detecting fake social media profiles using a Random Forest algorithm offers a comprehensive and effective solution to a growing problem. This model leverages a diverse array of features, including profile information (e.g., account age, bio completeness), behavioral patterns (e.g., posting frequency, activity timing), network characteristics (e.g., friend/follower ratios), and content analysis (e.g., text sentiment, linguistic cues). The Random Forest algorithm's ability to handle large datasets and its robustness against overfitting make it an ideal choice for this application.</a:t>
            </a:r>
          </a:p>
          <a:p>
            <a:pPr marL="0" indent="0" algn="just">
              <a:buNone/>
            </a:pPr>
            <a:r>
              <a:rPr lang="en-US" sz="1900" dirty="0">
                <a:latin typeface="Times New Roman" pitchFamily="18" charset="0"/>
                <a:cs typeface="Times New Roman" pitchFamily="18" charset="0"/>
              </a:rPr>
              <a:t>By training the model on labeled datasets of genuine and fake profiles, it learns to identify subtle patterns and anomalies that signify fake accounts. The continuous integration of new data ensures the system remains adaptive to the evolving strategies of fake profile creators. This automated detection approach not only improves accuracy but also significantly reduces the workload on human moderators, allowing them to focus on more complex cases.</a:t>
            </a:r>
          </a:p>
          <a:p>
            <a:pPr marL="0" indent="0" algn="just">
              <a:buNone/>
            </a:pPr>
            <a:r>
              <a:rPr lang="en-US" sz="1900" dirty="0">
                <a:latin typeface="Times New Roman" pitchFamily="18" charset="0"/>
                <a:cs typeface="Times New Roman" pitchFamily="18" charset="0"/>
              </a:rPr>
              <a:t>Ultimately, this system enhances the security and integrity of social media platforms, providing a safer environment for users. It fosters trust and authenticity, crucial for the sustained growth and success of social networks. Implementing this advanced machine learning solution represents a proactive step towards combating online deception and maintaining the credibility of social media interactions.</a:t>
            </a:r>
            <a:endParaRPr lang="en-IN" sz="2000" dirty="0">
              <a:latin typeface="Times New Roman" pitchFamily="18" charset="0"/>
              <a:cs typeface="Times New Roman" pitchFamily="18" charset="0"/>
            </a:endParaRP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algn="l"/>
            <a:endParaRPr lang="en-US" sz="1800" b="0" i="0" u="none" strike="noStrike" baseline="0" dirty="0">
              <a:solidFill>
                <a:srgbClr val="000000"/>
              </a:solidFill>
              <a:latin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rPr>
              <a:t>1. Ferrara, E., </a:t>
            </a:r>
            <a:r>
              <a:rPr lang="en-US" sz="2000" b="0" i="0" u="none" strike="noStrike" baseline="0" dirty="0" err="1">
                <a:solidFill>
                  <a:srgbClr val="000000"/>
                </a:solidFill>
                <a:latin typeface="Times New Roman" panose="02020603050405020304" pitchFamily="18" charset="0"/>
              </a:rPr>
              <a:t>Varol</a:t>
            </a:r>
            <a:r>
              <a:rPr lang="en-US" sz="2000" b="0" i="0" u="none" strike="noStrike" baseline="0" dirty="0">
                <a:solidFill>
                  <a:srgbClr val="000000"/>
                </a:solidFill>
                <a:latin typeface="Times New Roman" panose="02020603050405020304" pitchFamily="18" charset="0"/>
              </a:rPr>
              <a:t>, O., Davis, C., </a:t>
            </a:r>
            <a:r>
              <a:rPr lang="en-US" sz="2000" b="0" i="0" u="none" strike="noStrike" baseline="0" dirty="0" err="1">
                <a:solidFill>
                  <a:srgbClr val="000000"/>
                </a:solidFill>
                <a:latin typeface="Times New Roman" panose="02020603050405020304" pitchFamily="18" charset="0"/>
              </a:rPr>
              <a:t>Menczer</a:t>
            </a:r>
            <a:r>
              <a:rPr lang="en-US" sz="2000" b="0" i="0" u="none" strike="noStrike" baseline="0" dirty="0">
                <a:solidFill>
                  <a:srgbClr val="000000"/>
                </a:solidFill>
                <a:latin typeface="Times New Roman" panose="02020603050405020304" pitchFamily="18" charset="0"/>
              </a:rPr>
              <a:t>, F., &amp; </a:t>
            </a:r>
            <a:r>
              <a:rPr lang="en-US" sz="2000" b="0" i="0" u="none" strike="noStrike" baseline="0" dirty="0" err="1">
                <a:solidFill>
                  <a:srgbClr val="000000"/>
                </a:solidFill>
                <a:latin typeface="Times New Roman" panose="02020603050405020304" pitchFamily="18" charset="0"/>
              </a:rPr>
              <a:t>Flammini</a:t>
            </a:r>
            <a:r>
              <a:rPr lang="en-US" sz="2000" b="0" i="0" u="none" strike="noStrike" baseline="0" dirty="0">
                <a:solidFill>
                  <a:srgbClr val="000000"/>
                </a:solidFill>
                <a:latin typeface="Times New Roman" panose="02020603050405020304" pitchFamily="18" charset="0"/>
              </a:rPr>
              <a:t>, A. (2016). The rise of social bots. Communications of the ACM, 59(7), 96-104. </a:t>
            </a:r>
          </a:p>
          <a:p>
            <a:r>
              <a:rPr lang="en-US" sz="2000" b="0" i="0" u="none" strike="noStrike" baseline="0" dirty="0">
                <a:solidFill>
                  <a:srgbClr val="000000"/>
                </a:solidFill>
                <a:latin typeface="Times New Roman" panose="02020603050405020304" pitchFamily="18" charset="0"/>
              </a:rPr>
              <a:t>2. Swan, M. (2015). Blockchain: Blueprint for a new economy. O'Reilly Media, Inc. </a:t>
            </a:r>
          </a:p>
          <a:p>
            <a:r>
              <a:rPr lang="en-US" sz="2000" b="0" i="0" u="none" strike="noStrike" baseline="0" dirty="0">
                <a:solidFill>
                  <a:srgbClr val="000000"/>
                </a:solidFill>
                <a:latin typeface="Times New Roman" panose="02020603050405020304" pitchFamily="18" charset="0"/>
              </a:rPr>
              <a:t>3. </a:t>
            </a:r>
            <a:r>
              <a:rPr lang="en-US" sz="2000" b="0" i="0" u="none" strike="noStrike" baseline="0" dirty="0" err="1">
                <a:solidFill>
                  <a:srgbClr val="000000"/>
                </a:solidFill>
                <a:latin typeface="Times New Roman" panose="02020603050405020304" pitchFamily="18" charset="0"/>
              </a:rPr>
              <a:t>Jin</a:t>
            </a:r>
            <a:r>
              <a:rPr lang="en-US" sz="2000" b="0" i="0" u="none" strike="noStrike" baseline="0" dirty="0">
                <a:solidFill>
                  <a:srgbClr val="000000"/>
                </a:solidFill>
                <a:latin typeface="Times New Roman" panose="02020603050405020304" pitchFamily="18" charset="0"/>
              </a:rPr>
              <a:t>, J., Gubbi, J., </a:t>
            </a:r>
            <a:r>
              <a:rPr lang="en-US" sz="2000" b="0" i="0" u="none" strike="noStrike" baseline="0" dirty="0" err="1">
                <a:solidFill>
                  <a:srgbClr val="000000"/>
                </a:solidFill>
                <a:latin typeface="Times New Roman" panose="02020603050405020304" pitchFamily="18" charset="0"/>
              </a:rPr>
              <a:t>Marusic</a:t>
            </a:r>
            <a:r>
              <a:rPr lang="en-US" sz="2000" b="0" i="0" u="none" strike="noStrike" baseline="0" dirty="0">
                <a:solidFill>
                  <a:srgbClr val="000000"/>
                </a:solidFill>
                <a:latin typeface="Times New Roman" panose="02020603050405020304" pitchFamily="18" charset="0"/>
              </a:rPr>
              <a:t>, S., &amp; </a:t>
            </a:r>
            <a:r>
              <a:rPr lang="en-US" sz="2000" b="0" i="0" u="none" strike="noStrike" baseline="0" dirty="0" err="1">
                <a:solidFill>
                  <a:srgbClr val="000000"/>
                </a:solidFill>
                <a:latin typeface="Times New Roman" panose="02020603050405020304" pitchFamily="18" charset="0"/>
              </a:rPr>
              <a:t>Palaniswami</a:t>
            </a:r>
            <a:r>
              <a:rPr lang="en-US" sz="2000" b="0" i="0" u="none" strike="noStrike" baseline="0" dirty="0">
                <a:solidFill>
                  <a:srgbClr val="000000"/>
                </a:solidFill>
                <a:latin typeface="Times New Roman" panose="02020603050405020304" pitchFamily="18" charset="0"/>
              </a:rPr>
              <a:t>, M. (2018). An information framework for creating a smart city through internet of things. IEEE Internet of Things Journal, 1(2), 112-121. </a:t>
            </a:r>
          </a:p>
          <a:p>
            <a:r>
              <a:rPr lang="en-US" sz="2000" b="0" i="0" u="none" strike="noStrike" baseline="0" dirty="0">
                <a:solidFill>
                  <a:srgbClr val="000000"/>
                </a:solidFill>
                <a:latin typeface="Times New Roman" panose="02020603050405020304" pitchFamily="18" charset="0"/>
              </a:rPr>
              <a:t>4. </a:t>
            </a:r>
            <a:r>
              <a:rPr lang="en-US" sz="2000" b="0" i="0" u="none" strike="noStrike" baseline="0" dirty="0" err="1">
                <a:solidFill>
                  <a:srgbClr val="000000"/>
                </a:solidFill>
                <a:latin typeface="Times New Roman" panose="02020603050405020304" pitchFamily="18" charset="0"/>
              </a:rPr>
              <a:t>Eyal</a:t>
            </a:r>
            <a:r>
              <a:rPr lang="en-US" sz="2000" b="0" i="0" u="none" strike="noStrike" baseline="0" dirty="0">
                <a:solidFill>
                  <a:srgbClr val="000000"/>
                </a:solidFill>
                <a:latin typeface="Times New Roman" panose="02020603050405020304" pitchFamily="18" charset="0"/>
              </a:rPr>
              <a:t>, I., &amp; </a:t>
            </a:r>
            <a:r>
              <a:rPr lang="en-US" sz="2000" b="0" i="0" u="none" strike="noStrike" baseline="0" dirty="0" err="1">
                <a:solidFill>
                  <a:srgbClr val="000000"/>
                </a:solidFill>
                <a:latin typeface="Times New Roman" panose="02020603050405020304" pitchFamily="18" charset="0"/>
              </a:rPr>
              <a:t>Sirer</a:t>
            </a:r>
            <a:r>
              <a:rPr lang="en-US" sz="2000" b="0" i="0" u="none" strike="noStrike" baseline="0" dirty="0">
                <a:solidFill>
                  <a:srgbClr val="000000"/>
                </a:solidFill>
                <a:latin typeface="Times New Roman" panose="02020603050405020304" pitchFamily="18" charset="0"/>
              </a:rPr>
              <a:t>, E. G. (2014). Majority is not enough: Bitcoin mining is vulnerable. In Proceedings of the 2014 conference on Internet measurement conference (pp. 439-454). </a:t>
            </a:r>
          </a:p>
          <a:p>
            <a:r>
              <a:rPr lang="en-US" sz="2000" b="0" i="0" u="none" strike="noStrike" baseline="0" dirty="0">
                <a:solidFill>
                  <a:srgbClr val="000000"/>
                </a:solidFill>
                <a:latin typeface="Times New Roman" panose="02020603050405020304" pitchFamily="18" charset="0"/>
              </a:rPr>
              <a:t>5. Yang, K. C., </a:t>
            </a:r>
            <a:r>
              <a:rPr lang="en-US" sz="2000" b="0" i="0" u="none" strike="noStrike" baseline="0" dirty="0" err="1">
                <a:solidFill>
                  <a:srgbClr val="000000"/>
                </a:solidFill>
                <a:latin typeface="Times New Roman" panose="02020603050405020304" pitchFamily="18" charset="0"/>
              </a:rPr>
              <a:t>Varol</a:t>
            </a:r>
            <a:r>
              <a:rPr lang="en-US" sz="2000" b="0" i="0" u="none" strike="noStrike" baseline="0" dirty="0">
                <a:solidFill>
                  <a:srgbClr val="000000"/>
                </a:solidFill>
                <a:latin typeface="Times New Roman" panose="02020603050405020304" pitchFamily="18" charset="0"/>
              </a:rPr>
              <a:t>, O., Davis, C. A., Ferrara, E., </a:t>
            </a:r>
            <a:r>
              <a:rPr lang="en-US" sz="2000" b="0" i="0" u="none" strike="noStrike" baseline="0" dirty="0" err="1">
                <a:solidFill>
                  <a:srgbClr val="000000"/>
                </a:solidFill>
                <a:latin typeface="Times New Roman" panose="02020603050405020304" pitchFamily="18" charset="0"/>
              </a:rPr>
              <a:t>Flammini</a:t>
            </a:r>
            <a:r>
              <a:rPr lang="en-US" sz="2000" b="0" i="0" u="none" strike="noStrike" baseline="0" dirty="0">
                <a:solidFill>
                  <a:srgbClr val="000000"/>
                </a:solidFill>
                <a:latin typeface="Times New Roman" panose="02020603050405020304" pitchFamily="18" charset="0"/>
              </a:rPr>
              <a:t>, A., &amp; </a:t>
            </a:r>
            <a:r>
              <a:rPr lang="en-US" sz="2000" b="0" i="0" u="none" strike="noStrike" baseline="0" dirty="0" err="1">
                <a:solidFill>
                  <a:srgbClr val="000000"/>
                </a:solidFill>
                <a:latin typeface="Times New Roman" panose="02020603050405020304" pitchFamily="18" charset="0"/>
              </a:rPr>
              <a:t>Menczer</a:t>
            </a:r>
            <a:r>
              <a:rPr lang="en-US" sz="2000" b="0" i="0" u="none" strike="noStrike" baseline="0" dirty="0">
                <a:solidFill>
                  <a:srgbClr val="000000"/>
                </a:solidFill>
                <a:latin typeface="Times New Roman" panose="02020603050405020304" pitchFamily="18" charset="0"/>
              </a:rPr>
              <a:t>, F. (2019). Arming the public with artificial intelligence to counter social bots. Human Behavior and Emerging Technologies, 1(1), 48-61</a:t>
            </a:r>
            <a:r>
              <a:rPr lang="en-US" sz="1800" b="0" i="0" u="none" strike="noStrike" baseline="0" dirty="0">
                <a:solidFill>
                  <a:srgbClr val="000000"/>
                </a:solidFill>
                <a:latin typeface="Times New Roman" panose="02020603050405020304" pitchFamily="18" charset="0"/>
              </a:rPr>
              <a:t>. </a:t>
            </a: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800" b="1" dirty="0">
                <a:solidFill>
                  <a:srgbClr val="FF0000"/>
                </a:solidFill>
              </a:rPr>
              <a:t>Thank You</a:t>
            </a:r>
            <a:endParaRPr lang="en-IN" sz="4400"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12</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latin typeface="Times New Roman" pitchFamily="18" charset="0"/>
                <a:cs typeface="Times New Roman" pitchFamily="18" charset="0"/>
              </a:rPr>
              <a:t>This project develops a system to detect fake social media profiles using machine learning. By analyzing user </a:t>
            </a:r>
            <a:r>
              <a:rPr lang="en-US" sz="2400" dirty="0" err="1">
                <a:latin typeface="Times New Roman" pitchFamily="18" charset="0"/>
                <a:cs typeface="Times New Roman" pitchFamily="18" charset="0"/>
              </a:rPr>
              <a:t>behaviour</a:t>
            </a:r>
            <a:r>
              <a:rPr lang="en-US" sz="2400" dirty="0">
                <a:latin typeface="Times New Roman" pitchFamily="18" charset="0"/>
                <a:cs typeface="Times New Roman" pitchFamily="18" charset="0"/>
              </a:rPr>
              <a:t>, posting patterns, and interactions, the system identifies suspicious accounts. It uses machine learning to securely verify identities and ensure data integrity. A user-friendly interface allows people to authenticate their profiles, while law enforcement can access tools to investigate cybercrimes. The machine learning models are continuously updated with new data to keep up with evolving fraudulent tactics. This approach helps reduce fake profiles, creating a safer online environment and supporting cybercrime prevention efforts.</a:t>
            </a:r>
            <a:endParaRPr lang="en-IN" sz="2800"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latin typeface="Times New Roman" pitchFamily="18" charset="0"/>
                <a:cs typeface="Times New Roman" pitchFamily="18" charset="0"/>
              </a:rPr>
              <a:t>In the early days of social media, detecting fake profiles primarily relied on manual moderation and user reporting. Moderators reviewed profiles for inconsistent information, generic or poor-quality photos, and unusual activity patterns, such as rapid friend requests or mass messaging. Basic pattern recognition was employed to identify repetitive text and spammy </a:t>
            </a:r>
            <a:r>
              <a:rPr lang="en-US" sz="2400" dirty="0" err="1">
                <a:latin typeface="Times New Roman" pitchFamily="18" charset="0"/>
                <a:cs typeface="Times New Roman" pitchFamily="18" charset="0"/>
              </a:rPr>
              <a:t>behaviour</a:t>
            </a:r>
            <a:r>
              <a:rPr lang="en-US" sz="2400" dirty="0">
                <a:latin typeface="Times New Roman" pitchFamily="18" charset="0"/>
                <a:cs typeface="Times New Roman" pitchFamily="18" charset="0"/>
              </a:rPr>
              <a:t>. IP address monitoring flagged geographical inconsistencies and multiple accounts from a single IP. Simple keyword filters and Captcha verifications helped prevent automated sign-ups. </a:t>
            </a:r>
            <a:r>
              <a:rPr lang="en-US" sz="2400" dirty="0" err="1">
                <a:latin typeface="Times New Roman" pitchFamily="18" charset="0"/>
                <a:cs typeface="Times New Roman" pitchFamily="18" charset="0"/>
              </a:rPr>
              <a:t>Analysing</a:t>
            </a:r>
            <a:r>
              <a:rPr lang="en-US" sz="2400" dirty="0">
                <a:latin typeface="Times New Roman" pitchFamily="18" charset="0"/>
                <a:cs typeface="Times New Roman" pitchFamily="18" charset="0"/>
              </a:rPr>
              <a:t> network connections and engagement quality also played a role in identifying fake profiles. These methods were less sophisticated but laid the groundwork for modern detection techniques.</a:t>
            </a:r>
            <a:endParaRPr lang="en-IN" sz="2200" dirty="0">
              <a:latin typeface="Times New Roman" pitchFamily="18" charset="0"/>
              <a:cs typeface="Times New Roman" pitchFamily="18" charset="0"/>
            </a:endParaRP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dirty="0"/>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lvl="0" indent="0" algn="just">
              <a:buClr>
                <a:srgbClr val="CC0000"/>
              </a:buClr>
              <a:buNone/>
              <a:defRPr/>
            </a:pPr>
            <a:r>
              <a:rPr lang="en-US" sz="2200" dirty="0">
                <a:latin typeface="Times New Roman" pitchFamily="18" charset="0"/>
                <a:cs typeface="Times New Roman" pitchFamily="18" charset="0"/>
              </a:rPr>
              <a:t>A proposed system for detecting fake social media profiles using a Random Forest algorithm involves training the model on labelled data featuring genuine and fake profiles. Key features include profile information (age, bio completeness), </a:t>
            </a:r>
            <a:r>
              <a:rPr lang="en-US" sz="2200" dirty="0" err="1">
                <a:latin typeface="Times New Roman" pitchFamily="18" charset="0"/>
                <a:cs typeface="Times New Roman" pitchFamily="18" charset="0"/>
              </a:rPr>
              <a:t>behavioural</a:t>
            </a:r>
            <a:r>
              <a:rPr lang="en-US" sz="2200" dirty="0">
                <a:latin typeface="Times New Roman" pitchFamily="18" charset="0"/>
                <a:cs typeface="Times New Roman" pitchFamily="18" charset="0"/>
              </a:rPr>
              <a:t> patterns (posting frequency, activity timing), network characteristics (friend/follower ratios), and content analysis (text sentiment, linguistic cues). The Random Forest model, known for its robustness and accuracy, processes these features to classify profiles. The system continuously updates with new data to improve detection. This hybrid approach, combining automated detection with periodic manual review, enhances the accuracy and reliability of identifying fake profiles.</a:t>
            </a:r>
            <a:endParaRPr lang="en-IN" sz="2200" dirty="0">
              <a:latin typeface="Times New Roman" pitchFamily="18" charset="0"/>
              <a:cs typeface="Times New Roman" pitchFamily="18" charset="0"/>
            </a:endParaRP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grpSp>
        <p:nvGrpSpPr>
          <p:cNvPr id="4" name="docshapegroup3">
            <a:extLst>
              <a:ext uri="{FF2B5EF4-FFF2-40B4-BE49-F238E27FC236}">
                <a16:creationId xmlns:a16="http://schemas.microsoft.com/office/drawing/2014/main" id="{F7E5B6ED-C540-482A-B7D2-CBED56347714}"/>
              </a:ext>
            </a:extLst>
          </p:cNvPr>
          <p:cNvGrpSpPr>
            <a:grpSpLocks/>
          </p:cNvGrpSpPr>
          <p:nvPr/>
        </p:nvGrpSpPr>
        <p:grpSpPr bwMode="auto">
          <a:xfrm>
            <a:off x="1999688" y="1755588"/>
            <a:ext cx="8058712" cy="4489637"/>
            <a:chOff x="1184" y="155"/>
            <a:chExt cx="10334" cy="6556"/>
          </a:xfrm>
        </p:grpSpPr>
        <p:sp>
          <p:nvSpPr>
            <p:cNvPr id="5" name="docshape4">
              <a:extLst>
                <a:ext uri="{FF2B5EF4-FFF2-40B4-BE49-F238E27FC236}">
                  <a16:creationId xmlns:a16="http://schemas.microsoft.com/office/drawing/2014/main" id="{21FF02B1-26B4-4F74-85AF-0DC0EFA7220F}"/>
                </a:ext>
              </a:extLst>
            </p:cNvPr>
            <p:cNvSpPr>
              <a:spLocks noChangeArrowheads="1"/>
            </p:cNvSpPr>
            <p:nvPr/>
          </p:nvSpPr>
          <p:spPr bwMode="auto">
            <a:xfrm>
              <a:off x="1192" y="162"/>
              <a:ext cx="10319" cy="65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docshape5">
              <a:extLst>
                <a:ext uri="{FF2B5EF4-FFF2-40B4-BE49-F238E27FC236}">
                  <a16:creationId xmlns:a16="http://schemas.microsoft.com/office/drawing/2014/main" id="{D235D784-ED5D-45F5-9C31-B4430078E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 y="411"/>
              <a:ext cx="9724" cy="585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E3DC-8298-4DC0-9B44-53AA9C61FCB3}"/>
              </a:ext>
            </a:extLst>
          </p:cNvPr>
          <p:cNvSpPr>
            <a:spLocks noGrp="1"/>
          </p:cNvSpPr>
          <p:nvPr>
            <p:ph type="title"/>
          </p:nvPr>
        </p:nvSpPr>
        <p:spPr/>
        <p:txBody>
          <a:bodyPr/>
          <a:lstStyle/>
          <a:p>
            <a:r>
              <a:rPr lang="en-IN" sz="4000" b="1" dirty="0">
                <a:solidFill>
                  <a:srgbClr val="FF0000"/>
                </a:solidFill>
              </a:rPr>
              <a:t>Random Forest Algorithm</a:t>
            </a:r>
            <a:endParaRPr lang="en-US" dirty="0"/>
          </a:p>
        </p:txBody>
      </p:sp>
      <p:sp>
        <p:nvSpPr>
          <p:cNvPr id="3" name="Content Placeholder 2">
            <a:extLst>
              <a:ext uri="{FF2B5EF4-FFF2-40B4-BE49-F238E27FC236}">
                <a16:creationId xmlns:a16="http://schemas.microsoft.com/office/drawing/2014/main" id="{7F723D76-B1E1-49D3-A5E9-B226DA8A8E5D}"/>
              </a:ext>
            </a:extLst>
          </p:cNvPr>
          <p:cNvSpPr>
            <a:spLocks noGrp="1"/>
          </p:cNvSpPr>
          <p:nvPr>
            <p:ph idx="1"/>
          </p:nvPr>
        </p:nvSpPr>
        <p:spPr>
          <a:xfrm>
            <a:off x="766233" y="1749425"/>
            <a:ext cx="4666379" cy="4267200"/>
          </a:xfrm>
        </p:spPr>
        <p:txBody>
          <a:bodyPr/>
          <a:lstStyle/>
          <a:p>
            <a:pPr marL="0" indent="0" algn="l">
              <a:buNone/>
            </a:pPr>
            <a:r>
              <a:rPr lang="en-US" sz="2400" b="0" i="0" u="none" strike="noStrike" baseline="0" dirty="0">
                <a:solidFill>
                  <a:schemeClr val="accent6"/>
                </a:solidFill>
                <a:latin typeface="Prata-Regular"/>
              </a:rPr>
              <a:t>1. Ensemble Learning</a:t>
            </a:r>
          </a:p>
          <a:p>
            <a:pPr marL="0" indent="0" algn="l">
              <a:buNone/>
            </a:pPr>
            <a:r>
              <a:rPr lang="en-US" sz="2000" b="0" i="0" u="none" strike="noStrike" baseline="0" dirty="0">
                <a:latin typeface="Raleway-Regular"/>
              </a:rPr>
              <a:t>The Random Forest algorithm combines multiple decision trees to improve the accuracy and robustness of the model</a:t>
            </a:r>
            <a:r>
              <a:rPr lang="en-US" sz="2000" b="0" i="0" u="none" strike="noStrike" baseline="0" dirty="0">
                <a:solidFill>
                  <a:srgbClr val="D0CCC0"/>
                </a:solidFill>
                <a:latin typeface="Raleway-Regular"/>
              </a:rPr>
              <a:t>.</a:t>
            </a:r>
          </a:p>
          <a:p>
            <a:pPr marL="0" indent="0" algn="l">
              <a:buNone/>
            </a:pPr>
            <a:endParaRPr lang="en-US" sz="2000" b="0" i="0" u="none" strike="noStrike" baseline="0" dirty="0">
              <a:solidFill>
                <a:srgbClr val="D0CCC0"/>
              </a:solidFill>
              <a:latin typeface="Raleway-Regular"/>
            </a:endParaRPr>
          </a:p>
          <a:p>
            <a:pPr marL="0" indent="0" algn="l">
              <a:buNone/>
            </a:pPr>
            <a:r>
              <a:rPr lang="en-US" sz="2400" b="0" i="0" u="none" strike="noStrike" baseline="0" dirty="0">
                <a:solidFill>
                  <a:schemeClr val="accent6"/>
                </a:solidFill>
                <a:latin typeface="Prata-Regular"/>
              </a:rPr>
              <a:t>2. Feature Importance</a:t>
            </a:r>
          </a:p>
          <a:p>
            <a:pPr marL="0" indent="0" algn="l">
              <a:buNone/>
            </a:pPr>
            <a:r>
              <a:rPr lang="en-US" sz="2000" b="0" i="0" u="none" strike="noStrike" baseline="0" dirty="0">
                <a:latin typeface="Raleway-Regular"/>
              </a:rPr>
              <a:t>The algorithm can identify the most</a:t>
            </a:r>
          </a:p>
          <a:p>
            <a:pPr marL="0" indent="0" algn="l">
              <a:buNone/>
            </a:pPr>
            <a:r>
              <a:rPr lang="en-US" sz="2000" b="0" i="0" u="none" strike="noStrike" baseline="0" dirty="0">
                <a:latin typeface="Raleway-Regular"/>
              </a:rPr>
              <a:t>influential features in the classification</a:t>
            </a:r>
          </a:p>
          <a:p>
            <a:pPr marL="0" indent="0" algn="l">
              <a:buNone/>
            </a:pPr>
            <a:r>
              <a:rPr lang="en-US" sz="2000" b="0" i="0" u="none" strike="noStrike" baseline="0" dirty="0">
                <a:latin typeface="Raleway-Regular"/>
              </a:rPr>
              <a:t>process, helping to understand the key indicators of fake accounts.</a:t>
            </a:r>
            <a:endParaRPr lang="en-US" sz="3600" dirty="0"/>
          </a:p>
        </p:txBody>
      </p:sp>
      <p:sp>
        <p:nvSpPr>
          <p:cNvPr id="4" name="Date Placeholder 3">
            <a:extLst>
              <a:ext uri="{FF2B5EF4-FFF2-40B4-BE49-F238E27FC236}">
                <a16:creationId xmlns:a16="http://schemas.microsoft.com/office/drawing/2014/main" id="{4192C0A3-9B02-44DE-A6D6-8836FC250C32}"/>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117A1405-C310-486A-9771-3672C158D7A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28A7E2B-ED2A-4A26-9154-20D75DAD3BF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
        <p:nvSpPr>
          <p:cNvPr id="7" name="TextBox 6">
            <a:extLst>
              <a:ext uri="{FF2B5EF4-FFF2-40B4-BE49-F238E27FC236}">
                <a16:creationId xmlns:a16="http://schemas.microsoft.com/office/drawing/2014/main" id="{142E3D13-4C82-4C07-A04D-7A7E170EC1EC}"/>
              </a:ext>
            </a:extLst>
          </p:cNvPr>
          <p:cNvSpPr txBox="1"/>
          <p:nvPr/>
        </p:nvSpPr>
        <p:spPr>
          <a:xfrm>
            <a:off x="6096000" y="1883721"/>
            <a:ext cx="5329767" cy="3293209"/>
          </a:xfrm>
          <a:prstGeom prst="rect">
            <a:avLst/>
          </a:prstGeom>
          <a:noFill/>
        </p:spPr>
        <p:txBody>
          <a:bodyPr wrap="square" rtlCol="0">
            <a:spAutoFit/>
          </a:bodyPr>
          <a:lstStyle/>
          <a:p>
            <a:pPr algn="l"/>
            <a:r>
              <a:rPr lang="en-US" sz="2400" b="0" i="0" u="none" strike="noStrike" baseline="0" dirty="0">
                <a:solidFill>
                  <a:schemeClr val="accent6"/>
                </a:solidFill>
                <a:latin typeface="Prata-Regular"/>
              </a:rPr>
              <a:t>3. Handling Imbalanced Data</a:t>
            </a:r>
          </a:p>
          <a:p>
            <a:pPr algn="l"/>
            <a:r>
              <a:rPr lang="en-US" sz="2000" b="0" i="0" u="none" strike="noStrike" baseline="0" dirty="0">
                <a:latin typeface="Raleway-Regular"/>
              </a:rPr>
              <a:t>Random Forest is well-suited for handling imbalanced datasets, which is common in the context of fake account detection.</a:t>
            </a:r>
          </a:p>
          <a:p>
            <a:pPr algn="l"/>
            <a:endParaRPr lang="en-US" sz="2000" dirty="0">
              <a:latin typeface="Raleway-Regular"/>
            </a:endParaRPr>
          </a:p>
          <a:p>
            <a:pPr algn="l"/>
            <a:endParaRPr lang="en-US" sz="2000" dirty="0">
              <a:latin typeface="Raleway-Regular"/>
            </a:endParaRPr>
          </a:p>
          <a:p>
            <a:pPr algn="l"/>
            <a:r>
              <a:rPr lang="en-US" sz="2400" b="0" i="0" u="none" strike="noStrike" baseline="0" dirty="0">
                <a:solidFill>
                  <a:schemeClr val="accent6"/>
                </a:solidFill>
                <a:latin typeface="Prata-Regular"/>
              </a:rPr>
              <a:t>4. Interpretability</a:t>
            </a:r>
          </a:p>
          <a:p>
            <a:pPr algn="l"/>
            <a:r>
              <a:rPr lang="en-US" sz="2000" b="0" i="0" u="none" strike="noStrike" baseline="0" dirty="0">
                <a:latin typeface="Raleway-Regular"/>
              </a:rPr>
              <a:t>The decision tree-based nature of Random</a:t>
            </a:r>
          </a:p>
          <a:p>
            <a:pPr algn="l"/>
            <a:r>
              <a:rPr lang="en-US" sz="2000" b="0" i="0" u="none" strike="noStrike" baseline="0" dirty="0">
                <a:latin typeface="Raleway-Regular"/>
              </a:rPr>
              <a:t>Forest allows for better interpretability of</a:t>
            </a:r>
          </a:p>
          <a:p>
            <a:pPr algn="l"/>
            <a:r>
              <a:rPr lang="en-US" sz="2000" b="0" i="0" u="none" strike="noStrike" baseline="0" dirty="0">
                <a:latin typeface="Raleway-Regular"/>
              </a:rPr>
              <a:t>the model's predictions.</a:t>
            </a:r>
            <a:endParaRPr lang="en-US" sz="2400" dirty="0"/>
          </a:p>
        </p:txBody>
      </p:sp>
    </p:spTree>
    <p:extLst>
      <p:ext uri="{BB962C8B-B14F-4D97-AF65-F5344CB8AC3E}">
        <p14:creationId xmlns:p14="http://schemas.microsoft.com/office/powerpoint/2010/main" val="259545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7</a:t>
            </a:fld>
            <a:endParaRPr lang="en-US" altLang="en-US"/>
          </a:p>
        </p:txBody>
      </p:sp>
      <p:pic>
        <p:nvPicPr>
          <p:cNvPr id="7" name="Picture 6">
            <a:extLst>
              <a:ext uri="{FF2B5EF4-FFF2-40B4-BE49-F238E27FC236}">
                <a16:creationId xmlns:a16="http://schemas.microsoft.com/office/drawing/2014/main" id="{216A2654-CBC2-40D4-823F-8139B73B1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18" y="1869023"/>
            <a:ext cx="7897906" cy="3992145"/>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F3A5-3DAD-43F6-BC7E-104998CFA381}"/>
              </a:ext>
            </a:extLst>
          </p:cNvPr>
          <p:cNvSpPr>
            <a:spLocks noGrp="1"/>
          </p:cNvSpPr>
          <p:nvPr>
            <p:ph type="title"/>
          </p:nvPr>
        </p:nvSpPr>
        <p:spPr/>
        <p:txBody>
          <a:bodyPr/>
          <a:lstStyle/>
          <a:p>
            <a:r>
              <a:rPr lang="en-US" altLang="en-US" sz="3200" b="1" dirty="0">
                <a:solidFill>
                  <a:srgbClr val="FF0000"/>
                </a:solidFill>
              </a:rPr>
              <a:t>Implementation</a:t>
            </a:r>
            <a:endParaRPr lang="en-IN" sz="3200" dirty="0"/>
          </a:p>
        </p:txBody>
      </p:sp>
      <p:sp>
        <p:nvSpPr>
          <p:cNvPr id="5" name="Footer Placeholder 4">
            <a:extLst>
              <a:ext uri="{FF2B5EF4-FFF2-40B4-BE49-F238E27FC236}">
                <a16:creationId xmlns:a16="http://schemas.microsoft.com/office/drawing/2014/main" id="{2054E01A-6E9E-4FBC-AE90-66774FEB9CA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4702FD5-96AB-4945-B613-57C1FC4931D3}"/>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pic>
        <p:nvPicPr>
          <p:cNvPr id="8" name="Picture 7">
            <a:extLst>
              <a:ext uri="{FF2B5EF4-FFF2-40B4-BE49-F238E27FC236}">
                <a16:creationId xmlns:a16="http://schemas.microsoft.com/office/drawing/2014/main" id="{5970CBCE-C2F5-4D11-9570-C95DCCD5A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176" y="1963401"/>
            <a:ext cx="8039201" cy="4069846"/>
          </a:xfrm>
          <a:prstGeom prst="rect">
            <a:avLst/>
          </a:prstGeom>
        </p:spPr>
      </p:pic>
    </p:spTree>
    <p:extLst>
      <p:ext uri="{BB962C8B-B14F-4D97-AF65-F5344CB8AC3E}">
        <p14:creationId xmlns:p14="http://schemas.microsoft.com/office/powerpoint/2010/main" val="123234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8B59-001D-4BE9-8620-7D0EA9798CC2}"/>
              </a:ext>
            </a:extLst>
          </p:cNvPr>
          <p:cNvSpPr>
            <a:spLocks noGrp="1"/>
          </p:cNvSpPr>
          <p:nvPr>
            <p:ph type="title"/>
          </p:nvPr>
        </p:nvSpPr>
        <p:spPr/>
        <p:txBody>
          <a:bodyPr/>
          <a:lstStyle/>
          <a:p>
            <a:r>
              <a:rPr lang="en-US" altLang="en-US" sz="3200" b="1" dirty="0">
                <a:solidFill>
                  <a:srgbClr val="FF0000"/>
                </a:solidFill>
              </a:rPr>
              <a:t>Analysis</a:t>
            </a:r>
            <a:endParaRPr lang="en-IN" sz="3200" dirty="0"/>
          </a:p>
        </p:txBody>
      </p:sp>
      <p:sp>
        <p:nvSpPr>
          <p:cNvPr id="5" name="Footer Placeholder 4">
            <a:extLst>
              <a:ext uri="{FF2B5EF4-FFF2-40B4-BE49-F238E27FC236}">
                <a16:creationId xmlns:a16="http://schemas.microsoft.com/office/drawing/2014/main" id="{0F504691-CB16-46CC-8464-2773709C95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FA01CFF-0DDC-4BA8-9A69-41483437A531}"/>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pic>
        <p:nvPicPr>
          <p:cNvPr id="4" name="Picture 3">
            <a:extLst>
              <a:ext uri="{FF2B5EF4-FFF2-40B4-BE49-F238E27FC236}">
                <a16:creationId xmlns:a16="http://schemas.microsoft.com/office/drawing/2014/main" id="{8D85C32D-DB9F-4B28-8E22-A80B698F8EDB}"/>
              </a:ext>
            </a:extLst>
          </p:cNvPr>
          <p:cNvPicPr>
            <a:picLocks noChangeAspect="1"/>
          </p:cNvPicPr>
          <p:nvPr/>
        </p:nvPicPr>
        <p:blipFill>
          <a:blip r:embed="rId2"/>
          <a:stretch>
            <a:fillRect/>
          </a:stretch>
        </p:blipFill>
        <p:spPr>
          <a:xfrm>
            <a:off x="2330822" y="1914225"/>
            <a:ext cx="6696636" cy="3937601"/>
          </a:xfrm>
          <a:prstGeom prst="rect">
            <a:avLst/>
          </a:prstGeom>
        </p:spPr>
      </p:pic>
    </p:spTree>
    <p:extLst>
      <p:ext uri="{BB962C8B-B14F-4D97-AF65-F5344CB8AC3E}">
        <p14:creationId xmlns:p14="http://schemas.microsoft.com/office/powerpoint/2010/main" val="36517105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311</TotalTime>
  <Words>1022</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Prata-Regular</vt:lpstr>
      <vt:lpstr>Raleway-Regular</vt:lpstr>
      <vt:lpstr>Times New Roman</vt:lpstr>
      <vt:lpstr>Verdana</vt:lpstr>
      <vt:lpstr>Wingdings</vt:lpstr>
      <vt:lpstr>Profile</vt:lpstr>
      <vt:lpstr>PowerPoint Presentation</vt:lpstr>
      <vt:lpstr>Abstract</vt:lpstr>
      <vt:lpstr>Existing System</vt:lpstr>
      <vt:lpstr>Proposed System</vt:lpstr>
      <vt:lpstr>System Architecture</vt:lpstr>
      <vt:lpstr>Random Forest Algorithm</vt:lpstr>
      <vt:lpstr>Implementation</vt:lpstr>
      <vt:lpstr>Implementation</vt:lpstr>
      <vt:lpstr>Analysis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 Jusaim</cp:lastModifiedBy>
  <cp:revision>18</cp:revision>
  <dcterms:created xsi:type="dcterms:W3CDTF">2023-08-03T04:32:32Z</dcterms:created>
  <dcterms:modified xsi:type="dcterms:W3CDTF">2024-05-20T04:55:56Z</dcterms:modified>
</cp:coreProperties>
</file>