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24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Mappe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Mappe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dirty="0"/>
              <a:t>Amount of locations of </a:t>
            </a:r>
            <a:r>
              <a:rPr lang="en-US" dirty="0" err="1"/>
              <a:t>Lewishaim</a:t>
            </a:r>
            <a:endParaRPr lang="en-US" dirty="0"/>
          </a:p>
        </c:rich>
      </c:tx>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Tabelle1!$B$1</c:f>
              <c:strCache>
                <c:ptCount val="1"/>
              </c:strCache>
            </c:strRef>
          </c:tx>
          <c:spPr>
            <a:solidFill>
              <a:schemeClr val="accent2"/>
            </a:solidFill>
            <a:ln>
              <a:noFill/>
            </a:ln>
            <a:effectLst/>
          </c:spPr>
          <c:invertIfNegative val="0"/>
          <c:cat>
            <c:strRef>
              <c:f>Tabelle1!$A$2:$A$6</c:f>
              <c:strCache>
                <c:ptCount val="5"/>
                <c:pt idx="0">
                  <c:v>Pub</c:v>
                </c:pt>
                <c:pt idx="1">
                  <c:v>Coffee Shop</c:v>
                </c:pt>
                <c:pt idx="2">
                  <c:v>Café</c:v>
                </c:pt>
                <c:pt idx="3">
                  <c:v>Park</c:v>
                </c:pt>
                <c:pt idx="4">
                  <c:v>Grocery Store</c:v>
                </c:pt>
              </c:strCache>
            </c:strRef>
          </c:cat>
          <c:val>
            <c:numRef>
              <c:f>Tabelle1!$B$2:$B$6</c:f>
              <c:numCache>
                <c:formatCode>General</c:formatCode>
                <c:ptCount val="5"/>
                <c:pt idx="0">
                  <c:v>425</c:v>
                </c:pt>
                <c:pt idx="1">
                  <c:v>302</c:v>
                </c:pt>
                <c:pt idx="2">
                  <c:v>296</c:v>
                </c:pt>
                <c:pt idx="3">
                  <c:v>221</c:v>
                </c:pt>
                <c:pt idx="4">
                  <c:v>161</c:v>
                </c:pt>
              </c:numCache>
            </c:numRef>
          </c:val>
          <c:extLst>
            <c:ext xmlns:c16="http://schemas.microsoft.com/office/drawing/2014/chart" uri="{C3380CC4-5D6E-409C-BE32-E72D297353CC}">
              <c16:uniqueId val="{00000000-766E-4E0B-9A7B-878DC2F708E8}"/>
            </c:ext>
          </c:extLst>
        </c:ser>
        <c:dLbls>
          <c:showLegendKey val="0"/>
          <c:showVal val="0"/>
          <c:showCatName val="0"/>
          <c:showSerName val="0"/>
          <c:showPercent val="0"/>
          <c:showBubbleSize val="0"/>
        </c:dLbls>
        <c:gapWidth val="267"/>
        <c:overlap val="-43"/>
        <c:axId val="1361623840"/>
        <c:axId val="1361657296"/>
      </c:barChart>
      <c:catAx>
        <c:axId val="1361623840"/>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361657296"/>
        <c:crosses val="autoZero"/>
        <c:auto val="1"/>
        <c:lblAlgn val="ctr"/>
        <c:lblOffset val="100"/>
        <c:noMultiLvlLbl val="0"/>
      </c:catAx>
      <c:valAx>
        <c:axId val="1361657296"/>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361623840"/>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dirty="0"/>
              <a:t>Amount of locations for multiple </a:t>
            </a:r>
            <a:r>
              <a:rPr lang="en-US" sz="1600" b="1" i="0" u="none" strike="noStrike" cap="none" normalizeH="0" baseline="0" dirty="0">
                <a:effectLst/>
              </a:rPr>
              <a:t>Neighborhoods</a:t>
            </a:r>
            <a:endParaRPr lang="en-US" dirty="0"/>
          </a:p>
        </c:rich>
      </c:tx>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Tabelle1!$B$1</c:f>
              <c:strCache>
                <c:ptCount val="1"/>
              </c:strCache>
            </c:strRef>
          </c:tx>
          <c:spPr>
            <a:solidFill>
              <a:schemeClr val="accent2"/>
            </a:solidFill>
            <a:ln>
              <a:noFill/>
            </a:ln>
            <a:effectLst/>
          </c:spPr>
          <c:invertIfNegative val="0"/>
          <c:cat>
            <c:strRef>
              <c:f>Tabelle1!$A$2:$A$6</c:f>
              <c:strCache>
                <c:ptCount val="5"/>
                <c:pt idx="0">
                  <c:v>Pub</c:v>
                </c:pt>
                <c:pt idx="1">
                  <c:v>Coffee Shop</c:v>
                </c:pt>
                <c:pt idx="2">
                  <c:v>Café</c:v>
                </c:pt>
                <c:pt idx="3">
                  <c:v>Park</c:v>
                </c:pt>
                <c:pt idx="4">
                  <c:v>Grocery Store</c:v>
                </c:pt>
              </c:strCache>
            </c:strRef>
          </c:cat>
          <c:val>
            <c:numRef>
              <c:f>Tabelle1!$B$2:$B$6</c:f>
              <c:numCache>
                <c:formatCode>General</c:formatCode>
                <c:ptCount val="5"/>
                <c:pt idx="0">
                  <c:v>425</c:v>
                </c:pt>
                <c:pt idx="1">
                  <c:v>302</c:v>
                </c:pt>
                <c:pt idx="2">
                  <c:v>296</c:v>
                </c:pt>
                <c:pt idx="3">
                  <c:v>221</c:v>
                </c:pt>
                <c:pt idx="4">
                  <c:v>161</c:v>
                </c:pt>
              </c:numCache>
            </c:numRef>
          </c:val>
          <c:extLst>
            <c:ext xmlns:c16="http://schemas.microsoft.com/office/drawing/2014/chart" uri="{C3380CC4-5D6E-409C-BE32-E72D297353CC}">
              <c16:uniqueId val="{00000000-8112-47AF-A660-891399C2EDA5}"/>
            </c:ext>
          </c:extLst>
        </c:ser>
        <c:dLbls>
          <c:showLegendKey val="0"/>
          <c:showVal val="0"/>
          <c:showCatName val="0"/>
          <c:showSerName val="0"/>
          <c:showPercent val="0"/>
          <c:showBubbleSize val="0"/>
        </c:dLbls>
        <c:gapWidth val="267"/>
        <c:overlap val="-43"/>
        <c:axId val="1361623840"/>
        <c:axId val="1361657296"/>
      </c:barChart>
      <c:catAx>
        <c:axId val="1361623840"/>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361657296"/>
        <c:crosses val="autoZero"/>
        <c:auto val="1"/>
        <c:lblAlgn val="ctr"/>
        <c:lblOffset val="100"/>
        <c:noMultiLvlLbl val="0"/>
      </c:catAx>
      <c:valAx>
        <c:axId val="1361657296"/>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361623840"/>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EB2869-624E-4083-9B86-F6D32E874BE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6091614-1A34-4D6E-99BE-BFE9247FA3C4}">
      <dgm:prSet/>
      <dgm:spPr/>
      <dgm:t>
        <a:bodyPr/>
        <a:lstStyle/>
        <a:p>
          <a:r>
            <a:rPr lang="en-US" dirty="0"/>
            <a:t>1. Introduction</a:t>
          </a:r>
        </a:p>
      </dgm:t>
    </dgm:pt>
    <dgm:pt modelId="{C9378533-7B09-44DD-8706-EF6538DA54E1}" type="parTrans" cxnId="{25330A6C-B253-457A-B352-03B98354EE0D}">
      <dgm:prSet/>
      <dgm:spPr/>
      <dgm:t>
        <a:bodyPr/>
        <a:lstStyle/>
        <a:p>
          <a:endParaRPr lang="en-US"/>
        </a:p>
      </dgm:t>
    </dgm:pt>
    <dgm:pt modelId="{69BADEDE-4E87-4BB5-B9A1-12A0A2911F92}" type="sibTrans" cxnId="{25330A6C-B253-457A-B352-03B98354EE0D}">
      <dgm:prSet/>
      <dgm:spPr/>
      <dgm:t>
        <a:bodyPr/>
        <a:lstStyle/>
        <a:p>
          <a:endParaRPr lang="en-US"/>
        </a:p>
      </dgm:t>
    </dgm:pt>
    <dgm:pt modelId="{E5EEB8A8-EE09-47AE-B48D-21F3614E4467}">
      <dgm:prSet/>
      <dgm:spPr/>
      <dgm:t>
        <a:bodyPr/>
        <a:lstStyle/>
        <a:p>
          <a:r>
            <a:rPr lang="en-US"/>
            <a:t>1.1. Problem Description</a:t>
          </a:r>
        </a:p>
      </dgm:t>
    </dgm:pt>
    <dgm:pt modelId="{06BBDE7C-41AD-4710-912E-CD99A0A3723A}" type="parTrans" cxnId="{EE2CAC95-E527-47D0-B48D-AEE0EB883B3A}">
      <dgm:prSet/>
      <dgm:spPr/>
      <dgm:t>
        <a:bodyPr/>
        <a:lstStyle/>
        <a:p>
          <a:endParaRPr lang="en-US"/>
        </a:p>
      </dgm:t>
    </dgm:pt>
    <dgm:pt modelId="{DE14797F-4768-4EF8-8423-4CBCD45D5FD4}" type="sibTrans" cxnId="{EE2CAC95-E527-47D0-B48D-AEE0EB883B3A}">
      <dgm:prSet/>
      <dgm:spPr/>
      <dgm:t>
        <a:bodyPr/>
        <a:lstStyle/>
        <a:p>
          <a:endParaRPr lang="en-US"/>
        </a:p>
      </dgm:t>
    </dgm:pt>
    <dgm:pt modelId="{E2D0B18C-F533-4804-A3EC-BD342ADABF65}">
      <dgm:prSet/>
      <dgm:spPr/>
      <dgm:t>
        <a:bodyPr/>
        <a:lstStyle/>
        <a:p>
          <a:r>
            <a:rPr lang="en-US"/>
            <a:t>1.2 Background and Motivation</a:t>
          </a:r>
        </a:p>
      </dgm:t>
    </dgm:pt>
    <dgm:pt modelId="{0215459E-FCF5-4079-B59F-47E0E001B48D}" type="parTrans" cxnId="{B01C62DA-F5A4-4751-893A-2397DEF421CD}">
      <dgm:prSet/>
      <dgm:spPr/>
      <dgm:t>
        <a:bodyPr/>
        <a:lstStyle/>
        <a:p>
          <a:endParaRPr lang="en-US"/>
        </a:p>
      </dgm:t>
    </dgm:pt>
    <dgm:pt modelId="{9902AAFE-D876-43DC-8DB7-AE9B4A9D2C6F}" type="sibTrans" cxnId="{B01C62DA-F5A4-4751-893A-2397DEF421CD}">
      <dgm:prSet/>
      <dgm:spPr/>
      <dgm:t>
        <a:bodyPr/>
        <a:lstStyle/>
        <a:p>
          <a:endParaRPr lang="en-US"/>
        </a:p>
      </dgm:t>
    </dgm:pt>
    <dgm:pt modelId="{C67B5EEE-AB00-4313-A751-E5126A1B8395}">
      <dgm:prSet/>
      <dgm:spPr/>
      <dgm:t>
        <a:bodyPr/>
        <a:lstStyle/>
        <a:p>
          <a:r>
            <a:rPr lang="en-US"/>
            <a:t>1.3. Possible Audience</a:t>
          </a:r>
        </a:p>
      </dgm:t>
    </dgm:pt>
    <dgm:pt modelId="{ED584F53-946D-4D19-A255-362937A8B3B4}" type="parTrans" cxnId="{117B22D0-ECA9-44A3-88E3-44D1105A9E80}">
      <dgm:prSet/>
      <dgm:spPr/>
      <dgm:t>
        <a:bodyPr/>
        <a:lstStyle/>
        <a:p>
          <a:endParaRPr lang="en-US"/>
        </a:p>
      </dgm:t>
    </dgm:pt>
    <dgm:pt modelId="{84C118B8-5649-442D-B3E5-B8E90C3C4A71}" type="sibTrans" cxnId="{117B22D0-ECA9-44A3-88E3-44D1105A9E80}">
      <dgm:prSet/>
      <dgm:spPr/>
      <dgm:t>
        <a:bodyPr/>
        <a:lstStyle/>
        <a:p>
          <a:endParaRPr lang="en-US"/>
        </a:p>
      </dgm:t>
    </dgm:pt>
    <dgm:pt modelId="{90CE0103-FAE6-489A-B0F4-A8851765BC2D}">
      <dgm:prSet/>
      <dgm:spPr/>
      <dgm:t>
        <a:bodyPr/>
        <a:lstStyle/>
        <a:p>
          <a:r>
            <a:rPr lang="en-US"/>
            <a:t>2. Data</a:t>
          </a:r>
        </a:p>
      </dgm:t>
    </dgm:pt>
    <dgm:pt modelId="{0713B1B1-2C7E-4000-AD83-BF2F2E87C09F}" type="parTrans" cxnId="{26013AF1-7A24-4921-977A-E593E2276E23}">
      <dgm:prSet/>
      <dgm:spPr/>
      <dgm:t>
        <a:bodyPr/>
        <a:lstStyle/>
        <a:p>
          <a:endParaRPr lang="en-US"/>
        </a:p>
      </dgm:t>
    </dgm:pt>
    <dgm:pt modelId="{09C98598-DD8E-4DD1-A8E0-748BD3131F43}" type="sibTrans" cxnId="{26013AF1-7A24-4921-977A-E593E2276E23}">
      <dgm:prSet/>
      <dgm:spPr/>
      <dgm:t>
        <a:bodyPr/>
        <a:lstStyle/>
        <a:p>
          <a:endParaRPr lang="en-US"/>
        </a:p>
      </dgm:t>
    </dgm:pt>
    <dgm:pt modelId="{ABF707DA-5C8A-411E-AE4D-F84373A58BAB}">
      <dgm:prSet/>
      <dgm:spPr/>
      <dgm:t>
        <a:bodyPr/>
        <a:lstStyle/>
        <a:p>
          <a:r>
            <a:rPr lang="en-US" dirty="0"/>
            <a:t>2.1 Description of Data</a:t>
          </a:r>
        </a:p>
      </dgm:t>
    </dgm:pt>
    <dgm:pt modelId="{A9A0E852-1EE5-4B29-96CB-7B9EEC82192B}" type="parTrans" cxnId="{E6EE16EB-5871-4F1B-856B-871BFCEB87C8}">
      <dgm:prSet/>
      <dgm:spPr/>
      <dgm:t>
        <a:bodyPr/>
        <a:lstStyle/>
        <a:p>
          <a:endParaRPr lang="en-US"/>
        </a:p>
      </dgm:t>
    </dgm:pt>
    <dgm:pt modelId="{CFD483A5-CF96-4B31-B199-2D5EA30490E2}" type="sibTrans" cxnId="{E6EE16EB-5871-4F1B-856B-871BFCEB87C8}">
      <dgm:prSet/>
      <dgm:spPr/>
      <dgm:t>
        <a:bodyPr/>
        <a:lstStyle/>
        <a:p>
          <a:endParaRPr lang="en-US"/>
        </a:p>
      </dgm:t>
    </dgm:pt>
    <dgm:pt modelId="{238BCFD9-A54F-4417-B50F-B45DE43DB375}">
      <dgm:prSet/>
      <dgm:spPr/>
      <dgm:t>
        <a:bodyPr/>
        <a:lstStyle/>
        <a:p>
          <a:r>
            <a:rPr lang="en-US"/>
            <a:t>3. Methology </a:t>
          </a:r>
        </a:p>
      </dgm:t>
    </dgm:pt>
    <dgm:pt modelId="{6CA59F40-BE81-499A-B805-BC6EE7AED3F0}" type="parTrans" cxnId="{8FB8221D-698B-4897-B3E1-5E1FBD9073DB}">
      <dgm:prSet/>
      <dgm:spPr/>
      <dgm:t>
        <a:bodyPr/>
        <a:lstStyle/>
        <a:p>
          <a:endParaRPr lang="en-US"/>
        </a:p>
      </dgm:t>
    </dgm:pt>
    <dgm:pt modelId="{CFD66930-D00A-4AD7-8AD8-EC405601D5B0}" type="sibTrans" cxnId="{8FB8221D-698B-4897-B3E1-5E1FBD9073DB}">
      <dgm:prSet/>
      <dgm:spPr/>
      <dgm:t>
        <a:bodyPr/>
        <a:lstStyle/>
        <a:p>
          <a:endParaRPr lang="en-US"/>
        </a:p>
      </dgm:t>
    </dgm:pt>
    <dgm:pt modelId="{E3245149-83DC-4840-B1A6-2CA76D0150D7}">
      <dgm:prSet/>
      <dgm:spPr/>
      <dgm:t>
        <a:bodyPr/>
        <a:lstStyle/>
        <a:p>
          <a:r>
            <a:rPr lang="en-US" dirty="0"/>
            <a:t>3.1. Single </a:t>
          </a:r>
          <a:r>
            <a:rPr lang="en-US" dirty="0" err="1"/>
            <a:t>Neighbourhood</a:t>
          </a:r>
          <a:endParaRPr lang="en-US" dirty="0"/>
        </a:p>
      </dgm:t>
    </dgm:pt>
    <dgm:pt modelId="{B315EA64-02DE-4875-BCFB-CAA2190DDE2A}" type="parTrans" cxnId="{EB70158A-DA6C-4D30-91F4-F1855B0A5AA5}">
      <dgm:prSet/>
      <dgm:spPr/>
      <dgm:t>
        <a:bodyPr/>
        <a:lstStyle/>
        <a:p>
          <a:endParaRPr lang="en-US"/>
        </a:p>
      </dgm:t>
    </dgm:pt>
    <dgm:pt modelId="{7913D2EB-D14D-4E81-9838-3E2A4ED2BEEA}" type="sibTrans" cxnId="{EB70158A-DA6C-4D30-91F4-F1855B0A5AA5}">
      <dgm:prSet/>
      <dgm:spPr/>
      <dgm:t>
        <a:bodyPr/>
        <a:lstStyle/>
        <a:p>
          <a:endParaRPr lang="en-US"/>
        </a:p>
      </dgm:t>
    </dgm:pt>
    <dgm:pt modelId="{7C1EEB59-36F6-409C-B6FE-93EB8C1BF06A}">
      <dgm:prSet/>
      <dgm:spPr/>
      <dgm:t>
        <a:bodyPr/>
        <a:lstStyle/>
        <a:p>
          <a:r>
            <a:rPr lang="en-US" dirty="0"/>
            <a:t>3.2. Multiple </a:t>
          </a:r>
          <a:r>
            <a:rPr lang="en-US" dirty="0" err="1"/>
            <a:t>Neighbourhood</a:t>
          </a:r>
          <a:r>
            <a:rPr lang="en-US" dirty="0"/>
            <a:t>.</a:t>
          </a:r>
        </a:p>
      </dgm:t>
    </dgm:pt>
    <dgm:pt modelId="{9A59B114-84F0-4676-A6B2-68B9079CB6D6}" type="parTrans" cxnId="{10F008B2-11A8-415B-8731-AFD37001BF42}">
      <dgm:prSet/>
      <dgm:spPr/>
      <dgm:t>
        <a:bodyPr/>
        <a:lstStyle/>
        <a:p>
          <a:endParaRPr lang="en-US"/>
        </a:p>
      </dgm:t>
    </dgm:pt>
    <dgm:pt modelId="{CA64D917-DBED-4BC5-A769-5B84DB5A6E22}" type="sibTrans" cxnId="{10F008B2-11A8-415B-8731-AFD37001BF42}">
      <dgm:prSet/>
      <dgm:spPr/>
      <dgm:t>
        <a:bodyPr/>
        <a:lstStyle/>
        <a:p>
          <a:endParaRPr lang="en-US"/>
        </a:p>
      </dgm:t>
    </dgm:pt>
    <dgm:pt modelId="{5FAD6878-BAFA-49D4-9C2A-21380904D4B9}">
      <dgm:prSet/>
      <dgm:spPr/>
      <dgm:t>
        <a:bodyPr/>
        <a:lstStyle/>
        <a:p>
          <a:r>
            <a:rPr lang="en-US" dirty="0"/>
            <a:t>4. Results and Conclusion</a:t>
          </a:r>
        </a:p>
      </dgm:t>
    </dgm:pt>
    <dgm:pt modelId="{002F8C83-C686-4171-9D19-11481EC744D1}" type="parTrans" cxnId="{EDD8C877-2264-4DD7-9A3E-E08FCEC583F4}">
      <dgm:prSet/>
      <dgm:spPr/>
      <dgm:t>
        <a:bodyPr/>
        <a:lstStyle/>
        <a:p>
          <a:endParaRPr lang="en-US"/>
        </a:p>
      </dgm:t>
    </dgm:pt>
    <dgm:pt modelId="{40529CF3-2ECA-42A5-9863-B047A01EA893}" type="sibTrans" cxnId="{EDD8C877-2264-4DD7-9A3E-E08FCEC583F4}">
      <dgm:prSet/>
      <dgm:spPr/>
      <dgm:t>
        <a:bodyPr/>
        <a:lstStyle/>
        <a:p>
          <a:endParaRPr lang="en-US"/>
        </a:p>
      </dgm:t>
    </dgm:pt>
    <dgm:pt modelId="{598B3F3F-F196-435A-8705-A33666D6A325}" type="pres">
      <dgm:prSet presAssocID="{69EB2869-624E-4083-9B86-F6D32E874BE2}" presName="root" presStyleCnt="0">
        <dgm:presLayoutVars>
          <dgm:dir/>
          <dgm:resizeHandles val="exact"/>
        </dgm:presLayoutVars>
      </dgm:prSet>
      <dgm:spPr/>
      <dgm:t>
        <a:bodyPr/>
        <a:lstStyle/>
        <a:p>
          <a:endParaRPr lang="en-US"/>
        </a:p>
      </dgm:t>
    </dgm:pt>
    <dgm:pt modelId="{7B03A849-509C-464B-86AF-3C721C4BCE97}" type="pres">
      <dgm:prSet presAssocID="{76091614-1A34-4D6E-99BE-BFE9247FA3C4}" presName="compNode" presStyleCnt="0"/>
      <dgm:spPr/>
    </dgm:pt>
    <dgm:pt modelId="{9B272565-741E-488C-950F-9A949C99F4BA}" type="pres">
      <dgm:prSet presAssocID="{76091614-1A34-4D6E-99BE-BFE9247FA3C4}" presName="bgRect" presStyleLbl="bgShp" presStyleIdx="0" presStyleCnt="4"/>
      <dgm:spPr/>
    </dgm:pt>
    <dgm:pt modelId="{49DC7ABD-E1A3-4654-9005-488498678194}" type="pres">
      <dgm:prSet presAssocID="{76091614-1A34-4D6E-99BE-BFE9247FA3C4}" presName="iconRect" presStyleLbl="node1" presStyleIdx="0" presStyleCnt="4"/>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Lightbulb"/>
        </a:ext>
      </dgm:extLst>
    </dgm:pt>
    <dgm:pt modelId="{58509C60-5D22-4DE2-8504-FBCAA93793C9}" type="pres">
      <dgm:prSet presAssocID="{76091614-1A34-4D6E-99BE-BFE9247FA3C4}" presName="spaceRect" presStyleCnt="0"/>
      <dgm:spPr/>
    </dgm:pt>
    <dgm:pt modelId="{ED2ACDB5-DE8B-4698-849A-153C4A624F27}" type="pres">
      <dgm:prSet presAssocID="{76091614-1A34-4D6E-99BE-BFE9247FA3C4}" presName="parTx" presStyleLbl="revTx" presStyleIdx="0" presStyleCnt="7">
        <dgm:presLayoutVars>
          <dgm:chMax val="0"/>
          <dgm:chPref val="0"/>
        </dgm:presLayoutVars>
      </dgm:prSet>
      <dgm:spPr/>
      <dgm:t>
        <a:bodyPr/>
        <a:lstStyle/>
        <a:p>
          <a:endParaRPr lang="en-US"/>
        </a:p>
      </dgm:t>
    </dgm:pt>
    <dgm:pt modelId="{4C9D0285-3004-4BD6-9D9D-F5D00DD4E60F}" type="pres">
      <dgm:prSet presAssocID="{76091614-1A34-4D6E-99BE-BFE9247FA3C4}" presName="desTx" presStyleLbl="revTx" presStyleIdx="1" presStyleCnt="7">
        <dgm:presLayoutVars/>
      </dgm:prSet>
      <dgm:spPr/>
      <dgm:t>
        <a:bodyPr/>
        <a:lstStyle/>
        <a:p>
          <a:endParaRPr lang="en-US"/>
        </a:p>
      </dgm:t>
    </dgm:pt>
    <dgm:pt modelId="{BA1CECB6-339E-4148-A0B5-FFF8B9F5B147}" type="pres">
      <dgm:prSet presAssocID="{69BADEDE-4E87-4BB5-B9A1-12A0A2911F92}" presName="sibTrans" presStyleCnt="0"/>
      <dgm:spPr/>
    </dgm:pt>
    <dgm:pt modelId="{AE8FD035-7BB8-4167-8A51-2C2800E6A74C}" type="pres">
      <dgm:prSet presAssocID="{90CE0103-FAE6-489A-B0F4-A8851765BC2D}" presName="compNode" presStyleCnt="0"/>
      <dgm:spPr/>
    </dgm:pt>
    <dgm:pt modelId="{33B7ACD3-6805-4BB4-B793-39E0B5BFDA67}" type="pres">
      <dgm:prSet presAssocID="{90CE0103-FAE6-489A-B0F4-A8851765BC2D}" presName="bgRect" presStyleLbl="bgShp" presStyleIdx="1" presStyleCnt="4"/>
      <dgm:spPr/>
    </dgm:pt>
    <dgm:pt modelId="{FD4931AC-D1FF-4863-85FA-3A2A53101455}" type="pres">
      <dgm:prSet presAssocID="{90CE0103-FAE6-489A-B0F4-A8851765BC2D}" presName="iconRect" presStyleLbl="node1" presStyleIdx="1" presStyleCnt="4"/>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Database"/>
        </a:ext>
      </dgm:extLst>
    </dgm:pt>
    <dgm:pt modelId="{F4BBADFD-32B1-4771-B97F-80E5C96793F2}" type="pres">
      <dgm:prSet presAssocID="{90CE0103-FAE6-489A-B0F4-A8851765BC2D}" presName="spaceRect" presStyleCnt="0"/>
      <dgm:spPr/>
    </dgm:pt>
    <dgm:pt modelId="{77282EA3-A7E0-4BD3-9A34-0905E74CA640}" type="pres">
      <dgm:prSet presAssocID="{90CE0103-FAE6-489A-B0F4-A8851765BC2D}" presName="parTx" presStyleLbl="revTx" presStyleIdx="2" presStyleCnt="7">
        <dgm:presLayoutVars>
          <dgm:chMax val="0"/>
          <dgm:chPref val="0"/>
        </dgm:presLayoutVars>
      </dgm:prSet>
      <dgm:spPr/>
      <dgm:t>
        <a:bodyPr/>
        <a:lstStyle/>
        <a:p>
          <a:endParaRPr lang="en-US"/>
        </a:p>
      </dgm:t>
    </dgm:pt>
    <dgm:pt modelId="{82A5C150-4BEE-4B04-8F35-869B9922A381}" type="pres">
      <dgm:prSet presAssocID="{90CE0103-FAE6-489A-B0F4-A8851765BC2D}" presName="desTx" presStyleLbl="revTx" presStyleIdx="3" presStyleCnt="7">
        <dgm:presLayoutVars/>
      </dgm:prSet>
      <dgm:spPr/>
      <dgm:t>
        <a:bodyPr/>
        <a:lstStyle/>
        <a:p>
          <a:endParaRPr lang="en-US"/>
        </a:p>
      </dgm:t>
    </dgm:pt>
    <dgm:pt modelId="{0E68089E-4159-477F-80B5-E98FC0AA66C4}" type="pres">
      <dgm:prSet presAssocID="{09C98598-DD8E-4DD1-A8E0-748BD3131F43}" presName="sibTrans" presStyleCnt="0"/>
      <dgm:spPr/>
    </dgm:pt>
    <dgm:pt modelId="{68DF42D0-8C93-4221-9E67-76A9A472B63E}" type="pres">
      <dgm:prSet presAssocID="{238BCFD9-A54F-4417-B50F-B45DE43DB375}" presName="compNode" presStyleCnt="0"/>
      <dgm:spPr/>
    </dgm:pt>
    <dgm:pt modelId="{273C63AB-7AA3-4A2C-A576-C2A825A7BD17}" type="pres">
      <dgm:prSet presAssocID="{238BCFD9-A54F-4417-B50F-B45DE43DB375}" presName="bgRect" presStyleLbl="bgShp" presStyleIdx="2" presStyleCnt="4"/>
      <dgm:spPr/>
    </dgm:pt>
    <dgm:pt modelId="{C81EE428-EAC1-4B2A-8DAE-FE54C4E7214F}" type="pres">
      <dgm:prSet presAssocID="{238BCFD9-A54F-4417-B50F-B45DE43DB375}" presName="iconRect" presStyleLbl="node1" presStyleIdx="2" presStyleCnt="4"/>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House"/>
        </a:ext>
      </dgm:extLst>
    </dgm:pt>
    <dgm:pt modelId="{83AA6BB5-16D9-417A-B8FC-DB41C8B38543}" type="pres">
      <dgm:prSet presAssocID="{238BCFD9-A54F-4417-B50F-B45DE43DB375}" presName="spaceRect" presStyleCnt="0"/>
      <dgm:spPr/>
    </dgm:pt>
    <dgm:pt modelId="{49D4B601-B00F-4DF2-A0D5-1729A1B16B26}" type="pres">
      <dgm:prSet presAssocID="{238BCFD9-A54F-4417-B50F-B45DE43DB375}" presName="parTx" presStyleLbl="revTx" presStyleIdx="4" presStyleCnt="7">
        <dgm:presLayoutVars>
          <dgm:chMax val="0"/>
          <dgm:chPref val="0"/>
        </dgm:presLayoutVars>
      </dgm:prSet>
      <dgm:spPr/>
      <dgm:t>
        <a:bodyPr/>
        <a:lstStyle/>
        <a:p>
          <a:endParaRPr lang="en-US"/>
        </a:p>
      </dgm:t>
    </dgm:pt>
    <dgm:pt modelId="{4A0D3EA0-08D9-4E8F-B4C7-9EB35FFF7F85}" type="pres">
      <dgm:prSet presAssocID="{238BCFD9-A54F-4417-B50F-B45DE43DB375}" presName="desTx" presStyleLbl="revTx" presStyleIdx="5" presStyleCnt="7">
        <dgm:presLayoutVars/>
      </dgm:prSet>
      <dgm:spPr/>
      <dgm:t>
        <a:bodyPr/>
        <a:lstStyle/>
        <a:p>
          <a:endParaRPr lang="en-US"/>
        </a:p>
      </dgm:t>
    </dgm:pt>
    <dgm:pt modelId="{0B360F04-FB49-46B7-A047-3A4D993E639D}" type="pres">
      <dgm:prSet presAssocID="{CFD66930-D00A-4AD7-8AD8-EC405601D5B0}" presName="sibTrans" presStyleCnt="0"/>
      <dgm:spPr/>
    </dgm:pt>
    <dgm:pt modelId="{ADA6E81E-F22B-4D14-A36C-EEDC2110F899}" type="pres">
      <dgm:prSet presAssocID="{5FAD6878-BAFA-49D4-9C2A-21380904D4B9}" presName="compNode" presStyleCnt="0"/>
      <dgm:spPr/>
    </dgm:pt>
    <dgm:pt modelId="{95158381-5B4C-45AB-A638-614BFF72A5AE}" type="pres">
      <dgm:prSet presAssocID="{5FAD6878-BAFA-49D4-9C2A-21380904D4B9}" presName="bgRect" presStyleLbl="bgShp" presStyleIdx="3" presStyleCnt="4"/>
      <dgm:spPr/>
    </dgm:pt>
    <dgm:pt modelId="{D0D709C0-76C3-4CCF-9664-8C3D314F5B61}" type="pres">
      <dgm:prSet presAssocID="{5FAD6878-BAFA-49D4-9C2A-21380904D4B9}" presName="iconRect" presStyleLbl="node1" presStyleIdx="3" presStyleCnt="4"/>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Checkmark"/>
        </a:ext>
      </dgm:extLst>
    </dgm:pt>
    <dgm:pt modelId="{2904A26B-3264-409A-8F60-1E3715C12FD5}" type="pres">
      <dgm:prSet presAssocID="{5FAD6878-BAFA-49D4-9C2A-21380904D4B9}" presName="spaceRect" presStyleCnt="0"/>
      <dgm:spPr/>
    </dgm:pt>
    <dgm:pt modelId="{BD6F9C9B-B18D-4D57-91DC-F66B56BCF41C}" type="pres">
      <dgm:prSet presAssocID="{5FAD6878-BAFA-49D4-9C2A-21380904D4B9}" presName="parTx" presStyleLbl="revTx" presStyleIdx="6" presStyleCnt="7">
        <dgm:presLayoutVars>
          <dgm:chMax val="0"/>
          <dgm:chPref val="0"/>
        </dgm:presLayoutVars>
      </dgm:prSet>
      <dgm:spPr/>
      <dgm:t>
        <a:bodyPr/>
        <a:lstStyle/>
        <a:p>
          <a:endParaRPr lang="en-US"/>
        </a:p>
      </dgm:t>
    </dgm:pt>
  </dgm:ptLst>
  <dgm:cxnLst>
    <dgm:cxn modelId="{DBAEDA7E-D0FF-4CE5-92CE-0C5EDADD753D}" type="presOf" srcId="{90CE0103-FAE6-489A-B0F4-A8851765BC2D}" destId="{77282EA3-A7E0-4BD3-9A34-0905E74CA640}" srcOrd="0" destOrd="0" presId="urn:microsoft.com/office/officeart/2018/2/layout/IconVerticalSolidList"/>
    <dgm:cxn modelId="{9A607B41-55C0-47C5-BC50-80311C4EDD5C}" type="presOf" srcId="{76091614-1A34-4D6E-99BE-BFE9247FA3C4}" destId="{ED2ACDB5-DE8B-4698-849A-153C4A624F27}" srcOrd="0" destOrd="0" presId="urn:microsoft.com/office/officeart/2018/2/layout/IconVerticalSolidList"/>
    <dgm:cxn modelId="{F21AAE55-9601-42FB-8285-E96DB53B9DB2}" type="presOf" srcId="{7C1EEB59-36F6-409C-B6FE-93EB8C1BF06A}" destId="{4A0D3EA0-08D9-4E8F-B4C7-9EB35FFF7F85}" srcOrd="0" destOrd="1" presId="urn:microsoft.com/office/officeart/2018/2/layout/IconVerticalSolidList"/>
    <dgm:cxn modelId="{EB70158A-DA6C-4D30-91F4-F1855B0A5AA5}" srcId="{238BCFD9-A54F-4417-B50F-B45DE43DB375}" destId="{E3245149-83DC-4840-B1A6-2CA76D0150D7}" srcOrd="0" destOrd="0" parTransId="{B315EA64-02DE-4875-BCFB-CAA2190DDE2A}" sibTransId="{7913D2EB-D14D-4E81-9838-3E2A4ED2BEEA}"/>
    <dgm:cxn modelId="{B01C62DA-F5A4-4751-893A-2397DEF421CD}" srcId="{76091614-1A34-4D6E-99BE-BFE9247FA3C4}" destId="{E2D0B18C-F533-4804-A3EC-BD342ADABF65}" srcOrd="1" destOrd="0" parTransId="{0215459E-FCF5-4079-B59F-47E0E001B48D}" sibTransId="{9902AAFE-D876-43DC-8DB7-AE9B4A9D2C6F}"/>
    <dgm:cxn modelId="{83B56105-1D6B-46BD-AFB0-4D59077457FF}" type="presOf" srcId="{ABF707DA-5C8A-411E-AE4D-F84373A58BAB}" destId="{82A5C150-4BEE-4B04-8F35-869B9922A381}" srcOrd="0" destOrd="0" presId="urn:microsoft.com/office/officeart/2018/2/layout/IconVerticalSolidList"/>
    <dgm:cxn modelId="{8F30AF77-202C-4F6D-8EE0-9C3F315092F8}" type="presOf" srcId="{E3245149-83DC-4840-B1A6-2CA76D0150D7}" destId="{4A0D3EA0-08D9-4E8F-B4C7-9EB35FFF7F85}" srcOrd="0" destOrd="0" presId="urn:microsoft.com/office/officeart/2018/2/layout/IconVerticalSolidList"/>
    <dgm:cxn modelId="{EDD8C877-2264-4DD7-9A3E-E08FCEC583F4}" srcId="{69EB2869-624E-4083-9B86-F6D32E874BE2}" destId="{5FAD6878-BAFA-49D4-9C2A-21380904D4B9}" srcOrd="3" destOrd="0" parTransId="{002F8C83-C686-4171-9D19-11481EC744D1}" sibTransId="{40529CF3-2ECA-42A5-9863-B047A01EA893}"/>
    <dgm:cxn modelId="{EE2CAC95-E527-47D0-B48D-AEE0EB883B3A}" srcId="{76091614-1A34-4D6E-99BE-BFE9247FA3C4}" destId="{E5EEB8A8-EE09-47AE-B48D-21F3614E4467}" srcOrd="0" destOrd="0" parTransId="{06BBDE7C-41AD-4710-912E-CD99A0A3723A}" sibTransId="{DE14797F-4768-4EF8-8423-4CBCD45D5FD4}"/>
    <dgm:cxn modelId="{8E21E82E-DBB4-4D14-83A1-4BD680A51F85}" type="presOf" srcId="{E5EEB8A8-EE09-47AE-B48D-21F3614E4467}" destId="{4C9D0285-3004-4BD6-9D9D-F5D00DD4E60F}" srcOrd="0" destOrd="0" presId="urn:microsoft.com/office/officeart/2018/2/layout/IconVerticalSolidList"/>
    <dgm:cxn modelId="{10F008B2-11A8-415B-8731-AFD37001BF42}" srcId="{238BCFD9-A54F-4417-B50F-B45DE43DB375}" destId="{7C1EEB59-36F6-409C-B6FE-93EB8C1BF06A}" srcOrd="1" destOrd="0" parTransId="{9A59B114-84F0-4676-A6B2-68B9079CB6D6}" sibTransId="{CA64D917-DBED-4BC5-A769-5B84DB5A6E22}"/>
    <dgm:cxn modelId="{E6EE16EB-5871-4F1B-856B-871BFCEB87C8}" srcId="{90CE0103-FAE6-489A-B0F4-A8851765BC2D}" destId="{ABF707DA-5C8A-411E-AE4D-F84373A58BAB}" srcOrd="0" destOrd="0" parTransId="{A9A0E852-1EE5-4B29-96CB-7B9EEC82192B}" sibTransId="{CFD483A5-CF96-4B31-B199-2D5EA30490E2}"/>
    <dgm:cxn modelId="{8FB8221D-698B-4897-B3E1-5E1FBD9073DB}" srcId="{69EB2869-624E-4083-9B86-F6D32E874BE2}" destId="{238BCFD9-A54F-4417-B50F-B45DE43DB375}" srcOrd="2" destOrd="0" parTransId="{6CA59F40-BE81-499A-B805-BC6EE7AED3F0}" sibTransId="{CFD66930-D00A-4AD7-8AD8-EC405601D5B0}"/>
    <dgm:cxn modelId="{EAD596B8-9068-4411-92AD-7467C992D0C2}" type="presOf" srcId="{238BCFD9-A54F-4417-B50F-B45DE43DB375}" destId="{49D4B601-B00F-4DF2-A0D5-1729A1B16B26}" srcOrd="0" destOrd="0" presId="urn:microsoft.com/office/officeart/2018/2/layout/IconVerticalSolidList"/>
    <dgm:cxn modelId="{26013AF1-7A24-4921-977A-E593E2276E23}" srcId="{69EB2869-624E-4083-9B86-F6D32E874BE2}" destId="{90CE0103-FAE6-489A-B0F4-A8851765BC2D}" srcOrd="1" destOrd="0" parTransId="{0713B1B1-2C7E-4000-AD83-BF2F2E87C09F}" sibTransId="{09C98598-DD8E-4DD1-A8E0-748BD3131F43}"/>
    <dgm:cxn modelId="{117B22D0-ECA9-44A3-88E3-44D1105A9E80}" srcId="{76091614-1A34-4D6E-99BE-BFE9247FA3C4}" destId="{C67B5EEE-AB00-4313-A751-E5126A1B8395}" srcOrd="2" destOrd="0" parTransId="{ED584F53-946D-4D19-A255-362937A8B3B4}" sibTransId="{84C118B8-5649-442D-B3E5-B8E90C3C4A71}"/>
    <dgm:cxn modelId="{F069977F-A574-4AC1-886A-83CE69B1170D}" type="presOf" srcId="{C67B5EEE-AB00-4313-A751-E5126A1B8395}" destId="{4C9D0285-3004-4BD6-9D9D-F5D00DD4E60F}" srcOrd="0" destOrd="2" presId="urn:microsoft.com/office/officeart/2018/2/layout/IconVerticalSolidList"/>
    <dgm:cxn modelId="{57C9AA12-574B-4ED7-9F4C-5A2F4CA06C1E}" type="presOf" srcId="{E2D0B18C-F533-4804-A3EC-BD342ADABF65}" destId="{4C9D0285-3004-4BD6-9D9D-F5D00DD4E60F}" srcOrd="0" destOrd="1" presId="urn:microsoft.com/office/officeart/2018/2/layout/IconVerticalSolidList"/>
    <dgm:cxn modelId="{5DCEEA63-7AB8-4734-ADAF-980A53255433}" type="presOf" srcId="{5FAD6878-BAFA-49D4-9C2A-21380904D4B9}" destId="{BD6F9C9B-B18D-4D57-91DC-F66B56BCF41C}" srcOrd="0" destOrd="0" presId="urn:microsoft.com/office/officeart/2018/2/layout/IconVerticalSolidList"/>
    <dgm:cxn modelId="{8716C2E0-14B4-414C-8EFE-4AD7654E108C}" type="presOf" srcId="{69EB2869-624E-4083-9B86-F6D32E874BE2}" destId="{598B3F3F-F196-435A-8705-A33666D6A325}" srcOrd="0" destOrd="0" presId="urn:microsoft.com/office/officeart/2018/2/layout/IconVerticalSolidList"/>
    <dgm:cxn modelId="{25330A6C-B253-457A-B352-03B98354EE0D}" srcId="{69EB2869-624E-4083-9B86-F6D32E874BE2}" destId="{76091614-1A34-4D6E-99BE-BFE9247FA3C4}" srcOrd="0" destOrd="0" parTransId="{C9378533-7B09-44DD-8706-EF6538DA54E1}" sibTransId="{69BADEDE-4E87-4BB5-B9A1-12A0A2911F92}"/>
    <dgm:cxn modelId="{17ED461C-7C06-4F9A-872C-6C02B5F825C5}" type="presParOf" srcId="{598B3F3F-F196-435A-8705-A33666D6A325}" destId="{7B03A849-509C-464B-86AF-3C721C4BCE97}" srcOrd="0" destOrd="0" presId="urn:microsoft.com/office/officeart/2018/2/layout/IconVerticalSolidList"/>
    <dgm:cxn modelId="{6E6E7483-475E-490E-BC8B-6B609F3C8C3A}" type="presParOf" srcId="{7B03A849-509C-464B-86AF-3C721C4BCE97}" destId="{9B272565-741E-488C-950F-9A949C99F4BA}" srcOrd="0" destOrd="0" presId="urn:microsoft.com/office/officeart/2018/2/layout/IconVerticalSolidList"/>
    <dgm:cxn modelId="{D853CED2-E496-419D-BA39-B95EFB04F34C}" type="presParOf" srcId="{7B03A849-509C-464B-86AF-3C721C4BCE97}" destId="{49DC7ABD-E1A3-4654-9005-488498678194}" srcOrd="1" destOrd="0" presId="urn:microsoft.com/office/officeart/2018/2/layout/IconVerticalSolidList"/>
    <dgm:cxn modelId="{8E8E0833-DCF8-4D96-9BCB-2270BD239E11}" type="presParOf" srcId="{7B03A849-509C-464B-86AF-3C721C4BCE97}" destId="{58509C60-5D22-4DE2-8504-FBCAA93793C9}" srcOrd="2" destOrd="0" presId="urn:microsoft.com/office/officeart/2018/2/layout/IconVerticalSolidList"/>
    <dgm:cxn modelId="{6BAF1EF0-30E4-4210-9537-8CCDE6171D66}" type="presParOf" srcId="{7B03A849-509C-464B-86AF-3C721C4BCE97}" destId="{ED2ACDB5-DE8B-4698-849A-153C4A624F27}" srcOrd="3" destOrd="0" presId="urn:microsoft.com/office/officeart/2018/2/layout/IconVerticalSolidList"/>
    <dgm:cxn modelId="{2B39447C-A0B9-472D-BFD3-C3AD7A6F9D36}" type="presParOf" srcId="{7B03A849-509C-464B-86AF-3C721C4BCE97}" destId="{4C9D0285-3004-4BD6-9D9D-F5D00DD4E60F}" srcOrd="4" destOrd="0" presId="urn:microsoft.com/office/officeart/2018/2/layout/IconVerticalSolidList"/>
    <dgm:cxn modelId="{E71D2E8F-FD52-43A3-B7FF-9DE4F5F71963}" type="presParOf" srcId="{598B3F3F-F196-435A-8705-A33666D6A325}" destId="{BA1CECB6-339E-4148-A0B5-FFF8B9F5B147}" srcOrd="1" destOrd="0" presId="urn:microsoft.com/office/officeart/2018/2/layout/IconVerticalSolidList"/>
    <dgm:cxn modelId="{695ED708-4C04-4ABC-BDD6-7C562A0FC3B6}" type="presParOf" srcId="{598B3F3F-F196-435A-8705-A33666D6A325}" destId="{AE8FD035-7BB8-4167-8A51-2C2800E6A74C}" srcOrd="2" destOrd="0" presId="urn:microsoft.com/office/officeart/2018/2/layout/IconVerticalSolidList"/>
    <dgm:cxn modelId="{B33EA9EB-78AB-48E5-9097-99FACBA82A9E}" type="presParOf" srcId="{AE8FD035-7BB8-4167-8A51-2C2800E6A74C}" destId="{33B7ACD3-6805-4BB4-B793-39E0B5BFDA67}" srcOrd="0" destOrd="0" presId="urn:microsoft.com/office/officeart/2018/2/layout/IconVerticalSolidList"/>
    <dgm:cxn modelId="{92EEDF75-CDDF-4B81-9DAA-ABCA2284A80B}" type="presParOf" srcId="{AE8FD035-7BB8-4167-8A51-2C2800E6A74C}" destId="{FD4931AC-D1FF-4863-85FA-3A2A53101455}" srcOrd="1" destOrd="0" presId="urn:microsoft.com/office/officeart/2018/2/layout/IconVerticalSolidList"/>
    <dgm:cxn modelId="{91F87B55-DDC0-42A7-B6AB-CE5C5995D085}" type="presParOf" srcId="{AE8FD035-7BB8-4167-8A51-2C2800E6A74C}" destId="{F4BBADFD-32B1-4771-B97F-80E5C96793F2}" srcOrd="2" destOrd="0" presId="urn:microsoft.com/office/officeart/2018/2/layout/IconVerticalSolidList"/>
    <dgm:cxn modelId="{59B2EFA4-0888-4979-A90D-6DD09C3EA6E9}" type="presParOf" srcId="{AE8FD035-7BB8-4167-8A51-2C2800E6A74C}" destId="{77282EA3-A7E0-4BD3-9A34-0905E74CA640}" srcOrd="3" destOrd="0" presId="urn:microsoft.com/office/officeart/2018/2/layout/IconVerticalSolidList"/>
    <dgm:cxn modelId="{C42ABF3F-DFC9-495C-8FA8-49B3510E0E1E}" type="presParOf" srcId="{AE8FD035-7BB8-4167-8A51-2C2800E6A74C}" destId="{82A5C150-4BEE-4B04-8F35-869B9922A381}" srcOrd="4" destOrd="0" presId="urn:microsoft.com/office/officeart/2018/2/layout/IconVerticalSolidList"/>
    <dgm:cxn modelId="{1C00245B-BBF0-44F5-841A-68BF8B6A7A7C}" type="presParOf" srcId="{598B3F3F-F196-435A-8705-A33666D6A325}" destId="{0E68089E-4159-477F-80B5-E98FC0AA66C4}" srcOrd="3" destOrd="0" presId="urn:microsoft.com/office/officeart/2018/2/layout/IconVerticalSolidList"/>
    <dgm:cxn modelId="{019B1C16-E4EF-4AD9-B45D-20FD7301CBE8}" type="presParOf" srcId="{598B3F3F-F196-435A-8705-A33666D6A325}" destId="{68DF42D0-8C93-4221-9E67-76A9A472B63E}" srcOrd="4" destOrd="0" presId="urn:microsoft.com/office/officeart/2018/2/layout/IconVerticalSolidList"/>
    <dgm:cxn modelId="{BE5032E3-F881-4036-AB80-EF8D5B081B6E}" type="presParOf" srcId="{68DF42D0-8C93-4221-9E67-76A9A472B63E}" destId="{273C63AB-7AA3-4A2C-A576-C2A825A7BD17}" srcOrd="0" destOrd="0" presId="urn:microsoft.com/office/officeart/2018/2/layout/IconVerticalSolidList"/>
    <dgm:cxn modelId="{E93243EB-6972-4907-B4DB-0D5687795D69}" type="presParOf" srcId="{68DF42D0-8C93-4221-9E67-76A9A472B63E}" destId="{C81EE428-EAC1-4B2A-8DAE-FE54C4E7214F}" srcOrd="1" destOrd="0" presId="urn:microsoft.com/office/officeart/2018/2/layout/IconVerticalSolidList"/>
    <dgm:cxn modelId="{7D734330-B4E9-4DF3-B134-70371FFE766D}" type="presParOf" srcId="{68DF42D0-8C93-4221-9E67-76A9A472B63E}" destId="{83AA6BB5-16D9-417A-B8FC-DB41C8B38543}" srcOrd="2" destOrd="0" presId="urn:microsoft.com/office/officeart/2018/2/layout/IconVerticalSolidList"/>
    <dgm:cxn modelId="{DC4CD61B-D5FE-46C4-8614-D4802E44C4CE}" type="presParOf" srcId="{68DF42D0-8C93-4221-9E67-76A9A472B63E}" destId="{49D4B601-B00F-4DF2-A0D5-1729A1B16B26}" srcOrd="3" destOrd="0" presId="urn:microsoft.com/office/officeart/2018/2/layout/IconVerticalSolidList"/>
    <dgm:cxn modelId="{7E1EF1F6-624C-46C8-B2A3-2778FE6A4795}" type="presParOf" srcId="{68DF42D0-8C93-4221-9E67-76A9A472B63E}" destId="{4A0D3EA0-08D9-4E8F-B4C7-9EB35FFF7F85}" srcOrd="4" destOrd="0" presId="urn:microsoft.com/office/officeart/2018/2/layout/IconVerticalSolidList"/>
    <dgm:cxn modelId="{39DDE6D8-81BA-457A-B17D-26F298A6C17D}" type="presParOf" srcId="{598B3F3F-F196-435A-8705-A33666D6A325}" destId="{0B360F04-FB49-46B7-A047-3A4D993E639D}" srcOrd="5" destOrd="0" presId="urn:microsoft.com/office/officeart/2018/2/layout/IconVerticalSolidList"/>
    <dgm:cxn modelId="{52408555-DC1B-4D81-A4D0-19EA02EFD659}" type="presParOf" srcId="{598B3F3F-F196-435A-8705-A33666D6A325}" destId="{ADA6E81E-F22B-4D14-A36C-EEDC2110F899}" srcOrd="6" destOrd="0" presId="urn:microsoft.com/office/officeart/2018/2/layout/IconVerticalSolidList"/>
    <dgm:cxn modelId="{4B00A961-3577-486F-BDCD-A9CDA5332E0B}" type="presParOf" srcId="{ADA6E81E-F22B-4D14-A36C-EEDC2110F899}" destId="{95158381-5B4C-45AB-A638-614BFF72A5AE}" srcOrd="0" destOrd="0" presId="urn:microsoft.com/office/officeart/2018/2/layout/IconVerticalSolidList"/>
    <dgm:cxn modelId="{9BD44562-BCD6-4916-AAF0-E837FCACE4EA}" type="presParOf" srcId="{ADA6E81E-F22B-4D14-A36C-EEDC2110F899}" destId="{D0D709C0-76C3-4CCF-9664-8C3D314F5B61}" srcOrd="1" destOrd="0" presId="urn:microsoft.com/office/officeart/2018/2/layout/IconVerticalSolidList"/>
    <dgm:cxn modelId="{6B0B24EA-3698-445A-9289-A45DC59D8620}" type="presParOf" srcId="{ADA6E81E-F22B-4D14-A36C-EEDC2110F899}" destId="{2904A26B-3264-409A-8F60-1E3715C12FD5}" srcOrd="2" destOrd="0" presId="urn:microsoft.com/office/officeart/2018/2/layout/IconVerticalSolidList"/>
    <dgm:cxn modelId="{81ED42D4-457E-474C-8044-5EC254082FA9}" type="presParOf" srcId="{ADA6E81E-F22B-4D14-A36C-EEDC2110F899}" destId="{BD6F9C9B-B18D-4D57-91DC-F66B56BCF4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A9A324-F87D-4CFA-9064-B1273F2FFC90}"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D8462A38-C097-4A64-9806-AAACE7092628}">
      <dgm:prSet/>
      <dgm:spPr/>
      <dgm:t>
        <a:bodyPr/>
        <a:lstStyle/>
        <a:p>
          <a:r>
            <a:rPr lang="en-GB" dirty="0"/>
            <a:t>Pubs, Coffee shops and Grocery Stores are highly popular in Lewisham and area of Southwark.</a:t>
          </a:r>
          <a:endParaRPr lang="en-US" dirty="0"/>
        </a:p>
      </dgm:t>
    </dgm:pt>
    <dgm:pt modelId="{1CB9CE36-79B5-4092-AB95-8D2A717F82D3}" type="parTrans" cxnId="{8A6C8BF5-48B2-45DC-9AC7-C1561FA94084}">
      <dgm:prSet/>
      <dgm:spPr/>
      <dgm:t>
        <a:bodyPr/>
        <a:lstStyle/>
        <a:p>
          <a:endParaRPr lang="en-US"/>
        </a:p>
      </dgm:t>
    </dgm:pt>
    <dgm:pt modelId="{EEB6EF4A-C165-4D13-AD4B-6238DEDF3B2E}" type="sibTrans" cxnId="{8A6C8BF5-48B2-45DC-9AC7-C1561FA94084}">
      <dgm:prSet/>
      <dgm:spPr/>
      <dgm:t>
        <a:bodyPr/>
        <a:lstStyle/>
        <a:p>
          <a:endParaRPr lang="en-US"/>
        </a:p>
      </dgm:t>
    </dgm:pt>
    <dgm:pt modelId="{EEF066FA-A73A-4ACF-A406-467B189FE75A}">
      <dgm:prSet/>
      <dgm:spPr/>
      <dgm:t>
        <a:bodyPr/>
        <a:lstStyle/>
        <a:p>
          <a:r>
            <a:rPr lang="en-GB"/>
            <a:t>For restaurants we can say that italian restaurants seem to be quie popular in SE.</a:t>
          </a:r>
          <a:endParaRPr lang="en-US"/>
        </a:p>
      </dgm:t>
    </dgm:pt>
    <dgm:pt modelId="{941DA69B-F89D-4092-A531-D8F670E53DAF}" type="parTrans" cxnId="{2F09C8DF-C7EA-476C-98F7-E97465623325}">
      <dgm:prSet/>
      <dgm:spPr/>
      <dgm:t>
        <a:bodyPr/>
        <a:lstStyle/>
        <a:p>
          <a:endParaRPr lang="en-US"/>
        </a:p>
      </dgm:t>
    </dgm:pt>
    <dgm:pt modelId="{47EFA796-FE6D-4BF7-884C-011CD9A9C09A}" type="sibTrans" cxnId="{2F09C8DF-C7EA-476C-98F7-E97465623325}">
      <dgm:prSet/>
      <dgm:spPr/>
      <dgm:t>
        <a:bodyPr/>
        <a:lstStyle/>
        <a:p>
          <a:endParaRPr lang="en-US"/>
        </a:p>
      </dgm:t>
    </dgm:pt>
    <dgm:pt modelId="{5CF382AC-AACF-44FE-A071-93F47840DCC1}">
      <dgm:prSet/>
      <dgm:spPr/>
      <dgm:t>
        <a:bodyPr/>
        <a:lstStyle/>
        <a:p>
          <a:r>
            <a:rPr lang="en-GB"/>
            <a:t>This results suprisingly shows that even though there is such a high range of different ethnicities in SE, theres no clear direction or tendency for african restaurants.</a:t>
          </a:r>
          <a:endParaRPr lang="en-US"/>
        </a:p>
      </dgm:t>
    </dgm:pt>
    <dgm:pt modelId="{BFAE2453-F222-455E-9E70-84C22A0D73E4}" type="parTrans" cxnId="{71BA44DE-9748-4864-9D49-CCD5E549C17F}">
      <dgm:prSet/>
      <dgm:spPr/>
      <dgm:t>
        <a:bodyPr/>
        <a:lstStyle/>
        <a:p>
          <a:endParaRPr lang="en-US"/>
        </a:p>
      </dgm:t>
    </dgm:pt>
    <dgm:pt modelId="{1CD2415A-BACD-4FB1-85F5-8D44787AD635}" type="sibTrans" cxnId="{71BA44DE-9748-4864-9D49-CCD5E549C17F}">
      <dgm:prSet/>
      <dgm:spPr/>
      <dgm:t>
        <a:bodyPr/>
        <a:lstStyle/>
        <a:p>
          <a:endParaRPr lang="en-US"/>
        </a:p>
      </dgm:t>
    </dgm:pt>
    <dgm:pt modelId="{DA01854C-D9B9-4A1E-8F59-4A1BE13211DB}">
      <dgm:prSet/>
      <dgm:spPr/>
      <dgm:t>
        <a:bodyPr/>
        <a:lstStyle/>
        <a:p>
          <a:r>
            <a:rPr lang="en-GB"/>
            <a:t>Publs are quite well presented .</a:t>
          </a:r>
          <a:endParaRPr lang="en-US"/>
        </a:p>
      </dgm:t>
    </dgm:pt>
    <dgm:pt modelId="{210A5E54-06CB-4D3F-9774-485BADCD0C68}" type="parTrans" cxnId="{BB5F4140-42CD-413E-9915-B043DD9110B8}">
      <dgm:prSet/>
      <dgm:spPr/>
      <dgm:t>
        <a:bodyPr/>
        <a:lstStyle/>
        <a:p>
          <a:endParaRPr lang="en-US"/>
        </a:p>
      </dgm:t>
    </dgm:pt>
    <dgm:pt modelId="{0F9BE79C-6E2E-4ED5-AA0E-FCBDA1F5001D}" type="sibTrans" cxnId="{BB5F4140-42CD-413E-9915-B043DD9110B8}">
      <dgm:prSet/>
      <dgm:spPr/>
      <dgm:t>
        <a:bodyPr/>
        <a:lstStyle/>
        <a:p>
          <a:endParaRPr lang="en-US"/>
        </a:p>
      </dgm:t>
    </dgm:pt>
    <dgm:pt modelId="{CEA53A22-2FD6-4BEC-B36D-8D2A7FBEF85D}" type="pres">
      <dgm:prSet presAssocID="{A0A9A324-F87D-4CFA-9064-B1273F2FFC90}" presName="diagram" presStyleCnt="0">
        <dgm:presLayoutVars>
          <dgm:dir/>
          <dgm:resizeHandles val="exact"/>
        </dgm:presLayoutVars>
      </dgm:prSet>
      <dgm:spPr/>
      <dgm:t>
        <a:bodyPr/>
        <a:lstStyle/>
        <a:p>
          <a:endParaRPr lang="en-US"/>
        </a:p>
      </dgm:t>
    </dgm:pt>
    <dgm:pt modelId="{4955CE6A-4293-4B40-B896-7E2872A7EE88}" type="pres">
      <dgm:prSet presAssocID="{D8462A38-C097-4A64-9806-AAACE7092628}" presName="node" presStyleLbl="node1" presStyleIdx="0" presStyleCnt="4">
        <dgm:presLayoutVars>
          <dgm:bulletEnabled val="1"/>
        </dgm:presLayoutVars>
      </dgm:prSet>
      <dgm:spPr/>
      <dgm:t>
        <a:bodyPr/>
        <a:lstStyle/>
        <a:p>
          <a:endParaRPr lang="en-US"/>
        </a:p>
      </dgm:t>
    </dgm:pt>
    <dgm:pt modelId="{669E7A09-E54B-4B77-8645-4FE0F10D5AC4}" type="pres">
      <dgm:prSet presAssocID="{EEB6EF4A-C165-4D13-AD4B-6238DEDF3B2E}" presName="sibTrans" presStyleCnt="0"/>
      <dgm:spPr/>
    </dgm:pt>
    <dgm:pt modelId="{C4D0C310-AA34-4190-9565-5E32DA63CA34}" type="pres">
      <dgm:prSet presAssocID="{EEF066FA-A73A-4ACF-A406-467B189FE75A}" presName="node" presStyleLbl="node1" presStyleIdx="1" presStyleCnt="4">
        <dgm:presLayoutVars>
          <dgm:bulletEnabled val="1"/>
        </dgm:presLayoutVars>
      </dgm:prSet>
      <dgm:spPr/>
      <dgm:t>
        <a:bodyPr/>
        <a:lstStyle/>
        <a:p>
          <a:endParaRPr lang="en-US"/>
        </a:p>
      </dgm:t>
    </dgm:pt>
    <dgm:pt modelId="{13DFA35C-3FAA-4CD7-A94C-B9F360EB7522}" type="pres">
      <dgm:prSet presAssocID="{47EFA796-FE6D-4BF7-884C-011CD9A9C09A}" presName="sibTrans" presStyleCnt="0"/>
      <dgm:spPr/>
    </dgm:pt>
    <dgm:pt modelId="{772AB297-6DCA-4D35-B503-0CD4E359A5BB}" type="pres">
      <dgm:prSet presAssocID="{5CF382AC-AACF-44FE-A071-93F47840DCC1}" presName="node" presStyleLbl="node1" presStyleIdx="2" presStyleCnt="4">
        <dgm:presLayoutVars>
          <dgm:bulletEnabled val="1"/>
        </dgm:presLayoutVars>
      </dgm:prSet>
      <dgm:spPr/>
      <dgm:t>
        <a:bodyPr/>
        <a:lstStyle/>
        <a:p>
          <a:endParaRPr lang="en-US"/>
        </a:p>
      </dgm:t>
    </dgm:pt>
    <dgm:pt modelId="{29851347-8D59-434F-B85D-DD7EC8D111B1}" type="pres">
      <dgm:prSet presAssocID="{1CD2415A-BACD-4FB1-85F5-8D44787AD635}" presName="sibTrans" presStyleCnt="0"/>
      <dgm:spPr/>
    </dgm:pt>
    <dgm:pt modelId="{1F16DD59-AB81-46C2-8D93-2374EDEDC6B6}" type="pres">
      <dgm:prSet presAssocID="{DA01854C-D9B9-4A1E-8F59-4A1BE13211DB}" presName="node" presStyleLbl="node1" presStyleIdx="3" presStyleCnt="4">
        <dgm:presLayoutVars>
          <dgm:bulletEnabled val="1"/>
        </dgm:presLayoutVars>
      </dgm:prSet>
      <dgm:spPr/>
      <dgm:t>
        <a:bodyPr/>
        <a:lstStyle/>
        <a:p>
          <a:endParaRPr lang="en-US"/>
        </a:p>
      </dgm:t>
    </dgm:pt>
  </dgm:ptLst>
  <dgm:cxnLst>
    <dgm:cxn modelId="{5C25B67B-3A20-46F8-9B18-4243FCCF4433}" type="presOf" srcId="{EEF066FA-A73A-4ACF-A406-467B189FE75A}" destId="{C4D0C310-AA34-4190-9565-5E32DA63CA34}" srcOrd="0" destOrd="0" presId="urn:microsoft.com/office/officeart/2005/8/layout/default"/>
    <dgm:cxn modelId="{71BA44DE-9748-4864-9D49-CCD5E549C17F}" srcId="{A0A9A324-F87D-4CFA-9064-B1273F2FFC90}" destId="{5CF382AC-AACF-44FE-A071-93F47840DCC1}" srcOrd="2" destOrd="0" parTransId="{BFAE2453-F222-455E-9E70-84C22A0D73E4}" sibTransId="{1CD2415A-BACD-4FB1-85F5-8D44787AD635}"/>
    <dgm:cxn modelId="{2F09C8DF-C7EA-476C-98F7-E97465623325}" srcId="{A0A9A324-F87D-4CFA-9064-B1273F2FFC90}" destId="{EEF066FA-A73A-4ACF-A406-467B189FE75A}" srcOrd="1" destOrd="0" parTransId="{941DA69B-F89D-4092-A531-D8F670E53DAF}" sibTransId="{47EFA796-FE6D-4BF7-884C-011CD9A9C09A}"/>
    <dgm:cxn modelId="{0A4EC7DB-E165-4A4B-91C3-90882A08102C}" type="presOf" srcId="{D8462A38-C097-4A64-9806-AAACE7092628}" destId="{4955CE6A-4293-4B40-B896-7E2872A7EE88}" srcOrd="0" destOrd="0" presId="urn:microsoft.com/office/officeart/2005/8/layout/default"/>
    <dgm:cxn modelId="{D7BD6E5E-1BDA-48CB-97C0-9C24FA857BD2}" type="presOf" srcId="{DA01854C-D9B9-4A1E-8F59-4A1BE13211DB}" destId="{1F16DD59-AB81-46C2-8D93-2374EDEDC6B6}" srcOrd="0" destOrd="0" presId="urn:microsoft.com/office/officeart/2005/8/layout/default"/>
    <dgm:cxn modelId="{DA5EDFA1-3734-4F66-8930-E3085565B858}" type="presOf" srcId="{A0A9A324-F87D-4CFA-9064-B1273F2FFC90}" destId="{CEA53A22-2FD6-4BEC-B36D-8D2A7FBEF85D}" srcOrd="0" destOrd="0" presId="urn:microsoft.com/office/officeart/2005/8/layout/default"/>
    <dgm:cxn modelId="{B6B9A70C-10BE-4EC0-871F-AE5B169E9C1E}" type="presOf" srcId="{5CF382AC-AACF-44FE-A071-93F47840DCC1}" destId="{772AB297-6DCA-4D35-B503-0CD4E359A5BB}" srcOrd="0" destOrd="0" presId="urn:microsoft.com/office/officeart/2005/8/layout/default"/>
    <dgm:cxn modelId="{8A6C8BF5-48B2-45DC-9AC7-C1561FA94084}" srcId="{A0A9A324-F87D-4CFA-9064-B1273F2FFC90}" destId="{D8462A38-C097-4A64-9806-AAACE7092628}" srcOrd="0" destOrd="0" parTransId="{1CB9CE36-79B5-4092-AB95-8D2A717F82D3}" sibTransId="{EEB6EF4A-C165-4D13-AD4B-6238DEDF3B2E}"/>
    <dgm:cxn modelId="{BB5F4140-42CD-413E-9915-B043DD9110B8}" srcId="{A0A9A324-F87D-4CFA-9064-B1273F2FFC90}" destId="{DA01854C-D9B9-4A1E-8F59-4A1BE13211DB}" srcOrd="3" destOrd="0" parTransId="{210A5E54-06CB-4D3F-9774-485BADCD0C68}" sibTransId="{0F9BE79C-6E2E-4ED5-AA0E-FCBDA1F5001D}"/>
    <dgm:cxn modelId="{3E807DE7-B4C4-44F5-9E77-858A11FDEEFA}" type="presParOf" srcId="{CEA53A22-2FD6-4BEC-B36D-8D2A7FBEF85D}" destId="{4955CE6A-4293-4B40-B896-7E2872A7EE88}" srcOrd="0" destOrd="0" presId="urn:microsoft.com/office/officeart/2005/8/layout/default"/>
    <dgm:cxn modelId="{9FFBCC10-E7F3-476D-880B-784D491AD061}" type="presParOf" srcId="{CEA53A22-2FD6-4BEC-B36D-8D2A7FBEF85D}" destId="{669E7A09-E54B-4B77-8645-4FE0F10D5AC4}" srcOrd="1" destOrd="0" presId="urn:microsoft.com/office/officeart/2005/8/layout/default"/>
    <dgm:cxn modelId="{BAD7BADE-C599-4976-A04C-3ADE2F023213}" type="presParOf" srcId="{CEA53A22-2FD6-4BEC-B36D-8D2A7FBEF85D}" destId="{C4D0C310-AA34-4190-9565-5E32DA63CA34}" srcOrd="2" destOrd="0" presId="urn:microsoft.com/office/officeart/2005/8/layout/default"/>
    <dgm:cxn modelId="{66AD8F83-5625-47B3-A41D-E444414D56F6}" type="presParOf" srcId="{CEA53A22-2FD6-4BEC-B36D-8D2A7FBEF85D}" destId="{13DFA35C-3FAA-4CD7-A94C-B9F360EB7522}" srcOrd="3" destOrd="0" presId="urn:microsoft.com/office/officeart/2005/8/layout/default"/>
    <dgm:cxn modelId="{250E3027-C6A4-4129-83E8-68197D6A9184}" type="presParOf" srcId="{CEA53A22-2FD6-4BEC-B36D-8D2A7FBEF85D}" destId="{772AB297-6DCA-4D35-B503-0CD4E359A5BB}" srcOrd="4" destOrd="0" presId="urn:microsoft.com/office/officeart/2005/8/layout/default"/>
    <dgm:cxn modelId="{69213678-ECCC-4718-9711-2C6ACDDDCF30}" type="presParOf" srcId="{CEA53A22-2FD6-4BEC-B36D-8D2A7FBEF85D}" destId="{29851347-8D59-434F-B85D-DD7EC8D111B1}" srcOrd="5" destOrd="0" presId="urn:microsoft.com/office/officeart/2005/8/layout/default"/>
    <dgm:cxn modelId="{659DF835-A2EB-40BB-A88F-B3B1A7F2B11C}" type="presParOf" srcId="{CEA53A22-2FD6-4BEC-B36D-8D2A7FBEF85D}" destId="{1F16DD59-AB81-46C2-8D93-2374EDEDC6B6}"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163077-8A3C-4467-B57E-EF1BD4E723EE}"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06E63A48-A28C-4421-BE89-2212073D8B5A}">
      <dgm:prSet/>
      <dgm:spPr/>
      <dgm:t>
        <a:bodyPr/>
        <a:lstStyle/>
        <a:p>
          <a:r>
            <a:rPr lang="en-GB"/>
            <a:t>Since we just had a limited range of data available we could not conclude if the best option would be to start an african business in the area of Lewisham. What we can say is that other kind of social spots are more popular than typical "african restaurants.</a:t>
          </a:r>
          <a:endParaRPr lang="en-US"/>
        </a:p>
      </dgm:t>
    </dgm:pt>
    <dgm:pt modelId="{F859B11C-D898-425E-9654-442C7E2A25B6}" type="parTrans" cxnId="{BC03E77D-396D-4FC3-89D5-0FC147F6F7CB}">
      <dgm:prSet/>
      <dgm:spPr/>
      <dgm:t>
        <a:bodyPr/>
        <a:lstStyle/>
        <a:p>
          <a:endParaRPr lang="en-US"/>
        </a:p>
      </dgm:t>
    </dgm:pt>
    <dgm:pt modelId="{E7A62CF4-FCC4-4C0D-B3EC-7032EB2806AE}" type="sibTrans" cxnId="{BC03E77D-396D-4FC3-89D5-0FC147F6F7CB}">
      <dgm:prSet/>
      <dgm:spPr/>
      <dgm:t>
        <a:bodyPr/>
        <a:lstStyle/>
        <a:p>
          <a:endParaRPr lang="en-US"/>
        </a:p>
      </dgm:t>
    </dgm:pt>
    <dgm:pt modelId="{D6E1F9E5-4863-4358-B5F0-DB49C37F5831}">
      <dgm:prSet/>
      <dgm:spPr/>
      <dgm:t>
        <a:bodyPr/>
        <a:lstStyle/>
        <a:p>
          <a:r>
            <a:rPr lang="en-GB"/>
            <a:t>Further on we have to accept the limitations of our data in kind of different category features for our polation such as crime rate, interest of food etc.</a:t>
          </a:r>
          <a:endParaRPr lang="en-US"/>
        </a:p>
      </dgm:t>
    </dgm:pt>
    <dgm:pt modelId="{0AA7E774-CEAC-4207-94A7-DBA9C00A393E}" type="parTrans" cxnId="{B7F122B1-F0C2-4630-8EB6-DEFA1637D41B}">
      <dgm:prSet/>
      <dgm:spPr/>
      <dgm:t>
        <a:bodyPr/>
        <a:lstStyle/>
        <a:p>
          <a:endParaRPr lang="en-US"/>
        </a:p>
      </dgm:t>
    </dgm:pt>
    <dgm:pt modelId="{76F3CD37-1497-45DF-941D-2779231843B6}" type="sibTrans" cxnId="{B7F122B1-F0C2-4630-8EB6-DEFA1637D41B}">
      <dgm:prSet/>
      <dgm:spPr/>
      <dgm:t>
        <a:bodyPr/>
        <a:lstStyle/>
        <a:p>
          <a:endParaRPr lang="en-US"/>
        </a:p>
      </dgm:t>
    </dgm:pt>
    <dgm:pt modelId="{08F73987-A718-4E67-AED8-2B9B57CF2A67}" type="pres">
      <dgm:prSet presAssocID="{57163077-8A3C-4467-B57E-EF1BD4E723EE}" presName="vert0" presStyleCnt="0">
        <dgm:presLayoutVars>
          <dgm:dir/>
          <dgm:animOne val="branch"/>
          <dgm:animLvl val="lvl"/>
        </dgm:presLayoutVars>
      </dgm:prSet>
      <dgm:spPr/>
      <dgm:t>
        <a:bodyPr/>
        <a:lstStyle/>
        <a:p>
          <a:endParaRPr lang="en-US"/>
        </a:p>
      </dgm:t>
    </dgm:pt>
    <dgm:pt modelId="{C387AE0A-1971-4378-B255-79C944C2B984}" type="pres">
      <dgm:prSet presAssocID="{06E63A48-A28C-4421-BE89-2212073D8B5A}" presName="thickLine" presStyleLbl="alignNode1" presStyleIdx="0" presStyleCnt="2"/>
      <dgm:spPr/>
    </dgm:pt>
    <dgm:pt modelId="{F04D556A-54A3-46C6-B70B-3E21655B2C85}" type="pres">
      <dgm:prSet presAssocID="{06E63A48-A28C-4421-BE89-2212073D8B5A}" presName="horz1" presStyleCnt="0"/>
      <dgm:spPr/>
    </dgm:pt>
    <dgm:pt modelId="{EF28D8CE-EEE9-4254-B380-A94961E0001F}" type="pres">
      <dgm:prSet presAssocID="{06E63A48-A28C-4421-BE89-2212073D8B5A}" presName="tx1" presStyleLbl="revTx" presStyleIdx="0" presStyleCnt="2"/>
      <dgm:spPr/>
      <dgm:t>
        <a:bodyPr/>
        <a:lstStyle/>
        <a:p>
          <a:endParaRPr lang="en-US"/>
        </a:p>
      </dgm:t>
    </dgm:pt>
    <dgm:pt modelId="{4E64FFFB-DF09-47A8-AB3A-98A02C8B806E}" type="pres">
      <dgm:prSet presAssocID="{06E63A48-A28C-4421-BE89-2212073D8B5A}" presName="vert1" presStyleCnt="0"/>
      <dgm:spPr/>
    </dgm:pt>
    <dgm:pt modelId="{6724FAC3-F844-4D5A-AF43-94965E866F53}" type="pres">
      <dgm:prSet presAssocID="{D6E1F9E5-4863-4358-B5F0-DB49C37F5831}" presName="thickLine" presStyleLbl="alignNode1" presStyleIdx="1" presStyleCnt="2"/>
      <dgm:spPr/>
    </dgm:pt>
    <dgm:pt modelId="{A8EB0EED-72F9-4C48-9271-A5533B79E380}" type="pres">
      <dgm:prSet presAssocID="{D6E1F9E5-4863-4358-B5F0-DB49C37F5831}" presName="horz1" presStyleCnt="0"/>
      <dgm:spPr/>
    </dgm:pt>
    <dgm:pt modelId="{31595C90-82D2-4A88-B3DB-BA25712CCF33}" type="pres">
      <dgm:prSet presAssocID="{D6E1F9E5-4863-4358-B5F0-DB49C37F5831}" presName="tx1" presStyleLbl="revTx" presStyleIdx="1" presStyleCnt="2"/>
      <dgm:spPr/>
      <dgm:t>
        <a:bodyPr/>
        <a:lstStyle/>
        <a:p>
          <a:endParaRPr lang="en-US"/>
        </a:p>
      </dgm:t>
    </dgm:pt>
    <dgm:pt modelId="{71E9AA5A-DDAA-4259-9424-1DC7626C47C4}" type="pres">
      <dgm:prSet presAssocID="{D6E1F9E5-4863-4358-B5F0-DB49C37F5831}" presName="vert1" presStyleCnt="0"/>
      <dgm:spPr/>
    </dgm:pt>
  </dgm:ptLst>
  <dgm:cxnLst>
    <dgm:cxn modelId="{2F965C78-6188-427E-B339-1E52C0A023B3}" type="presOf" srcId="{57163077-8A3C-4467-B57E-EF1BD4E723EE}" destId="{08F73987-A718-4E67-AED8-2B9B57CF2A67}" srcOrd="0" destOrd="0" presId="urn:microsoft.com/office/officeart/2008/layout/LinedList"/>
    <dgm:cxn modelId="{B7F122B1-F0C2-4630-8EB6-DEFA1637D41B}" srcId="{57163077-8A3C-4467-B57E-EF1BD4E723EE}" destId="{D6E1F9E5-4863-4358-B5F0-DB49C37F5831}" srcOrd="1" destOrd="0" parTransId="{0AA7E774-CEAC-4207-94A7-DBA9C00A393E}" sibTransId="{76F3CD37-1497-45DF-941D-2779231843B6}"/>
    <dgm:cxn modelId="{FEABC4FA-571D-4B4C-AE3A-15B78947ED8C}" type="presOf" srcId="{06E63A48-A28C-4421-BE89-2212073D8B5A}" destId="{EF28D8CE-EEE9-4254-B380-A94961E0001F}" srcOrd="0" destOrd="0" presId="urn:microsoft.com/office/officeart/2008/layout/LinedList"/>
    <dgm:cxn modelId="{399462C1-64E1-4645-AE71-4FF321EE87E6}" type="presOf" srcId="{D6E1F9E5-4863-4358-B5F0-DB49C37F5831}" destId="{31595C90-82D2-4A88-B3DB-BA25712CCF33}" srcOrd="0" destOrd="0" presId="urn:microsoft.com/office/officeart/2008/layout/LinedList"/>
    <dgm:cxn modelId="{BC03E77D-396D-4FC3-89D5-0FC147F6F7CB}" srcId="{57163077-8A3C-4467-B57E-EF1BD4E723EE}" destId="{06E63A48-A28C-4421-BE89-2212073D8B5A}" srcOrd="0" destOrd="0" parTransId="{F859B11C-D898-425E-9654-442C7E2A25B6}" sibTransId="{E7A62CF4-FCC4-4C0D-B3EC-7032EB2806AE}"/>
    <dgm:cxn modelId="{85338474-E6DF-4221-8F5F-247268019AAF}" type="presParOf" srcId="{08F73987-A718-4E67-AED8-2B9B57CF2A67}" destId="{C387AE0A-1971-4378-B255-79C944C2B984}" srcOrd="0" destOrd="0" presId="urn:microsoft.com/office/officeart/2008/layout/LinedList"/>
    <dgm:cxn modelId="{D399036B-C9AA-4856-9EDF-1258AE9E6891}" type="presParOf" srcId="{08F73987-A718-4E67-AED8-2B9B57CF2A67}" destId="{F04D556A-54A3-46C6-B70B-3E21655B2C85}" srcOrd="1" destOrd="0" presId="urn:microsoft.com/office/officeart/2008/layout/LinedList"/>
    <dgm:cxn modelId="{0CBCFAB8-1D9C-44EF-9CAE-0FD131AD0E35}" type="presParOf" srcId="{F04D556A-54A3-46C6-B70B-3E21655B2C85}" destId="{EF28D8CE-EEE9-4254-B380-A94961E0001F}" srcOrd="0" destOrd="0" presId="urn:microsoft.com/office/officeart/2008/layout/LinedList"/>
    <dgm:cxn modelId="{75662867-C0F8-419F-8A3B-2F6D88C3A2D8}" type="presParOf" srcId="{F04D556A-54A3-46C6-B70B-3E21655B2C85}" destId="{4E64FFFB-DF09-47A8-AB3A-98A02C8B806E}" srcOrd="1" destOrd="0" presId="urn:microsoft.com/office/officeart/2008/layout/LinedList"/>
    <dgm:cxn modelId="{0BE5FE00-CCD3-4CD9-80AD-E2550FEA69BF}" type="presParOf" srcId="{08F73987-A718-4E67-AED8-2B9B57CF2A67}" destId="{6724FAC3-F844-4D5A-AF43-94965E866F53}" srcOrd="2" destOrd="0" presId="urn:microsoft.com/office/officeart/2008/layout/LinedList"/>
    <dgm:cxn modelId="{62AF69CB-98F9-450B-B6DB-CE3E78D20892}" type="presParOf" srcId="{08F73987-A718-4E67-AED8-2B9B57CF2A67}" destId="{A8EB0EED-72F9-4C48-9271-A5533B79E380}" srcOrd="3" destOrd="0" presId="urn:microsoft.com/office/officeart/2008/layout/LinedList"/>
    <dgm:cxn modelId="{FCF5E134-5A63-4175-A6E1-2C3CF61198F5}" type="presParOf" srcId="{A8EB0EED-72F9-4C48-9271-A5533B79E380}" destId="{31595C90-82D2-4A88-B3DB-BA25712CCF33}" srcOrd="0" destOrd="0" presId="urn:microsoft.com/office/officeart/2008/layout/LinedList"/>
    <dgm:cxn modelId="{05C36872-9860-4535-859E-512E4CE86EF9}" type="presParOf" srcId="{A8EB0EED-72F9-4C48-9271-A5533B79E380}" destId="{71E9AA5A-DDAA-4259-9424-1DC7626C47C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72565-741E-488C-950F-9A949C99F4BA}">
      <dsp:nvSpPr>
        <dsp:cNvPr id="0" name=""/>
        <dsp:cNvSpPr/>
      </dsp:nvSpPr>
      <dsp:spPr>
        <a:xfrm>
          <a:off x="0" y="2066"/>
          <a:ext cx="6628804" cy="104746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DC7ABD-E1A3-4654-9005-488498678194}">
      <dsp:nvSpPr>
        <dsp:cNvPr id="0" name=""/>
        <dsp:cNvSpPr/>
      </dsp:nvSpPr>
      <dsp:spPr>
        <a:xfrm>
          <a:off x="316857" y="237745"/>
          <a:ext cx="576104" cy="576104"/>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2ACDB5-DE8B-4698-849A-153C4A624F27}">
      <dsp:nvSpPr>
        <dsp:cNvPr id="0" name=""/>
        <dsp:cNvSpPr/>
      </dsp:nvSpPr>
      <dsp:spPr>
        <a:xfrm>
          <a:off x="1209819" y="2066"/>
          <a:ext cx="2982961"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lvl="0" algn="l" defTabSz="977900">
            <a:lnSpc>
              <a:spcPct val="90000"/>
            </a:lnSpc>
            <a:spcBef>
              <a:spcPct val="0"/>
            </a:spcBef>
            <a:spcAft>
              <a:spcPct val="35000"/>
            </a:spcAft>
          </a:pPr>
          <a:r>
            <a:rPr lang="en-US" sz="2200" kern="1200" dirty="0"/>
            <a:t>1. Introduction</a:t>
          </a:r>
        </a:p>
      </dsp:txBody>
      <dsp:txXfrm>
        <a:off x="1209819" y="2066"/>
        <a:ext cx="2982961" cy="1047462"/>
      </dsp:txXfrm>
    </dsp:sp>
    <dsp:sp modelId="{4C9D0285-3004-4BD6-9D9D-F5D00DD4E60F}">
      <dsp:nvSpPr>
        <dsp:cNvPr id="0" name=""/>
        <dsp:cNvSpPr/>
      </dsp:nvSpPr>
      <dsp:spPr>
        <a:xfrm>
          <a:off x="4192781" y="2066"/>
          <a:ext cx="2436022"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lvl="0" algn="l" defTabSz="577850">
            <a:lnSpc>
              <a:spcPct val="90000"/>
            </a:lnSpc>
            <a:spcBef>
              <a:spcPct val="0"/>
            </a:spcBef>
            <a:spcAft>
              <a:spcPct val="35000"/>
            </a:spcAft>
          </a:pPr>
          <a:r>
            <a:rPr lang="en-US" sz="1300" kern="1200"/>
            <a:t>1.1. Problem Description</a:t>
          </a:r>
        </a:p>
        <a:p>
          <a:pPr lvl="0" algn="l" defTabSz="577850">
            <a:lnSpc>
              <a:spcPct val="90000"/>
            </a:lnSpc>
            <a:spcBef>
              <a:spcPct val="0"/>
            </a:spcBef>
            <a:spcAft>
              <a:spcPct val="35000"/>
            </a:spcAft>
          </a:pPr>
          <a:r>
            <a:rPr lang="en-US" sz="1300" kern="1200"/>
            <a:t>1.2 Background and Motivation</a:t>
          </a:r>
        </a:p>
        <a:p>
          <a:pPr lvl="0" algn="l" defTabSz="577850">
            <a:lnSpc>
              <a:spcPct val="90000"/>
            </a:lnSpc>
            <a:spcBef>
              <a:spcPct val="0"/>
            </a:spcBef>
            <a:spcAft>
              <a:spcPct val="35000"/>
            </a:spcAft>
          </a:pPr>
          <a:r>
            <a:rPr lang="en-US" sz="1300" kern="1200"/>
            <a:t>1.3. Possible Audience</a:t>
          </a:r>
        </a:p>
      </dsp:txBody>
      <dsp:txXfrm>
        <a:off x="4192781" y="2066"/>
        <a:ext cx="2436022" cy="1047462"/>
      </dsp:txXfrm>
    </dsp:sp>
    <dsp:sp modelId="{33B7ACD3-6805-4BB4-B793-39E0B5BFDA67}">
      <dsp:nvSpPr>
        <dsp:cNvPr id="0" name=""/>
        <dsp:cNvSpPr/>
      </dsp:nvSpPr>
      <dsp:spPr>
        <a:xfrm>
          <a:off x="0" y="1311395"/>
          <a:ext cx="6628804" cy="104746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4931AC-D1FF-4863-85FA-3A2A53101455}">
      <dsp:nvSpPr>
        <dsp:cNvPr id="0" name=""/>
        <dsp:cNvSpPr/>
      </dsp:nvSpPr>
      <dsp:spPr>
        <a:xfrm>
          <a:off x="316857" y="1547074"/>
          <a:ext cx="576104" cy="576104"/>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282EA3-A7E0-4BD3-9A34-0905E74CA640}">
      <dsp:nvSpPr>
        <dsp:cNvPr id="0" name=""/>
        <dsp:cNvSpPr/>
      </dsp:nvSpPr>
      <dsp:spPr>
        <a:xfrm>
          <a:off x="1209819" y="1311395"/>
          <a:ext cx="2982961"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lvl="0" algn="l" defTabSz="977900">
            <a:lnSpc>
              <a:spcPct val="90000"/>
            </a:lnSpc>
            <a:spcBef>
              <a:spcPct val="0"/>
            </a:spcBef>
            <a:spcAft>
              <a:spcPct val="35000"/>
            </a:spcAft>
          </a:pPr>
          <a:r>
            <a:rPr lang="en-US" sz="2200" kern="1200"/>
            <a:t>2. Data</a:t>
          </a:r>
        </a:p>
      </dsp:txBody>
      <dsp:txXfrm>
        <a:off x="1209819" y="1311395"/>
        <a:ext cx="2982961" cy="1047462"/>
      </dsp:txXfrm>
    </dsp:sp>
    <dsp:sp modelId="{82A5C150-4BEE-4B04-8F35-869B9922A381}">
      <dsp:nvSpPr>
        <dsp:cNvPr id="0" name=""/>
        <dsp:cNvSpPr/>
      </dsp:nvSpPr>
      <dsp:spPr>
        <a:xfrm>
          <a:off x="4192781" y="1311395"/>
          <a:ext cx="2436022"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lvl="0" algn="l" defTabSz="577850">
            <a:lnSpc>
              <a:spcPct val="90000"/>
            </a:lnSpc>
            <a:spcBef>
              <a:spcPct val="0"/>
            </a:spcBef>
            <a:spcAft>
              <a:spcPct val="35000"/>
            </a:spcAft>
          </a:pPr>
          <a:r>
            <a:rPr lang="en-US" sz="1300" kern="1200" dirty="0"/>
            <a:t>2.1 Description of Data</a:t>
          </a:r>
        </a:p>
      </dsp:txBody>
      <dsp:txXfrm>
        <a:off x="4192781" y="1311395"/>
        <a:ext cx="2436022" cy="1047462"/>
      </dsp:txXfrm>
    </dsp:sp>
    <dsp:sp modelId="{273C63AB-7AA3-4A2C-A576-C2A825A7BD17}">
      <dsp:nvSpPr>
        <dsp:cNvPr id="0" name=""/>
        <dsp:cNvSpPr/>
      </dsp:nvSpPr>
      <dsp:spPr>
        <a:xfrm>
          <a:off x="0" y="2620723"/>
          <a:ext cx="6628804" cy="104746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1EE428-EAC1-4B2A-8DAE-FE54C4E7214F}">
      <dsp:nvSpPr>
        <dsp:cNvPr id="0" name=""/>
        <dsp:cNvSpPr/>
      </dsp:nvSpPr>
      <dsp:spPr>
        <a:xfrm>
          <a:off x="316857" y="2856402"/>
          <a:ext cx="576104" cy="576104"/>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D4B601-B00F-4DF2-A0D5-1729A1B16B26}">
      <dsp:nvSpPr>
        <dsp:cNvPr id="0" name=""/>
        <dsp:cNvSpPr/>
      </dsp:nvSpPr>
      <dsp:spPr>
        <a:xfrm>
          <a:off x="1209819" y="2620723"/>
          <a:ext cx="2982961"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lvl="0" algn="l" defTabSz="977900">
            <a:lnSpc>
              <a:spcPct val="90000"/>
            </a:lnSpc>
            <a:spcBef>
              <a:spcPct val="0"/>
            </a:spcBef>
            <a:spcAft>
              <a:spcPct val="35000"/>
            </a:spcAft>
          </a:pPr>
          <a:r>
            <a:rPr lang="en-US" sz="2200" kern="1200"/>
            <a:t>3. Methology </a:t>
          </a:r>
        </a:p>
      </dsp:txBody>
      <dsp:txXfrm>
        <a:off x="1209819" y="2620723"/>
        <a:ext cx="2982961" cy="1047462"/>
      </dsp:txXfrm>
    </dsp:sp>
    <dsp:sp modelId="{4A0D3EA0-08D9-4E8F-B4C7-9EB35FFF7F85}">
      <dsp:nvSpPr>
        <dsp:cNvPr id="0" name=""/>
        <dsp:cNvSpPr/>
      </dsp:nvSpPr>
      <dsp:spPr>
        <a:xfrm>
          <a:off x="4192781" y="2620723"/>
          <a:ext cx="2436022"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lvl="0" algn="l" defTabSz="577850">
            <a:lnSpc>
              <a:spcPct val="90000"/>
            </a:lnSpc>
            <a:spcBef>
              <a:spcPct val="0"/>
            </a:spcBef>
            <a:spcAft>
              <a:spcPct val="35000"/>
            </a:spcAft>
          </a:pPr>
          <a:r>
            <a:rPr lang="en-US" sz="1300" kern="1200" dirty="0"/>
            <a:t>3.1. Single </a:t>
          </a:r>
          <a:r>
            <a:rPr lang="en-US" sz="1300" kern="1200" dirty="0" err="1"/>
            <a:t>Neighbourhood</a:t>
          </a:r>
          <a:endParaRPr lang="en-US" sz="1300" kern="1200" dirty="0"/>
        </a:p>
        <a:p>
          <a:pPr lvl="0" algn="l" defTabSz="577850">
            <a:lnSpc>
              <a:spcPct val="90000"/>
            </a:lnSpc>
            <a:spcBef>
              <a:spcPct val="0"/>
            </a:spcBef>
            <a:spcAft>
              <a:spcPct val="35000"/>
            </a:spcAft>
          </a:pPr>
          <a:r>
            <a:rPr lang="en-US" sz="1300" kern="1200" dirty="0"/>
            <a:t>3.2. Multiple </a:t>
          </a:r>
          <a:r>
            <a:rPr lang="en-US" sz="1300" kern="1200" dirty="0" err="1"/>
            <a:t>Neighbourhood</a:t>
          </a:r>
          <a:r>
            <a:rPr lang="en-US" sz="1300" kern="1200" dirty="0"/>
            <a:t>.</a:t>
          </a:r>
        </a:p>
      </dsp:txBody>
      <dsp:txXfrm>
        <a:off x="4192781" y="2620723"/>
        <a:ext cx="2436022" cy="1047462"/>
      </dsp:txXfrm>
    </dsp:sp>
    <dsp:sp modelId="{95158381-5B4C-45AB-A638-614BFF72A5AE}">
      <dsp:nvSpPr>
        <dsp:cNvPr id="0" name=""/>
        <dsp:cNvSpPr/>
      </dsp:nvSpPr>
      <dsp:spPr>
        <a:xfrm>
          <a:off x="0" y="3930051"/>
          <a:ext cx="6628804" cy="104746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D709C0-76C3-4CCF-9664-8C3D314F5B61}">
      <dsp:nvSpPr>
        <dsp:cNvPr id="0" name=""/>
        <dsp:cNvSpPr/>
      </dsp:nvSpPr>
      <dsp:spPr>
        <a:xfrm>
          <a:off x="316857" y="4165730"/>
          <a:ext cx="576104" cy="576104"/>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6F9C9B-B18D-4D57-91DC-F66B56BCF41C}">
      <dsp:nvSpPr>
        <dsp:cNvPr id="0" name=""/>
        <dsp:cNvSpPr/>
      </dsp:nvSpPr>
      <dsp:spPr>
        <a:xfrm>
          <a:off x="1209819" y="3930051"/>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lvl="0" algn="l" defTabSz="977900">
            <a:lnSpc>
              <a:spcPct val="90000"/>
            </a:lnSpc>
            <a:spcBef>
              <a:spcPct val="0"/>
            </a:spcBef>
            <a:spcAft>
              <a:spcPct val="35000"/>
            </a:spcAft>
          </a:pPr>
          <a:r>
            <a:rPr lang="en-US" sz="2200" kern="1200" dirty="0"/>
            <a:t>4. Results and Conclusion</a:t>
          </a:r>
        </a:p>
      </dsp:txBody>
      <dsp:txXfrm>
        <a:off x="1209819" y="3930051"/>
        <a:ext cx="5418984" cy="10474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55CE6A-4293-4B40-B896-7E2872A7EE88}">
      <dsp:nvSpPr>
        <dsp:cNvPr id="0" name=""/>
        <dsp:cNvSpPr/>
      </dsp:nvSpPr>
      <dsp:spPr>
        <a:xfrm>
          <a:off x="809" y="438518"/>
          <a:ext cx="3155802" cy="1893481"/>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a:t>Pubs, Coffee shops and Grocery Stores are highly popular in Lewisham and area of Southwark.</a:t>
          </a:r>
          <a:endParaRPr lang="en-US" sz="1800" kern="1200" dirty="0"/>
        </a:p>
      </dsp:txBody>
      <dsp:txXfrm>
        <a:off x="809" y="438518"/>
        <a:ext cx="3155802" cy="1893481"/>
      </dsp:txXfrm>
    </dsp:sp>
    <dsp:sp modelId="{C4D0C310-AA34-4190-9565-5E32DA63CA34}">
      <dsp:nvSpPr>
        <dsp:cNvPr id="0" name=""/>
        <dsp:cNvSpPr/>
      </dsp:nvSpPr>
      <dsp:spPr>
        <a:xfrm>
          <a:off x="3472192" y="438518"/>
          <a:ext cx="3155802" cy="1893481"/>
        </a:xfrm>
        <a:prstGeom prst="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a:t>For restaurants we can say that italian restaurants seem to be quie popular in SE.</a:t>
          </a:r>
          <a:endParaRPr lang="en-US" sz="1800" kern="1200"/>
        </a:p>
      </dsp:txBody>
      <dsp:txXfrm>
        <a:off x="3472192" y="438518"/>
        <a:ext cx="3155802" cy="1893481"/>
      </dsp:txXfrm>
    </dsp:sp>
    <dsp:sp modelId="{772AB297-6DCA-4D35-B503-0CD4E359A5BB}">
      <dsp:nvSpPr>
        <dsp:cNvPr id="0" name=""/>
        <dsp:cNvSpPr/>
      </dsp:nvSpPr>
      <dsp:spPr>
        <a:xfrm>
          <a:off x="809" y="2647580"/>
          <a:ext cx="3155802" cy="1893481"/>
        </a:xfrm>
        <a:prstGeom prst="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a:t>This results suprisingly shows that even though there is such a high range of different ethnicities in SE, theres no clear direction or tendency for african restaurants.</a:t>
          </a:r>
          <a:endParaRPr lang="en-US" sz="1800" kern="1200"/>
        </a:p>
      </dsp:txBody>
      <dsp:txXfrm>
        <a:off x="809" y="2647580"/>
        <a:ext cx="3155802" cy="1893481"/>
      </dsp:txXfrm>
    </dsp:sp>
    <dsp:sp modelId="{1F16DD59-AB81-46C2-8D93-2374EDEDC6B6}">
      <dsp:nvSpPr>
        <dsp:cNvPr id="0" name=""/>
        <dsp:cNvSpPr/>
      </dsp:nvSpPr>
      <dsp:spPr>
        <a:xfrm>
          <a:off x="3472192" y="2647580"/>
          <a:ext cx="3155802" cy="1893481"/>
        </a:xfrm>
        <a:prstGeom prst="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a:t>Publs are quite well presented .</a:t>
          </a:r>
          <a:endParaRPr lang="en-US" sz="1800" kern="1200"/>
        </a:p>
      </dsp:txBody>
      <dsp:txXfrm>
        <a:off x="3472192" y="2647580"/>
        <a:ext cx="3155802" cy="18934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7AE0A-1971-4378-B255-79C944C2B984}">
      <dsp:nvSpPr>
        <dsp:cNvPr id="0" name=""/>
        <dsp:cNvSpPr/>
      </dsp:nvSpPr>
      <dsp:spPr>
        <a:xfrm>
          <a:off x="0" y="0"/>
          <a:ext cx="9618133"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28D8CE-EEE9-4254-B380-A94961E0001F}">
      <dsp:nvSpPr>
        <dsp:cNvPr id="0" name=""/>
        <dsp:cNvSpPr/>
      </dsp:nvSpPr>
      <dsp:spPr>
        <a:xfrm>
          <a:off x="0" y="0"/>
          <a:ext cx="9618133" cy="2046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GB" sz="2700" kern="1200"/>
            <a:t>Since we just had a limited range of data available we could not conclude if the best option would be to start an african business in the area of Lewisham. What we can say is that other kind of social spots are more popular than typical "african restaurants.</a:t>
          </a:r>
          <a:endParaRPr lang="en-US" sz="2700" kern="1200"/>
        </a:p>
      </dsp:txBody>
      <dsp:txXfrm>
        <a:off x="0" y="0"/>
        <a:ext cx="9618133" cy="2046741"/>
      </dsp:txXfrm>
    </dsp:sp>
    <dsp:sp modelId="{6724FAC3-F844-4D5A-AF43-94965E866F53}">
      <dsp:nvSpPr>
        <dsp:cNvPr id="0" name=""/>
        <dsp:cNvSpPr/>
      </dsp:nvSpPr>
      <dsp:spPr>
        <a:xfrm>
          <a:off x="0" y="2046741"/>
          <a:ext cx="9618133"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595C90-82D2-4A88-B3DB-BA25712CCF33}">
      <dsp:nvSpPr>
        <dsp:cNvPr id="0" name=""/>
        <dsp:cNvSpPr/>
      </dsp:nvSpPr>
      <dsp:spPr>
        <a:xfrm>
          <a:off x="0" y="2046741"/>
          <a:ext cx="9618133" cy="2046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GB" sz="2700" kern="1200"/>
            <a:t>Further on we have to accept the limitations of our data in kind of different category features for our polation such as crime rate, interest of food etc.</a:t>
          </a:r>
          <a:endParaRPr lang="en-US" sz="2700" kern="1200"/>
        </a:p>
      </dsp:txBody>
      <dsp:txXfrm>
        <a:off x="0" y="2046741"/>
        <a:ext cx="9618133" cy="204674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de-DE"/>
              <a:t>Mastertitelformat bearbeiten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5A25664B-9F18-423A-A3B7-D350B5C4A342}" type="datetimeFigureOut">
              <a:rPr lang="en-US" smtClean="0"/>
              <a:t>02-Jun-19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B7F23-EE3B-4EC7-A1B9-73D9600AA913}" type="slidenum">
              <a:rPr lang="en-US" smtClean="0"/>
              <a:t>‹#›</a:t>
            </a:fld>
            <a:endParaRPr lang="en-US"/>
          </a:p>
        </p:txBody>
      </p:sp>
    </p:spTree>
    <p:extLst>
      <p:ext uri="{BB962C8B-B14F-4D97-AF65-F5344CB8AC3E}">
        <p14:creationId xmlns:p14="http://schemas.microsoft.com/office/powerpoint/2010/main" val="1932647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5A25664B-9F18-423A-A3B7-D350B5C4A342}" type="datetimeFigureOut">
              <a:rPr lang="en-US" smtClean="0"/>
              <a:t>02-Jun-19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B7F23-EE3B-4EC7-A1B9-73D9600AA913}" type="slidenum">
              <a:rPr lang="en-US" smtClean="0"/>
              <a:t>‹#›</a:t>
            </a:fld>
            <a:endParaRPr lang="en-US"/>
          </a:p>
        </p:txBody>
      </p:sp>
    </p:spTree>
    <p:extLst>
      <p:ext uri="{BB962C8B-B14F-4D97-AF65-F5344CB8AC3E}">
        <p14:creationId xmlns:p14="http://schemas.microsoft.com/office/powerpoint/2010/main" val="49701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Mastertitelformat bearbeiten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5A25664B-9F18-423A-A3B7-D350B5C4A342}" type="datetimeFigureOut">
              <a:rPr lang="en-US" smtClean="0"/>
              <a:t>02-Jun-19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B7F23-EE3B-4EC7-A1B9-73D9600AA91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69804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5A25664B-9F18-423A-A3B7-D350B5C4A342}" type="datetimeFigureOut">
              <a:rPr lang="en-US" smtClean="0"/>
              <a:t>02-Jun-19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B7F23-EE3B-4EC7-A1B9-73D9600AA913}" type="slidenum">
              <a:rPr lang="en-US" smtClean="0"/>
              <a:t>‹#›</a:t>
            </a:fld>
            <a:endParaRPr lang="en-US"/>
          </a:p>
        </p:txBody>
      </p:sp>
    </p:spTree>
    <p:extLst>
      <p:ext uri="{BB962C8B-B14F-4D97-AF65-F5344CB8AC3E}">
        <p14:creationId xmlns:p14="http://schemas.microsoft.com/office/powerpoint/2010/main" val="1599447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Mastertitelformat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5A25664B-9F18-423A-A3B7-D350B5C4A342}" type="datetimeFigureOut">
              <a:rPr lang="en-US" smtClean="0"/>
              <a:t>02-Jun-19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B7F23-EE3B-4EC7-A1B9-73D9600AA91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00862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de-DE"/>
              <a:t>Mastertitelformat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5A25664B-9F18-423A-A3B7-D350B5C4A342}" type="datetimeFigureOut">
              <a:rPr lang="en-US" smtClean="0"/>
              <a:t>02-Jun-19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B7F23-EE3B-4EC7-A1B9-73D9600AA913}" type="slidenum">
              <a:rPr lang="en-US" smtClean="0"/>
              <a:t>‹#›</a:t>
            </a:fld>
            <a:endParaRPr lang="en-US"/>
          </a:p>
        </p:txBody>
      </p:sp>
    </p:spTree>
    <p:extLst>
      <p:ext uri="{BB962C8B-B14F-4D97-AF65-F5344CB8AC3E}">
        <p14:creationId xmlns:p14="http://schemas.microsoft.com/office/powerpoint/2010/main" val="2189733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A25664B-9F18-423A-A3B7-D350B5C4A342}" type="datetimeFigureOut">
              <a:rPr lang="en-US" smtClean="0"/>
              <a:t>02-Jun-19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B7F23-EE3B-4EC7-A1B9-73D9600AA913}" type="slidenum">
              <a:rPr lang="en-US" smtClean="0"/>
              <a:t>‹#›</a:t>
            </a:fld>
            <a:endParaRPr lang="en-US"/>
          </a:p>
        </p:txBody>
      </p:sp>
    </p:spTree>
    <p:extLst>
      <p:ext uri="{BB962C8B-B14F-4D97-AF65-F5344CB8AC3E}">
        <p14:creationId xmlns:p14="http://schemas.microsoft.com/office/powerpoint/2010/main" val="114887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de-DE"/>
              <a:t>Mastertitelformat bearbeiten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A25664B-9F18-423A-A3B7-D350B5C4A342}" type="datetimeFigureOut">
              <a:rPr lang="en-US" smtClean="0"/>
              <a:t>02-Jun-19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B7F23-EE3B-4EC7-A1B9-73D9600AA913}" type="slidenum">
              <a:rPr lang="en-US" smtClean="0"/>
              <a:t>‹#›</a:t>
            </a:fld>
            <a:endParaRPr lang="en-US"/>
          </a:p>
        </p:txBody>
      </p:sp>
    </p:spTree>
    <p:extLst>
      <p:ext uri="{BB962C8B-B14F-4D97-AF65-F5344CB8AC3E}">
        <p14:creationId xmlns:p14="http://schemas.microsoft.com/office/powerpoint/2010/main" val="2709135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A25664B-9F18-423A-A3B7-D350B5C4A342}" type="datetimeFigureOut">
              <a:rPr lang="en-US" smtClean="0"/>
              <a:t>02-Jun-19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B7F23-EE3B-4EC7-A1B9-73D9600AA913}" type="slidenum">
              <a:rPr lang="en-US" smtClean="0"/>
              <a:t>‹#›</a:t>
            </a:fld>
            <a:endParaRPr lang="en-US"/>
          </a:p>
        </p:txBody>
      </p:sp>
    </p:spTree>
    <p:extLst>
      <p:ext uri="{BB962C8B-B14F-4D97-AF65-F5344CB8AC3E}">
        <p14:creationId xmlns:p14="http://schemas.microsoft.com/office/powerpoint/2010/main" val="3304860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5A25664B-9F18-423A-A3B7-D350B5C4A342}" type="datetimeFigureOut">
              <a:rPr lang="en-US" smtClean="0"/>
              <a:t>02-Jun-19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B7F23-EE3B-4EC7-A1B9-73D9600AA913}" type="slidenum">
              <a:rPr lang="en-US" smtClean="0"/>
              <a:t>‹#›</a:t>
            </a:fld>
            <a:endParaRPr lang="en-US"/>
          </a:p>
        </p:txBody>
      </p:sp>
    </p:spTree>
    <p:extLst>
      <p:ext uri="{BB962C8B-B14F-4D97-AF65-F5344CB8AC3E}">
        <p14:creationId xmlns:p14="http://schemas.microsoft.com/office/powerpoint/2010/main" val="2187736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5A25664B-9F18-423A-A3B7-D350B5C4A342}" type="datetimeFigureOut">
              <a:rPr lang="en-US" smtClean="0"/>
              <a:t>02-Jun-19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B7F23-EE3B-4EC7-A1B9-73D9600AA913}" type="slidenum">
              <a:rPr lang="en-US" smtClean="0"/>
              <a:t>‹#›</a:t>
            </a:fld>
            <a:endParaRPr lang="en-US"/>
          </a:p>
        </p:txBody>
      </p:sp>
    </p:spTree>
    <p:extLst>
      <p:ext uri="{BB962C8B-B14F-4D97-AF65-F5344CB8AC3E}">
        <p14:creationId xmlns:p14="http://schemas.microsoft.com/office/powerpoint/2010/main" val="1020079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5A25664B-9F18-423A-A3B7-D350B5C4A342}" type="datetimeFigureOut">
              <a:rPr lang="en-US" smtClean="0"/>
              <a:t>02-Jun-19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1B7F23-EE3B-4EC7-A1B9-73D9600AA913}" type="slidenum">
              <a:rPr lang="en-US" smtClean="0"/>
              <a:t>‹#›</a:t>
            </a:fld>
            <a:endParaRPr lang="en-US"/>
          </a:p>
        </p:txBody>
      </p:sp>
    </p:spTree>
    <p:extLst>
      <p:ext uri="{BB962C8B-B14F-4D97-AF65-F5344CB8AC3E}">
        <p14:creationId xmlns:p14="http://schemas.microsoft.com/office/powerpoint/2010/main" val="3436564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5A25664B-9F18-423A-A3B7-D350B5C4A342}" type="datetimeFigureOut">
              <a:rPr lang="en-US" smtClean="0"/>
              <a:t>02-Jun-19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1B7F23-EE3B-4EC7-A1B9-73D9600AA913}" type="slidenum">
              <a:rPr lang="en-US" smtClean="0"/>
              <a:t>‹#›</a:t>
            </a:fld>
            <a:endParaRPr lang="en-US"/>
          </a:p>
        </p:txBody>
      </p:sp>
    </p:spTree>
    <p:extLst>
      <p:ext uri="{BB962C8B-B14F-4D97-AF65-F5344CB8AC3E}">
        <p14:creationId xmlns:p14="http://schemas.microsoft.com/office/powerpoint/2010/main" val="266058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5664B-9F18-423A-A3B7-D350B5C4A342}" type="datetimeFigureOut">
              <a:rPr lang="en-US" smtClean="0"/>
              <a:t>02-Jun-19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1B7F23-EE3B-4EC7-A1B9-73D9600AA913}" type="slidenum">
              <a:rPr lang="en-US" smtClean="0"/>
              <a:t>‹#›</a:t>
            </a:fld>
            <a:endParaRPr lang="en-US"/>
          </a:p>
        </p:txBody>
      </p:sp>
    </p:spTree>
    <p:extLst>
      <p:ext uri="{BB962C8B-B14F-4D97-AF65-F5344CB8AC3E}">
        <p14:creationId xmlns:p14="http://schemas.microsoft.com/office/powerpoint/2010/main" val="3850449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de-DE"/>
              <a:t>Mastertitelformat bearbeiten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5A25664B-9F18-423A-A3B7-D350B5C4A342}" type="datetimeFigureOut">
              <a:rPr lang="en-US" smtClean="0"/>
              <a:t>02-Jun-19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B7F23-EE3B-4EC7-A1B9-73D9600AA913}" type="slidenum">
              <a:rPr lang="en-US" smtClean="0"/>
              <a:t>‹#›</a:t>
            </a:fld>
            <a:endParaRPr lang="en-US"/>
          </a:p>
        </p:txBody>
      </p:sp>
    </p:spTree>
    <p:extLst>
      <p:ext uri="{BB962C8B-B14F-4D97-AF65-F5344CB8AC3E}">
        <p14:creationId xmlns:p14="http://schemas.microsoft.com/office/powerpoint/2010/main" val="1532360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5A25664B-9F18-423A-A3B7-D350B5C4A342}" type="datetimeFigureOut">
              <a:rPr lang="en-US" smtClean="0"/>
              <a:t>02-Jun-19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B7F23-EE3B-4EC7-A1B9-73D9600AA913}" type="slidenum">
              <a:rPr lang="en-US" smtClean="0"/>
              <a:t>‹#›</a:t>
            </a:fld>
            <a:endParaRPr lang="en-US"/>
          </a:p>
        </p:txBody>
      </p:sp>
    </p:spTree>
    <p:extLst>
      <p:ext uri="{BB962C8B-B14F-4D97-AF65-F5344CB8AC3E}">
        <p14:creationId xmlns:p14="http://schemas.microsoft.com/office/powerpoint/2010/main" val="296327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A25664B-9F18-423A-A3B7-D350B5C4A342}" type="datetimeFigureOut">
              <a:rPr lang="en-US" smtClean="0"/>
              <a:t>02-Jun-19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1B7F23-EE3B-4EC7-A1B9-73D9600AA913}" type="slidenum">
              <a:rPr lang="en-US" smtClean="0"/>
              <a:t>‹#›</a:t>
            </a:fld>
            <a:endParaRPr lang="en-US"/>
          </a:p>
        </p:txBody>
      </p:sp>
    </p:spTree>
    <p:extLst>
      <p:ext uri="{BB962C8B-B14F-4D97-AF65-F5344CB8AC3E}">
        <p14:creationId xmlns:p14="http://schemas.microsoft.com/office/powerpoint/2010/main" val="1448699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wikipedia.org/wiki/List_of_areas_of_London"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en.wikipedia.org/wiki/Demography_of_London" TargetMode="Externa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4E67D4-3636-4C4C-A07C-D02FAA2136B6}"/>
              </a:ext>
            </a:extLst>
          </p:cNvPr>
          <p:cNvSpPr>
            <a:spLocks noGrp="1"/>
          </p:cNvSpPr>
          <p:nvPr>
            <p:ph type="ctrTitle"/>
          </p:nvPr>
        </p:nvSpPr>
        <p:spPr/>
        <p:txBody>
          <a:bodyPr/>
          <a:lstStyle/>
          <a:p>
            <a:r>
              <a:rPr lang="en-US" dirty="0"/>
              <a:t>Capstone Project</a:t>
            </a:r>
          </a:p>
        </p:txBody>
      </p:sp>
      <p:sp>
        <p:nvSpPr>
          <p:cNvPr id="3" name="Untertitel 2">
            <a:extLst>
              <a:ext uri="{FF2B5EF4-FFF2-40B4-BE49-F238E27FC236}">
                <a16:creationId xmlns:a16="http://schemas.microsoft.com/office/drawing/2014/main" id="{BD19F6AB-C83A-4E95-A1DF-E55788082166}"/>
              </a:ext>
            </a:extLst>
          </p:cNvPr>
          <p:cNvSpPr>
            <a:spLocks noGrp="1"/>
          </p:cNvSpPr>
          <p:nvPr>
            <p:ph type="subTitle" idx="1"/>
          </p:nvPr>
        </p:nvSpPr>
        <p:spPr/>
        <p:txBody>
          <a:bodyPr/>
          <a:lstStyle/>
          <a:p>
            <a:r>
              <a:rPr lang="en-US" dirty="0"/>
              <a:t>By </a:t>
            </a:r>
            <a:r>
              <a:rPr lang="en-US" dirty="0" smtClean="0"/>
              <a:t>Pragadeesh Rajaganesh</a:t>
            </a:r>
            <a:endParaRPr lang="en-US" dirty="0"/>
          </a:p>
        </p:txBody>
      </p:sp>
    </p:spTree>
    <p:extLst>
      <p:ext uri="{BB962C8B-B14F-4D97-AF65-F5344CB8AC3E}">
        <p14:creationId xmlns:p14="http://schemas.microsoft.com/office/powerpoint/2010/main" val="3520238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el 1">
            <a:extLst>
              <a:ext uri="{FF2B5EF4-FFF2-40B4-BE49-F238E27FC236}">
                <a16:creationId xmlns:a16="http://schemas.microsoft.com/office/drawing/2014/main" id="{83FF353C-39A8-4229-8BCE-F820F704C92F}"/>
              </a:ext>
            </a:extLst>
          </p:cNvPr>
          <p:cNvSpPr>
            <a:spLocks noGrp="1"/>
          </p:cNvSpPr>
          <p:nvPr>
            <p:ph type="title"/>
          </p:nvPr>
        </p:nvSpPr>
        <p:spPr>
          <a:xfrm>
            <a:off x="584926" y="890612"/>
            <a:ext cx="8288032" cy="1096316"/>
          </a:xfrm>
        </p:spPr>
        <p:txBody>
          <a:bodyPr vert="horz" lIns="91440" tIns="45720" rIns="91440" bIns="45720" rtlCol="0" anchor="b">
            <a:normAutofit fontScale="90000"/>
          </a:bodyPr>
          <a:lstStyle/>
          <a:p>
            <a:pPr algn="ctr"/>
            <a:r>
              <a:rPr lang="en-US" sz="4800" kern="1200" dirty="0">
                <a:solidFill>
                  <a:schemeClr val="accent1"/>
                </a:solidFill>
                <a:latin typeface="+mj-lt"/>
                <a:ea typeface="+mj-ea"/>
                <a:cs typeface="+mj-cs"/>
              </a:rPr>
              <a:t>4. Results and Conclusion</a:t>
            </a:r>
            <a:br>
              <a:rPr lang="en-US" sz="4800" kern="1200" dirty="0">
                <a:solidFill>
                  <a:schemeClr val="accent1"/>
                </a:solidFill>
                <a:latin typeface="+mj-lt"/>
                <a:ea typeface="+mj-ea"/>
                <a:cs typeface="+mj-cs"/>
              </a:rPr>
            </a:br>
            <a:r>
              <a:rPr lang="en-US" sz="4800" kern="1200" dirty="0">
                <a:solidFill>
                  <a:schemeClr val="accent1"/>
                </a:solidFill>
                <a:latin typeface="+mj-lt"/>
                <a:ea typeface="+mj-ea"/>
                <a:cs typeface="+mj-cs"/>
              </a:rPr>
              <a:t>Cluster 1</a:t>
            </a:r>
          </a:p>
        </p:txBody>
      </p:sp>
      <p:graphicFrame>
        <p:nvGraphicFramePr>
          <p:cNvPr id="4" name="Tabelle 3">
            <a:extLst>
              <a:ext uri="{FF2B5EF4-FFF2-40B4-BE49-F238E27FC236}">
                <a16:creationId xmlns:a16="http://schemas.microsoft.com/office/drawing/2014/main" id="{E4010C2C-BB20-4CB1-83E0-CA6E85FDC9E5}"/>
              </a:ext>
            </a:extLst>
          </p:cNvPr>
          <p:cNvGraphicFramePr>
            <a:graphicFrameLocks noGrp="1"/>
          </p:cNvGraphicFramePr>
          <p:nvPr>
            <p:extLst>
              <p:ext uri="{D42A27DB-BD31-4B8C-83A1-F6EECF244321}">
                <p14:modId xmlns:p14="http://schemas.microsoft.com/office/powerpoint/2010/main" val="3391109588"/>
              </p:ext>
            </p:extLst>
          </p:nvPr>
        </p:nvGraphicFramePr>
        <p:xfrm>
          <a:off x="988678" y="3227711"/>
          <a:ext cx="8288037" cy="3233057"/>
        </p:xfrm>
        <a:graphic>
          <a:graphicData uri="http://schemas.openxmlformats.org/drawingml/2006/table">
            <a:tbl>
              <a:tblPr firstRow="1" bandRow="1">
                <a:tableStyleId>{5C22544A-7EE6-4342-B048-85BDC9FD1C3A}</a:tableStyleId>
              </a:tblPr>
              <a:tblGrid>
                <a:gridCol w="702510">
                  <a:extLst>
                    <a:ext uri="{9D8B030D-6E8A-4147-A177-3AD203B41FA5}">
                      <a16:colId xmlns:a16="http://schemas.microsoft.com/office/drawing/2014/main" val="899120180"/>
                    </a:ext>
                  </a:extLst>
                </a:gridCol>
                <a:gridCol w="510462">
                  <a:extLst>
                    <a:ext uri="{9D8B030D-6E8A-4147-A177-3AD203B41FA5}">
                      <a16:colId xmlns:a16="http://schemas.microsoft.com/office/drawing/2014/main" val="2998547462"/>
                    </a:ext>
                  </a:extLst>
                </a:gridCol>
                <a:gridCol w="621319">
                  <a:extLst>
                    <a:ext uri="{9D8B030D-6E8A-4147-A177-3AD203B41FA5}">
                      <a16:colId xmlns:a16="http://schemas.microsoft.com/office/drawing/2014/main" val="3633427900"/>
                    </a:ext>
                  </a:extLst>
                </a:gridCol>
                <a:gridCol w="626003">
                  <a:extLst>
                    <a:ext uri="{9D8B030D-6E8A-4147-A177-3AD203B41FA5}">
                      <a16:colId xmlns:a16="http://schemas.microsoft.com/office/drawing/2014/main" val="3235366235"/>
                    </a:ext>
                  </a:extLst>
                </a:gridCol>
                <a:gridCol w="722808">
                  <a:extLst>
                    <a:ext uri="{9D8B030D-6E8A-4147-A177-3AD203B41FA5}">
                      <a16:colId xmlns:a16="http://schemas.microsoft.com/office/drawing/2014/main" val="2746468500"/>
                    </a:ext>
                  </a:extLst>
                </a:gridCol>
                <a:gridCol w="722808">
                  <a:extLst>
                    <a:ext uri="{9D8B030D-6E8A-4147-A177-3AD203B41FA5}">
                      <a16:colId xmlns:a16="http://schemas.microsoft.com/office/drawing/2014/main" val="3922505799"/>
                    </a:ext>
                  </a:extLst>
                </a:gridCol>
                <a:gridCol w="621319">
                  <a:extLst>
                    <a:ext uri="{9D8B030D-6E8A-4147-A177-3AD203B41FA5}">
                      <a16:colId xmlns:a16="http://schemas.microsoft.com/office/drawing/2014/main" val="1423401602"/>
                    </a:ext>
                  </a:extLst>
                </a:gridCol>
                <a:gridCol w="722808">
                  <a:extLst>
                    <a:ext uri="{9D8B030D-6E8A-4147-A177-3AD203B41FA5}">
                      <a16:colId xmlns:a16="http://schemas.microsoft.com/office/drawing/2014/main" val="2880676922"/>
                    </a:ext>
                  </a:extLst>
                </a:gridCol>
                <a:gridCol w="786824">
                  <a:extLst>
                    <a:ext uri="{9D8B030D-6E8A-4147-A177-3AD203B41FA5}">
                      <a16:colId xmlns:a16="http://schemas.microsoft.com/office/drawing/2014/main" val="673081935"/>
                    </a:ext>
                  </a:extLst>
                </a:gridCol>
                <a:gridCol w="722808">
                  <a:extLst>
                    <a:ext uri="{9D8B030D-6E8A-4147-A177-3AD203B41FA5}">
                      <a16:colId xmlns:a16="http://schemas.microsoft.com/office/drawing/2014/main" val="3513971289"/>
                    </a:ext>
                  </a:extLst>
                </a:gridCol>
                <a:gridCol w="764965">
                  <a:extLst>
                    <a:ext uri="{9D8B030D-6E8A-4147-A177-3AD203B41FA5}">
                      <a16:colId xmlns:a16="http://schemas.microsoft.com/office/drawing/2014/main" val="3685927505"/>
                    </a:ext>
                  </a:extLst>
                </a:gridCol>
                <a:gridCol w="763403">
                  <a:extLst>
                    <a:ext uri="{9D8B030D-6E8A-4147-A177-3AD203B41FA5}">
                      <a16:colId xmlns:a16="http://schemas.microsoft.com/office/drawing/2014/main" val="2776756635"/>
                    </a:ext>
                  </a:extLst>
                </a:gridCol>
              </a:tblGrid>
              <a:tr h="492465">
                <a:tc>
                  <a:txBody>
                    <a:bodyPr/>
                    <a:lstStyle/>
                    <a:p>
                      <a:pPr algn="r" fontAlgn="ctr"/>
                      <a:r>
                        <a:rPr lang="en-GB" sz="1000" u="none" strike="noStrike">
                          <a:effectLst/>
                        </a:rPr>
                        <a:t>Borough</a:t>
                      </a:r>
                      <a:endParaRPr lang="en-GB" sz="1000" b="1"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Cluster Labels</a:t>
                      </a:r>
                      <a:endParaRPr lang="en-GB" sz="1000" b="1"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1st Most Common Venue</a:t>
                      </a:r>
                      <a:endParaRPr lang="en-GB" sz="1000" b="1"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2nd Most Common Venue</a:t>
                      </a:r>
                      <a:endParaRPr lang="en-GB" sz="1000" b="1"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3rd Most Common Venue</a:t>
                      </a:r>
                      <a:endParaRPr lang="en-GB" sz="1000" b="1"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4th Most Common Venue</a:t>
                      </a:r>
                      <a:endParaRPr lang="en-GB" sz="1000" b="1"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5th Most Common Venue</a:t>
                      </a:r>
                      <a:endParaRPr lang="en-GB" sz="1000" b="1"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6th Most Common Venue</a:t>
                      </a:r>
                      <a:endParaRPr lang="en-GB" sz="1000" b="1"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7th Most Common Venue</a:t>
                      </a:r>
                      <a:endParaRPr lang="en-GB" sz="1000" b="1"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8th Most Common Venue</a:t>
                      </a:r>
                      <a:endParaRPr lang="en-GB" sz="1000" b="1"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9th Most Common Venue</a:t>
                      </a:r>
                      <a:endParaRPr lang="en-GB" sz="1000" b="1"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10th Most Common Venue</a:t>
                      </a:r>
                      <a:endParaRPr lang="en-GB" sz="1000" b="1" i="0" u="none" strike="noStrike">
                        <a:solidFill>
                          <a:srgbClr val="000000"/>
                        </a:solidFill>
                        <a:effectLst/>
                        <a:latin typeface="Segoe UI" panose="020B0502040204020203" pitchFamily="34" charset="0"/>
                      </a:endParaRPr>
                    </a:p>
                  </a:txBody>
                  <a:tcPr marL="6819" marR="6819" marT="6819" marB="0" anchor="ctr"/>
                </a:tc>
                <a:extLst>
                  <a:ext uri="{0D108BD9-81ED-4DB2-BD59-A6C34878D82A}">
                    <a16:rowId xmlns:a16="http://schemas.microsoft.com/office/drawing/2014/main" val="1658178342"/>
                  </a:ext>
                </a:extLst>
              </a:tr>
              <a:tr h="342574">
                <a:tc>
                  <a:txBody>
                    <a:bodyPr/>
                    <a:lstStyle/>
                    <a:p>
                      <a:pPr algn="r" fontAlgn="ctr"/>
                      <a:r>
                        <a:rPr lang="en-GB" sz="1000" u="none" strike="noStrike">
                          <a:effectLst/>
                        </a:rPr>
                        <a:t>Southwark</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0</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Café</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Coffee Shop</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Pub</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Hotel</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Theater</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Italian Restaurant</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Park</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Bar</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Art Gallery</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Street Food Gathering</a:t>
                      </a:r>
                      <a:endParaRPr lang="en-GB" sz="1000" b="0" i="0" u="none" strike="noStrike">
                        <a:solidFill>
                          <a:srgbClr val="000000"/>
                        </a:solidFill>
                        <a:effectLst/>
                        <a:latin typeface="Segoe UI" panose="020B0502040204020203" pitchFamily="34" charset="0"/>
                      </a:endParaRPr>
                    </a:p>
                  </a:txBody>
                  <a:tcPr marL="6819" marR="6819" marT="6819" marB="0" anchor="ctr"/>
                </a:tc>
                <a:extLst>
                  <a:ext uri="{0D108BD9-81ED-4DB2-BD59-A6C34878D82A}">
                    <a16:rowId xmlns:a16="http://schemas.microsoft.com/office/drawing/2014/main" val="3946249600"/>
                  </a:ext>
                </a:extLst>
              </a:tr>
              <a:tr h="342574">
                <a:tc>
                  <a:txBody>
                    <a:bodyPr/>
                    <a:lstStyle/>
                    <a:p>
                      <a:pPr algn="r" fontAlgn="ctr"/>
                      <a:r>
                        <a:rPr lang="en-GB" sz="1000" u="none" strike="noStrike">
                          <a:effectLst/>
                        </a:rPr>
                        <a:t>Southwark</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0</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Café</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Coffee Shop</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Pub</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Hotel</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Theater</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Italian Restaurant</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Park</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Bar</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Art Gallery</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Street Food Gathering</a:t>
                      </a:r>
                      <a:endParaRPr lang="en-GB" sz="1000" b="0" i="0" u="none" strike="noStrike">
                        <a:solidFill>
                          <a:srgbClr val="000000"/>
                        </a:solidFill>
                        <a:effectLst/>
                        <a:latin typeface="Segoe UI" panose="020B0502040204020203" pitchFamily="34" charset="0"/>
                      </a:endParaRPr>
                    </a:p>
                  </a:txBody>
                  <a:tcPr marL="6819" marR="6819" marT="6819" marB="0" anchor="ctr"/>
                </a:tc>
                <a:extLst>
                  <a:ext uri="{0D108BD9-81ED-4DB2-BD59-A6C34878D82A}">
                    <a16:rowId xmlns:a16="http://schemas.microsoft.com/office/drawing/2014/main" val="1074325238"/>
                  </a:ext>
                </a:extLst>
              </a:tr>
              <a:tr h="342574">
                <a:tc>
                  <a:txBody>
                    <a:bodyPr/>
                    <a:lstStyle/>
                    <a:p>
                      <a:pPr algn="r" fontAlgn="ctr"/>
                      <a:r>
                        <a:rPr lang="en-GB" sz="1000" u="none" strike="noStrike">
                          <a:effectLst/>
                        </a:rPr>
                        <a:t>Southwark</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0</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Café</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Coffee Shop</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Pub</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Hotel</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Theater</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Italian Restaurant</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Park</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Bar</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Art Gallery</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Street Food Gathering</a:t>
                      </a:r>
                      <a:endParaRPr lang="en-GB" sz="1000" b="0" i="0" u="none" strike="noStrike">
                        <a:solidFill>
                          <a:srgbClr val="000000"/>
                        </a:solidFill>
                        <a:effectLst/>
                        <a:latin typeface="Segoe UI" panose="020B0502040204020203" pitchFamily="34" charset="0"/>
                      </a:endParaRPr>
                    </a:p>
                  </a:txBody>
                  <a:tcPr marL="6819" marR="6819" marT="6819" marB="0" anchor="ctr"/>
                </a:tc>
                <a:extLst>
                  <a:ext uri="{0D108BD9-81ED-4DB2-BD59-A6C34878D82A}">
                    <a16:rowId xmlns:a16="http://schemas.microsoft.com/office/drawing/2014/main" val="1650362887"/>
                  </a:ext>
                </a:extLst>
              </a:tr>
              <a:tr h="342574">
                <a:tc>
                  <a:txBody>
                    <a:bodyPr/>
                    <a:lstStyle/>
                    <a:p>
                      <a:pPr algn="r" fontAlgn="ctr"/>
                      <a:r>
                        <a:rPr lang="en-GB" sz="1000" u="none" strike="noStrike">
                          <a:effectLst/>
                        </a:rPr>
                        <a:t>Southwark</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0</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Coffee Shop</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Hotel</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Pub</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Italian Restaurant</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Theater</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Bar</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Art Museum</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Seafood Restaurant</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Street Food Gathering</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Scenic Lookout</a:t>
                      </a:r>
                      <a:endParaRPr lang="en-GB" sz="1000" b="0" i="0" u="none" strike="noStrike">
                        <a:solidFill>
                          <a:srgbClr val="000000"/>
                        </a:solidFill>
                        <a:effectLst/>
                        <a:latin typeface="Segoe UI" panose="020B0502040204020203" pitchFamily="34" charset="0"/>
                      </a:endParaRPr>
                    </a:p>
                  </a:txBody>
                  <a:tcPr marL="6819" marR="6819" marT="6819" marB="0" anchor="ctr"/>
                </a:tc>
                <a:extLst>
                  <a:ext uri="{0D108BD9-81ED-4DB2-BD59-A6C34878D82A}">
                    <a16:rowId xmlns:a16="http://schemas.microsoft.com/office/drawing/2014/main" val="2169372191"/>
                  </a:ext>
                </a:extLst>
              </a:tr>
              <a:tr h="342574">
                <a:tc>
                  <a:txBody>
                    <a:bodyPr/>
                    <a:lstStyle/>
                    <a:p>
                      <a:pPr algn="r" fontAlgn="ctr"/>
                      <a:r>
                        <a:rPr lang="en-GB" sz="1000" u="none" strike="noStrike">
                          <a:effectLst/>
                        </a:rPr>
                        <a:t>Lambeth</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0</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Coffee Shop</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Hotel</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Pub</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Italian Restaurant</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Theater</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Bar</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Art Museum</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Seafood Restaurant</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Street Food Gathering</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Scenic Lookout</a:t>
                      </a:r>
                      <a:endParaRPr lang="en-GB" sz="1000" b="0" i="0" u="none" strike="noStrike">
                        <a:solidFill>
                          <a:srgbClr val="000000"/>
                        </a:solidFill>
                        <a:effectLst/>
                        <a:latin typeface="Segoe UI" panose="020B0502040204020203" pitchFamily="34" charset="0"/>
                      </a:endParaRPr>
                    </a:p>
                  </a:txBody>
                  <a:tcPr marL="6819" marR="6819" marT="6819" marB="0" anchor="ctr"/>
                </a:tc>
                <a:extLst>
                  <a:ext uri="{0D108BD9-81ED-4DB2-BD59-A6C34878D82A}">
                    <a16:rowId xmlns:a16="http://schemas.microsoft.com/office/drawing/2014/main" val="878358016"/>
                  </a:ext>
                </a:extLst>
              </a:tr>
              <a:tr h="342574">
                <a:tc>
                  <a:txBody>
                    <a:bodyPr/>
                    <a:lstStyle/>
                    <a:p>
                      <a:pPr algn="r" fontAlgn="ctr"/>
                      <a:r>
                        <a:rPr lang="en-GB" sz="1000" u="none" strike="noStrike">
                          <a:effectLst/>
                        </a:rPr>
                        <a:t>Southwark</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0</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Coffee Shop</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Pub</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Italian Restaurant</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dirty="0">
                          <a:effectLst/>
                        </a:rPr>
                        <a:t>Hotel</a:t>
                      </a:r>
                      <a:endParaRPr lang="en-GB" sz="1000" b="0" i="0" u="none" strike="noStrike" dirty="0">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Café</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Theater</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Street Food Gathering</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Bar</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Pizza Place</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Art Gallery</a:t>
                      </a:r>
                      <a:endParaRPr lang="en-GB" sz="1000" b="0" i="0" u="none" strike="noStrike">
                        <a:solidFill>
                          <a:srgbClr val="000000"/>
                        </a:solidFill>
                        <a:effectLst/>
                        <a:latin typeface="Segoe UI" panose="020B0502040204020203" pitchFamily="34" charset="0"/>
                      </a:endParaRPr>
                    </a:p>
                  </a:txBody>
                  <a:tcPr marL="6819" marR="6819" marT="6819" marB="0" anchor="ctr"/>
                </a:tc>
                <a:extLst>
                  <a:ext uri="{0D108BD9-81ED-4DB2-BD59-A6C34878D82A}">
                    <a16:rowId xmlns:a16="http://schemas.microsoft.com/office/drawing/2014/main" val="2670944149"/>
                  </a:ext>
                </a:extLst>
              </a:tr>
              <a:tr h="342574">
                <a:tc>
                  <a:txBody>
                    <a:bodyPr/>
                    <a:lstStyle/>
                    <a:p>
                      <a:pPr algn="r" fontAlgn="ctr"/>
                      <a:r>
                        <a:rPr lang="en-GB" sz="1000" u="none" strike="noStrike">
                          <a:effectLst/>
                        </a:rPr>
                        <a:t>Southwark</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0</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Coffee Shop</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Pub</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Italian Restaurant</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Hotel</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Café</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Theater</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Street Food Gathering</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Bar</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Pizza Place</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Art Gallery</a:t>
                      </a:r>
                      <a:endParaRPr lang="en-GB" sz="1000" b="0" i="0" u="none" strike="noStrike">
                        <a:solidFill>
                          <a:srgbClr val="000000"/>
                        </a:solidFill>
                        <a:effectLst/>
                        <a:latin typeface="Segoe UI" panose="020B0502040204020203" pitchFamily="34" charset="0"/>
                      </a:endParaRPr>
                    </a:p>
                  </a:txBody>
                  <a:tcPr marL="6819" marR="6819" marT="6819" marB="0" anchor="ctr"/>
                </a:tc>
                <a:extLst>
                  <a:ext uri="{0D108BD9-81ED-4DB2-BD59-A6C34878D82A}">
                    <a16:rowId xmlns:a16="http://schemas.microsoft.com/office/drawing/2014/main" val="3445790273"/>
                  </a:ext>
                </a:extLst>
              </a:tr>
              <a:tr h="342574">
                <a:tc>
                  <a:txBody>
                    <a:bodyPr/>
                    <a:lstStyle/>
                    <a:p>
                      <a:pPr algn="r" fontAlgn="ctr"/>
                      <a:r>
                        <a:rPr lang="en-GB" sz="1000" u="none" strike="noStrike">
                          <a:effectLst/>
                        </a:rPr>
                        <a:t>Southwark</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0</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Coffee Shop</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Hotel</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Pub</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Italian Restaurant</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Theater</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Bar</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Art Museum</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Seafood Restaurant</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a:effectLst/>
                        </a:rPr>
                        <a:t>Street Food Gathering</a:t>
                      </a:r>
                      <a:endParaRPr lang="en-GB" sz="1000" b="0" i="0" u="none" strike="noStrike">
                        <a:solidFill>
                          <a:srgbClr val="000000"/>
                        </a:solidFill>
                        <a:effectLst/>
                        <a:latin typeface="Segoe UI" panose="020B0502040204020203" pitchFamily="34" charset="0"/>
                      </a:endParaRPr>
                    </a:p>
                  </a:txBody>
                  <a:tcPr marL="6819" marR="6819" marT="6819" marB="0" anchor="ctr"/>
                </a:tc>
                <a:tc>
                  <a:txBody>
                    <a:bodyPr/>
                    <a:lstStyle/>
                    <a:p>
                      <a:pPr algn="r" fontAlgn="ctr"/>
                      <a:r>
                        <a:rPr lang="en-GB" sz="1000" u="none" strike="noStrike" dirty="0">
                          <a:effectLst/>
                        </a:rPr>
                        <a:t>Scenic </a:t>
                      </a:r>
                      <a:r>
                        <a:rPr lang="en-GB" sz="1000" u="none" strike="noStrike" dirty="0" err="1">
                          <a:effectLst/>
                        </a:rPr>
                        <a:t>Lookou</a:t>
                      </a:r>
                      <a:endParaRPr lang="en-GB" sz="1000" b="0" i="0" u="none" strike="noStrike" dirty="0">
                        <a:solidFill>
                          <a:srgbClr val="000000"/>
                        </a:solidFill>
                        <a:effectLst/>
                        <a:latin typeface="Segoe UI" panose="020B0502040204020203" pitchFamily="34" charset="0"/>
                      </a:endParaRPr>
                    </a:p>
                  </a:txBody>
                  <a:tcPr marL="6819" marR="6819" marT="6819" marB="0" anchor="ctr"/>
                </a:tc>
                <a:extLst>
                  <a:ext uri="{0D108BD9-81ED-4DB2-BD59-A6C34878D82A}">
                    <a16:rowId xmlns:a16="http://schemas.microsoft.com/office/drawing/2014/main" val="2533979159"/>
                  </a:ext>
                </a:extLst>
              </a:tr>
            </a:tbl>
          </a:graphicData>
        </a:graphic>
      </p:graphicFrame>
    </p:spTree>
    <p:extLst>
      <p:ext uri="{BB962C8B-B14F-4D97-AF65-F5344CB8AC3E}">
        <p14:creationId xmlns:p14="http://schemas.microsoft.com/office/powerpoint/2010/main" val="3884489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B4DE830A-B531-4A3B-96F6-0ECE88B0855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2813DF2C-461A-4A8F-9679-A172790D1F3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54CD3A85-C039-4249-86E4-1EB9318B549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C6B0CDE3-E054-4EDD-A43B-F96843D8BF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27A982C5-2C38-4CE9-BC18-94697AD657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0060D8D1-7BB1-498F-AFBB-ADAC130A9E9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graphicFrame>
        <p:nvGraphicFramePr>
          <p:cNvPr id="3" name="Tabelle 2">
            <a:extLst>
              <a:ext uri="{FF2B5EF4-FFF2-40B4-BE49-F238E27FC236}">
                <a16:creationId xmlns:a16="http://schemas.microsoft.com/office/drawing/2014/main" id="{7AE59E8A-6979-445F-926C-BAE012D5ED8F}"/>
              </a:ext>
            </a:extLst>
          </p:cNvPr>
          <p:cNvGraphicFramePr>
            <a:graphicFrameLocks noGrp="1"/>
          </p:cNvGraphicFramePr>
          <p:nvPr>
            <p:extLst>
              <p:ext uri="{D42A27DB-BD31-4B8C-83A1-F6EECF244321}">
                <p14:modId xmlns:p14="http://schemas.microsoft.com/office/powerpoint/2010/main" val="593426937"/>
              </p:ext>
            </p:extLst>
          </p:nvPr>
        </p:nvGraphicFramePr>
        <p:xfrm>
          <a:off x="1059681" y="2616740"/>
          <a:ext cx="8619339" cy="3859304"/>
        </p:xfrm>
        <a:graphic>
          <a:graphicData uri="http://schemas.openxmlformats.org/drawingml/2006/table">
            <a:tbl>
              <a:tblPr firstRow="1" bandRow="1">
                <a:tableStyleId>{5C22544A-7EE6-4342-B048-85BDC9FD1C3A}</a:tableStyleId>
              </a:tblPr>
              <a:tblGrid>
                <a:gridCol w="486624">
                  <a:extLst>
                    <a:ext uri="{9D8B030D-6E8A-4147-A177-3AD203B41FA5}">
                      <a16:colId xmlns:a16="http://schemas.microsoft.com/office/drawing/2014/main" val="573362880"/>
                    </a:ext>
                  </a:extLst>
                </a:gridCol>
                <a:gridCol w="585707">
                  <a:extLst>
                    <a:ext uri="{9D8B030D-6E8A-4147-A177-3AD203B41FA5}">
                      <a16:colId xmlns:a16="http://schemas.microsoft.com/office/drawing/2014/main" val="4018647176"/>
                    </a:ext>
                  </a:extLst>
                </a:gridCol>
                <a:gridCol w="517913">
                  <a:extLst>
                    <a:ext uri="{9D8B030D-6E8A-4147-A177-3AD203B41FA5}">
                      <a16:colId xmlns:a16="http://schemas.microsoft.com/office/drawing/2014/main" val="2661463224"/>
                    </a:ext>
                  </a:extLst>
                </a:gridCol>
                <a:gridCol w="521825">
                  <a:extLst>
                    <a:ext uri="{9D8B030D-6E8A-4147-A177-3AD203B41FA5}">
                      <a16:colId xmlns:a16="http://schemas.microsoft.com/office/drawing/2014/main" val="4047588136"/>
                    </a:ext>
                  </a:extLst>
                </a:gridCol>
                <a:gridCol w="670447">
                  <a:extLst>
                    <a:ext uri="{9D8B030D-6E8A-4147-A177-3AD203B41FA5}">
                      <a16:colId xmlns:a16="http://schemas.microsoft.com/office/drawing/2014/main" val="798065208"/>
                    </a:ext>
                  </a:extLst>
                </a:gridCol>
                <a:gridCol w="670447">
                  <a:extLst>
                    <a:ext uri="{9D8B030D-6E8A-4147-A177-3AD203B41FA5}">
                      <a16:colId xmlns:a16="http://schemas.microsoft.com/office/drawing/2014/main" val="2984483573"/>
                    </a:ext>
                  </a:extLst>
                </a:gridCol>
                <a:gridCol w="602654">
                  <a:extLst>
                    <a:ext uri="{9D8B030D-6E8A-4147-A177-3AD203B41FA5}">
                      <a16:colId xmlns:a16="http://schemas.microsoft.com/office/drawing/2014/main" val="2949131804"/>
                    </a:ext>
                  </a:extLst>
                </a:gridCol>
                <a:gridCol w="670447">
                  <a:extLst>
                    <a:ext uri="{9D8B030D-6E8A-4147-A177-3AD203B41FA5}">
                      <a16:colId xmlns:a16="http://schemas.microsoft.com/office/drawing/2014/main" val="2976555800"/>
                    </a:ext>
                  </a:extLst>
                </a:gridCol>
                <a:gridCol w="845144">
                  <a:extLst>
                    <a:ext uri="{9D8B030D-6E8A-4147-A177-3AD203B41FA5}">
                      <a16:colId xmlns:a16="http://schemas.microsoft.com/office/drawing/2014/main" val="446867763"/>
                    </a:ext>
                  </a:extLst>
                </a:gridCol>
                <a:gridCol w="845144">
                  <a:extLst>
                    <a:ext uri="{9D8B030D-6E8A-4147-A177-3AD203B41FA5}">
                      <a16:colId xmlns:a16="http://schemas.microsoft.com/office/drawing/2014/main" val="2318102523"/>
                    </a:ext>
                  </a:extLst>
                </a:gridCol>
                <a:gridCol w="736936">
                  <a:extLst>
                    <a:ext uri="{9D8B030D-6E8A-4147-A177-3AD203B41FA5}">
                      <a16:colId xmlns:a16="http://schemas.microsoft.com/office/drawing/2014/main" val="3620445763"/>
                    </a:ext>
                  </a:extLst>
                </a:gridCol>
                <a:gridCol w="845144">
                  <a:extLst>
                    <a:ext uri="{9D8B030D-6E8A-4147-A177-3AD203B41FA5}">
                      <a16:colId xmlns:a16="http://schemas.microsoft.com/office/drawing/2014/main" val="627538392"/>
                    </a:ext>
                  </a:extLst>
                </a:gridCol>
                <a:gridCol w="620907">
                  <a:extLst>
                    <a:ext uri="{9D8B030D-6E8A-4147-A177-3AD203B41FA5}">
                      <a16:colId xmlns:a16="http://schemas.microsoft.com/office/drawing/2014/main" val="3265703981"/>
                    </a:ext>
                  </a:extLst>
                </a:gridCol>
              </a:tblGrid>
              <a:tr h="446246">
                <a:tc>
                  <a:txBody>
                    <a:bodyPr/>
                    <a:lstStyle/>
                    <a:p>
                      <a:pPr algn="r" fontAlgn="ctr"/>
                      <a:r>
                        <a:rPr lang="en-GB" sz="800" u="none" strike="noStrike">
                          <a:effectLst/>
                        </a:rPr>
                        <a:t>Borough</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Cluster Labels</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1st Most Common Venue</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2nd Most Common Venue</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3rd Most Common Venue</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4th Most Common Venue</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5th Most Common Venue</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6th Most Common Venue</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7th Most Common Venue</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8th Most Common Venue</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9th Most Common Venue</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10th Most Common Venue</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l" fontAlgn="b"/>
                      <a:r>
                        <a:rPr lang="en-GB" sz="1100" u="none" strike="noStrike">
                          <a:effectLst/>
                        </a:rPr>
                        <a:t> </a:t>
                      </a:r>
                      <a:endParaRPr lang="en-GB" sz="1100" b="0" i="0" u="none" strike="noStrike">
                        <a:solidFill>
                          <a:srgbClr val="000000"/>
                        </a:solidFill>
                        <a:effectLst/>
                        <a:latin typeface="Calibri" panose="020F0502020204030204" pitchFamily="34" charset="0"/>
                      </a:endParaRPr>
                    </a:p>
                  </a:txBody>
                  <a:tcPr marL="4881" marR="4881" marT="4881" marB="0" anchor="b"/>
                </a:tc>
                <a:extLst>
                  <a:ext uri="{0D108BD9-81ED-4DB2-BD59-A6C34878D82A}">
                    <a16:rowId xmlns:a16="http://schemas.microsoft.com/office/drawing/2014/main" val="3218992047"/>
                  </a:ext>
                </a:extLst>
              </a:tr>
              <a:tr h="310278">
                <a:tc>
                  <a:txBody>
                    <a:bodyPr/>
                    <a:lstStyle/>
                    <a:p>
                      <a:pPr algn="r" fontAlgn="ctr"/>
                      <a:r>
                        <a:rPr lang="en-GB" sz="800" u="none" strike="noStrike">
                          <a:effectLst/>
                        </a:rPr>
                        <a:t>0</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Lewisham</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1</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Coffee Shop</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Café</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Park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Bar</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Gastropub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Pizza Place</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Italian Restaurant</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Gym / Fitness Center</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Turkish Restaurant</a:t>
                      </a:r>
                      <a:endParaRPr lang="en-GB" sz="800" b="0" i="0" u="none" strike="noStrike">
                        <a:solidFill>
                          <a:srgbClr val="000000"/>
                        </a:solidFill>
                        <a:effectLst/>
                        <a:latin typeface="Segoe UI" panose="020B0502040204020203" pitchFamily="34" charset="0"/>
                      </a:endParaRPr>
                    </a:p>
                  </a:txBody>
                  <a:tcPr marL="4881" marR="4881" marT="4881" marB="0" anchor="ctr"/>
                </a:tc>
                <a:extLst>
                  <a:ext uri="{0D108BD9-81ED-4DB2-BD59-A6C34878D82A}">
                    <a16:rowId xmlns:a16="http://schemas.microsoft.com/office/drawing/2014/main" val="2063514877"/>
                  </a:ext>
                </a:extLst>
              </a:tr>
              <a:tr h="310278">
                <a:tc>
                  <a:txBody>
                    <a:bodyPr/>
                    <a:lstStyle/>
                    <a:p>
                      <a:pPr algn="r" fontAlgn="ctr"/>
                      <a:r>
                        <a:rPr lang="en-GB" sz="800" u="none" strike="noStrike">
                          <a:effectLst/>
                        </a:rPr>
                        <a:t>2</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Lewisham</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1</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Coffee Shop</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Café</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Bar</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Park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Garden</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Vietnamese Restaurant</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History Museum</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Gym / Fitness Center</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Brewery</a:t>
                      </a:r>
                      <a:endParaRPr lang="en-GB" sz="800" b="0" i="0" u="none" strike="noStrike">
                        <a:solidFill>
                          <a:srgbClr val="000000"/>
                        </a:solidFill>
                        <a:effectLst/>
                        <a:latin typeface="Segoe UI" panose="020B0502040204020203" pitchFamily="34" charset="0"/>
                      </a:endParaRPr>
                    </a:p>
                  </a:txBody>
                  <a:tcPr marL="4881" marR="4881" marT="4881" marB="0" anchor="ctr"/>
                </a:tc>
                <a:extLst>
                  <a:ext uri="{0D108BD9-81ED-4DB2-BD59-A6C34878D82A}">
                    <a16:rowId xmlns:a16="http://schemas.microsoft.com/office/drawing/2014/main" val="2379716685"/>
                  </a:ext>
                </a:extLst>
              </a:tr>
              <a:tr h="310278">
                <a:tc>
                  <a:txBody>
                    <a:bodyPr/>
                    <a:lstStyle/>
                    <a:p>
                      <a:pPr algn="r" fontAlgn="ctr"/>
                      <a:r>
                        <a:rPr lang="en-GB" sz="800" u="none" strike="noStrike">
                          <a:effectLst/>
                        </a:rPr>
                        <a:t>14</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Lewisham</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1</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Café</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Gastropub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Park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Coffee Shop</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Garden</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Food Truck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Supermarket</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Fish &amp; Chips Shop</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Restaurant</a:t>
                      </a:r>
                      <a:endParaRPr lang="en-GB" sz="800" b="0" i="0" u="none" strike="noStrike">
                        <a:solidFill>
                          <a:srgbClr val="000000"/>
                        </a:solidFill>
                        <a:effectLst/>
                        <a:latin typeface="Segoe UI" panose="020B0502040204020203" pitchFamily="34" charset="0"/>
                      </a:endParaRPr>
                    </a:p>
                  </a:txBody>
                  <a:tcPr marL="4881" marR="4881" marT="4881" marB="0" anchor="ctr"/>
                </a:tc>
                <a:extLst>
                  <a:ext uri="{0D108BD9-81ED-4DB2-BD59-A6C34878D82A}">
                    <a16:rowId xmlns:a16="http://schemas.microsoft.com/office/drawing/2014/main" val="4260493602"/>
                  </a:ext>
                </a:extLst>
              </a:tr>
              <a:tr h="310278">
                <a:tc>
                  <a:txBody>
                    <a:bodyPr/>
                    <a:lstStyle/>
                    <a:p>
                      <a:pPr algn="r" fontAlgn="ctr"/>
                      <a:r>
                        <a:rPr lang="en-GB" sz="800" u="none" strike="noStrike">
                          <a:effectLst/>
                        </a:rPr>
                        <a:t>16</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Lewisham</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1</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Café</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Coffee Shop</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Park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Gastropub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Food Truck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Gym / Fitness Center</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Fish &amp; Chips Shop</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Italian Restaurant</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Bar</a:t>
                      </a:r>
                      <a:endParaRPr lang="en-GB" sz="800" b="0" i="0" u="none" strike="noStrike">
                        <a:solidFill>
                          <a:srgbClr val="000000"/>
                        </a:solidFill>
                        <a:effectLst/>
                        <a:latin typeface="Segoe UI" panose="020B0502040204020203" pitchFamily="34" charset="0"/>
                      </a:endParaRPr>
                    </a:p>
                  </a:txBody>
                  <a:tcPr marL="4881" marR="4881" marT="4881" marB="0" anchor="ctr"/>
                </a:tc>
                <a:extLst>
                  <a:ext uri="{0D108BD9-81ED-4DB2-BD59-A6C34878D82A}">
                    <a16:rowId xmlns:a16="http://schemas.microsoft.com/office/drawing/2014/main" val="3277949655"/>
                  </a:ext>
                </a:extLst>
              </a:tr>
              <a:tr h="310278">
                <a:tc>
                  <a:txBody>
                    <a:bodyPr/>
                    <a:lstStyle/>
                    <a:p>
                      <a:pPr algn="r" fontAlgn="ctr"/>
                      <a:r>
                        <a:rPr lang="en-GB" sz="800" u="none" strike="noStrike">
                          <a:effectLst/>
                        </a:rPr>
                        <a:t>17</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Lewisham</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1</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Café</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Coffee Shop</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Park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Gastropub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Food Truck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Gym / Fitness Center</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Fish &amp; Chips Shop</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Italian Restaurant</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Bar</a:t>
                      </a:r>
                      <a:endParaRPr lang="en-GB" sz="800" b="0" i="0" u="none" strike="noStrike">
                        <a:solidFill>
                          <a:srgbClr val="000000"/>
                        </a:solidFill>
                        <a:effectLst/>
                        <a:latin typeface="Segoe UI" panose="020B0502040204020203" pitchFamily="34" charset="0"/>
                      </a:endParaRPr>
                    </a:p>
                  </a:txBody>
                  <a:tcPr marL="4881" marR="4881" marT="4881" marB="0" anchor="ctr"/>
                </a:tc>
                <a:extLst>
                  <a:ext uri="{0D108BD9-81ED-4DB2-BD59-A6C34878D82A}">
                    <a16:rowId xmlns:a16="http://schemas.microsoft.com/office/drawing/2014/main" val="2522674472"/>
                  </a:ext>
                </a:extLst>
              </a:tr>
              <a:tr h="310278">
                <a:tc>
                  <a:txBody>
                    <a:bodyPr/>
                    <a:lstStyle/>
                    <a:p>
                      <a:pPr algn="r" fontAlgn="ctr"/>
                      <a:r>
                        <a:rPr lang="en-GB" sz="800" u="none" strike="noStrike">
                          <a:effectLst/>
                        </a:rPr>
                        <a:t>20</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Lewisham</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1</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Café</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Gastropub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Park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Coffee Shop</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Garden</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Food Truck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Supermarket</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Fish &amp; Chips Shop</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Restaurant</a:t>
                      </a:r>
                      <a:endParaRPr lang="en-GB" sz="800" b="0" i="0" u="none" strike="noStrike">
                        <a:solidFill>
                          <a:srgbClr val="000000"/>
                        </a:solidFill>
                        <a:effectLst/>
                        <a:latin typeface="Segoe UI" panose="020B0502040204020203" pitchFamily="34" charset="0"/>
                      </a:endParaRPr>
                    </a:p>
                  </a:txBody>
                  <a:tcPr marL="4881" marR="4881" marT="4881" marB="0" anchor="ctr"/>
                </a:tc>
                <a:extLst>
                  <a:ext uri="{0D108BD9-81ED-4DB2-BD59-A6C34878D82A}">
                    <a16:rowId xmlns:a16="http://schemas.microsoft.com/office/drawing/2014/main" val="4157316976"/>
                  </a:ext>
                </a:extLst>
              </a:tr>
              <a:tr h="310278">
                <a:tc>
                  <a:txBody>
                    <a:bodyPr/>
                    <a:lstStyle/>
                    <a:p>
                      <a:pPr algn="r" fontAlgn="ctr"/>
                      <a:r>
                        <a:rPr lang="en-GB" sz="800" u="none" strike="noStrike">
                          <a:effectLst/>
                        </a:rPr>
                        <a:t>21</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Lewisham</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1</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Coffee Shop</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Café</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Italian Restaurant</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Bar</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Gym / Fitness Center</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Gastropub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Park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Vietnamese Restaurant</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Brewery</a:t>
                      </a:r>
                      <a:endParaRPr lang="en-GB" sz="800" b="0" i="0" u="none" strike="noStrike">
                        <a:solidFill>
                          <a:srgbClr val="000000"/>
                        </a:solidFill>
                        <a:effectLst/>
                        <a:latin typeface="Segoe UI" panose="020B0502040204020203" pitchFamily="34" charset="0"/>
                      </a:endParaRPr>
                    </a:p>
                  </a:txBody>
                  <a:tcPr marL="4881" marR="4881" marT="4881" marB="0" anchor="ctr"/>
                </a:tc>
                <a:extLst>
                  <a:ext uri="{0D108BD9-81ED-4DB2-BD59-A6C34878D82A}">
                    <a16:rowId xmlns:a16="http://schemas.microsoft.com/office/drawing/2014/main" val="1476528389"/>
                  </a:ext>
                </a:extLst>
              </a:tr>
              <a:tr h="310278">
                <a:tc>
                  <a:txBody>
                    <a:bodyPr/>
                    <a:lstStyle/>
                    <a:p>
                      <a:pPr algn="r" fontAlgn="ctr"/>
                      <a:r>
                        <a:rPr lang="en-GB" sz="800" u="none" strike="noStrike">
                          <a:effectLst/>
                        </a:rPr>
                        <a:t>28</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Southwark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1</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Brewery</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Coffee Shop</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Park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Bar</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Vietnamese Restaurant</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Café</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Gym / Fitness Center</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Bakery</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Food Truck</a:t>
                      </a:r>
                      <a:endParaRPr lang="en-GB" sz="800" b="0" i="0" u="none" strike="noStrike">
                        <a:solidFill>
                          <a:srgbClr val="000000"/>
                        </a:solidFill>
                        <a:effectLst/>
                        <a:latin typeface="Segoe UI" panose="020B0502040204020203" pitchFamily="34" charset="0"/>
                      </a:endParaRPr>
                    </a:p>
                  </a:txBody>
                  <a:tcPr marL="4881" marR="4881" marT="4881" marB="0" anchor="ctr"/>
                </a:tc>
                <a:extLst>
                  <a:ext uri="{0D108BD9-81ED-4DB2-BD59-A6C34878D82A}">
                    <a16:rowId xmlns:a16="http://schemas.microsoft.com/office/drawing/2014/main" val="3438335972"/>
                  </a:ext>
                </a:extLst>
              </a:tr>
              <a:tr h="310278">
                <a:tc>
                  <a:txBody>
                    <a:bodyPr/>
                    <a:lstStyle/>
                    <a:p>
                      <a:pPr algn="r" fontAlgn="ctr"/>
                      <a:r>
                        <a:rPr lang="en-GB" sz="800" u="none" strike="noStrike">
                          <a:effectLst/>
                        </a:rPr>
                        <a:t>33</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Lewisham</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1</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Coffee Shop</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Café</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Park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Bar</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Gastropub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Pizza Place</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Italian Restaurant</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Gym / Fitness Center</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Turkish Restaurant</a:t>
                      </a:r>
                      <a:endParaRPr lang="en-GB" sz="800" b="0" i="0" u="none" strike="noStrike">
                        <a:solidFill>
                          <a:srgbClr val="000000"/>
                        </a:solidFill>
                        <a:effectLst/>
                        <a:latin typeface="Segoe UI" panose="020B0502040204020203" pitchFamily="34" charset="0"/>
                      </a:endParaRPr>
                    </a:p>
                  </a:txBody>
                  <a:tcPr marL="4881" marR="4881" marT="4881" marB="0" anchor="ctr"/>
                </a:tc>
                <a:extLst>
                  <a:ext uri="{0D108BD9-81ED-4DB2-BD59-A6C34878D82A}">
                    <a16:rowId xmlns:a16="http://schemas.microsoft.com/office/drawing/2014/main" val="4200028231"/>
                  </a:ext>
                </a:extLst>
              </a:tr>
              <a:tr h="310278">
                <a:tc>
                  <a:txBody>
                    <a:bodyPr/>
                    <a:lstStyle/>
                    <a:p>
                      <a:pPr algn="r" fontAlgn="ctr"/>
                      <a:r>
                        <a:rPr lang="en-GB" sz="800" u="none" strike="noStrike">
                          <a:effectLst/>
                        </a:rPr>
                        <a:t>34</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Southwark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1</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Brewery</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Coffee Shop</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Park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Bar</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Vietnamese Restaurant</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Café</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Gym / Fitness Center</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Bakery</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Food Truck</a:t>
                      </a:r>
                      <a:endParaRPr lang="en-GB" sz="800" b="0" i="0" u="none" strike="noStrike">
                        <a:solidFill>
                          <a:srgbClr val="000000"/>
                        </a:solidFill>
                        <a:effectLst/>
                        <a:latin typeface="Segoe UI" panose="020B0502040204020203" pitchFamily="34" charset="0"/>
                      </a:endParaRPr>
                    </a:p>
                  </a:txBody>
                  <a:tcPr marL="4881" marR="4881" marT="4881" marB="0" anchor="ctr"/>
                </a:tc>
                <a:extLst>
                  <a:ext uri="{0D108BD9-81ED-4DB2-BD59-A6C34878D82A}">
                    <a16:rowId xmlns:a16="http://schemas.microsoft.com/office/drawing/2014/main" val="1737217562"/>
                  </a:ext>
                </a:extLst>
              </a:tr>
              <a:tr h="310278">
                <a:tc>
                  <a:txBody>
                    <a:bodyPr/>
                    <a:lstStyle/>
                    <a:p>
                      <a:pPr algn="r" fontAlgn="ctr"/>
                      <a:r>
                        <a:rPr lang="en-GB" sz="800" u="none" strike="noStrike">
                          <a:effectLst/>
                        </a:rPr>
                        <a:t>42</a:t>
                      </a:r>
                      <a:endParaRPr lang="en-GB" sz="800" b="1"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Lewisham</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1</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Coffee Shop</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Café</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Park</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Bar</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Gastropub</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Pizza Place</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Italian Restaurant</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a:effectLst/>
                        </a:rPr>
                        <a:t>Gym / Fitness Center</a:t>
                      </a:r>
                      <a:endParaRPr lang="en-GB" sz="800" b="0" i="0" u="none" strike="noStrike">
                        <a:solidFill>
                          <a:srgbClr val="000000"/>
                        </a:solidFill>
                        <a:effectLst/>
                        <a:latin typeface="Segoe UI" panose="020B0502040204020203" pitchFamily="34" charset="0"/>
                      </a:endParaRPr>
                    </a:p>
                  </a:txBody>
                  <a:tcPr marL="4881" marR="4881" marT="4881" marB="0" anchor="ctr"/>
                </a:tc>
                <a:tc>
                  <a:txBody>
                    <a:bodyPr/>
                    <a:lstStyle/>
                    <a:p>
                      <a:pPr algn="r" fontAlgn="ctr"/>
                      <a:r>
                        <a:rPr lang="en-GB" sz="800" u="none" strike="noStrike" dirty="0">
                          <a:effectLst/>
                        </a:rPr>
                        <a:t>Turkish Restaurant</a:t>
                      </a:r>
                      <a:endParaRPr lang="en-GB" sz="800" b="0" i="0" u="none" strike="noStrike" dirty="0">
                        <a:solidFill>
                          <a:srgbClr val="000000"/>
                        </a:solidFill>
                        <a:effectLst/>
                        <a:latin typeface="Segoe UI" panose="020B0502040204020203" pitchFamily="34" charset="0"/>
                      </a:endParaRPr>
                    </a:p>
                  </a:txBody>
                  <a:tcPr marL="4881" marR="4881" marT="4881" marB="0" anchor="ctr"/>
                </a:tc>
                <a:extLst>
                  <a:ext uri="{0D108BD9-81ED-4DB2-BD59-A6C34878D82A}">
                    <a16:rowId xmlns:a16="http://schemas.microsoft.com/office/drawing/2014/main" val="2492143332"/>
                  </a:ext>
                </a:extLst>
              </a:tr>
            </a:tbl>
          </a:graphicData>
        </a:graphic>
      </p:graphicFrame>
      <p:sp>
        <p:nvSpPr>
          <p:cNvPr id="36" name="Titel 1">
            <a:extLst>
              <a:ext uri="{FF2B5EF4-FFF2-40B4-BE49-F238E27FC236}">
                <a16:creationId xmlns:a16="http://schemas.microsoft.com/office/drawing/2014/main" id="{F2919A40-A763-4981-90AB-EBCE2C365367}"/>
              </a:ext>
            </a:extLst>
          </p:cNvPr>
          <p:cNvSpPr>
            <a:spLocks noGrp="1"/>
          </p:cNvSpPr>
          <p:nvPr>
            <p:ph type="title"/>
          </p:nvPr>
        </p:nvSpPr>
        <p:spPr>
          <a:xfrm>
            <a:off x="584926" y="890612"/>
            <a:ext cx="8288032" cy="1096316"/>
          </a:xfrm>
        </p:spPr>
        <p:txBody>
          <a:bodyPr vert="horz" lIns="91440" tIns="45720" rIns="91440" bIns="45720" rtlCol="0" anchor="b">
            <a:normAutofit fontScale="90000"/>
          </a:bodyPr>
          <a:lstStyle/>
          <a:p>
            <a:pPr algn="ctr"/>
            <a:r>
              <a:rPr lang="en-US" sz="4800" kern="1200" dirty="0">
                <a:solidFill>
                  <a:schemeClr val="accent1"/>
                </a:solidFill>
                <a:latin typeface="+mj-lt"/>
                <a:ea typeface="+mj-ea"/>
                <a:cs typeface="+mj-cs"/>
              </a:rPr>
              <a:t>4. Results and Conclusion</a:t>
            </a:r>
            <a:br>
              <a:rPr lang="en-US" sz="4800" kern="1200" dirty="0">
                <a:solidFill>
                  <a:schemeClr val="accent1"/>
                </a:solidFill>
                <a:latin typeface="+mj-lt"/>
                <a:ea typeface="+mj-ea"/>
                <a:cs typeface="+mj-cs"/>
              </a:rPr>
            </a:br>
            <a:r>
              <a:rPr lang="en-US" sz="4800" kern="1200" dirty="0">
                <a:solidFill>
                  <a:schemeClr val="accent1"/>
                </a:solidFill>
                <a:latin typeface="+mj-lt"/>
                <a:ea typeface="+mj-ea"/>
                <a:cs typeface="+mj-cs"/>
              </a:rPr>
              <a:t>Cluster 2</a:t>
            </a:r>
          </a:p>
        </p:txBody>
      </p:sp>
    </p:spTree>
    <p:extLst>
      <p:ext uri="{BB962C8B-B14F-4D97-AF65-F5344CB8AC3E}">
        <p14:creationId xmlns:p14="http://schemas.microsoft.com/office/powerpoint/2010/main" val="3007586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B4DE830A-B531-4A3B-96F6-0ECE88B0855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2" name="Straight Connector 41">
              <a:extLst>
                <a:ext uri="{FF2B5EF4-FFF2-40B4-BE49-F238E27FC236}">
                  <a16:creationId xmlns:a16="http://schemas.microsoft.com/office/drawing/2014/main" id="{2813DF2C-461A-4A8F-9679-A172790D1F3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54CD3A85-C039-4249-86E4-1EB9318B549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4"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45">
              <a:extLst>
                <a:ext uri="{FF2B5EF4-FFF2-40B4-BE49-F238E27FC236}">
                  <a16:creationId xmlns:a16="http://schemas.microsoft.com/office/drawing/2014/main" id="{C6B0CDE3-E054-4EDD-A43B-F96843D8BF5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Isosceles Triangle 49">
              <a:extLst>
                <a:ext uri="{FF2B5EF4-FFF2-40B4-BE49-F238E27FC236}">
                  <a16:creationId xmlns:a16="http://schemas.microsoft.com/office/drawing/2014/main" id="{27A982C5-2C38-4CE9-BC18-94697AD657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0060D8D1-7BB1-498F-AFBB-ADAC130A9E9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graphicFrame>
        <p:nvGraphicFramePr>
          <p:cNvPr id="2" name="Tabelle 1">
            <a:extLst>
              <a:ext uri="{FF2B5EF4-FFF2-40B4-BE49-F238E27FC236}">
                <a16:creationId xmlns:a16="http://schemas.microsoft.com/office/drawing/2014/main" id="{E80FFC79-10A9-4163-A19B-873D3F191CD9}"/>
              </a:ext>
            </a:extLst>
          </p:cNvPr>
          <p:cNvGraphicFramePr>
            <a:graphicFrameLocks noGrp="1"/>
          </p:cNvGraphicFramePr>
          <p:nvPr>
            <p:extLst>
              <p:ext uri="{D42A27DB-BD31-4B8C-83A1-F6EECF244321}">
                <p14:modId xmlns:p14="http://schemas.microsoft.com/office/powerpoint/2010/main" val="3916687464"/>
              </p:ext>
            </p:extLst>
          </p:nvPr>
        </p:nvGraphicFramePr>
        <p:xfrm>
          <a:off x="1043288" y="3526131"/>
          <a:ext cx="8288038" cy="2401629"/>
        </p:xfrm>
        <a:graphic>
          <a:graphicData uri="http://schemas.openxmlformats.org/drawingml/2006/table">
            <a:tbl>
              <a:tblPr firstRow="1" bandRow="1">
                <a:tableStyleId>{5C22544A-7EE6-4342-B048-85BDC9FD1C3A}</a:tableStyleId>
              </a:tblPr>
              <a:tblGrid>
                <a:gridCol w="550131">
                  <a:extLst>
                    <a:ext uri="{9D8B030D-6E8A-4147-A177-3AD203B41FA5}">
                      <a16:colId xmlns:a16="http://schemas.microsoft.com/office/drawing/2014/main" val="2474762893"/>
                    </a:ext>
                  </a:extLst>
                </a:gridCol>
                <a:gridCol w="637088">
                  <a:extLst>
                    <a:ext uri="{9D8B030D-6E8A-4147-A177-3AD203B41FA5}">
                      <a16:colId xmlns:a16="http://schemas.microsoft.com/office/drawing/2014/main" val="3407858077"/>
                    </a:ext>
                  </a:extLst>
                </a:gridCol>
                <a:gridCol w="585503">
                  <a:extLst>
                    <a:ext uri="{9D8B030D-6E8A-4147-A177-3AD203B41FA5}">
                      <a16:colId xmlns:a16="http://schemas.microsoft.com/office/drawing/2014/main" val="1885694054"/>
                    </a:ext>
                  </a:extLst>
                </a:gridCol>
                <a:gridCol w="589925">
                  <a:extLst>
                    <a:ext uri="{9D8B030D-6E8A-4147-A177-3AD203B41FA5}">
                      <a16:colId xmlns:a16="http://schemas.microsoft.com/office/drawing/2014/main" val="3947680316"/>
                    </a:ext>
                  </a:extLst>
                </a:gridCol>
                <a:gridCol w="585503">
                  <a:extLst>
                    <a:ext uri="{9D8B030D-6E8A-4147-A177-3AD203B41FA5}">
                      <a16:colId xmlns:a16="http://schemas.microsoft.com/office/drawing/2014/main" val="1462656233"/>
                    </a:ext>
                  </a:extLst>
                </a:gridCol>
                <a:gridCol w="780051">
                  <a:extLst>
                    <a:ext uri="{9D8B030D-6E8A-4147-A177-3AD203B41FA5}">
                      <a16:colId xmlns:a16="http://schemas.microsoft.com/office/drawing/2014/main" val="3544988833"/>
                    </a:ext>
                  </a:extLst>
                </a:gridCol>
                <a:gridCol w="585503">
                  <a:extLst>
                    <a:ext uri="{9D8B030D-6E8A-4147-A177-3AD203B41FA5}">
                      <a16:colId xmlns:a16="http://schemas.microsoft.com/office/drawing/2014/main" val="80193784"/>
                    </a:ext>
                  </a:extLst>
                </a:gridCol>
                <a:gridCol w="681304">
                  <a:extLst>
                    <a:ext uri="{9D8B030D-6E8A-4147-A177-3AD203B41FA5}">
                      <a16:colId xmlns:a16="http://schemas.microsoft.com/office/drawing/2014/main" val="3863043356"/>
                    </a:ext>
                  </a:extLst>
                </a:gridCol>
                <a:gridCol w="774156">
                  <a:extLst>
                    <a:ext uri="{9D8B030D-6E8A-4147-A177-3AD203B41FA5}">
                      <a16:colId xmlns:a16="http://schemas.microsoft.com/office/drawing/2014/main" val="1912200685"/>
                    </a:ext>
                  </a:extLst>
                </a:gridCol>
                <a:gridCol w="681303">
                  <a:extLst>
                    <a:ext uri="{9D8B030D-6E8A-4147-A177-3AD203B41FA5}">
                      <a16:colId xmlns:a16="http://schemas.microsoft.com/office/drawing/2014/main" val="3475007236"/>
                    </a:ext>
                  </a:extLst>
                </a:gridCol>
                <a:gridCol w="585503">
                  <a:extLst>
                    <a:ext uri="{9D8B030D-6E8A-4147-A177-3AD203B41FA5}">
                      <a16:colId xmlns:a16="http://schemas.microsoft.com/office/drawing/2014/main" val="2706494508"/>
                    </a:ext>
                  </a:extLst>
                </a:gridCol>
                <a:gridCol w="780051">
                  <a:extLst>
                    <a:ext uri="{9D8B030D-6E8A-4147-A177-3AD203B41FA5}">
                      <a16:colId xmlns:a16="http://schemas.microsoft.com/office/drawing/2014/main" val="2904259121"/>
                    </a:ext>
                  </a:extLst>
                </a:gridCol>
                <a:gridCol w="472017">
                  <a:extLst>
                    <a:ext uri="{9D8B030D-6E8A-4147-A177-3AD203B41FA5}">
                      <a16:colId xmlns:a16="http://schemas.microsoft.com/office/drawing/2014/main" val="2811131742"/>
                    </a:ext>
                  </a:extLst>
                </a:gridCol>
              </a:tblGrid>
              <a:tr h="464367">
                <a:tc>
                  <a:txBody>
                    <a:bodyPr/>
                    <a:lstStyle/>
                    <a:p>
                      <a:pPr algn="r" fontAlgn="ctr"/>
                      <a:r>
                        <a:rPr lang="en-GB" sz="900" u="none" strike="noStrike">
                          <a:effectLst/>
                        </a:rPr>
                        <a:t>Borough</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Cluster Labels</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1st Most Common Venue</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2nd Most Common Venue</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3rd Most Common Venue</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4th Most Common Venue</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5th Most Common Venue</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6th Most Common Venue</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7th Most Common Venue</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8th Most Common Venue</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9th Most Common Venue</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10th Most Common Venue</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l" fontAlgn="b"/>
                      <a:r>
                        <a:rPr lang="en-GB" sz="1400" u="none" strike="noStrike">
                          <a:effectLst/>
                        </a:rPr>
                        <a:t> </a:t>
                      </a:r>
                      <a:endParaRPr lang="en-GB" sz="1400" b="0" i="0" u="none" strike="noStrike">
                        <a:solidFill>
                          <a:srgbClr val="000000"/>
                        </a:solidFill>
                        <a:effectLst/>
                        <a:latin typeface="Calibri" panose="020F0502020204030204" pitchFamily="34" charset="0"/>
                      </a:endParaRPr>
                    </a:p>
                  </a:txBody>
                  <a:tcPr marL="5941" marR="5941" marT="5941" marB="0" anchor="b"/>
                </a:tc>
                <a:extLst>
                  <a:ext uri="{0D108BD9-81ED-4DB2-BD59-A6C34878D82A}">
                    <a16:rowId xmlns:a16="http://schemas.microsoft.com/office/drawing/2014/main" val="2098291230"/>
                  </a:ext>
                </a:extLst>
              </a:tr>
              <a:tr h="322877">
                <a:tc>
                  <a:txBody>
                    <a:bodyPr/>
                    <a:lstStyle/>
                    <a:p>
                      <a:pPr algn="r" fontAlgn="ctr"/>
                      <a:r>
                        <a:rPr lang="en-GB" sz="900" u="none" strike="noStrike">
                          <a:effectLst/>
                        </a:rPr>
                        <a:t>12</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Lewisham</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2</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Pub</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Grocery Store</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Café</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Park</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Italian Restaurant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Fish &amp; Chips Shop</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Fast Food Restaurant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Coffee Shop</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Supermarket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Train Station</a:t>
                      </a:r>
                      <a:endParaRPr lang="en-GB" sz="900" b="0" i="0" u="none" strike="noStrike">
                        <a:solidFill>
                          <a:srgbClr val="000000"/>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1524171594"/>
                  </a:ext>
                </a:extLst>
              </a:tr>
              <a:tr h="322877">
                <a:tc>
                  <a:txBody>
                    <a:bodyPr/>
                    <a:lstStyle/>
                    <a:p>
                      <a:pPr algn="r" fontAlgn="ctr"/>
                      <a:r>
                        <a:rPr lang="en-GB" sz="900" u="none" strike="noStrike">
                          <a:effectLst/>
                        </a:rPr>
                        <a:t>19</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Lewisham</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2</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Pub</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Grocery Store</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Café</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Park</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Italian Restaurant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Fish &amp; Chips Shop</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Fast Food Restaurant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Coffee Shop</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Supermarket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Train Station</a:t>
                      </a:r>
                      <a:endParaRPr lang="en-GB" sz="900" b="0" i="0" u="none" strike="noStrike">
                        <a:solidFill>
                          <a:srgbClr val="000000"/>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3646757900"/>
                  </a:ext>
                </a:extLst>
              </a:tr>
              <a:tr h="322877">
                <a:tc>
                  <a:txBody>
                    <a:bodyPr/>
                    <a:lstStyle/>
                    <a:p>
                      <a:pPr algn="r" fontAlgn="ctr"/>
                      <a:r>
                        <a:rPr lang="en-GB" sz="900" u="none" strike="noStrike">
                          <a:effectLst/>
                        </a:rPr>
                        <a:t>26</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Lewisham</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2</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Grocery Store</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Park</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Supermarket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Café</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Pub</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Coffee Shop</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Fast Food Restaurant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Gas Station</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Italian Restaurant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Bus Stop</a:t>
                      </a:r>
                      <a:endParaRPr lang="en-GB" sz="900" b="0" i="0" u="none" strike="noStrike">
                        <a:solidFill>
                          <a:srgbClr val="000000"/>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3074497836"/>
                  </a:ext>
                </a:extLst>
              </a:tr>
              <a:tr h="322877">
                <a:tc>
                  <a:txBody>
                    <a:bodyPr/>
                    <a:lstStyle/>
                    <a:p>
                      <a:pPr algn="r" fontAlgn="ctr"/>
                      <a:r>
                        <a:rPr lang="en-GB" sz="900" u="none" strike="noStrike">
                          <a:effectLst/>
                        </a:rPr>
                        <a:t>32</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Lewisham</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2</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Grocery Store</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Park</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Supermarket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Café</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Pub</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Coffee Shop</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Fast Food Restaurant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Gas Station</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Italian Restaurant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Bus Stop</a:t>
                      </a:r>
                      <a:endParaRPr lang="en-GB" sz="900" b="0" i="0" u="none" strike="noStrike">
                        <a:solidFill>
                          <a:srgbClr val="000000"/>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3870399980"/>
                  </a:ext>
                </a:extLst>
              </a:tr>
              <a:tr h="322877">
                <a:tc>
                  <a:txBody>
                    <a:bodyPr/>
                    <a:lstStyle/>
                    <a:p>
                      <a:pPr algn="r" fontAlgn="ctr"/>
                      <a:r>
                        <a:rPr lang="en-GB" sz="900" u="none" strike="noStrike">
                          <a:effectLst/>
                        </a:rPr>
                        <a:t>44</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Lewisham</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2</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Grocery Store</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Park</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Supermarket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Café</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Pub</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Coffee Shop</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Fast Food Restaurant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Gas Station</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Italian Restaurant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Bus Stop</a:t>
                      </a:r>
                      <a:endParaRPr lang="en-GB" sz="900" b="0" i="0" u="none" strike="noStrike">
                        <a:solidFill>
                          <a:srgbClr val="000000"/>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3584004958"/>
                  </a:ext>
                </a:extLst>
              </a:tr>
              <a:tr h="322877">
                <a:tc>
                  <a:txBody>
                    <a:bodyPr/>
                    <a:lstStyle/>
                    <a:p>
                      <a:pPr algn="r" fontAlgn="ctr"/>
                      <a:r>
                        <a:rPr lang="en-GB" sz="900" u="none" strike="noStrike">
                          <a:effectLst/>
                        </a:rPr>
                        <a:t>45</a:t>
                      </a:r>
                      <a:endParaRPr lang="en-GB" sz="900" b="1"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Lewisham</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2</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Pub</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Grocery Store</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Café</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Park</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Italian Restaurant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Fish &amp; Chips Shop</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Fast Food Restaurant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Coffee Shop</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a:effectLst/>
                        </a:rPr>
                        <a:t>Supermarket</a:t>
                      </a:r>
                      <a:endParaRPr lang="en-GB" sz="900" b="0" i="0" u="none" strike="noStrike">
                        <a:solidFill>
                          <a:srgbClr val="000000"/>
                        </a:solidFill>
                        <a:effectLst/>
                        <a:latin typeface="Segoe UI" panose="020B0502040204020203" pitchFamily="34" charset="0"/>
                      </a:endParaRPr>
                    </a:p>
                  </a:txBody>
                  <a:tcPr marL="5941" marR="5941" marT="5941" marB="0" anchor="ctr"/>
                </a:tc>
                <a:tc>
                  <a:txBody>
                    <a:bodyPr/>
                    <a:lstStyle/>
                    <a:p>
                      <a:pPr algn="r" fontAlgn="ctr"/>
                      <a:r>
                        <a:rPr lang="en-GB" sz="900" u="none" strike="noStrike" dirty="0">
                          <a:effectLst/>
                        </a:rPr>
                        <a:t>Train Station</a:t>
                      </a:r>
                      <a:endParaRPr lang="en-GB" sz="900" b="0" i="0" u="none" strike="noStrike" dirty="0">
                        <a:solidFill>
                          <a:srgbClr val="000000"/>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253559764"/>
                  </a:ext>
                </a:extLst>
              </a:tr>
            </a:tbl>
          </a:graphicData>
        </a:graphic>
      </p:graphicFrame>
      <p:sp>
        <p:nvSpPr>
          <p:cNvPr id="35" name="Titel 1">
            <a:extLst>
              <a:ext uri="{FF2B5EF4-FFF2-40B4-BE49-F238E27FC236}">
                <a16:creationId xmlns:a16="http://schemas.microsoft.com/office/drawing/2014/main" id="{6746804D-BC4A-4F93-BE7F-4EAE47F4F5D8}"/>
              </a:ext>
            </a:extLst>
          </p:cNvPr>
          <p:cNvSpPr>
            <a:spLocks noGrp="1"/>
          </p:cNvSpPr>
          <p:nvPr>
            <p:ph type="title"/>
          </p:nvPr>
        </p:nvSpPr>
        <p:spPr>
          <a:xfrm>
            <a:off x="584926" y="890612"/>
            <a:ext cx="8288032" cy="1096316"/>
          </a:xfrm>
        </p:spPr>
        <p:txBody>
          <a:bodyPr vert="horz" lIns="91440" tIns="45720" rIns="91440" bIns="45720" rtlCol="0" anchor="b">
            <a:normAutofit fontScale="90000"/>
          </a:bodyPr>
          <a:lstStyle/>
          <a:p>
            <a:pPr algn="ctr"/>
            <a:r>
              <a:rPr lang="en-US" sz="4800" kern="1200" dirty="0">
                <a:solidFill>
                  <a:schemeClr val="accent1"/>
                </a:solidFill>
                <a:latin typeface="+mj-lt"/>
                <a:ea typeface="+mj-ea"/>
                <a:cs typeface="+mj-cs"/>
              </a:rPr>
              <a:t>4. Results and Conclusion</a:t>
            </a:r>
            <a:br>
              <a:rPr lang="en-US" sz="4800" kern="1200" dirty="0">
                <a:solidFill>
                  <a:schemeClr val="accent1"/>
                </a:solidFill>
                <a:latin typeface="+mj-lt"/>
                <a:ea typeface="+mj-ea"/>
                <a:cs typeface="+mj-cs"/>
              </a:rPr>
            </a:br>
            <a:r>
              <a:rPr lang="en-US" sz="4800" kern="1200" dirty="0">
                <a:solidFill>
                  <a:schemeClr val="accent1"/>
                </a:solidFill>
                <a:latin typeface="+mj-lt"/>
                <a:ea typeface="+mj-ea"/>
                <a:cs typeface="+mj-cs"/>
              </a:rPr>
              <a:t>Cluster 3</a:t>
            </a:r>
          </a:p>
        </p:txBody>
      </p:sp>
    </p:spTree>
    <p:extLst>
      <p:ext uri="{BB962C8B-B14F-4D97-AF65-F5344CB8AC3E}">
        <p14:creationId xmlns:p14="http://schemas.microsoft.com/office/powerpoint/2010/main" val="1698764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55AE6B0-AC9E-4167-806F-E9DB135FC4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20E502E-45C9-4139-91B5-38823CABB7CA}"/>
              </a:ext>
            </a:extLst>
          </p:cNvPr>
          <p:cNvSpPr>
            <a:spLocks noGrp="1"/>
          </p:cNvSpPr>
          <p:nvPr>
            <p:ph type="title"/>
          </p:nvPr>
        </p:nvSpPr>
        <p:spPr>
          <a:xfrm>
            <a:off x="652481" y="1382486"/>
            <a:ext cx="3547581" cy="4093028"/>
          </a:xfrm>
        </p:spPr>
        <p:txBody>
          <a:bodyPr anchor="ctr">
            <a:normAutofit/>
          </a:bodyPr>
          <a:lstStyle/>
          <a:p>
            <a:r>
              <a:rPr lang="en-US" sz="4400" dirty="0"/>
              <a:t>4. Results and Conclusion</a:t>
            </a:r>
          </a:p>
        </p:txBody>
      </p:sp>
      <p:grpSp>
        <p:nvGrpSpPr>
          <p:cNvPr id="35" name="Group 34">
            <a:extLst>
              <a:ext uri="{FF2B5EF4-FFF2-40B4-BE49-F238E27FC236}">
                <a16:creationId xmlns:a16="http://schemas.microsoft.com/office/drawing/2014/main" id="{3523416A-383B-4FDC-B4C9-D8EDDFE9C04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36" name="Straight Connector 35">
              <a:extLst>
                <a:ext uri="{FF2B5EF4-FFF2-40B4-BE49-F238E27FC236}">
                  <a16:creationId xmlns:a16="http://schemas.microsoft.com/office/drawing/2014/main" id="{CB0D29D5-3F7C-4197-821B-6D60A66CC04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347FB49A-3541-428A-AADE-682A3C5056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38"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01F0C48B-50FF-4351-8207-16D0960483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E804EFD0-B84E-476F-9FC6-6C4A42EA00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6" name="Rectangle 45">
            <a:extLst>
              <a:ext uri="{FF2B5EF4-FFF2-40B4-BE49-F238E27FC236}">
                <a16:creationId xmlns:a16="http://schemas.microsoft.com/office/drawing/2014/main" id="{87BD1F4E-A66D-4C06-86DA-8D56CA7A3B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Inhaltsplatzhalter 2">
            <a:extLst>
              <a:ext uri="{FF2B5EF4-FFF2-40B4-BE49-F238E27FC236}">
                <a16:creationId xmlns:a16="http://schemas.microsoft.com/office/drawing/2014/main" id="{E1A88BBE-2602-44C7-A072-71DD8A45E370}"/>
              </a:ext>
            </a:extLst>
          </p:cNvPr>
          <p:cNvGraphicFramePr>
            <a:graphicFrameLocks noGrp="1"/>
          </p:cNvGraphicFramePr>
          <p:nvPr>
            <p:ph idx="1"/>
            <p:extLst>
              <p:ext uri="{D42A27DB-BD31-4B8C-83A1-F6EECF244321}">
                <p14:modId xmlns:p14="http://schemas.microsoft.com/office/powerpoint/2010/main" val="254054198"/>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65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F4444CE-BC8D-4D61-B303-4C05614E62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FA17793-468E-4BF8-9550-8B71995B257A}"/>
              </a:ext>
            </a:extLst>
          </p:cNvPr>
          <p:cNvSpPr>
            <a:spLocks noGrp="1"/>
          </p:cNvSpPr>
          <p:nvPr>
            <p:ph type="title"/>
          </p:nvPr>
        </p:nvSpPr>
        <p:spPr>
          <a:xfrm>
            <a:off x="1286933" y="609600"/>
            <a:ext cx="10197494" cy="1099457"/>
          </a:xfrm>
        </p:spPr>
        <p:txBody>
          <a:bodyPr>
            <a:normAutofit/>
          </a:bodyPr>
          <a:lstStyle/>
          <a:p>
            <a:r>
              <a:rPr lang="en-US"/>
              <a:t>4. Conclusion (Final)</a:t>
            </a:r>
          </a:p>
        </p:txBody>
      </p:sp>
      <p:sp>
        <p:nvSpPr>
          <p:cNvPr id="35" name="Isosceles Triangle 34">
            <a:extLst>
              <a:ext uri="{FF2B5EF4-FFF2-40B4-BE49-F238E27FC236}">
                <a16:creationId xmlns:a16="http://schemas.microsoft.com/office/drawing/2014/main" id="{73772B81-181F-48B7-8826-4D9686D15D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B2205F6E-03C6-4E92-877C-E2482F6599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8" name="Inhaltsplatzhalter 2">
            <a:extLst>
              <a:ext uri="{FF2B5EF4-FFF2-40B4-BE49-F238E27FC236}">
                <a16:creationId xmlns:a16="http://schemas.microsoft.com/office/drawing/2014/main" id="{A2441C96-D18A-4CEC-A154-F71A5137B609}"/>
              </a:ext>
            </a:extLst>
          </p:cNvPr>
          <p:cNvGraphicFramePr>
            <a:graphicFrameLocks noGrp="1"/>
          </p:cNvGraphicFramePr>
          <p:nvPr>
            <p:ph idx="1"/>
            <p:extLst>
              <p:ext uri="{D42A27DB-BD31-4B8C-83A1-F6EECF244321}">
                <p14:modId xmlns:p14="http://schemas.microsoft.com/office/powerpoint/2010/main" val="161325040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3381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190088E-748A-4208-B2A6-8106ED432768}"/>
              </a:ext>
            </a:extLst>
          </p:cNvPr>
          <p:cNvSpPr>
            <a:spLocks noGrp="1"/>
          </p:cNvSpPr>
          <p:nvPr>
            <p:ph type="title"/>
          </p:nvPr>
        </p:nvSpPr>
        <p:spPr>
          <a:xfrm>
            <a:off x="652481" y="1382486"/>
            <a:ext cx="3547581" cy="4093028"/>
          </a:xfrm>
        </p:spPr>
        <p:txBody>
          <a:bodyPr anchor="ctr">
            <a:normAutofit/>
          </a:bodyPr>
          <a:lstStyle/>
          <a:p>
            <a:r>
              <a:rPr lang="en-US" sz="4400"/>
              <a:t>Overview</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Inhaltsplatzhalter 2">
            <a:extLst>
              <a:ext uri="{FF2B5EF4-FFF2-40B4-BE49-F238E27FC236}">
                <a16:creationId xmlns:a16="http://schemas.microsoft.com/office/drawing/2014/main" id="{D7A6A730-28FA-4D11-9C87-87ED0615298C}"/>
              </a:ext>
            </a:extLst>
          </p:cNvPr>
          <p:cNvGraphicFramePr>
            <a:graphicFrameLocks noGrp="1"/>
          </p:cNvGraphicFramePr>
          <p:nvPr>
            <p:ph idx="1"/>
            <p:extLst>
              <p:ext uri="{D42A27DB-BD31-4B8C-83A1-F6EECF244321}">
                <p14:modId xmlns:p14="http://schemas.microsoft.com/office/powerpoint/2010/main" val="340775776"/>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4458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C1AB7430-BB13-4FB1-AD37-7E71DC6B83A1}"/>
              </a:ext>
            </a:extLst>
          </p:cNvPr>
          <p:cNvSpPr>
            <a:spLocks noGrp="1"/>
          </p:cNvSpPr>
          <p:nvPr>
            <p:ph type="title"/>
          </p:nvPr>
        </p:nvSpPr>
        <p:spPr>
          <a:xfrm>
            <a:off x="677334" y="609600"/>
            <a:ext cx="3843375" cy="5175624"/>
          </a:xfrm>
        </p:spPr>
        <p:txBody>
          <a:bodyPr anchor="ctr">
            <a:normAutofit/>
          </a:bodyPr>
          <a:lstStyle/>
          <a:p>
            <a:r>
              <a:rPr lang="en-US" dirty="0">
                <a:solidFill>
                  <a:schemeClr val="tx1">
                    <a:lumMod val="85000"/>
                    <a:lumOff val="15000"/>
                  </a:schemeClr>
                </a:solidFill>
              </a:rPr>
              <a:t>Introduction</a:t>
            </a:r>
            <a:br>
              <a:rPr lang="en-US" dirty="0">
                <a:solidFill>
                  <a:schemeClr val="tx1">
                    <a:lumMod val="85000"/>
                    <a:lumOff val="15000"/>
                  </a:schemeClr>
                </a:solidFill>
              </a:rPr>
            </a:br>
            <a:r>
              <a:rPr lang="en-US" sz="2000" dirty="0">
                <a:solidFill>
                  <a:schemeClr val="tx1">
                    <a:lumMod val="85000"/>
                    <a:lumOff val="15000"/>
                  </a:schemeClr>
                </a:solidFill>
              </a:rPr>
              <a:t>1.1. Problem Description</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nhaltsplatzhalter 2">
            <a:extLst>
              <a:ext uri="{FF2B5EF4-FFF2-40B4-BE49-F238E27FC236}">
                <a16:creationId xmlns:a16="http://schemas.microsoft.com/office/drawing/2014/main" id="{823C37FE-B7AD-4FD7-A2F6-3E9B6CE93C5B}"/>
              </a:ext>
            </a:extLst>
          </p:cNvPr>
          <p:cNvSpPr>
            <a:spLocks noGrp="1"/>
          </p:cNvSpPr>
          <p:nvPr>
            <p:ph idx="1"/>
          </p:nvPr>
        </p:nvSpPr>
        <p:spPr>
          <a:xfrm>
            <a:off x="6116084" y="609601"/>
            <a:ext cx="5511296" cy="5175624"/>
          </a:xfrm>
        </p:spPr>
        <p:txBody>
          <a:bodyPr anchor="ctr">
            <a:normAutofit/>
          </a:bodyPr>
          <a:lstStyle/>
          <a:p>
            <a:r>
              <a:rPr lang="en-GB" dirty="0"/>
              <a:t>Visiting a new city which seems to be to big to explore all in once is a problem when it comes to </a:t>
            </a:r>
            <a:r>
              <a:rPr lang="en-GB" dirty="0" err="1"/>
              <a:t>metropolies</a:t>
            </a:r>
            <a:r>
              <a:rPr lang="en-GB" dirty="0"/>
              <a:t> like London. Through a wide range of different cultures London </a:t>
            </a:r>
            <a:r>
              <a:rPr lang="en-GB" dirty="0" err="1"/>
              <a:t>developent</a:t>
            </a:r>
            <a:r>
              <a:rPr lang="en-GB" dirty="0"/>
              <a:t> economically, socially and </a:t>
            </a:r>
            <a:r>
              <a:rPr lang="en-GB" dirty="0" err="1"/>
              <a:t>politcially</a:t>
            </a:r>
            <a:r>
              <a:rPr lang="en-GB" dirty="0"/>
              <a:t>.</a:t>
            </a:r>
          </a:p>
          <a:p>
            <a:r>
              <a:rPr lang="en-GB" dirty="0"/>
              <a:t>One great aspect of the diversity is the wide range of different eating possibilities.</a:t>
            </a:r>
          </a:p>
          <a:p>
            <a:r>
              <a:rPr lang="en-GB" dirty="0"/>
              <a:t>But since it can be quite hard to distinguish between a good and bad restaurant and which one to choose there should be parameters in consideration to </a:t>
            </a:r>
            <a:r>
              <a:rPr lang="en-GB" dirty="0" err="1"/>
              <a:t>easen</a:t>
            </a:r>
            <a:r>
              <a:rPr lang="en-GB" dirty="0"/>
              <a:t> up the search. In my todays analysis </a:t>
            </a:r>
            <a:r>
              <a:rPr lang="en-GB" dirty="0" err="1"/>
              <a:t>i</a:t>
            </a:r>
            <a:r>
              <a:rPr lang="en-GB" dirty="0"/>
              <a:t> want to take the case of </a:t>
            </a:r>
            <a:r>
              <a:rPr lang="en-GB" dirty="0" err="1"/>
              <a:t>african</a:t>
            </a:r>
            <a:r>
              <a:rPr lang="en-GB" dirty="0"/>
              <a:t> food restaurants in London, which </a:t>
            </a:r>
            <a:r>
              <a:rPr lang="en-GB" dirty="0" err="1"/>
              <a:t>i</a:t>
            </a:r>
            <a:r>
              <a:rPr lang="en-GB" dirty="0"/>
              <a:t> recently heard of are quite popular.</a:t>
            </a:r>
          </a:p>
          <a:p>
            <a:endParaRPr lang="en-US" dirty="0">
              <a:solidFill>
                <a:srgbClr val="FFFFFF"/>
              </a:solidFill>
            </a:endParaRPr>
          </a:p>
        </p:txBody>
      </p:sp>
    </p:spTree>
    <p:extLst>
      <p:ext uri="{BB962C8B-B14F-4D97-AF65-F5344CB8AC3E}">
        <p14:creationId xmlns:p14="http://schemas.microsoft.com/office/powerpoint/2010/main" val="107636994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C1AB7430-BB13-4FB1-AD37-7E71DC6B83A1}"/>
              </a:ext>
            </a:extLst>
          </p:cNvPr>
          <p:cNvSpPr>
            <a:spLocks noGrp="1"/>
          </p:cNvSpPr>
          <p:nvPr>
            <p:ph type="title"/>
          </p:nvPr>
        </p:nvSpPr>
        <p:spPr>
          <a:xfrm>
            <a:off x="677334" y="609600"/>
            <a:ext cx="3843375" cy="5175624"/>
          </a:xfrm>
        </p:spPr>
        <p:txBody>
          <a:bodyPr anchor="ctr">
            <a:normAutofit/>
          </a:bodyPr>
          <a:lstStyle/>
          <a:p>
            <a:r>
              <a:rPr lang="en-US" dirty="0">
                <a:solidFill>
                  <a:schemeClr val="tx1">
                    <a:lumMod val="85000"/>
                    <a:lumOff val="15000"/>
                  </a:schemeClr>
                </a:solidFill>
              </a:rPr>
              <a:t>Introduction</a:t>
            </a:r>
            <a:br>
              <a:rPr lang="en-US" dirty="0">
                <a:solidFill>
                  <a:schemeClr val="tx1">
                    <a:lumMod val="85000"/>
                    <a:lumOff val="15000"/>
                  </a:schemeClr>
                </a:solidFill>
              </a:rPr>
            </a:br>
            <a:r>
              <a:rPr lang="en-US" sz="2000" dirty="0">
                <a:solidFill>
                  <a:schemeClr val="tx1">
                    <a:lumMod val="85000"/>
                    <a:lumOff val="15000"/>
                  </a:schemeClr>
                </a:solidFill>
              </a:rPr>
              <a:t>1.2 Background and Motivation</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nhaltsplatzhalter 2">
            <a:extLst>
              <a:ext uri="{FF2B5EF4-FFF2-40B4-BE49-F238E27FC236}">
                <a16:creationId xmlns:a16="http://schemas.microsoft.com/office/drawing/2014/main" id="{823C37FE-B7AD-4FD7-A2F6-3E9B6CE93C5B}"/>
              </a:ext>
            </a:extLst>
          </p:cNvPr>
          <p:cNvSpPr>
            <a:spLocks noGrp="1"/>
          </p:cNvSpPr>
          <p:nvPr>
            <p:ph idx="1"/>
          </p:nvPr>
        </p:nvSpPr>
        <p:spPr>
          <a:xfrm>
            <a:off x="6116084" y="609601"/>
            <a:ext cx="5511296" cy="5175624"/>
          </a:xfrm>
        </p:spPr>
        <p:txBody>
          <a:bodyPr anchor="ctr">
            <a:normAutofit/>
          </a:bodyPr>
          <a:lstStyle/>
          <a:p>
            <a:r>
              <a:rPr lang="en-GB" dirty="0"/>
              <a:t>Since my </a:t>
            </a:r>
            <a:r>
              <a:rPr lang="en-GB" dirty="0" err="1"/>
              <a:t>coworker</a:t>
            </a:r>
            <a:r>
              <a:rPr lang="en-GB" dirty="0"/>
              <a:t> is from Ghana and we recently got a new colleague from Senegal, my interest for the </a:t>
            </a:r>
            <a:r>
              <a:rPr lang="en-GB" dirty="0" err="1"/>
              <a:t>african</a:t>
            </a:r>
            <a:r>
              <a:rPr lang="en-GB" dirty="0"/>
              <a:t> food </a:t>
            </a:r>
            <a:r>
              <a:rPr lang="en-GB" dirty="0" err="1"/>
              <a:t>quitly</a:t>
            </a:r>
            <a:r>
              <a:rPr lang="en-GB" dirty="0"/>
              <a:t> increased since there are bringing all kind of delicious food to work.</a:t>
            </a:r>
          </a:p>
          <a:p>
            <a:r>
              <a:rPr lang="en-GB" dirty="0"/>
              <a:t>My </a:t>
            </a:r>
            <a:r>
              <a:rPr lang="en-GB" dirty="0" err="1"/>
              <a:t>Ghanese</a:t>
            </a:r>
            <a:r>
              <a:rPr lang="en-GB" dirty="0"/>
              <a:t> </a:t>
            </a:r>
            <a:r>
              <a:rPr lang="en-GB" dirty="0" err="1"/>
              <a:t>coworker</a:t>
            </a:r>
            <a:r>
              <a:rPr lang="en-GB" dirty="0"/>
              <a:t> mentioned therefore that he is thinking about opening a </a:t>
            </a:r>
            <a:r>
              <a:rPr lang="en-GB" dirty="0" err="1"/>
              <a:t>Ghanese</a:t>
            </a:r>
            <a:r>
              <a:rPr lang="en-GB" dirty="0"/>
              <a:t> restaurant in London, but isn't quite sure about the current information provided.</a:t>
            </a:r>
          </a:p>
          <a:p>
            <a:r>
              <a:rPr lang="en-GB" dirty="0"/>
              <a:t>Therefore </a:t>
            </a:r>
            <a:r>
              <a:rPr lang="en-GB" dirty="0" err="1"/>
              <a:t>i</a:t>
            </a:r>
            <a:r>
              <a:rPr lang="en-GB" dirty="0"/>
              <a:t> will lend him a hand in providing a deep analysis about the possibilities.</a:t>
            </a:r>
          </a:p>
        </p:txBody>
      </p:sp>
    </p:spTree>
    <p:extLst>
      <p:ext uri="{BB962C8B-B14F-4D97-AF65-F5344CB8AC3E}">
        <p14:creationId xmlns:p14="http://schemas.microsoft.com/office/powerpoint/2010/main" val="133647161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C1AB7430-BB13-4FB1-AD37-7E71DC6B83A1}"/>
              </a:ext>
            </a:extLst>
          </p:cNvPr>
          <p:cNvSpPr>
            <a:spLocks noGrp="1"/>
          </p:cNvSpPr>
          <p:nvPr>
            <p:ph type="title"/>
          </p:nvPr>
        </p:nvSpPr>
        <p:spPr>
          <a:xfrm>
            <a:off x="677334" y="609600"/>
            <a:ext cx="3843375" cy="5175624"/>
          </a:xfrm>
        </p:spPr>
        <p:txBody>
          <a:bodyPr anchor="ctr">
            <a:normAutofit/>
          </a:bodyPr>
          <a:lstStyle/>
          <a:p>
            <a:r>
              <a:rPr lang="en-US" dirty="0">
                <a:solidFill>
                  <a:schemeClr val="tx1">
                    <a:lumMod val="85000"/>
                    <a:lumOff val="15000"/>
                  </a:schemeClr>
                </a:solidFill>
              </a:rPr>
              <a:t>Introduction</a:t>
            </a:r>
            <a:br>
              <a:rPr lang="en-US" dirty="0">
                <a:solidFill>
                  <a:schemeClr val="tx1">
                    <a:lumMod val="85000"/>
                    <a:lumOff val="15000"/>
                  </a:schemeClr>
                </a:solidFill>
              </a:rPr>
            </a:br>
            <a:r>
              <a:rPr lang="en-US" sz="2000" dirty="0">
                <a:solidFill>
                  <a:schemeClr val="tx1">
                    <a:lumMod val="85000"/>
                    <a:lumOff val="15000"/>
                  </a:schemeClr>
                </a:solidFill>
              </a:rPr>
              <a:t>1.2 Possible Audience</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nhaltsplatzhalter 2">
            <a:extLst>
              <a:ext uri="{FF2B5EF4-FFF2-40B4-BE49-F238E27FC236}">
                <a16:creationId xmlns:a16="http://schemas.microsoft.com/office/drawing/2014/main" id="{823C37FE-B7AD-4FD7-A2F6-3E9B6CE93C5B}"/>
              </a:ext>
            </a:extLst>
          </p:cNvPr>
          <p:cNvSpPr>
            <a:spLocks noGrp="1"/>
          </p:cNvSpPr>
          <p:nvPr>
            <p:ph idx="1"/>
          </p:nvPr>
        </p:nvSpPr>
        <p:spPr>
          <a:xfrm>
            <a:off x="6116084" y="609601"/>
            <a:ext cx="5511296" cy="5175624"/>
          </a:xfrm>
        </p:spPr>
        <p:txBody>
          <a:bodyPr anchor="ctr">
            <a:normAutofit/>
          </a:bodyPr>
          <a:lstStyle/>
          <a:p>
            <a:r>
              <a:rPr lang="en-GB" dirty="0"/>
              <a:t>Like </a:t>
            </a:r>
            <a:r>
              <a:rPr lang="en-GB" dirty="0" err="1"/>
              <a:t>i</a:t>
            </a:r>
            <a:r>
              <a:rPr lang="en-GB" dirty="0"/>
              <a:t> mentioned there is a high range of diversity in London and so we can conclude that besides the tourist also locals could be highly interested in finding the most </a:t>
            </a:r>
            <a:r>
              <a:rPr lang="en-GB" dirty="0" err="1"/>
              <a:t>visitable</a:t>
            </a:r>
            <a:r>
              <a:rPr lang="en-GB" dirty="0"/>
              <a:t> restaurant in whole </a:t>
            </a:r>
            <a:r>
              <a:rPr lang="en-GB" dirty="0" err="1"/>
              <a:t>london</a:t>
            </a:r>
            <a:r>
              <a:rPr lang="en-GB" dirty="0"/>
              <a:t>. Therefore the target audience are people who care about a high sophisticated </a:t>
            </a:r>
            <a:r>
              <a:rPr lang="en-GB" dirty="0" err="1"/>
              <a:t>african</a:t>
            </a:r>
            <a:r>
              <a:rPr lang="en-GB" dirty="0"/>
              <a:t> restaurant with high quality </a:t>
            </a:r>
            <a:r>
              <a:rPr lang="en-GB" dirty="0" err="1"/>
              <a:t>standart</a:t>
            </a:r>
            <a:endParaRPr lang="en-GB" dirty="0"/>
          </a:p>
        </p:txBody>
      </p:sp>
    </p:spTree>
    <p:extLst>
      <p:ext uri="{BB962C8B-B14F-4D97-AF65-F5344CB8AC3E}">
        <p14:creationId xmlns:p14="http://schemas.microsoft.com/office/powerpoint/2010/main" val="317804462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C1AB7430-BB13-4FB1-AD37-7E71DC6B83A1}"/>
              </a:ext>
            </a:extLst>
          </p:cNvPr>
          <p:cNvSpPr>
            <a:spLocks noGrp="1"/>
          </p:cNvSpPr>
          <p:nvPr>
            <p:ph type="title"/>
          </p:nvPr>
        </p:nvSpPr>
        <p:spPr>
          <a:xfrm>
            <a:off x="677334" y="609600"/>
            <a:ext cx="3843375" cy="5175624"/>
          </a:xfrm>
        </p:spPr>
        <p:txBody>
          <a:bodyPr anchor="ctr">
            <a:normAutofit/>
          </a:bodyPr>
          <a:lstStyle/>
          <a:p>
            <a:r>
              <a:rPr lang="en-US" dirty="0">
                <a:solidFill>
                  <a:schemeClr val="tx1">
                    <a:lumMod val="85000"/>
                    <a:lumOff val="15000"/>
                  </a:schemeClr>
                </a:solidFill>
              </a:rPr>
              <a:t>Data</a:t>
            </a:r>
            <a:br>
              <a:rPr lang="en-US" dirty="0">
                <a:solidFill>
                  <a:schemeClr val="tx1">
                    <a:lumMod val="85000"/>
                    <a:lumOff val="15000"/>
                  </a:schemeClr>
                </a:solidFill>
              </a:rPr>
            </a:br>
            <a:r>
              <a:rPr lang="en-US" sz="2000" dirty="0">
                <a:solidFill>
                  <a:schemeClr val="tx1">
                    <a:lumMod val="85000"/>
                    <a:lumOff val="15000"/>
                  </a:schemeClr>
                </a:solidFill>
              </a:rPr>
              <a:t>3 </a:t>
            </a:r>
            <a:r>
              <a:rPr lang="en-US" sz="2000" dirty="0" err="1">
                <a:solidFill>
                  <a:schemeClr val="tx1">
                    <a:lumMod val="85000"/>
                    <a:lumOff val="15000"/>
                  </a:schemeClr>
                </a:solidFill>
              </a:rPr>
              <a:t>Datsets</a:t>
            </a:r>
            <a:r>
              <a:rPr lang="en-US" sz="2000" dirty="0">
                <a:solidFill>
                  <a:schemeClr val="tx1">
                    <a:lumMod val="85000"/>
                    <a:lumOff val="15000"/>
                  </a:schemeClr>
                </a:solidFill>
              </a:rPr>
              <a:t> were chosen.</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nhaltsplatzhalter 2">
            <a:extLst>
              <a:ext uri="{FF2B5EF4-FFF2-40B4-BE49-F238E27FC236}">
                <a16:creationId xmlns:a16="http://schemas.microsoft.com/office/drawing/2014/main" id="{823C37FE-B7AD-4FD7-A2F6-3E9B6CE93C5B}"/>
              </a:ext>
            </a:extLst>
          </p:cNvPr>
          <p:cNvSpPr>
            <a:spLocks noGrp="1"/>
          </p:cNvSpPr>
          <p:nvPr>
            <p:ph idx="1"/>
          </p:nvPr>
        </p:nvSpPr>
        <p:spPr>
          <a:xfrm>
            <a:off x="4404682" y="413092"/>
            <a:ext cx="2594424" cy="2120742"/>
          </a:xfrm>
        </p:spPr>
        <p:txBody>
          <a:bodyPr anchor="ctr">
            <a:normAutofit fontScale="92500"/>
          </a:bodyPr>
          <a:lstStyle/>
          <a:p>
            <a:pPr marL="0" indent="0">
              <a:buNone/>
            </a:pPr>
            <a:r>
              <a:rPr lang="en-GB" sz="3600" dirty="0"/>
              <a:t>1. </a:t>
            </a:r>
            <a:r>
              <a:rPr lang="en-GB" sz="3600" dirty="0">
                <a:solidFill>
                  <a:srgbClr val="0070C0"/>
                </a:solidFill>
                <a:hlinkClick r:id="rId2">
                  <a:extLst>
                    <a:ext uri="{A12FA001-AC4F-418D-AE19-62706E023703}">
                      <ahyp:hlinkClr xmlns:ahyp="http://schemas.microsoft.com/office/drawing/2018/hyperlinkcolor" xmlns="" val="tx"/>
                    </a:ext>
                  </a:extLst>
                </a:hlinkClick>
              </a:rPr>
              <a:t>Wikipedia</a:t>
            </a:r>
            <a:r>
              <a:rPr lang="en-GB" sz="3600" dirty="0"/>
              <a:t> to get all boroughs of London.</a:t>
            </a:r>
          </a:p>
        </p:txBody>
      </p:sp>
      <p:pic>
        <p:nvPicPr>
          <p:cNvPr id="4" name="Grafik 3">
            <a:extLst>
              <a:ext uri="{FF2B5EF4-FFF2-40B4-BE49-F238E27FC236}">
                <a16:creationId xmlns:a16="http://schemas.microsoft.com/office/drawing/2014/main" id="{EEE119C0-FA57-476F-9644-16C67B5EDBE0}"/>
              </a:ext>
            </a:extLst>
          </p:cNvPr>
          <p:cNvPicPr>
            <a:picLocks noChangeAspect="1"/>
          </p:cNvPicPr>
          <p:nvPr/>
        </p:nvPicPr>
        <p:blipFill>
          <a:blip r:embed="rId3"/>
          <a:stretch>
            <a:fillRect/>
          </a:stretch>
        </p:blipFill>
        <p:spPr>
          <a:xfrm>
            <a:off x="7688090" y="-8467"/>
            <a:ext cx="3359778" cy="2550768"/>
          </a:xfrm>
          <a:prstGeom prst="rect">
            <a:avLst/>
          </a:prstGeom>
        </p:spPr>
      </p:pic>
      <p:sp>
        <p:nvSpPr>
          <p:cNvPr id="15" name="Inhaltsplatzhalter 2">
            <a:extLst>
              <a:ext uri="{FF2B5EF4-FFF2-40B4-BE49-F238E27FC236}">
                <a16:creationId xmlns:a16="http://schemas.microsoft.com/office/drawing/2014/main" id="{1D381E98-A019-446A-89CC-5D19F360BCDD}"/>
              </a:ext>
            </a:extLst>
          </p:cNvPr>
          <p:cNvSpPr txBox="1">
            <a:spLocks/>
          </p:cNvSpPr>
          <p:nvPr/>
        </p:nvSpPr>
        <p:spPr>
          <a:xfrm>
            <a:off x="4440922" y="2542301"/>
            <a:ext cx="2594424" cy="2120742"/>
          </a:xfrm>
          <a:prstGeom prst="rect">
            <a:avLst/>
          </a:prstGeom>
        </p:spPr>
        <p:txBody>
          <a:bodyPr vert="horz" lIns="91440" tIns="45720" rIns="91440" bIns="45720" rtlCol="0" anchor="ctr">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GB" sz="3600" dirty="0"/>
              <a:t>2. </a:t>
            </a:r>
            <a:r>
              <a:rPr lang="en-GB" sz="3600" dirty="0">
                <a:solidFill>
                  <a:srgbClr val="0070C0"/>
                </a:solidFill>
                <a:hlinkClick r:id="rId4">
                  <a:extLst>
                    <a:ext uri="{A12FA001-AC4F-418D-AE19-62706E023703}">
                      <ahyp:hlinkClr xmlns:ahyp="http://schemas.microsoft.com/office/drawing/2018/hyperlinkcolor" xmlns="" val="tx"/>
                    </a:ext>
                  </a:extLst>
                </a:hlinkClick>
              </a:rPr>
              <a:t>Wikipedia</a:t>
            </a:r>
            <a:r>
              <a:rPr lang="en-GB" sz="3600" dirty="0"/>
              <a:t> to get all demography of London </a:t>
            </a:r>
            <a:r>
              <a:rPr lang="en-GB" sz="3600" dirty="0" err="1"/>
              <a:t>poulation</a:t>
            </a:r>
            <a:endParaRPr lang="en-GB" sz="3600" dirty="0"/>
          </a:p>
        </p:txBody>
      </p:sp>
      <p:pic>
        <p:nvPicPr>
          <p:cNvPr id="5" name="Grafik 4">
            <a:extLst>
              <a:ext uri="{FF2B5EF4-FFF2-40B4-BE49-F238E27FC236}">
                <a16:creationId xmlns:a16="http://schemas.microsoft.com/office/drawing/2014/main" id="{FE7B7870-2FA0-498E-8492-6B9EA6187D13}"/>
              </a:ext>
            </a:extLst>
          </p:cNvPr>
          <p:cNvPicPr>
            <a:picLocks noChangeAspect="1"/>
          </p:cNvPicPr>
          <p:nvPr/>
        </p:nvPicPr>
        <p:blipFill>
          <a:blip r:embed="rId5"/>
          <a:stretch>
            <a:fillRect/>
          </a:stretch>
        </p:blipFill>
        <p:spPr>
          <a:xfrm>
            <a:off x="7035346" y="2530326"/>
            <a:ext cx="4953000" cy="2247900"/>
          </a:xfrm>
          <a:prstGeom prst="rect">
            <a:avLst/>
          </a:prstGeom>
        </p:spPr>
      </p:pic>
      <p:sp>
        <p:nvSpPr>
          <p:cNvPr id="21" name="Inhaltsplatzhalter 2">
            <a:extLst>
              <a:ext uri="{FF2B5EF4-FFF2-40B4-BE49-F238E27FC236}">
                <a16:creationId xmlns:a16="http://schemas.microsoft.com/office/drawing/2014/main" id="{E3610876-7C12-462E-959B-737486AB8D73}"/>
              </a:ext>
            </a:extLst>
          </p:cNvPr>
          <p:cNvSpPr txBox="1">
            <a:spLocks/>
          </p:cNvSpPr>
          <p:nvPr/>
        </p:nvSpPr>
        <p:spPr>
          <a:xfrm>
            <a:off x="4359240" y="4805363"/>
            <a:ext cx="2594424" cy="2120742"/>
          </a:xfrm>
          <a:prstGeom prst="rect">
            <a:avLst/>
          </a:prstGeom>
        </p:spPr>
        <p:txBody>
          <a:bodyPr vert="horz" lIns="91440" tIns="45720" rIns="91440" bIns="45720" rtlCol="0" anchor="ctr">
            <a:normAutofit fontScale="7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GB" sz="3600" dirty="0"/>
              <a:t>3. </a:t>
            </a:r>
            <a:r>
              <a:rPr lang="en-GB" sz="3600" dirty="0">
                <a:solidFill>
                  <a:srgbClr val="0070C0"/>
                </a:solidFill>
              </a:rPr>
              <a:t>Foursquare Data to get the best restaurants in the London Area.</a:t>
            </a:r>
            <a:endParaRPr lang="en-GB" sz="3600" dirty="0"/>
          </a:p>
        </p:txBody>
      </p:sp>
      <p:pic>
        <p:nvPicPr>
          <p:cNvPr id="6" name="Grafik 5">
            <a:extLst>
              <a:ext uri="{FF2B5EF4-FFF2-40B4-BE49-F238E27FC236}">
                <a16:creationId xmlns:a16="http://schemas.microsoft.com/office/drawing/2014/main" id="{4660189C-5CA8-42D5-842A-007D659F8492}"/>
              </a:ext>
            </a:extLst>
          </p:cNvPr>
          <p:cNvPicPr>
            <a:picLocks noChangeAspect="1"/>
          </p:cNvPicPr>
          <p:nvPr/>
        </p:nvPicPr>
        <p:blipFill>
          <a:blip r:embed="rId6"/>
          <a:stretch>
            <a:fillRect/>
          </a:stretch>
        </p:blipFill>
        <p:spPr>
          <a:xfrm>
            <a:off x="7089935" y="4832914"/>
            <a:ext cx="3766665" cy="1970397"/>
          </a:xfrm>
          <a:prstGeom prst="rect">
            <a:avLst/>
          </a:prstGeom>
        </p:spPr>
      </p:pic>
    </p:spTree>
    <p:extLst>
      <p:ext uri="{BB962C8B-B14F-4D97-AF65-F5344CB8AC3E}">
        <p14:creationId xmlns:p14="http://schemas.microsoft.com/office/powerpoint/2010/main" val="319038875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65AC7D1-EAA9-48F5-B509-60A7F50BF7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3" name="Rectangle 32">
            <a:extLst>
              <a:ext uri="{FF2B5EF4-FFF2-40B4-BE49-F238E27FC236}">
                <a16:creationId xmlns:a16="http://schemas.microsoft.com/office/drawing/2014/main" id="{D6320AF9-619A-4175-865B-5663E1AEF4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063B6EC6-D752-4EE7-908B-F8F19E8C7FE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EFECD4E8-AD3E-4228-82A2-9461958EA9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A032553A-72E8-4B0D-8405-FF9771C9A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1F9D6ACB-2FF4-49F9-978A-E0D5327FC6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Freeform: Shape 48">
            <a:extLst>
              <a:ext uri="{FF2B5EF4-FFF2-40B4-BE49-F238E27FC236}">
                <a16:creationId xmlns:a16="http://schemas.microsoft.com/office/drawing/2014/main" id="{A5EC319D-0FEA-4B95-A3EA-01E35672C9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C1AB7430-BB13-4FB1-AD37-7E71DC6B83A1}"/>
              </a:ext>
            </a:extLst>
          </p:cNvPr>
          <p:cNvSpPr>
            <a:spLocks noGrp="1"/>
          </p:cNvSpPr>
          <p:nvPr>
            <p:ph type="title"/>
          </p:nvPr>
        </p:nvSpPr>
        <p:spPr>
          <a:xfrm>
            <a:off x="7181723" y="609600"/>
            <a:ext cx="4512989" cy="2227730"/>
          </a:xfrm>
        </p:spPr>
        <p:txBody>
          <a:bodyPr anchor="ctr">
            <a:normAutofit/>
          </a:bodyPr>
          <a:lstStyle/>
          <a:p>
            <a:pPr>
              <a:lnSpc>
                <a:spcPct val="90000"/>
              </a:lnSpc>
            </a:pPr>
            <a:r>
              <a:rPr lang="en-US" dirty="0" err="1">
                <a:solidFill>
                  <a:srgbClr val="FFFFFF"/>
                </a:solidFill>
              </a:rPr>
              <a:t>Methology</a:t>
            </a:r>
            <a:r>
              <a:rPr lang="en-US" dirty="0">
                <a:solidFill>
                  <a:srgbClr val="FFFFFF"/>
                </a:solidFill>
              </a:rPr>
              <a:t/>
            </a:r>
            <a:br>
              <a:rPr lang="en-US" dirty="0">
                <a:solidFill>
                  <a:srgbClr val="FFFFFF"/>
                </a:solidFill>
              </a:rPr>
            </a:br>
            <a:r>
              <a:rPr lang="en-US" sz="2000" dirty="0">
                <a:solidFill>
                  <a:srgbClr val="FFFFFF"/>
                </a:solidFill>
              </a:rPr>
              <a:t>3.1. Single </a:t>
            </a:r>
            <a:r>
              <a:rPr lang="en-US" sz="2000" dirty="0" err="1">
                <a:solidFill>
                  <a:srgbClr val="FFFFFF"/>
                </a:solidFill>
              </a:rPr>
              <a:t>Neighbourhood</a:t>
            </a:r>
            <a:r>
              <a:rPr lang="en-US" dirty="0">
                <a:solidFill>
                  <a:srgbClr val="FFFFFF"/>
                </a:solidFill>
              </a:rPr>
              <a:t/>
            </a:r>
            <a:br>
              <a:rPr lang="en-US" dirty="0">
                <a:solidFill>
                  <a:srgbClr val="FFFFFF"/>
                </a:solidFill>
              </a:rPr>
            </a:br>
            <a:endParaRPr lang="en-US" dirty="0">
              <a:solidFill>
                <a:srgbClr val="FFFFFF"/>
              </a:solidFill>
            </a:endParaRPr>
          </a:p>
        </p:txBody>
      </p:sp>
      <p:sp>
        <p:nvSpPr>
          <p:cNvPr id="15" name="Inhaltsplatzhalter 2">
            <a:extLst>
              <a:ext uri="{FF2B5EF4-FFF2-40B4-BE49-F238E27FC236}">
                <a16:creationId xmlns:a16="http://schemas.microsoft.com/office/drawing/2014/main" id="{1650D4D9-82AE-46A0-9F11-9A7BC1CBAFA6}"/>
              </a:ext>
            </a:extLst>
          </p:cNvPr>
          <p:cNvSpPr>
            <a:spLocks noGrp="1"/>
          </p:cNvSpPr>
          <p:nvPr>
            <p:ph idx="1"/>
          </p:nvPr>
        </p:nvSpPr>
        <p:spPr>
          <a:xfrm>
            <a:off x="7181725" y="2837329"/>
            <a:ext cx="4512988" cy="3317938"/>
          </a:xfrm>
        </p:spPr>
        <p:txBody>
          <a:bodyPr anchor="t">
            <a:normAutofit/>
          </a:bodyPr>
          <a:lstStyle/>
          <a:p>
            <a:r>
              <a:rPr lang="en-GB" dirty="0">
                <a:solidFill>
                  <a:srgbClr val="FFFFFF"/>
                </a:solidFill>
              </a:rPr>
              <a:t>For Area </a:t>
            </a:r>
            <a:r>
              <a:rPr lang="en-GB" b="1" dirty="0" err="1">
                <a:solidFill>
                  <a:srgbClr val="FFFFFF"/>
                </a:solidFill>
              </a:rPr>
              <a:t>Lewishaim</a:t>
            </a:r>
            <a:r>
              <a:rPr lang="en-GB" dirty="0">
                <a:solidFill>
                  <a:srgbClr val="FFFFFF"/>
                </a:solidFill>
              </a:rPr>
              <a:t> which seemed to be of high demographic ethnicity we concluded that following places are in following amount:</a:t>
            </a:r>
          </a:p>
        </p:txBody>
      </p:sp>
      <p:graphicFrame>
        <p:nvGraphicFramePr>
          <p:cNvPr id="17" name="Diagramm 16">
            <a:extLst>
              <a:ext uri="{FF2B5EF4-FFF2-40B4-BE49-F238E27FC236}">
                <a16:creationId xmlns:a16="http://schemas.microsoft.com/office/drawing/2014/main" id="{3AA3CD08-1168-487C-A5BC-7B6D18FBB11C}"/>
              </a:ext>
            </a:extLst>
          </p:cNvPr>
          <p:cNvGraphicFramePr>
            <a:graphicFrameLocks/>
          </p:cNvGraphicFramePr>
          <p:nvPr>
            <p:extLst>
              <p:ext uri="{D42A27DB-BD31-4B8C-83A1-F6EECF244321}">
                <p14:modId xmlns:p14="http://schemas.microsoft.com/office/powerpoint/2010/main" val="2359921142"/>
              </p:ext>
            </p:extLst>
          </p:nvPr>
        </p:nvGraphicFramePr>
        <p:xfrm>
          <a:off x="757251" y="1168399"/>
          <a:ext cx="3856774" cy="46101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33674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A65AC7D1-EAA9-48F5-B509-60A7F50BF7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6" name="Rectangle 55">
            <a:extLst>
              <a:ext uri="{FF2B5EF4-FFF2-40B4-BE49-F238E27FC236}">
                <a16:creationId xmlns:a16="http://schemas.microsoft.com/office/drawing/2014/main" id="{D6320AF9-619A-4175-865B-5663E1AEF4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063B6EC6-D752-4EE7-908B-F8F19E8C7FE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EFECD4E8-AD3E-4228-82A2-9461958EA9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2"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Isosceles Triangle 65">
            <a:extLst>
              <a:ext uri="{FF2B5EF4-FFF2-40B4-BE49-F238E27FC236}">
                <a16:creationId xmlns:a16="http://schemas.microsoft.com/office/drawing/2014/main" id="{A032553A-72E8-4B0D-8405-FF9771C9A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Isosceles Triangle 69">
            <a:extLst>
              <a:ext uri="{FF2B5EF4-FFF2-40B4-BE49-F238E27FC236}">
                <a16:creationId xmlns:a16="http://schemas.microsoft.com/office/drawing/2014/main" id="{1F9D6ACB-2FF4-49F9-978A-E0D5327FC6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Freeform: Shape 71">
            <a:extLst>
              <a:ext uri="{FF2B5EF4-FFF2-40B4-BE49-F238E27FC236}">
                <a16:creationId xmlns:a16="http://schemas.microsoft.com/office/drawing/2014/main" id="{A5EC319D-0FEA-4B95-A3EA-01E35672C9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C1AB7430-BB13-4FB1-AD37-7E71DC6B83A1}"/>
              </a:ext>
            </a:extLst>
          </p:cNvPr>
          <p:cNvSpPr>
            <a:spLocks noGrp="1"/>
          </p:cNvSpPr>
          <p:nvPr>
            <p:ph type="title"/>
          </p:nvPr>
        </p:nvSpPr>
        <p:spPr>
          <a:xfrm>
            <a:off x="7181723" y="609600"/>
            <a:ext cx="4512989" cy="2227730"/>
          </a:xfrm>
        </p:spPr>
        <p:txBody>
          <a:bodyPr anchor="ctr">
            <a:normAutofit/>
          </a:bodyPr>
          <a:lstStyle/>
          <a:p>
            <a:pPr>
              <a:lnSpc>
                <a:spcPct val="90000"/>
              </a:lnSpc>
            </a:pPr>
            <a:r>
              <a:rPr lang="en-US" dirty="0" err="1">
                <a:solidFill>
                  <a:srgbClr val="FFFFFF"/>
                </a:solidFill>
              </a:rPr>
              <a:t>Methology</a:t>
            </a:r>
            <a:r>
              <a:rPr lang="en-US" dirty="0">
                <a:solidFill>
                  <a:srgbClr val="FFFFFF"/>
                </a:solidFill>
              </a:rPr>
              <a:t/>
            </a:r>
            <a:br>
              <a:rPr lang="en-US" dirty="0">
                <a:solidFill>
                  <a:srgbClr val="FFFFFF"/>
                </a:solidFill>
              </a:rPr>
            </a:br>
            <a:r>
              <a:rPr lang="en-US" sz="2000" dirty="0">
                <a:solidFill>
                  <a:srgbClr val="FFFFFF"/>
                </a:solidFill>
              </a:rPr>
              <a:t>3.2. Multiple Neighborhoods</a:t>
            </a:r>
          </a:p>
        </p:txBody>
      </p:sp>
      <p:sp>
        <p:nvSpPr>
          <p:cNvPr id="15" name="Inhaltsplatzhalter 2">
            <a:extLst>
              <a:ext uri="{FF2B5EF4-FFF2-40B4-BE49-F238E27FC236}">
                <a16:creationId xmlns:a16="http://schemas.microsoft.com/office/drawing/2014/main" id="{1650D4D9-82AE-46A0-9F11-9A7BC1CBAFA6}"/>
              </a:ext>
            </a:extLst>
          </p:cNvPr>
          <p:cNvSpPr>
            <a:spLocks noGrp="1"/>
          </p:cNvSpPr>
          <p:nvPr>
            <p:ph idx="1"/>
          </p:nvPr>
        </p:nvSpPr>
        <p:spPr>
          <a:xfrm>
            <a:off x="7181725" y="2837329"/>
            <a:ext cx="4512988" cy="3317938"/>
          </a:xfrm>
        </p:spPr>
        <p:txBody>
          <a:bodyPr anchor="t">
            <a:normAutofit/>
          </a:bodyPr>
          <a:lstStyle/>
          <a:p>
            <a:r>
              <a:rPr lang="en-GB" dirty="0">
                <a:solidFill>
                  <a:srgbClr val="FFFFFF"/>
                </a:solidFill>
              </a:rPr>
              <a:t>For multiple areas which seemed to be of high demographic ethnicity we concluded that following places are in following amount:</a:t>
            </a:r>
          </a:p>
          <a:p>
            <a:endParaRPr lang="en-GB" dirty="0">
              <a:solidFill>
                <a:srgbClr val="FFFFFF"/>
              </a:solidFill>
            </a:endParaRPr>
          </a:p>
          <a:p>
            <a:r>
              <a:rPr lang="en-GB" dirty="0">
                <a:solidFill>
                  <a:srgbClr val="FFFFFF"/>
                </a:solidFill>
              </a:rPr>
              <a:t>It its clear that Restaurants are not ranked top 5 of all locations. Smaller locations like pubs and coffee shops dominate the areas.</a:t>
            </a:r>
          </a:p>
        </p:txBody>
      </p:sp>
      <p:graphicFrame>
        <p:nvGraphicFramePr>
          <p:cNvPr id="16" name="Diagramm 15">
            <a:extLst>
              <a:ext uri="{FF2B5EF4-FFF2-40B4-BE49-F238E27FC236}">
                <a16:creationId xmlns:a16="http://schemas.microsoft.com/office/drawing/2014/main" id="{3AA3CD08-1168-487C-A5BC-7B6D18FBB11C}"/>
              </a:ext>
            </a:extLst>
          </p:cNvPr>
          <p:cNvGraphicFramePr>
            <a:graphicFrameLocks/>
          </p:cNvGraphicFramePr>
          <p:nvPr>
            <p:extLst>
              <p:ext uri="{D42A27DB-BD31-4B8C-83A1-F6EECF244321}">
                <p14:modId xmlns:p14="http://schemas.microsoft.com/office/powerpoint/2010/main" val="3357137412"/>
              </p:ext>
            </p:extLst>
          </p:nvPr>
        </p:nvGraphicFramePr>
        <p:xfrm>
          <a:off x="757251" y="1168399"/>
          <a:ext cx="3856774" cy="46101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6070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88C9B83F-64CD-41C1-925F-A08801FFD0B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5" name="Straight Connector 34">
              <a:extLst>
                <a:ext uri="{FF2B5EF4-FFF2-40B4-BE49-F238E27FC236}">
                  <a16:creationId xmlns:a16="http://schemas.microsoft.com/office/drawing/2014/main" id="{E1655065-0BD7-4422-BEC0-4401E99809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4DDD90AC-ABEC-4A76-9C9C-AD0A5F8FC7F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8DDFC9F4-3B45-402D-8AD7-60B3F08ED75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E5763971-E3A3-45C6-9BA8-2E032C7A55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32752E94-0E01-4AF5-A43A-F2FAD8737C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1" name="Grafik 3">
            <a:extLst>
              <a:ext uri="{FF2B5EF4-FFF2-40B4-BE49-F238E27FC236}">
                <a16:creationId xmlns:a16="http://schemas.microsoft.com/office/drawing/2014/main" id="{A387CAFD-96BD-4565-855F-F825E7111846}"/>
              </a:ext>
            </a:extLst>
          </p:cNvPr>
          <p:cNvPicPr>
            <a:picLocks noGrp="1" noChangeAspect="1"/>
          </p:cNvPicPr>
          <p:nvPr>
            <p:ph idx="1"/>
          </p:nvPr>
        </p:nvPicPr>
        <p:blipFill rotWithShape="1">
          <a:blip r:embed="rId2"/>
          <a:srcRect l="36080" t="4187" r="7159" b="3539"/>
          <a:stretch/>
        </p:blipFill>
        <p:spPr>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el 1">
            <a:extLst>
              <a:ext uri="{FF2B5EF4-FFF2-40B4-BE49-F238E27FC236}">
                <a16:creationId xmlns:a16="http://schemas.microsoft.com/office/drawing/2014/main" id="{08E2D892-F2AE-45B5-8C7A-170C16641091}"/>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000" dirty="0"/>
              <a:t>4. Results and Conclusion</a:t>
            </a:r>
            <a:br>
              <a:rPr lang="en-US" sz="4000" dirty="0"/>
            </a:br>
            <a:endParaRPr lang="en-US" sz="4000" dirty="0"/>
          </a:p>
        </p:txBody>
      </p:sp>
      <p:cxnSp>
        <p:nvCxnSpPr>
          <p:cNvPr id="46" name="Straight Connector 45">
            <a:extLst>
              <a:ext uri="{FF2B5EF4-FFF2-40B4-BE49-F238E27FC236}">
                <a16:creationId xmlns:a16="http://schemas.microsoft.com/office/drawing/2014/main" id="{A57C1A16-B8AB-4D99-A195-A38F556A648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F8A9B20B-D1DD-4573-B5EC-55802951923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0"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nhaltsplatzhalter 2">
            <a:extLst>
              <a:ext uri="{FF2B5EF4-FFF2-40B4-BE49-F238E27FC236}">
                <a16:creationId xmlns:a16="http://schemas.microsoft.com/office/drawing/2014/main" id="{38C4DDAD-0DBD-490B-88A8-3B6EEBB5E81E}"/>
              </a:ext>
            </a:extLst>
          </p:cNvPr>
          <p:cNvSpPr txBox="1">
            <a:spLocks/>
          </p:cNvSpPr>
          <p:nvPr/>
        </p:nvSpPr>
        <p:spPr>
          <a:xfrm>
            <a:off x="299732" y="3610737"/>
            <a:ext cx="4512988" cy="3317938"/>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solidFill>
                  <a:schemeClr val="accent2"/>
                </a:solidFill>
              </a:rPr>
              <a:t>Through the elbow method we could conclude that it would be quite senseful to divide South London into 3 Clusters. </a:t>
            </a:r>
          </a:p>
          <a:p>
            <a:r>
              <a:rPr lang="en-GB" dirty="0">
                <a:solidFill>
                  <a:schemeClr val="accent2"/>
                </a:solidFill>
              </a:rPr>
              <a:t>Each cluster has quite visibility of restaurants. This is what we are going to see in the next slides.</a:t>
            </a:r>
          </a:p>
        </p:txBody>
      </p:sp>
    </p:spTree>
    <p:extLst>
      <p:ext uri="{BB962C8B-B14F-4D97-AF65-F5344CB8AC3E}">
        <p14:creationId xmlns:p14="http://schemas.microsoft.com/office/powerpoint/2010/main" val="1380511955"/>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TotalTime>
  <Words>1248</Words>
  <Application>Microsoft Office PowerPoint</Application>
  <PresentationFormat>Widescreen</PresentationFormat>
  <Paragraphs>404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Segoe UI</vt:lpstr>
      <vt:lpstr>Trebuchet MS</vt:lpstr>
      <vt:lpstr>Wingdings 3</vt:lpstr>
      <vt:lpstr>Facette</vt:lpstr>
      <vt:lpstr>Capstone Project</vt:lpstr>
      <vt:lpstr>Overview</vt:lpstr>
      <vt:lpstr>Introduction 1.1. Problem Description</vt:lpstr>
      <vt:lpstr>Introduction 1.2 Background and Motivation</vt:lpstr>
      <vt:lpstr>Introduction 1.2 Possible Audience</vt:lpstr>
      <vt:lpstr>Data 3 Datsets were chosen.</vt:lpstr>
      <vt:lpstr>Methology 3.1. Single Neighbourhood </vt:lpstr>
      <vt:lpstr>Methology 3.2. Multiple Neighborhoods</vt:lpstr>
      <vt:lpstr>4. Results and Conclusion </vt:lpstr>
      <vt:lpstr>4. Results and Conclusion Cluster 1</vt:lpstr>
      <vt:lpstr>4. Results and Conclusion Cluster 2</vt:lpstr>
      <vt:lpstr>4. Results and Conclusion Cluster 3</vt:lpstr>
      <vt:lpstr>4. Results and Conclusion</vt:lpstr>
      <vt:lpstr>4. Conclusion (Final)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Fais Chalo</dc:creator>
  <cp:lastModifiedBy>pragadeesh rajaganesh</cp:lastModifiedBy>
  <cp:revision>2</cp:revision>
  <dcterms:created xsi:type="dcterms:W3CDTF">2019-06-01T11:56:17Z</dcterms:created>
  <dcterms:modified xsi:type="dcterms:W3CDTF">2019-06-02T07:02:21Z</dcterms:modified>
</cp:coreProperties>
</file>