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1556351-9896-4568-ACAA-1CE53AFDA17E}" type="datetimeFigureOut">
              <a:rPr lang="en-GB" smtClean="0"/>
              <a:t>05/04/2024</a:t>
            </a:fld>
            <a:endParaRPr lang="en-GB"/>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5111C50-8DA2-4F58-8E84-F4EC75130F50}" type="slidenum">
              <a:rPr lang="en-GB" smtClean="0"/>
              <a:t>‹#›</a:t>
            </a:fld>
            <a:endParaRPr lang="en-GB"/>
          </a:p>
        </p:txBody>
      </p:sp>
    </p:spTree>
    <p:extLst>
      <p:ext uri="{BB962C8B-B14F-4D97-AF65-F5344CB8AC3E}">
        <p14:creationId xmlns:p14="http://schemas.microsoft.com/office/powerpoint/2010/main" val="1171871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5111C50-8DA2-4F58-8E84-F4EC75130F50}" type="slidenum">
              <a:rPr lang="en-GB" smtClean="0"/>
              <a:t>5</a:t>
            </a:fld>
            <a:endParaRPr lang="en-GB"/>
          </a:p>
        </p:txBody>
      </p:sp>
    </p:spTree>
    <p:extLst>
      <p:ext uri="{BB962C8B-B14F-4D97-AF65-F5344CB8AC3E}">
        <p14:creationId xmlns:p14="http://schemas.microsoft.com/office/powerpoint/2010/main" val="2578281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5111C50-8DA2-4F58-8E84-F4EC75130F50}" type="slidenum">
              <a:rPr lang="en-GB" smtClean="0"/>
              <a:t>6</a:t>
            </a:fld>
            <a:endParaRPr lang="en-GB"/>
          </a:p>
        </p:txBody>
      </p:sp>
    </p:spTree>
    <p:extLst>
      <p:ext uri="{BB962C8B-B14F-4D97-AF65-F5344CB8AC3E}">
        <p14:creationId xmlns:p14="http://schemas.microsoft.com/office/powerpoint/2010/main" val="3565799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419725" y="2318640"/>
            <a:ext cx="5019675" cy="1470915"/>
          </a:xfrm>
          <a:prstGeom prst="rect">
            <a:avLst/>
          </a:prstGeom>
        </p:spPr>
        <p:txBody>
          <a:bodyPr vert="horz" wrap="square" lIns="0" tIns="16510" rIns="0" bIns="0" rtlCol="0">
            <a:spAutoFit/>
          </a:bodyPr>
          <a:lstStyle/>
          <a:p>
            <a:pPr marL="12700">
              <a:lnSpc>
                <a:spcPct val="100000"/>
              </a:lnSpc>
              <a:spcBef>
                <a:spcPts val="130"/>
              </a:spcBef>
            </a:pPr>
            <a:r>
              <a:rPr lang="en-GB" sz="3200" dirty="0" err="1">
                <a:latin typeface="Sitka Banner" pitchFamily="2" charset="0"/>
                <a:cs typeface="Trebuchet MS"/>
              </a:rPr>
              <a:t>Pragadeeshwaran</a:t>
            </a:r>
            <a:r>
              <a:rPr lang="en-GB" sz="3200" dirty="0">
                <a:latin typeface="Sitka Banner" pitchFamily="2" charset="0"/>
                <a:cs typeface="Trebuchet MS"/>
              </a:rPr>
              <a:t> S</a:t>
            </a:r>
          </a:p>
          <a:p>
            <a:pPr marL="12700">
              <a:lnSpc>
                <a:spcPct val="100000"/>
              </a:lnSpc>
              <a:spcBef>
                <a:spcPts val="130"/>
              </a:spcBef>
            </a:pPr>
            <a:r>
              <a:rPr lang="en-GB" sz="2000" dirty="0">
                <a:latin typeface="Aptos Narrow" panose="020B0004020202020204" pitchFamily="34" charset="0"/>
                <a:cs typeface="Trebuchet MS"/>
              </a:rPr>
              <a:t>Department : CSE</a:t>
            </a:r>
          </a:p>
          <a:p>
            <a:pPr marL="12700">
              <a:lnSpc>
                <a:spcPct val="100000"/>
              </a:lnSpc>
              <a:spcBef>
                <a:spcPts val="130"/>
              </a:spcBef>
            </a:pPr>
            <a:r>
              <a:rPr lang="en-GB" sz="2000" dirty="0">
                <a:latin typeface="Aptos Narrow" panose="020B0004020202020204" pitchFamily="34" charset="0"/>
                <a:cs typeface="Trebuchet MS"/>
              </a:rPr>
              <a:t>Email : pragadeesh14.06.2003@gmail.com</a:t>
            </a:r>
          </a:p>
          <a:p>
            <a:pPr marL="12700">
              <a:lnSpc>
                <a:spcPct val="100000"/>
              </a:lnSpc>
              <a:spcBef>
                <a:spcPts val="130"/>
              </a:spcBef>
            </a:pPr>
            <a:r>
              <a:rPr lang="en-GB" sz="2000" dirty="0">
                <a:latin typeface="Aptos Narrow" panose="020B0004020202020204" pitchFamily="34" charset="0"/>
                <a:ea typeface="Segoe UI Black" panose="020B0A02040204020203" pitchFamily="34" charset="0"/>
                <a:cs typeface="Trebuchet MS"/>
              </a:rPr>
              <a:t>Reg No :813821104071</a:t>
            </a:r>
            <a:r>
              <a:rPr lang="en-GB" sz="2000" dirty="0">
                <a:latin typeface="Aptos Narrow" panose="020B0004020202020204" pitchFamily="34" charset="0"/>
                <a:cs typeface="Trebuchet MS"/>
              </a:rPr>
              <a:t> </a:t>
            </a:r>
            <a:endParaRPr sz="2000" dirty="0">
              <a:latin typeface="Aptos Narrow" panose="020B0004020202020204" pitchFamily="34"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9225"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043035" cy="4353115"/>
          </a:xfrm>
          <a:prstGeom prst="rect">
            <a:avLst/>
          </a:prstGeom>
        </p:spPr>
        <p:txBody>
          <a:bodyPr vert="horz" wrap="square" lIns="0" tIns="13335" rIns="0" bIns="0" rtlCol="0">
            <a:spAutoFit/>
          </a:bodyPr>
          <a:lstStyle/>
          <a:p>
            <a:pPr marL="209550">
              <a:lnSpc>
                <a:spcPct val="100000"/>
              </a:lnSpc>
              <a:spcBef>
                <a:spcPts val="105"/>
              </a:spcBef>
            </a:pPr>
            <a:r>
              <a:rPr spc="-60" dirty="0"/>
              <a:t>RESULTS</a:t>
            </a:r>
            <a:r>
              <a:rPr lang="en-GB" spc="-60" dirty="0"/>
              <a:t> :</a:t>
            </a:r>
            <a:br>
              <a:rPr lang="en-GB" spc="-60" dirty="0"/>
            </a:br>
            <a:r>
              <a:rPr lang="en-GB" spc="-60" dirty="0"/>
              <a:t>                </a:t>
            </a:r>
            <a:r>
              <a:rPr lang="en-GB" sz="2300" b="0" spc="-60" dirty="0">
                <a:latin typeface="Sitka Banner" pitchFamily="2" charset="0"/>
              </a:rPr>
              <a:t>The Insurance Charges Prediction project represents a significant milestone in the insurance industry, offering a sophisticated solution for accurately estimating insurance charges based on demographic and health-related attributes. Through the application of advanced machine learning techniques, this project has successfully developed a predictive model that empowers insurance companies to price policies with precision and transparency, while also providing individuals with valuable insights for planning and budgeting their insurance needs.</a:t>
            </a:r>
            <a:br>
              <a:rPr lang="en-GB" spc="-60" dirty="0"/>
            </a:br>
            <a:r>
              <a:rPr lang="en-GB" spc="-60" dirty="0"/>
              <a:t>    </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10263040" y="10005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474304" cy="10090903"/>
          </a:xfrm>
          <a:prstGeom prst="rect">
            <a:avLst/>
          </a:prstGeom>
        </p:spPr>
        <p:txBody>
          <a:bodyPr vert="horz" wrap="square" lIns="0" tIns="460692" rIns="0" bIns="0" rtlCol="0">
            <a:spAutoFit/>
          </a:bodyPr>
          <a:lstStyle/>
          <a:p>
            <a:pPr marL="193675" algn="l">
              <a:lnSpc>
                <a:spcPct val="100000"/>
              </a:lnSpc>
              <a:spcBef>
                <a:spcPts val="130"/>
              </a:spcBef>
            </a:pPr>
            <a:r>
              <a:rPr lang="en-GB" sz="4250" u="sng" spc="-10" dirty="0">
                <a:latin typeface="SimSun-ExtB" panose="02010609060101010101" pitchFamily="49" charset="-122"/>
                <a:ea typeface="SimSun-ExtB" panose="02010609060101010101" pitchFamily="49" charset="-122"/>
              </a:rPr>
              <a:t>Medical Insurance Cost Prediction</a:t>
            </a:r>
            <a:br>
              <a:rPr lang="en-GB" sz="4250" spc="-10" dirty="0"/>
            </a:br>
            <a:r>
              <a:rPr lang="en-GB" sz="4250" spc="-10" dirty="0"/>
              <a:t>                          </a:t>
            </a:r>
            <a:r>
              <a:rPr lang="en-GB" sz="2100" b="0" spc="-10" dirty="0"/>
              <a:t>The Insurance Charges Prediction project aims to create a tool that helps insurance companies estimate how much an individual might need to pay for insurance based on various factors like age, gender, health, and region. This project is important because it helps both insurance companies and customers understand and plan for their insurance expenses better.</a:t>
            </a:r>
            <a:br>
              <a:rPr lang="en-GB" sz="2100" b="0" spc="-10" dirty="0"/>
            </a:br>
            <a:br>
              <a:rPr lang="en-GB" sz="2300" b="0" spc="-10" dirty="0"/>
            </a:br>
            <a:r>
              <a:rPr lang="en-GB" sz="2500" b="0" u="sng" spc="-10" dirty="0">
                <a:latin typeface="Sitka Text Semibold" pitchFamily="2" charset="0"/>
              </a:rPr>
              <a:t>APPLICATIONS :</a:t>
            </a:r>
            <a:br>
              <a:rPr lang="en-GB" sz="2300" b="0" spc="-10" dirty="0">
                <a:latin typeface="Sitka Text Semibold" pitchFamily="2" charset="0"/>
              </a:rPr>
            </a:br>
            <a:r>
              <a:rPr lang="en-GB" sz="2300" b="0" spc="-10" dirty="0">
                <a:latin typeface="Sitka Text Semibold" pitchFamily="2" charset="0"/>
              </a:rPr>
              <a:t>1. Insurance Companies</a:t>
            </a:r>
            <a:br>
              <a:rPr lang="en-GB" sz="2300" b="0" spc="-10" dirty="0">
                <a:latin typeface="Sitka Text Semibold" pitchFamily="2" charset="0"/>
              </a:rPr>
            </a:br>
            <a:r>
              <a:rPr lang="en-GB" sz="2300" b="0" spc="-10" dirty="0">
                <a:latin typeface="Sitka Text Semibold" pitchFamily="2" charset="0"/>
              </a:rPr>
              <a:t>2. Insurance Agents/Brokers</a:t>
            </a:r>
            <a:br>
              <a:rPr lang="en-GB" sz="2300" b="0" spc="-10" dirty="0">
                <a:latin typeface="Sitka Text Semibold" pitchFamily="2" charset="0"/>
              </a:rPr>
            </a:br>
            <a:r>
              <a:rPr lang="en-GB" sz="2300" b="0" spc="-10" dirty="0">
                <a:latin typeface="Sitka Text Semibold" pitchFamily="2" charset="0"/>
              </a:rPr>
              <a:t>3. Insurance Comparison Websites</a:t>
            </a:r>
            <a:br>
              <a:rPr lang="en-GB" sz="2300" b="0" spc="-10" dirty="0">
                <a:latin typeface="Sitka Text Semibold" pitchFamily="2" charset="0"/>
              </a:rPr>
            </a:br>
            <a:r>
              <a:rPr lang="en-GB" sz="2300" b="0" spc="-10" dirty="0">
                <a:latin typeface="Sitka Text Semibold" pitchFamily="2" charset="0"/>
              </a:rPr>
              <a:t>4. Financial Planners/Advisors</a:t>
            </a:r>
            <a:br>
              <a:rPr lang="en-GB" sz="2300" b="0" spc="-10" dirty="0">
                <a:latin typeface="Sitka Text Semibold" pitchFamily="2" charset="0"/>
              </a:rPr>
            </a:br>
            <a:br>
              <a:rPr lang="en-GB" sz="4250" spc="-10" dirty="0"/>
            </a:br>
            <a:br>
              <a:rPr lang="en-GB" sz="4250" spc="-10" dirty="0"/>
            </a:br>
            <a:br>
              <a:rPr lang="en-GB" sz="4250" spc="-10" dirty="0"/>
            </a:br>
            <a:br>
              <a:rPr lang="en-GB" sz="4250" spc="-10" dirty="0"/>
            </a:br>
            <a:br>
              <a:rPr lang="en-GB" sz="4250" spc="-10" dirty="0"/>
            </a:br>
            <a:br>
              <a:rPr lang="en-GB" sz="4250" spc="-10"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GB" dirty="0"/>
          </a:p>
          <a:p>
            <a:endParaRPr lang="en-GB" dirty="0"/>
          </a:p>
          <a:p>
            <a:endParaRPr lang="en-GB" dirty="0"/>
          </a:p>
          <a:p>
            <a:endParaRPr lang="en-GB" dirty="0"/>
          </a:p>
          <a:p>
            <a:endParaRPr lang="en-GB" dirty="0"/>
          </a:p>
          <a:p>
            <a:r>
              <a:rPr lang="en-GB" sz="3200" dirty="0"/>
              <a:t>                                 </a:t>
            </a:r>
            <a:r>
              <a:rPr lang="en-GB" sz="3200" dirty="0">
                <a:latin typeface="Book Antiqua" panose="02040602050305030304" pitchFamily="18" charset="0"/>
              </a:rPr>
              <a:t>1. Problem Statement</a:t>
            </a:r>
          </a:p>
          <a:p>
            <a:r>
              <a:rPr lang="en-GB" sz="3200" dirty="0">
                <a:latin typeface="Book Antiqua" panose="02040602050305030304" pitchFamily="18" charset="0"/>
              </a:rPr>
              <a:t>                                     2. Project Overview </a:t>
            </a:r>
          </a:p>
          <a:p>
            <a:r>
              <a:rPr lang="en-GB" sz="3200" dirty="0">
                <a:latin typeface="Book Antiqua" panose="02040602050305030304" pitchFamily="18" charset="0"/>
              </a:rPr>
              <a:t>                                     3. End Users</a:t>
            </a:r>
          </a:p>
          <a:p>
            <a:r>
              <a:rPr lang="en-GB" sz="3200" dirty="0">
                <a:latin typeface="Book Antiqua" panose="02040602050305030304" pitchFamily="18" charset="0"/>
              </a:rPr>
              <a:t>                                     4. Our Solutions and Proposition</a:t>
            </a:r>
          </a:p>
          <a:p>
            <a:r>
              <a:rPr lang="en-GB" sz="3200" dirty="0">
                <a:latin typeface="Book Antiqua" panose="02040602050305030304" pitchFamily="18" charset="0"/>
              </a:rPr>
              <a:t>                                     5. Key Features</a:t>
            </a:r>
          </a:p>
          <a:p>
            <a:r>
              <a:rPr lang="en-GB" sz="3200" dirty="0">
                <a:latin typeface="Book Antiqua" panose="02040602050305030304" pitchFamily="18" charset="0"/>
              </a:rPr>
              <a:t>                                     6. Modelling Approach</a:t>
            </a:r>
          </a:p>
          <a:p>
            <a:r>
              <a:rPr lang="en-GB" sz="3200" dirty="0">
                <a:latin typeface="Book Antiqua" panose="02040602050305030304" pitchFamily="18" charset="0"/>
              </a:rPr>
              <a:t>                                     7. Results and Evaluation</a:t>
            </a:r>
          </a:p>
          <a:p>
            <a:r>
              <a:rPr lang="en-GB" sz="3200" dirty="0">
                <a:latin typeface="Book Antiqua" panose="02040602050305030304" pitchFamily="18" charset="0"/>
              </a:rPr>
              <a:t>                                     8. Conclusion</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spc="-10" dirty="0"/>
              <a:t>AGENDA</a:t>
            </a:r>
            <a:r>
              <a:rPr lang="en-GB" spc="-10" dirty="0"/>
              <a:t> : </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086600" y="1600200"/>
            <a:ext cx="314325" cy="2667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7157403" cy="604139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r>
              <a:rPr lang="en-GB" sz="4250" spc="-75" dirty="0"/>
              <a:t> :</a:t>
            </a:r>
            <a:br>
              <a:rPr lang="en-GB" sz="4250" spc="-75" dirty="0"/>
            </a:br>
            <a:br>
              <a:rPr lang="en-GB" sz="4250" spc="-75" dirty="0"/>
            </a:br>
            <a:r>
              <a:rPr lang="en-GB" sz="4250" spc="-75" dirty="0"/>
              <a:t>     </a:t>
            </a:r>
            <a:r>
              <a:rPr lang="en-GB" sz="2400" b="0" spc="-75" dirty="0">
                <a:latin typeface="Sitka Banner" pitchFamily="2" charset="0"/>
              </a:rPr>
              <a:t>Develop a predictive model to estimate insurance charges for individuals based on their demographic and health-related attributes. The goal is to create a tool that insurance companies can use to provide accurate estimates of charges to potential customers.</a:t>
            </a:r>
            <a:br>
              <a:rPr lang="en-GB" sz="2400" b="0" spc="-75" dirty="0">
                <a:latin typeface="Sitka Banner" pitchFamily="2" charset="0"/>
              </a:rPr>
            </a:br>
            <a:br>
              <a:rPr lang="en-GB" sz="2400" b="0" spc="-75" dirty="0">
                <a:latin typeface="Sitka Banner" pitchFamily="2" charset="0"/>
              </a:rPr>
            </a:br>
            <a:r>
              <a:rPr lang="en-GB" sz="2400" b="0" spc="-75" dirty="0">
                <a:latin typeface="Sitka Banner" pitchFamily="2" charset="0"/>
              </a:rPr>
              <a:t>             Build a machine learning model that can accurately predict insurance charges for new individuals based on their demographic</a:t>
            </a:r>
            <a:br>
              <a:rPr lang="en-GB" sz="2400" b="0" spc="-75" dirty="0">
                <a:latin typeface="Sitka Banner" pitchFamily="2" charset="0"/>
              </a:rPr>
            </a:br>
            <a:r>
              <a:rPr lang="en-GB" sz="2400" b="0" spc="-75" dirty="0">
                <a:latin typeface="Sitka Banner" pitchFamily="2" charset="0"/>
              </a:rPr>
              <a:t>and health attributes. The model should be able to take input from users regarding their attributes and provide an estimate of their insurance charges.</a:t>
            </a:r>
            <a:br>
              <a:rPr lang="en-GB" sz="2400" b="0" spc="-75" dirty="0">
                <a:latin typeface="Sitka Banner" pitchFamily="2" charset="0"/>
              </a:rPr>
            </a:br>
            <a:endParaRPr sz="2400" b="0" dirty="0">
              <a:latin typeface="Sitka Banner" pitchFamily="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73914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8"/>
            <a:ext cx="8328025" cy="5387372"/>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lang="en-GB" sz="4250" spc="-10" dirty="0"/>
              <a:t> </a:t>
            </a:r>
            <a:r>
              <a:rPr sz="4250" spc="-10" dirty="0"/>
              <a:t>OVERVIEW</a:t>
            </a:r>
            <a:r>
              <a:rPr lang="en-GB" sz="4250" spc="-10" dirty="0"/>
              <a:t> :</a:t>
            </a:r>
            <a:br>
              <a:rPr lang="en-GB" sz="4250" spc="-10" dirty="0"/>
            </a:br>
            <a:r>
              <a:rPr lang="en-GB" sz="4250" spc="-10" dirty="0"/>
              <a:t>           </a:t>
            </a:r>
            <a:r>
              <a:rPr lang="en-GB" sz="2400" spc="-10" dirty="0"/>
              <a:t>         The Medical Insurance Charges Prediction project aims to create a tool that helps insurance companies estimate how much an individual might need to pay for insurance based on various factors like age, gender, health, and region. This project is important because it helps both insurance companies and customers understand and plan for their insurance expenses better.</a:t>
            </a:r>
            <a:br>
              <a:rPr lang="en-GB" sz="2400" spc="-10" dirty="0"/>
            </a:br>
            <a:r>
              <a:rPr lang="en-GB" sz="2400" spc="-10" dirty="0"/>
              <a:t>                      </a:t>
            </a:r>
            <a:br>
              <a:rPr lang="en-GB" sz="2400" spc="-10" dirty="0"/>
            </a:br>
            <a:r>
              <a:rPr lang="en-GB" sz="2400" spc="-10" dirty="0"/>
              <a:t>                               It Uses ANN Neural Network to Build the model and this model is mostly used by Insurance Companies to Calculate Insurance for an Individual.</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44037" y="528073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705600" y="148973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442416" y="5867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457200"/>
            <a:ext cx="8795385" cy="6006387"/>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br>
              <a:rPr lang="en-GB" sz="3200" spc="-10" dirty="0"/>
            </a:br>
            <a:br>
              <a:rPr lang="en-GB" sz="3200" spc="-10" dirty="0"/>
            </a:br>
            <a:r>
              <a:rPr lang="en-GB" sz="1900" spc="-10" dirty="0"/>
              <a:t>Insurance Companies</a:t>
            </a:r>
            <a:r>
              <a:rPr lang="en-GB" sz="1900" b="0" spc="-10" dirty="0"/>
              <a:t>:</a:t>
            </a:r>
            <a:r>
              <a:rPr lang="en-GB" sz="1800" b="0" spc="-10" dirty="0"/>
              <a:t> Insurance companies would be the primary end users of the predictive model developed in this project. They would use the model to estimate insurance charges for potential customers. This helps insurance companies in pricing their policies accurately and competitively.  </a:t>
            </a:r>
            <a:br>
              <a:rPr lang="en-GB" sz="3200" spc="-10" dirty="0"/>
            </a:br>
            <a:r>
              <a:rPr lang="en-GB" sz="1900" spc="-10" dirty="0"/>
              <a:t>Insurance Agents/Brokers</a:t>
            </a:r>
            <a:r>
              <a:rPr lang="en-GB" sz="1900" b="0" spc="-10" dirty="0"/>
              <a:t>: </a:t>
            </a:r>
            <a:r>
              <a:rPr lang="en-GB" sz="1800" b="0" spc="-10" dirty="0"/>
              <a:t>Insurance agents or brokers who interact directly with customers could also benefit from the predictive model. They can use it to provide quick estimates to customers and guide them in choosing appropriate insurance plans.</a:t>
            </a:r>
            <a:br>
              <a:rPr lang="en-GB" sz="1800" spc="-10" dirty="0"/>
            </a:br>
            <a:r>
              <a:rPr lang="en-GB" sz="1900" spc="-10" dirty="0"/>
              <a:t>Individuals Seeking Insurance</a:t>
            </a:r>
            <a:r>
              <a:rPr lang="en-GB" sz="1900" b="0" spc="-10" dirty="0"/>
              <a:t>: </a:t>
            </a:r>
            <a:r>
              <a:rPr lang="en-GB" sz="1800" b="0" spc="-10" dirty="0"/>
              <a:t>Individuals who are looking to purchase insurance would also be end users of the project. They can use the user-friendly interface to input their information and get an estimate of their insurance charges. This helps them make informed decisions about which insurance plan suits their needs and budget.</a:t>
            </a:r>
            <a:br>
              <a:rPr lang="en-GB" sz="1800" spc="-10" dirty="0"/>
            </a:br>
            <a:r>
              <a:rPr lang="en-GB" sz="1900" spc="-10" dirty="0"/>
              <a:t>Regulatory Bodies: </a:t>
            </a:r>
            <a:r>
              <a:rPr lang="en-GB" sz="1800" b="0" spc="-10" dirty="0"/>
              <a:t>Regulatory bodies overseeing the insurance industry may also find the predictive model useful for monitoring insurance pricing practices and ensuring fairness and transparency in insurance charges.</a:t>
            </a:r>
            <a:endParaRPr sz="18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934200" y="15078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4076116"/>
          </a:xfrm>
          <a:prstGeom prst="rect">
            <a:avLst/>
          </a:prstGeom>
        </p:spPr>
        <p:txBody>
          <a:bodyPr vert="horz" wrap="square" lIns="0" tIns="485775" rIns="0" bIns="0" rtlCol="0">
            <a:spAutoFit/>
          </a:bodyPr>
          <a:lstStyle/>
          <a:p>
            <a:pPr marL="12700">
              <a:lnSpc>
                <a:spcPct val="100000"/>
              </a:lnSpc>
              <a:spcBef>
                <a:spcPts val="105"/>
              </a:spcBef>
            </a:pPr>
            <a:r>
              <a:rPr lang="en-GB" sz="3600" dirty="0"/>
              <a:t>YOUR</a:t>
            </a:r>
            <a:r>
              <a:rPr lang="en-GB" sz="3600" spc="-95" dirty="0"/>
              <a:t> </a:t>
            </a:r>
            <a:r>
              <a:rPr lang="en-GB" sz="3600" spc="-10" dirty="0"/>
              <a:t>SOLUTION</a:t>
            </a:r>
            <a:r>
              <a:rPr lang="en-GB" sz="3600" spc="-345" dirty="0"/>
              <a:t> </a:t>
            </a:r>
            <a:r>
              <a:rPr lang="en-GB" sz="3600" dirty="0"/>
              <a:t>AND</a:t>
            </a:r>
            <a:r>
              <a:rPr lang="en-GB" sz="3600" spc="-20" dirty="0"/>
              <a:t> </a:t>
            </a:r>
            <a:r>
              <a:rPr lang="en-GB" sz="3600" dirty="0"/>
              <a:t>ITS </a:t>
            </a:r>
            <a:r>
              <a:rPr lang="en-GB" sz="3600" spc="-20" dirty="0"/>
              <a:t>VALUE</a:t>
            </a:r>
            <a:r>
              <a:rPr lang="en-GB" sz="3600" spc="-120" dirty="0"/>
              <a:t> </a:t>
            </a:r>
            <a:r>
              <a:rPr lang="en-GB" sz="3600" spc="-10" dirty="0"/>
              <a:t>PROPOSITION</a:t>
            </a:r>
            <a:br>
              <a:rPr lang="en-GB" sz="3600" spc="-10" dirty="0"/>
            </a:br>
            <a:r>
              <a:rPr lang="en-GB" sz="3600" spc="-10" dirty="0"/>
              <a:t>                </a:t>
            </a:r>
            <a:r>
              <a:rPr lang="en-GB" sz="2500" spc="-10" dirty="0"/>
              <a:t>Step 1 : </a:t>
            </a:r>
            <a:r>
              <a:rPr lang="en-GB" sz="2200" b="0" spc="-10" dirty="0"/>
              <a:t>Data Collection.</a:t>
            </a:r>
            <a:br>
              <a:rPr lang="en-GB" sz="2500" spc="-10" dirty="0"/>
            </a:br>
            <a:r>
              <a:rPr lang="en-GB" sz="2500" spc="-10" dirty="0"/>
              <a:t>                       Step 2 : </a:t>
            </a:r>
            <a:r>
              <a:rPr lang="en-GB" sz="2200" b="0" spc="-10" dirty="0"/>
              <a:t>Data Preprocessing.</a:t>
            </a:r>
            <a:br>
              <a:rPr lang="en-GB" sz="2500" spc="-10" dirty="0"/>
            </a:br>
            <a:r>
              <a:rPr lang="en-GB" sz="2500" spc="-10" dirty="0"/>
              <a:t>                       Step 3 : </a:t>
            </a:r>
            <a:r>
              <a:rPr lang="en-GB" sz="2200" b="0" spc="-10" dirty="0"/>
              <a:t>Model Selection and Training.</a:t>
            </a:r>
            <a:br>
              <a:rPr lang="en-GB" sz="2500" spc="-10" dirty="0"/>
            </a:br>
            <a:r>
              <a:rPr lang="en-GB" sz="2500" spc="-10" dirty="0"/>
              <a:t>                       Step 4 : </a:t>
            </a:r>
            <a:r>
              <a:rPr lang="en-GB" sz="2200" b="0" spc="-10" dirty="0"/>
              <a:t>Deployment.</a:t>
            </a:r>
            <a:br>
              <a:rPr lang="en-GB" sz="2500" spc="-10" dirty="0"/>
            </a:br>
            <a:r>
              <a:rPr lang="en-GB" sz="2500" spc="-10" dirty="0"/>
              <a:t>                       Step 5 : </a:t>
            </a:r>
            <a:r>
              <a:rPr lang="en-GB" sz="2200" b="0" spc="-10" dirty="0"/>
              <a:t>Testing and Validation.</a:t>
            </a:r>
            <a:br>
              <a:rPr lang="en-GB" sz="2500" spc="-10" dirty="0"/>
            </a:br>
            <a:r>
              <a:rPr lang="en-GB" sz="2500" spc="-10" dirty="0"/>
              <a:t>                       Step 6 : </a:t>
            </a:r>
            <a:r>
              <a:rPr lang="en-GB" sz="2200" b="0" spc="-10" dirty="0"/>
              <a:t>Feedback and Iteration.</a:t>
            </a:r>
            <a:br>
              <a:rPr lang="en-GB" sz="3600" spc="-10" dirty="0"/>
            </a:br>
            <a:endParaRPr lang="en-GB"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graphicFrame>
        <p:nvGraphicFramePr>
          <p:cNvPr id="8" name="Table 7">
            <a:extLst>
              <a:ext uri="{FF2B5EF4-FFF2-40B4-BE49-F238E27FC236}">
                <a16:creationId xmlns:a16="http://schemas.microsoft.com/office/drawing/2014/main" id="{E6579A68-CC48-B1D7-6D50-D08E3E163084}"/>
              </a:ext>
            </a:extLst>
          </p:cNvPr>
          <p:cNvGraphicFramePr>
            <a:graphicFrameLocks noGrp="1"/>
          </p:cNvGraphicFramePr>
          <p:nvPr>
            <p:extLst>
              <p:ext uri="{D42A27DB-BD31-4B8C-83A1-F6EECF244321}">
                <p14:modId xmlns:p14="http://schemas.microsoft.com/office/powerpoint/2010/main" val="4066048104"/>
              </p:ext>
            </p:extLst>
          </p:nvPr>
        </p:nvGraphicFramePr>
        <p:xfrm>
          <a:off x="7696200" y="1507806"/>
          <a:ext cx="4343400" cy="4974728"/>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1205220734"/>
                    </a:ext>
                  </a:extLst>
                </a:gridCol>
                <a:gridCol w="1447800">
                  <a:extLst>
                    <a:ext uri="{9D8B030D-6E8A-4147-A177-3AD203B41FA5}">
                      <a16:colId xmlns:a16="http://schemas.microsoft.com/office/drawing/2014/main" val="562449084"/>
                    </a:ext>
                  </a:extLst>
                </a:gridCol>
                <a:gridCol w="1447800">
                  <a:extLst>
                    <a:ext uri="{9D8B030D-6E8A-4147-A177-3AD203B41FA5}">
                      <a16:colId xmlns:a16="http://schemas.microsoft.com/office/drawing/2014/main" val="720638475"/>
                    </a:ext>
                  </a:extLst>
                </a:gridCol>
              </a:tblGrid>
              <a:tr h="350701">
                <a:tc>
                  <a:txBody>
                    <a:bodyPr/>
                    <a:lstStyle/>
                    <a:p>
                      <a:r>
                        <a:rPr lang="en-GB" dirty="0"/>
                        <a:t>Component</a:t>
                      </a:r>
                    </a:p>
                  </a:txBody>
                  <a:tcPr/>
                </a:tc>
                <a:tc>
                  <a:txBody>
                    <a:bodyPr/>
                    <a:lstStyle/>
                    <a:p>
                      <a:r>
                        <a:rPr lang="en-GB" dirty="0"/>
                        <a:t>Technology</a:t>
                      </a:r>
                    </a:p>
                  </a:txBody>
                  <a:tcPr/>
                </a:tc>
                <a:tc>
                  <a:txBody>
                    <a:bodyPr/>
                    <a:lstStyle/>
                    <a:p>
                      <a:r>
                        <a:rPr lang="en-GB" dirty="0"/>
                        <a:t>Description</a:t>
                      </a:r>
                    </a:p>
                  </a:txBody>
                  <a:tcPr/>
                </a:tc>
                <a:extLst>
                  <a:ext uri="{0D108BD9-81ED-4DB2-BD59-A6C34878D82A}">
                    <a16:rowId xmlns:a16="http://schemas.microsoft.com/office/drawing/2014/main" val="3253706855"/>
                  </a:ext>
                </a:extLst>
              </a:tr>
              <a:tr h="687704">
                <a:tc>
                  <a:txBody>
                    <a:bodyPr/>
                    <a:lstStyle/>
                    <a:p>
                      <a:r>
                        <a:rPr lang="en-GB" sz="1500" b="1" dirty="0"/>
                        <a:t>For frontend</a:t>
                      </a:r>
                    </a:p>
                  </a:txBody>
                  <a:tcPr/>
                </a:tc>
                <a:tc>
                  <a:txBody>
                    <a:bodyPr/>
                    <a:lstStyle/>
                    <a:p>
                      <a:r>
                        <a:rPr lang="en-GB" b="1" dirty="0"/>
                        <a:t>Matplotlib.</a:t>
                      </a:r>
                    </a:p>
                    <a:p>
                      <a:r>
                        <a:rPr lang="en-GB" b="1" dirty="0" err="1"/>
                        <a:t>pyplot</a:t>
                      </a:r>
                      <a:endParaRPr lang="en-GB" b="1" dirty="0"/>
                    </a:p>
                  </a:txBody>
                  <a:tcPr/>
                </a:tc>
                <a:tc>
                  <a:txBody>
                    <a:bodyPr/>
                    <a:lstStyle/>
                    <a:p>
                      <a:r>
                        <a:rPr lang="en-GB" sz="1100" b="1" dirty="0"/>
                        <a:t>Used to Visualize the Output</a:t>
                      </a:r>
                    </a:p>
                  </a:txBody>
                  <a:tcPr/>
                </a:tc>
                <a:extLst>
                  <a:ext uri="{0D108BD9-81ED-4DB2-BD59-A6C34878D82A}">
                    <a16:rowId xmlns:a16="http://schemas.microsoft.com/office/drawing/2014/main" val="235970429"/>
                  </a:ext>
                </a:extLst>
              </a:tr>
              <a:tr h="1455331">
                <a:tc>
                  <a:txBody>
                    <a:bodyPr/>
                    <a:lstStyle/>
                    <a:p>
                      <a:r>
                        <a:rPr lang="en-GB" sz="1500" b="1" dirty="0"/>
                        <a:t>Model Processing [backend]</a:t>
                      </a:r>
                    </a:p>
                  </a:txBody>
                  <a:tcPr/>
                </a:tc>
                <a:tc>
                  <a:txBody>
                    <a:bodyPr/>
                    <a:lstStyle/>
                    <a:p>
                      <a:r>
                        <a:rPr lang="en-GB" b="1" dirty="0" err="1"/>
                        <a:t>Tensorflow</a:t>
                      </a:r>
                      <a:endParaRPr lang="en-GB" b="1" dirty="0"/>
                    </a:p>
                    <a:p>
                      <a:r>
                        <a:rPr lang="en-GB" b="1" dirty="0" err="1"/>
                        <a:t>Keras</a:t>
                      </a:r>
                      <a:endParaRPr lang="en-GB" b="1" dirty="0"/>
                    </a:p>
                    <a:p>
                      <a:r>
                        <a:rPr lang="en-GB" b="1" dirty="0" err="1"/>
                        <a:t>sklearn</a:t>
                      </a:r>
                      <a:endParaRPr lang="en-GB" b="1"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b="1" dirty="0">
                          <a:effectLst/>
                          <a:latin typeface="Sitka Text" pitchFamily="2" charset="0"/>
                        </a:rPr>
                        <a:t>Deep learning framework (potentially interchangeable with other </a:t>
                      </a:r>
                      <a:r>
                        <a:rPr lang="en-US" sz="1100" b="1" dirty="0" err="1">
                          <a:effectLst/>
                          <a:latin typeface="Sitka Text" pitchFamily="2" charset="0"/>
                        </a:rPr>
                        <a:t>Keras</a:t>
                      </a:r>
                      <a:r>
                        <a:rPr lang="en-US" sz="1100" b="1" dirty="0">
                          <a:effectLst/>
                          <a:latin typeface="Sitka Text" pitchFamily="2" charset="0"/>
                        </a:rPr>
                        <a:t> backends).</a:t>
                      </a:r>
                    </a:p>
                    <a:p>
                      <a:endParaRPr lang="en-GB" dirty="0"/>
                    </a:p>
                  </a:txBody>
                  <a:tcPr/>
                </a:tc>
                <a:extLst>
                  <a:ext uri="{0D108BD9-81ED-4DB2-BD59-A6C34878D82A}">
                    <a16:rowId xmlns:a16="http://schemas.microsoft.com/office/drawing/2014/main" val="3058661750"/>
                  </a:ext>
                </a:extLst>
              </a:tr>
              <a:tr h="1327605">
                <a:tc>
                  <a:txBody>
                    <a:bodyPr/>
                    <a:lstStyle/>
                    <a:p>
                      <a:r>
                        <a:rPr lang="en-GB" sz="1500" b="1" dirty="0"/>
                        <a:t>Data Manipulation</a:t>
                      </a:r>
                    </a:p>
                  </a:txBody>
                  <a:tcPr/>
                </a:tc>
                <a:tc>
                  <a:txBody>
                    <a:bodyPr/>
                    <a:lstStyle/>
                    <a:p>
                      <a:r>
                        <a:rPr lang="en-GB" sz="1500" b="1" dirty="0"/>
                        <a:t>NumPy</a:t>
                      </a:r>
                    </a:p>
                    <a:p>
                      <a:r>
                        <a:rPr lang="en-GB" sz="1500" b="1" dirty="0"/>
                        <a:t>Pandas, </a:t>
                      </a:r>
                      <a:r>
                        <a:rPr lang="en-GB" sz="1500" b="1" dirty="0" err="1"/>
                        <a:t>StandardScalerOneHotEncoder</a:t>
                      </a:r>
                      <a:endParaRPr lang="en-GB" sz="1500" b="1"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dirty="0">
                          <a:effectLst/>
                          <a:latin typeface="Sitka Text" pitchFamily="2" charset="0"/>
                        </a:rPr>
                        <a:t>Library for numerical computations used for dataset preprocessing.</a:t>
                      </a:r>
                    </a:p>
                    <a:p>
                      <a:endParaRPr lang="en-GB" dirty="0"/>
                    </a:p>
                  </a:txBody>
                  <a:tcPr/>
                </a:tc>
                <a:extLst>
                  <a:ext uri="{0D108BD9-81ED-4DB2-BD59-A6C34878D82A}">
                    <a16:rowId xmlns:a16="http://schemas.microsoft.com/office/drawing/2014/main" val="3586408799"/>
                  </a:ext>
                </a:extLst>
              </a:tr>
              <a:tr h="1138328">
                <a:tc>
                  <a:txBody>
                    <a:bodyPr/>
                    <a:lstStyle/>
                    <a:p>
                      <a:r>
                        <a:rPr lang="en-GB" sz="1500" b="1" dirty="0"/>
                        <a:t>Programming Language</a:t>
                      </a:r>
                    </a:p>
                  </a:txBody>
                  <a:tcPr/>
                </a:tc>
                <a:tc>
                  <a:txBody>
                    <a:bodyPr/>
                    <a:lstStyle/>
                    <a:p>
                      <a:r>
                        <a:rPr lang="en-GB" b="1" dirty="0"/>
                        <a:t>Python</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b="1" dirty="0">
                          <a:effectLst/>
                          <a:latin typeface="Sitka Text" pitchFamily="2" charset="0"/>
                        </a:rPr>
                        <a:t>General-purpose language for scripting and scientific computing.</a:t>
                      </a:r>
                    </a:p>
                  </a:txBody>
                  <a:tcPr/>
                </a:tc>
                <a:extLst>
                  <a:ext uri="{0D108BD9-81ED-4DB2-BD59-A6C34878D82A}">
                    <a16:rowId xmlns:a16="http://schemas.microsoft.com/office/drawing/2014/main" val="5869193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3282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5651804"/>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r>
              <a:rPr lang="en-GB" sz="4250" spc="-10" dirty="0"/>
              <a:t> :</a:t>
            </a:r>
            <a:br>
              <a:rPr lang="en-GB" sz="2300" b="0" spc="-10" dirty="0"/>
            </a:br>
            <a:r>
              <a:rPr lang="en-GB" sz="2300" b="0" spc="-10" dirty="0"/>
              <a:t> </a:t>
            </a:r>
            <a:r>
              <a:rPr lang="en-GB" sz="2500" spc="-10" dirty="0"/>
              <a:t>Key Highlights :</a:t>
            </a:r>
            <a:br>
              <a:rPr lang="en-GB" sz="2300" b="0" spc="-10" dirty="0"/>
            </a:br>
            <a:r>
              <a:rPr lang="en-GB" sz="2300" b="0" spc="-10" dirty="0"/>
              <a:t>                        </a:t>
            </a:r>
            <a:r>
              <a:rPr lang="en-GB" sz="2200" spc="-10" dirty="0"/>
              <a:t>Accurate Predictions : </a:t>
            </a:r>
            <a:r>
              <a:rPr lang="en-GB" sz="2000" b="0" spc="-10" dirty="0"/>
              <a:t>Through sophisticated machine learning algorithms, the predictive model achieves unprecedented accuracy in estimating insurance charges. This enables insurance companies to price policies with greater precision and transparency.</a:t>
            </a:r>
            <a:br>
              <a:rPr lang="en-GB" sz="2300" b="0" spc="-10" dirty="0"/>
            </a:br>
            <a:r>
              <a:rPr lang="en-GB" sz="2300" b="0" spc="-10" dirty="0"/>
              <a:t>                        </a:t>
            </a:r>
            <a:r>
              <a:rPr lang="en-GB" sz="2200" spc="-10" dirty="0"/>
              <a:t>Enhanced Efficiency : </a:t>
            </a:r>
            <a:r>
              <a:rPr lang="en-GB" sz="2000" b="0" spc="-10" dirty="0"/>
              <a:t>By automating the pricing process, the project streamlines operations for insurance companies, freeing up valuable </a:t>
            </a:r>
            <a:br>
              <a:rPr lang="en-GB" sz="2000" b="0" spc="-10" dirty="0"/>
            </a:br>
            <a:r>
              <a:rPr lang="en-GB" sz="2000" b="0" spc="-10" dirty="0"/>
              <a:t>                      resources and reducing the time and effort required to generate </a:t>
            </a:r>
            <a:br>
              <a:rPr lang="en-GB" sz="2000" b="0" spc="-10" dirty="0"/>
            </a:br>
            <a:r>
              <a:rPr lang="en-GB" sz="2000" b="0" spc="-10" dirty="0"/>
              <a:t>                    accurate quotes for customers.</a:t>
            </a:r>
            <a:br>
              <a:rPr lang="en-GB" sz="2000" b="0" spc="-10" dirty="0"/>
            </a:br>
            <a:r>
              <a:rPr lang="en-GB" sz="2300" b="0" spc="-10" dirty="0"/>
              <a:t>                        </a:t>
            </a:r>
            <a:r>
              <a:rPr lang="en-GB" sz="2200" spc="-10" dirty="0"/>
              <a:t>Industry Impact:</a:t>
            </a:r>
            <a:r>
              <a:rPr lang="en-GB" sz="2200" b="0" spc="-10" dirty="0"/>
              <a:t> </a:t>
            </a:r>
            <a:r>
              <a:rPr lang="en-GB" sz="2300" b="0" spc="-10" dirty="0"/>
              <a:t>The project sets a new standard for  </a:t>
            </a:r>
            <a:br>
              <a:rPr lang="en-GB" sz="2300" b="0" spc="-10" dirty="0"/>
            </a:br>
            <a:r>
              <a:rPr lang="en-GB" sz="2300" b="0" spc="-10" dirty="0"/>
              <a:t>                  insurance pricing practices, promoting fairness, accuracy,</a:t>
            </a:r>
            <a:br>
              <a:rPr lang="en-GB" sz="2300" b="0" spc="-10" dirty="0"/>
            </a:br>
            <a:r>
              <a:rPr lang="en-GB" sz="2300" b="0" spc="-10" dirty="0"/>
              <a:t>                   and trust within the insurance industry. Regulatory bodies</a:t>
            </a:r>
            <a:br>
              <a:rPr lang="en-GB" sz="2300" b="0" spc="-10" dirty="0"/>
            </a:br>
            <a:r>
              <a:rPr lang="en-GB" sz="2300" b="0" spc="-10" dirty="0"/>
              <a:t>                   may also leverage the model to ensure compliance</a:t>
            </a:r>
            <a:br>
              <a:rPr lang="en-GB" sz="2300" b="0" spc="-10" dirty="0"/>
            </a:br>
            <a:r>
              <a:rPr lang="en-GB" sz="2300" b="0" spc="-10" dirty="0"/>
              <a:t>                    and uphold consumer protection standards.</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9225" y="104933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5" y="1367853"/>
            <a:ext cx="9471025" cy="2780248"/>
          </a:xfrm>
          <a:prstGeom prst="rect">
            <a:avLst/>
          </a:prstGeom>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q"/>
            </a:pPr>
            <a:r>
              <a:rPr lang="en-GB" sz="2300" spc="-30" dirty="0">
                <a:latin typeface="Sitka Banner Semibold" pitchFamily="2" charset="0"/>
                <a:cs typeface="Trebuchet MS"/>
              </a:rPr>
              <a:t>ANN [Artificial Neural Network].</a:t>
            </a:r>
          </a:p>
          <a:p>
            <a:pPr marL="298450" indent="-285750">
              <a:lnSpc>
                <a:spcPct val="100000"/>
              </a:lnSpc>
              <a:spcBef>
                <a:spcPts val="100"/>
              </a:spcBef>
              <a:buFont typeface="Wingdings" panose="05000000000000000000" pitchFamily="2" charset="2"/>
              <a:buChar char="q"/>
            </a:pPr>
            <a:r>
              <a:rPr lang="en-GB" sz="2300" spc="-30" dirty="0" err="1">
                <a:latin typeface="Sitka Banner Semibold" pitchFamily="2" charset="0"/>
                <a:cs typeface="Trebuchet MS"/>
              </a:rPr>
              <a:t>Matplotlib.plt</a:t>
            </a:r>
            <a:r>
              <a:rPr lang="en-GB" sz="2300" spc="-30" dirty="0">
                <a:latin typeface="Sitka Banner Semibold" pitchFamily="2" charset="0"/>
                <a:cs typeface="Trebuchet MS"/>
              </a:rPr>
              <a:t> for Visualization.</a:t>
            </a:r>
          </a:p>
          <a:p>
            <a:pPr marL="298450" indent="-285750">
              <a:lnSpc>
                <a:spcPct val="100000"/>
              </a:lnSpc>
              <a:spcBef>
                <a:spcPts val="100"/>
              </a:spcBef>
              <a:buFont typeface="Wingdings" panose="05000000000000000000" pitchFamily="2" charset="2"/>
              <a:buChar char="q"/>
            </a:pPr>
            <a:r>
              <a:rPr lang="en-GB" sz="2300" spc="-30" dirty="0">
                <a:latin typeface="Sitka Banner Semibold" pitchFamily="2" charset="0"/>
                <a:cs typeface="Trebuchet MS"/>
              </a:rPr>
              <a:t>NumPy For Numerical Computations in Dataset.</a:t>
            </a:r>
          </a:p>
          <a:p>
            <a:pPr marL="298450" indent="-285750">
              <a:lnSpc>
                <a:spcPct val="100000"/>
              </a:lnSpc>
              <a:spcBef>
                <a:spcPts val="100"/>
              </a:spcBef>
              <a:buFont typeface="Wingdings" panose="05000000000000000000" pitchFamily="2" charset="2"/>
              <a:buChar char="q"/>
            </a:pPr>
            <a:r>
              <a:rPr lang="en-GB" sz="2300" spc="-30" dirty="0">
                <a:latin typeface="Sitka Banner Semibold" pitchFamily="2" charset="0"/>
                <a:cs typeface="Trebuchet MS"/>
              </a:rPr>
              <a:t>Pandas is for Manipulate like read the CSV dataset.</a:t>
            </a:r>
          </a:p>
          <a:p>
            <a:pPr marL="298450" indent="-285750">
              <a:lnSpc>
                <a:spcPct val="100000"/>
              </a:lnSpc>
              <a:spcBef>
                <a:spcPts val="100"/>
              </a:spcBef>
              <a:buFont typeface="Wingdings" panose="05000000000000000000" pitchFamily="2" charset="2"/>
              <a:buChar char="q"/>
            </a:pPr>
            <a:r>
              <a:rPr lang="en-GB" sz="2300" spc="-30" dirty="0" err="1">
                <a:latin typeface="Sitka Banner Semibold" pitchFamily="2" charset="0"/>
                <a:cs typeface="Trebuchet MS"/>
              </a:rPr>
              <a:t>StandardScaler</a:t>
            </a:r>
            <a:r>
              <a:rPr lang="en-GB" sz="2300" spc="-30" dirty="0">
                <a:latin typeface="Sitka Banner Semibold" pitchFamily="2" charset="0"/>
                <a:cs typeface="Trebuchet MS"/>
              </a:rPr>
              <a:t>, </a:t>
            </a:r>
            <a:r>
              <a:rPr lang="en-GB" sz="2300" spc="-30" dirty="0" err="1">
                <a:latin typeface="Sitka Banner Semibold" pitchFamily="2" charset="0"/>
                <a:cs typeface="Trebuchet MS"/>
              </a:rPr>
              <a:t>OneHotEncoder</a:t>
            </a:r>
            <a:r>
              <a:rPr lang="en-GB" sz="2300" spc="-30" dirty="0">
                <a:latin typeface="Sitka Banner Semibold" pitchFamily="2" charset="0"/>
                <a:cs typeface="Trebuchet MS"/>
              </a:rPr>
              <a:t> is also used for Preprocess the dataset.</a:t>
            </a:r>
          </a:p>
          <a:p>
            <a:pPr marL="298450" indent="-285750">
              <a:lnSpc>
                <a:spcPct val="100000"/>
              </a:lnSpc>
              <a:spcBef>
                <a:spcPts val="100"/>
              </a:spcBef>
              <a:buFont typeface="Wingdings" panose="05000000000000000000" pitchFamily="2" charset="2"/>
              <a:buChar char="q"/>
            </a:pPr>
            <a:r>
              <a:rPr lang="en-GB" sz="2300" spc="-30" dirty="0" err="1">
                <a:latin typeface="Sitka Banner Semibold" pitchFamily="2" charset="0"/>
                <a:cs typeface="Trebuchet MS"/>
              </a:rPr>
              <a:t>Tensorflow.keras</a:t>
            </a:r>
            <a:r>
              <a:rPr lang="en-GB" sz="2300" spc="-30" dirty="0">
                <a:latin typeface="Sitka Banner Semibold" pitchFamily="2" charset="0"/>
                <a:cs typeface="Trebuchet MS"/>
              </a:rPr>
              <a:t> is used for inherit the Machine Learning Algorithm.</a:t>
            </a:r>
          </a:p>
          <a:p>
            <a:pPr marL="12700">
              <a:lnSpc>
                <a:spcPct val="100000"/>
              </a:lnSpc>
              <a:spcBef>
                <a:spcPts val="100"/>
              </a:spcBef>
            </a:pPr>
            <a:endParaRPr lang="en-GB" spc="-30" dirty="0">
              <a:latin typeface="Trebuchet MS"/>
              <a:cs typeface="Trebuchet MS"/>
            </a:endParaRPr>
          </a:p>
          <a:p>
            <a:pPr marL="12700">
              <a:lnSpc>
                <a:spcPct val="100000"/>
              </a:lnSpc>
              <a:spcBef>
                <a:spcPts val="100"/>
              </a:spcBef>
            </a:pP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TotalTime>
  <Words>943</Words>
  <Application>Microsoft Office PowerPoint</Application>
  <PresentationFormat>Widescreen</PresentationFormat>
  <Paragraphs>66</Paragraphs>
  <Slides>10</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SimSun-ExtB</vt:lpstr>
      <vt:lpstr>Aptos Narrow</vt:lpstr>
      <vt:lpstr>Book Antiqua</vt:lpstr>
      <vt:lpstr>Calibri</vt:lpstr>
      <vt:lpstr>Sitka Banner</vt:lpstr>
      <vt:lpstr>Sitka Banner Semibold</vt:lpstr>
      <vt:lpstr>Sitka Text</vt:lpstr>
      <vt:lpstr>Sitka Text Semibold</vt:lpstr>
      <vt:lpstr>Trebuchet MS</vt:lpstr>
      <vt:lpstr>Wingdings</vt:lpstr>
      <vt:lpstr>Office Theme</vt:lpstr>
      <vt:lpstr>PowerPoint Presentation</vt:lpstr>
      <vt:lpstr>Medical Insurance Cost Prediction                           The Insurance Charges Prediction project aims to create a tool that helps insurance companies estimate how much an individual might need to pay for insurance based on various factors like age, gender, health, and region. This project is important because it helps both insurance companies and customers understand and plan for their insurance expenses better.  APPLICATIONS : 1. Insurance Companies 2. Insurance Agents/Brokers 3. Insurance Comparison Websites 4. Financial Planners/Advisors       </vt:lpstr>
      <vt:lpstr>AGENDA : </vt:lpstr>
      <vt:lpstr>PROBLEM STATEMENT :       Develop a predictive model to estimate insurance charges for individuals based on their demographic and health-related attributes. The goal is to create a tool that insurance companies can use to provide accurate estimates of charges to potential customers.               Build a machine learning model that can accurately predict insurance charges for new individuals based on their demographic and health attributes. The model should be able to take input from users regarding their attributes and provide an estimate of their insurance charges. </vt:lpstr>
      <vt:lpstr>PROJECT OVERVIEW :                     The Medical Insurance Charges Prediction project aims to create a tool that helps insurance companies estimate how much an individual might need to pay for insurance based on various factors like age, gender, health, and region. This project is important because it helps both insurance companies and customers understand and plan for their insurance expenses better.                                                       It Uses ANN Neural Network to Build the model and this model is mostly used by Insurance Companies to Calculate Insurance for an Individual.</vt:lpstr>
      <vt:lpstr>WHO ARE THE END USERS?  Insurance Companies: Insurance companies would be the primary end users of the predictive model developed in this project. They would use the model to estimate insurance charges for potential customers. This helps insurance companies in pricing their policies accurately and competitively.   Insurance Agents/Brokers: Insurance agents or brokers who interact directly with customers could also benefit from the predictive model. They can use it to provide quick estimates to customers and guide them in choosing appropriate insurance plans. Individuals Seeking Insurance: Individuals who are looking to purchase insurance would also be end users of the project. They can use the user-friendly interface to input their information and get an estimate of their insurance charges. This helps them make informed decisions about which insurance plan suits their needs and budget. Regulatory Bodies: Regulatory bodies overseeing the insurance industry may also find the predictive model useful for monitoring insurance pricing practices and ensuring fairness and transparency in insurance charges.</vt:lpstr>
      <vt:lpstr>YOUR SOLUTION AND ITS VALUE PROPOSITION                 Step 1 : Data Collection.                        Step 2 : Data Preprocessing.                        Step 3 : Model Selection and Training.                        Step 4 : Deployment.                        Step 5 : Testing and Validation.                        Step 6 : Feedback and Iteration. </vt:lpstr>
      <vt:lpstr>THE WOW IN YOUR SOLUTION :  Key Highlights :                         Accurate Predictions : Through sophisticated machine learning algorithms, the predictive model achieves unprecedented accuracy in estimating insurance charges. This enables insurance companies to price policies with greater precision and transparency.                         Enhanced Efficiency : By automating the pricing process, the project streamlines operations for insurance companies, freeing up valuable                        resources and reducing the time and effort required to generate                      accurate quotes for customers.                         Industry Impact: The project sets a new standard for                     insurance pricing practices, promoting fairness, accuracy,                    and trust within the insurance industry. Regulatory bodies                    may also leverage the model to ensure compliance                     and uphold consumer protection standards.</vt:lpstr>
      <vt:lpstr>MODELLING</vt:lpstr>
      <vt:lpstr>RESULTS :                 The Insurance Charges Prediction project represents a significant milestone in the insurance industry, offering a sophisticated solution for accurately estimating insurance charges based on demographic and health-related attributes. Through the application of advanced machine learning techniques, this project has successfully developed a predictive model that empowers insurance companies to price policies with precision and transparency, while also providing individuals with valuable insights for planning and budgeting their insurance needs.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pragadeesh waran</dc:creator>
  <cp:lastModifiedBy>pragadeesh waran</cp:lastModifiedBy>
  <cp:revision>3</cp:revision>
  <dcterms:created xsi:type="dcterms:W3CDTF">2024-04-04T13:13:49Z</dcterms:created>
  <dcterms:modified xsi:type="dcterms:W3CDTF">2024-04-05T09:39:23Z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