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8" r:id="rId4"/>
    <p:sldId id="297" r:id="rId5"/>
    <p:sldId id="259" r:id="rId6"/>
    <p:sldId id="260" r:id="rId7"/>
    <p:sldId id="266" r:id="rId8"/>
    <p:sldId id="274" r:id="rId9"/>
    <p:sldId id="313" r:id="rId10"/>
    <p:sldId id="275" r:id="rId11"/>
    <p:sldId id="278" r:id="rId12"/>
    <p:sldId id="261" r:id="rId13"/>
    <p:sldId id="262" r:id="rId14"/>
    <p:sldId id="314" r:id="rId15"/>
    <p:sldId id="264" r:id="rId16"/>
    <p:sldId id="284"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4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17" d="100"/>
          <a:sy n="117" d="100"/>
        </p:scale>
        <p:origin x="-318" y="72"/>
      </p:cViewPr>
      <p:guideLst>
        <p:guide orient="horz" pos="284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hyperlink" Target="https://github.com/pragadhis/TNSDC_Generative-AI.git" TargetMode="External"/><Relationship Id="rId1" Type="http://schemas.openxmlformats.org/officeDocument/2006/relationships/hyperlink" Target="https://github.com/Rohith-11511/TNSDC4.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7391400" y="2590800"/>
            <a:ext cx="2007235" cy="445770"/>
          </a:xfrm>
          <a:prstGeom prst="rect">
            <a:avLst/>
          </a:prstGeom>
        </p:spPr>
        <p:txBody>
          <a:bodyPr vert="horz" wrap="square" lIns="0" tIns="12700" rIns="0" bIns="0" rtlCol="0">
            <a:noAutofit/>
          </a:bodyPr>
          <a:lstStyle/>
          <a:p>
            <a:pPr marL="12700">
              <a:lnSpc>
                <a:spcPct val="100000"/>
              </a:lnSpc>
              <a:spcBef>
                <a:spcPts val="100"/>
              </a:spcBef>
            </a:pPr>
            <a:r>
              <a:rPr sz="2000" b="1" dirty="0">
                <a:solidFill>
                  <a:srgbClr val="2D936B"/>
                </a:solidFill>
                <a:latin typeface="Trebuchet MS" panose="020B0603020202020204"/>
                <a:cs typeface="Trebuchet MS" panose="020B0603020202020204"/>
              </a:rPr>
              <a:t>Final</a:t>
            </a:r>
            <a:r>
              <a:rPr sz="2000" b="1" spc="-40" dirty="0">
                <a:solidFill>
                  <a:srgbClr val="2D936B"/>
                </a:solidFill>
                <a:latin typeface="Trebuchet MS" panose="020B0603020202020204"/>
                <a:cs typeface="Trebuchet MS" panose="020B0603020202020204"/>
              </a:rPr>
              <a:t> </a:t>
            </a:r>
            <a:r>
              <a:rPr sz="2000" b="1" spc="-10" dirty="0">
                <a:solidFill>
                  <a:srgbClr val="2D936B"/>
                </a:solidFill>
                <a:latin typeface="Trebuchet MS" panose="020B0603020202020204"/>
                <a:cs typeface="Trebuchet MS" panose="020B0603020202020204"/>
              </a:rPr>
              <a:t>Project</a:t>
            </a:r>
            <a:endParaRPr sz="2000" dirty="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2" name="Text Box 11"/>
          <p:cNvSpPr txBox="1"/>
          <p:nvPr/>
        </p:nvSpPr>
        <p:spPr>
          <a:xfrm>
            <a:off x="5791200" y="1981200"/>
            <a:ext cx="3738245" cy="535305"/>
          </a:xfrm>
          <a:prstGeom prst="rect">
            <a:avLst/>
          </a:prstGeom>
          <a:noFill/>
        </p:spPr>
        <p:txBody>
          <a:bodyPr wrap="square" rtlCol="0">
            <a:noAutofit/>
          </a:bodyPr>
          <a:p>
            <a:r>
              <a:rPr lang="en-US" sz="4000" b="1">
                <a:latin typeface="Times New Roman" panose="02020603050405020304" pitchFamily="18" charset="0"/>
                <a:cs typeface="Times New Roman" panose="02020603050405020304" pitchFamily="18" charset="0"/>
              </a:rPr>
              <a:t>PRAGADHIS P</a:t>
            </a:r>
            <a:endParaRPr lang="en-US" sz="4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685800"/>
            <a:ext cx="6388100" cy="368935"/>
          </a:xfrm>
        </p:spPr>
        <p:txBody>
          <a:bodyPr wrap="square"/>
          <a:p>
            <a:r>
              <a:rPr lang="en-US" sz="2400">
                <a:latin typeface="Times New Roman" panose="02020603050405020304" pitchFamily="18" charset="0"/>
                <a:cs typeface="Times New Roman" panose="02020603050405020304" pitchFamily="18" charset="0"/>
              </a:rPr>
              <a:t>FUTURE DIRECTION AND CONCLUSION</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685800" y="1219200"/>
            <a:ext cx="8534400" cy="5401310"/>
          </a:xfrm>
        </p:spPr>
        <p:txBody>
          <a:bodyPr/>
          <a:p>
            <a:pPr algn="just">
              <a:lnSpc>
                <a:spcPct val="150000"/>
              </a:lnSpc>
            </a:pPr>
            <a:r>
              <a:rPr lang="en-US">
                <a:latin typeface="Times New Roman" panose="02020603050405020304" pitchFamily="18" charset="0"/>
                <a:cs typeface="Times New Roman" panose="02020603050405020304" pitchFamily="18" charset="0"/>
              </a:rPr>
              <a:t>Future Direction: The future of blood cell classification using deep learning involves refining models for higher accuracy, integrating multimodal data sources, such as genetic information, and exploring collaborative training methods like federated learning. Incorporating explainable AI techniques will enhance model interpretability, fostering trust in clinical applications. Interdisciplinary collaborations will drive innovation, translating research into impactful healthcare solutions.</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a:latin typeface="Times New Roman" panose="02020603050405020304" pitchFamily="18" charset="0"/>
                <a:cs typeface="Times New Roman" panose="02020603050405020304" pitchFamily="18" charset="0"/>
              </a:rPr>
              <a:t>Conclusion: Blood cell classification using deep learning holds immense promise in revolutionizing medical diagnostics and research. By leveraging advanced algorithms, we can achieve precise classification, leading to early disease detection and personalized treatments. Integrating these systems into clinical practice will enhance patient care and advance our understanding of blood cell biology, ultimately shaping the future of precision medicine.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76199"/>
            <a:ext cx="9764395" cy="1014730"/>
          </a:xfrm>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0" name="Text Box 9"/>
          <p:cNvSpPr txBox="1"/>
          <p:nvPr/>
        </p:nvSpPr>
        <p:spPr>
          <a:xfrm>
            <a:off x="685800" y="1447800"/>
            <a:ext cx="7617460" cy="4523105"/>
          </a:xfrm>
          <a:prstGeom prst="rect">
            <a:avLst/>
          </a:prstGeom>
          <a:noFill/>
        </p:spPr>
        <p:txBody>
          <a:bodyPr wrap="square" rtlCol="0">
            <a:spAutoFit/>
          </a:bodyPr>
          <a:p>
            <a:pPr marL="285750" indent="-285750" algn="just">
              <a:lnSpc>
                <a:spcPct val="100000"/>
              </a:lnSpc>
              <a:buFont typeface="Wingdings" panose="05000000000000000000" charset="0"/>
              <a:buChar char="v"/>
            </a:pPr>
            <a:r>
              <a:rPr lang="en-US">
                <a:latin typeface="Times New Roman" panose="02020603050405020304" pitchFamily="18" charset="0"/>
                <a:cs typeface="Times New Roman" panose="02020603050405020304" pitchFamily="18" charset="0"/>
              </a:rPr>
              <a:t>The end users of blood cell classification using deep learning encompass a broad spectrum of stakeholders across healthcare, research, and related fields. These include:</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a:latin typeface="Times New Roman" panose="02020603050405020304" pitchFamily="18" charset="0"/>
                <a:cs typeface="Times New Roman" panose="02020603050405020304" pitchFamily="18" charset="0"/>
              </a:rPr>
              <a:t> Healthcare professionals such as hematologists, pathologists, and medical technicians who rely on accurate blood cell analysis for diagnosing and monitoring diseases.</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a:latin typeface="Times New Roman" panose="02020603050405020304" pitchFamily="18" charset="0"/>
                <a:cs typeface="Times New Roman" panose="02020603050405020304" pitchFamily="18" charset="0"/>
              </a:rPr>
              <a:t> Biomedical researchers and pharmaceutical companies utilizing deep learning models to study blood cell behavior, develop therapies, and conduct drug screening experiments.</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a:latin typeface="Times New Roman" panose="02020603050405020304" pitchFamily="18" charset="0"/>
                <a:cs typeface="Times New Roman" panose="02020603050405020304" pitchFamily="18" charset="0"/>
              </a:rPr>
              <a:t> Healthcare organizations and diagnostic laboratories implementing deep learning technologies to streamline workflows and enhance diagnostic accuracy.</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a:latin typeface="Times New Roman" panose="02020603050405020304" pitchFamily="18" charset="0"/>
                <a:cs typeface="Times New Roman" panose="02020603050405020304" pitchFamily="18" charset="0"/>
              </a:rPr>
              <a:t>Veterinary professionals and agricultural researchers leveraging blood cell classification for disease surveillance and animal health monitoring.</a:t>
            </a: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v"/>
            </a:pPr>
            <a:r>
              <a:rPr lang="en-US">
                <a:latin typeface="Times New Roman" panose="02020603050405020304" pitchFamily="18" charset="0"/>
                <a:cs typeface="Times New Roman" panose="02020603050405020304" pitchFamily="18" charset="0"/>
              </a:rPr>
              <a:t>Educational institutions and students studying hematology, medical imaging, and machine learning techniques for blood cell analysis.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014220"/>
            <a:ext cx="2202815" cy="2986405"/>
          </a:xfrm>
          <a:prstGeom prst="rect">
            <a:avLst/>
          </a:prstGeom>
        </p:spPr>
      </p:pic>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0" name="Text Box 9"/>
          <p:cNvSpPr txBox="1"/>
          <p:nvPr/>
        </p:nvSpPr>
        <p:spPr>
          <a:xfrm>
            <a:off x="2286000" y="1447800"/>
            <a:ext cx="8320405" cy="5492750"/>
          </a:xfrm>
          <a:prstGeom prst="rect">
            <a:avLst/>
          </a:prstGeom>
          <a:noFill/>
        </p:spPr>
        <p:txBody>
          <a:bodyPr wrap="square" rtlCol="0">
            <a:spAutoFit/>
          </a:bodyPr>
          <a:p>
            <a:pPr algn="just">
              <a:lnSpc>
                <a:spcPct val="150000"/>
              </a:lnSpc>
            </a:pPr>
            <a:r>
              <a:rPr lang="en-US" b="1" u="sng">
                <a:latin typeface="Times New Roman" panose="02020603050405020304" pitchFamily="18" charset="0"/>
                <a:cs typeface="Times New Roman" panose="02020603050405020304" pitchFamily="18" charset="0"/>
              </a:rPr>
              <a:t>Accuracy: </a:t>
            </a:r>
            <a:r>
              <a:rPr lang="en-US">
                <a:latin typeface="Times New Roman" panose="02020603050405020304" pitchFamily="18" charset="0"/>
                <a:cs typeface="Times New Roman" panose="02020603050405020304" pitchFamily="18" charset="0"/>
              </a:rPr>
              <a:t>Deep learning models excel at recognizing complex patterns and features in blood cell images, leading to highly accurate classification results compared to traditional methods.</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b="1" u="sng">
                <a:latin typeface="Times New Roman" panose="02020603050405020304" pitchFamily="18" charset="0"/>
                <a:cs typeface="Times New Roman" panose="02020603050405020304" pitchFamily="18" charset="0"/>
              </a:rPr>
              <a:t>Efficiency: </a:t>
            </a:r>
            <a:r>
              <a:rPr lang="en-US">
                <a:latin typeface="Times New Roman" panose="02020603050405020304" pitchFamily="18" charset="0"/>
                <a:cs typeface="Times New Roman" panose="02020603050405020304" pitchFamily="18" charset="0"/>
              </a:rPr>
              <a:t>By automating the classification process, deep learning significantly reduces the time and effort required for manual inspection by healthcare professionals, enabling faster diagnoses and treatments.</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b="1" u="sng">
                <a:latin typeface="Times New Roman" panose="02020603050405020304" pitchFamily="18" charset="0"/>
                <a:cs typeface="Times New Roman" panose="02020603050405020304" pitchFamily="18" charset="0"/>
              </a:rPr>
              <a:t>Scalability:</a:t>
            </a:r>
            <a:r>
              <a:rPr lang="en-US">
                <a:latin typeface="Times New Roman" panose="02020603050405020304" pitchFamily="18" charset="0"/>
                <a:cs typeface="Times New Roman" panose="02020603050405020304" pitchFamily="18" charset="0"/>
              </a:rPr>
              <a:t> Deep learning models can handle large volumes of data efficiently, making them scalable for analyzing extensive datasets of blood cell images, thus accommodating the growing demands of healthcare and research.</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303905" cy="206375"/>
          </a:xfrm>
        </p:spPr>
        <p:txBody>
          <a:bodyPr>
            <a:noAutofit/>
          </a:bodyPr>
          <a:p>
            <a:r>
              <a:rPr lang="en-US"/>
              <a:t>  </a:t>
            </a:r>
            <a:br>
              <a:rPr lang="en-US"/>
            </a:br>
            <a:endParaRPr lang="en-US"/>
          </a:p>
        </p:txBody>
      </p:sp>
      <p:sp>
        <p:nvSpPr>
          <p:cNvPr id="3" name="Subtitle 2"/>
          <p:cNvSpPr>
            <a:spLocks noGrp="1"/>
          </p:cNvSpPr>
          <p:nvPr>
            <p:ph type="subTitle" idx="4"/>
          </p:nvPr>
        </p:nvSpPr>
        <p:spPr>
          <a:xfrm>
            <a:off x="381000" y="457200"/>
            <a:ext cx="8534400" cy="6232525"/>
          </a:xfrm>
        </p:spPr>
        <p:txBody>
          <a:bodyPr/>
          <a:p>
            <a:pPr>
              <a:lnSpc>
                <a:spcPct val="150000"/>
              </a:lnSpc>
            </a:pPr>
            <a:r>
              <a:rPr lang="en-US" b="1" u="sng"/>
              <a:t>Adaptability:</a:t>
            </a:r>
            <a:r>
              <a:rPr lang="en-US"/>
              <a:t> Deep learning models can adapt to variations in blood cell morphology, staining techniques, and imaging conditions, enhancing their versatility and applicability across diverse scenarios.</a:t>
            </a:r>
            <a:endParaRPr lang="en-US"/>
          </a:p>
          <a:p>
            <a:pPr>
              <a:lnSpc>
                <a:spcPct val="150000"/>
              </a:lnSpc>
            </a:pPr>
            <a:endParaRPr lang="en-US"/>
          </a:p>
          <a:p>
            <a:pPr>
              <a:lnSpc>
                <a:spcPct val="150000"/>
              </a:lnSpc>
            </a:pPr>
            <a:r>
              <a:rPr lang="en-US" b="1" u="sng"/>
              <a:t>Enhanced Insights</a:t>
            </a:r>
            <a:r>
              <a:rPr lang="en-US"/>
              <a:t>: By uncovering subtle relationships and features within blood cell images, deep learning facilitates deeper insights into disease mechanisms, aiding in the development of novel diagnostic and therapeutic strategies.</a:t>
            </a:r>
            <a:endParaRPr lang="en-US"/>
          </a:p>
          <a:p>
            <a:pPr>
              <a:lnSpc>
                <a:spcPct val="150000"/>
              </a:lnSpc>
            </a:pPr>
            <a:endParaRPr lang="en-US"/>
          </a:p>
          <a:p>
            <a:pPr>
              <a:lnSpc>
                <a:spcPct val="150000"/>
              </a:lnSpc>
            </a:pPr>
            <a:r>
              <a:rPr lang="en-US" b="1" u="sng"/>
              <a:t>Cost-effectiveness: </a:t>
            </a:r>
            <a:r>
              <a:rPr lang="en-US"/>
              <a:t>The automation and efficiency provided by deep learning-based classification can lead to cost savings for healthcare institutions through reduced labor costs and improved resource allocation.</a:t>
            </a:r>
            <a:endParaRPr lang="en-US"/>
          </a:p>
          <a:p>
            <a:pPr>
              <a:lnSpc>
                <a:spcPct val="150000"/>
              </a:lnSpc>
            </a:pPr>
            <a:endParaRPr lang="en-US"/>
          </a:p>
          <a:p>
            <a:pPr>
              <a:lnSpc>
                <a:spcPct val="150000"/>
              </a:lnSpc>
            </a:pPr>
            <a:r>
              <a:rPr lang="en-US" b="1" u="sng"/>
              <a:t>Innovation:</a:t>
            </a:r>
            <a:r>
              <a:rPr lang="en-US"/>
              <a:t> Blood cell classification using deep learning fosters innovation by enabling the exploration of novel research avenues, such as integrating multimodal data sources and developing explainable AI techniques for enhanced interpretability.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3904" cy="382270"/>
          </a:xfrm>
          <a:prstGeom prst="rect">
            <a:avLst/>
          </a:prstGeom>
        </p:spPr>
        <p:txBody>
          <a:bodyPr vert="horz" wrap="square" lIns="0" tIns="13335" rIns="0" bIns="0" rtlCol="0">
            <a:spAutoFit/>
          </a:bodyPr>
          <a:lstStyle/>
          <a:p>
            <a:pPr marL="12700">
              <a:lnSpc>
                <a:spcPct val="100000"/>
              </a:lnSpc>
              <a:spcBef>
                <a:spcPts val="105"/>
              </a:spcBef>
            </a:pPr>
            <a:r>
              <a:rPr sz="2400" spc="-10" dirty="0">
                <a:latin typeface="Times New Roman" panose="02020603050405020304" pitchFamily="18" charset="0"/>
                <a:cs typeface="Times New Roman" panose="02020603050405020304" pitchFamily="18" charset="0"/>
              </a:rPr>
              <a:t>MODELING</a:t>
            </a:r>
            <a:endParaRPr sz="2400">
              <a:latin typeface="Times New Roman" panose="02020603050405020304" pitchFamily="18" charset="0"/>
              <a:cs typeface="Times New Roman" panose="02020603050405020304" pitchFamily="18" charset="0"/>
            </a:endParaRPr>
          </a:p>
        </p:txBody>
      </p:sp>
      <p:sp>
        <p:nvSpPr>
          <p:cNvPr id="10" name="Text Box 9"/>
          <p:cNvSpPr txBox="1"/>
          <p:nvPr/>
        </p:nvSpPr>
        <p:spPr>
          <a:xfrm>
            <a:off x="838200" y="838200"/>
            <a:ext cx="7974330" cy="4661535"/>
          </a:xfrm>
          <a:prstGeom prst="rect">
            <a:avLst/>
          </a:prstGeom>
          <a:noFill/>
        </p:spPr>
        <p:txBody>
          <a:bodyPr wrap="square" rtlCol="0">
            <a:spAutoFit/>
          </a:bodyPr>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Data Collection:</a:t>
            </a:r>
            <a:r>
              <a:rPr lang="en-US">
                <a:latin typeface="Times New Roman" panose="02020603050405020304" pitchFamily="18" charset="0"/>
                <a:cs typeface="Times New Roman" panose="02020603050405020304" pitchFamily="18" charset="0"/>
              </a:rPr>
              <a:t> Gather a diverse dataset of blood cell images containing various cell types (RBCs, WBCs, platelets) captured under different imaging conditions and staining techniques.</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Data Preprocessing:</a:t>
            </a:r>
            <a:r>
              <a:rPr lang="en-US">
                <a:latin typeface="Times New Roman" panose="02020603050405020304" pitchFamily="18" charset="0"/>
                <a:cs typeface="Times New Roman" panose="02020603050405020304" pitchFamily="18" charset="0"/>
              </a:rPr>
              <a:t> Preprocess the images to enhance quality and remove noise. Common preprocessing techniques include resizing images to a uniform size, normalizing pixel values, and applying filters for noise reduction.</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rPr>
              <a:t>Model Selection:</a:t>
            </a:r>
            <a:r>
              <a:rPr lang="en-US">
                <a:latin typeface="Times New Roman" panose="02020603050405020304" pitchFamily="18" charset="0"/>
                <a:cs typeface="Times New Roman" panose="02020603050405020304" pitchFamily="18" charset="0"/>
              </a:rPr>
              <a:t> Choose a deep learning architecture suitable for image classification tasks. Convolutional Neural Networks (CNNs) are commonly used due to their effectiveness in handling spatial relationships in images.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57200" y="152717"/>
            <a:ext cx="3303904" cy="653415"/>
          </a:xfrm>
        </p:spPr>
        <p:txBody>
          <a:bodyPr/>
          <a:p>
            <a:r>
              <a:rPr lang="en-US"/>
              <a:t> </a:t>
            </a:r>
            <a:endParaRPr lang="en-US"/>
          </a:p>
        </p:txBody>
      </p:sp>
      <p:sp>
        <p:nvSpPr>
          <p:cNvPr id="3" name="Subtitle 2"/>
          <p:cNvSpPr>
            <a:spLocks noGrp="1"/>
          </p:cNvSpPr>
          <p:nvPr>
            <p:ph type="subTitle" idx="4"/>
          </p:nvPr>
        </p:nvSpPr>
        <p:spPr>
          <a:xfrm>
            <a:off x="381000" y="609600"/>
            <a:ext cx="8763000" cy="4986020"/>
          </a:xfrm>
        </p:spPr>
        <p:txBody>
          <a:bodyPr wrap="square"/>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Model Architecture Design:</a:t>
            </a:r>
            <a:r>
              <a:rPr lang="en-US">
                <a:latin typeface="Times New Roman" panose="02020603050405020304" pitchFamily="18" charset="0"/>
                <a:cs typeface="Times New Roman" panose="02020603050405020304" pitchFamily="18" charset="0"/>
                <a:sym typeface="+mn-ea"/>
              </a:rPr>
              <a:t> Design the architecture of the CNN model. This may involve stacking convolutional layers followed by pooling layers for feature extraction, followed by fully connected layers for classification.</a:t>
            </a:r>
            <a:endParaRPr lang="en-US">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Training: </a:t>
            </a:r>
            <a:r>
              <a:rPr lang="en-US">
                <a:latin typeface="Times New Roman" panose="02020603050405020304" pitchFamily="18" charset="0"/>
                <a:cs typeface="Times New Roman" panose="02020603050405020304" pitchFamily="18" charset="0"/>
                <a:sym typeface="+mn-ea"/>
              </a:rPr>
              <a:t>Split the dataset into training, validation, and test sets. Train the model on the training set using backpropagation and optimization algorithms such as stochastic gradient descent (SGD) or Adam. Monitor the model's performance on the validation set to prevent overfitting.</a:t>
            </a:r>
            <a:endParaRPr lang="en-US">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v"/>
            </a:pPr>
            <a:endParaRPr lang="en-US">
              <a:latin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v"/>
            </a:pPr>
            <a:r>
              <a:rPr lang="en-US" b="1" u="sng">
                <a:latin typeface="Times New Roman" panose="02020603050405020304" pitchFamily="18" charset="0"/>
                <a:cs typeface="Times New Roman" panose="02020603050405020304" pitchFamily="18" charset="0"/>
                <a:sym typeface="+mn-ea"/>
              </a:rPr>
              <a:t>Evaluation: </a:t>
            </a:r>
            <a:r>
              <a:rPr lang="en-US">
                <a:latin typeface="Times New Roman" panose="02020603050405020304" pitchFamily="18" charset="0"/>
                <a:cs typeface="Times New Roman" panose="02020603050405020304" pitchFamily="18" charset="0"/>
                <a:sym typeface="+mn-ea"/>
              </a:rPr>
              <a:t>Evaluate the trained model on the test set to assess its performance in classifying blood cell images. Common evaluation metrics include accuracy, precision, recall, and F1-score.</a:t>
            </a:r>
            <a:endParaRPr lang="en-US">
              <a:latin typeface="Times New Roman" panose="02020603050405020304" pitchFamily="18" charset="0"/>
              <a:cs typeface="Times New Roman" panose="02020603050405020304" pitchFamily="18" charset="0"/>
              <a:sym typeface="+mn-ea"/>
            </a:endParaRPr>
          </a:p>
        </p:txBody>
      </p:sp>
      <p:sp>
        <p:nvSpPr>
          <p:cNvPr id="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a:hlinkClick r:id="rId1" action="ppaction://hlinkfile"/>
          </p:cNvPr>
          <p:cNvSpPr txBox="1"/>
          <p:nvPr/>
        </p:nvSpPr>
        <p:spPr>
          <a:xfrm>
            <a:off x="683260" y="6324600"/>
            <a:ext cx="7793990" cy="323850"/>
          </a:xfrm>
          <a:prstGeom prst="rect">
            <a:avLst/>
          </a:prstGeom>
        </p:spPr>
        <p:txBody>
          <a:bodyPr vert="horz" wrap="square" lIns="0" tIns="16510" rIns="0" bIns="0" rtlCol="0">
            <a:spAutoFit/>
          </a:bodyPr>
          <a:lstStyle/>
          <a:p>
            <a:pPr marL="12700">
              <a:lnSpc>
                <a:spcPct val="100000"/>
              </a:lnSpc>
              <a:spcBef>
                <a:spcPts val="130"/>
              </a:spcBef>
            </a:pPr>
            <a:r>
              <a:rPr lang="en-US" altLang="" sz="2000" u="sng" spc="10" dirty="0">
                <a:solidFill>
                  <a:srgbClr val="006FC0"/>
                </a:solidFill>
                <a:uFill>
                  <a:solidFill>
                    <a:srgbClr val="006FC0"/>
                  </a:solidFill>
                </a:uFill>
                <a:latin typeface="Trebuchet MS" panose="020B0603020202020204"/>
                <a:cs typeface="Trebuchet MS" panose="020B0603020202020204"/>
              </a:rPr>
              <a:t>CODE:</a:t>
            </a:r>
            <a:r>
              <a:rPr lang="en-US" altLang="" sz="2000" u="sng" spc="10" dirty="0">
                <a:solidFill>
                  <a:srgbClr val="006FC0"/>
                </a:solidFill>
                <a:uFill>
                  <a:solidFill>
                    <a:srgbClr val="006FC0"/>
                  </a:solidFill>
                </a:uFill>
                <a:latin typeface="Trebuchet MS" panose="020B0603020202020204"/>
                <a:cs typeface="Trebuchet MS" panose="020B0603020202020204"/>
                <a:hlinkClick r:id="rId2" tooltip="" action="ppaction://hlinkfile"/>
              </a:rPr>
              <a:t>https://</a:t>
            </a:r>
            <a:r>
              <a:rPr lang="en-US" altLang="" sz="2000" u="sng" spc="10" dirty="0">
                <a:solidFill>
                  <a:srgbClr val="006FC0"/>
                </a:solidFill>
                <a:uFill>
                  <a:solidFill>
                    <a:srgbClr val="006FC0"/>
                  </a:solidFill>
                </a:uFill>
                <a:latin typeface="Trebuchet MS" panose="020B0603020202020204"/>
                <a:cs typeface="Trebuchet MS" panose="020B0603020202020204"/>
                <a:hlinkClick r:id="rId2" tooltip="" action="ppaction://hlinkfile"/>
              </a:rPr>
              <a:t>github.com/pragadhis/TNSDC_Generative-AI.git</a:t>
            </a:r>
            <a:endParaRPr lang="en-US" altLang="" sz="2000" u="sng" spc="10" dirty="0">
              <a:solidFill>
                <a:srgbClr val="006FC0"/>
              </a:solidFill>
              <a:uFill>
                <a:solidFill>
                  <a:srgbClr val="006FC0"/>
                </a:solidFill>
              </a:uFill>
              <a:latin typeface="Trebuchet MS" panose="020B0603020202020204"/>
              <a:cs typeface="Trebuchet MS" panose="020B0603020202020204"/>
            </a:endParaRPr>
          </a:p>
        </p:txBody>
      </p:sp>
      <p:grpSp>
        <p:nvGrpSpPr>
          <p:cNvPr id="4" name="object 2"/>
          <p:cNvGrpSpPr/>
          <p:nvPr/>
        </p:nvGrpSpPr>
        <p:grpSpPr>
          <a:xfrm>
            <a:off x="9750425" y="2743200"/>
            <a:ext cx="2393950" cy="243459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 name="object 5"/>
            <p:cNvPicPr/>
            <p:nvPr/>
          </p:nvPicPr>
          <p:blipFill>
            <a:blip r:embed="rId3" cstate="print"/>
            <a:stretch>
              <a:fillRect/>
            </a:stretch>
          </p:blipFill>
          <p:spPr>
            <a:xfrm>
              <a:off x="8658225" y="2647950"/>
              <a:ext cx="3533775" cy="3810000"/>
            </a:xfrm>
            <a:prstGeom prst="rect">
              <a:avLst/>
            </a:prstGeom>
          </p:spPr>
        </p:pic>
      </p:grpSp>
      <p:pic>
        <p:nvPicPr>
          <p:cNvPr id="10" name="Picture 9" descr="op"/>
          <p:cNvPicPr>
            <a:picLocks noChangeAspect="1"/>
          </p:cNvPicPr>
          <p:nvPr/>
        </p:nvPicPr>
        <p:blipFill>
          <a:blip r:embed="rId4"/>
          <a:stretch>
            <a:fillRect/>
          </a:stretch>
        </p:blipFill>
        <p:spPr>
          <a:xfrm>
            <a:off x="1289685" y="1066800"/>
            <a:ext cx="7425690" cy="4886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09875" y="1066800"/>
            <a:ext cx="5810250" cy="857250"/>
          </a:xfrm>
        </p:spPr>
        <p:txBody>
          <a:bodyPr wrap="square">
            <a:noAutofit/>
          </a:bodyPr>
          <a:p>
            <a:pPr algn="just"/>
            <a:r>
              <a:rPr lang="en-US" spc="-10" dirty="0" smtClean="0">
                <a:latin typeface="Times New Roman" panose="02020603050405020304" pitchFamily="18" charset="0"/>
                <a:cs typeface="Times New Roman" panose="02020603050405020304" pitchFamily="18" charset="0"/>
                <a:sym typeface="+mn-ea"/>
              </a:rPr>
              <a:t>PROJECT TITLE</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371600" y="2651125"/>
            <a:ext cx="8534400" cy="984885"/>
          </a:xfrm>
        </p:spPr>
        <p:txBody>
          <a:bodyPr/>
          <a:p>
            <a:pPr algn="ctr"/>
            <a:r>
              <a:rPr lang="en-US" sz="3200" b="1">
                <a:latin typeface="Times New Roman" panose="02020603050405020304" pitchFamily="18" charset="0"/>
                <a:cs typeface="Times New Roman" panose="02020603050405020304" pitchFamily="18" charset="0"/>
              </a:rPr>
              <a:t>BLOOD CELL CLASSIFICATION USING </a:t>
            </a:r>
            <a:endParaRPr lang="en-US" sz="3200" b="1">
              <a:latin typeface="Times New Roman" panose="02020603050405020304" pitchFamily="18" charset="0"/>
              <a:cs typeface="Times New Roman" panose="02020603050405020304" pitchFamily="18" charset="0"/>
            </a:endParaRPr>
          </a:p>
          <a:p>
            <a:pPr algn="ctr"/>
            <a:r>
              <a:rPr lang="en-US" sz="3200" b="1">
                <a:latin typeface="Times New Roman" panose="02020603050405020304" pitchFamily="18" charset="0"/>
                <a:cs typeface="Times New Roman" panose="02020603050405020304" pitchFamily="18" charset="0"/>
              </a:rPr>
              <a:t>DEEP LEARNING</a:t>
            </a:r>
            <a:endParaRPr lang="en-US" sz="3200" b="1">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90600" y="533717"/>
            <a:ext cx="3303904" cy="653415"/>
          </a:xfrm>
        </p:spPr>
        <p:txBody>
          <a:bodyPr/>
          <a:p>
            <a:r>
              <a:rPr spc="-10" dirty="0">
                <a:latin typeface="Times New Roman" panose="02020603050405020304" pitchFamily="18" charset="0"/>
                <a:cs typeface="Times New Roman" panose="02020603050405020304" pitchFamily="18" charset="0"/>
                <a:sym typeface="+mn-ea"/>
              </a:rPr>
              <a:t>AGENDA</a:t>
            </a:r>
            <a:endParaRPr lang="en-US"/>
          </a:p>
        </p:txBody>
      </p:sp>
      <p:sp>
        <p:nvSpPr>
          <p:cNvPr id="3" name="Subtitle 2"/>
          <p:cNvSpPr>
            <a:spLocks noGrp="1"/>
          </p:cNvSpPr>
          <p:nvPr>
            <p:ph type="subTitle" idx="4"/>
          </p:nvPr>
        </p:nvSpPr>
        <p:spPr>
          <a:xfrm>
            <a:off x="2819400" y="1371600"/>
            <a:ext cx="8534400" cy="3739515"/>
          </a:xfrm>
        </p:spPr>
        <p:txBody>
          <a:bodyPr/>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Problem Statement</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project overview</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Data collection and processing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Applications and Impact</a:t>
            </a:r>
            <a:endParaRPr lang="en-US">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sym typeface="+mn-ea"/>
              </a:rPr>
              <a:t>Future direction and Conclusion</a:t>
            </a:r>
            <a:endParaRPr lang="en-US">
              <a:latin typeface="Times New Roman" panose="02020603050405020304" pitchFamily="18" charset="0"/>
              <a:cs typeface="Times New Roman" panose="02020603050405020304" pitchFamily="18" charset="0"/>
              <a:sym typeface="+mn-ea"/>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who are the end users</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solution and its value preposition</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modelling</a:t>
            </a:r>
            <a:endParaRPr lang="en-US">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a:latin typeface="Times New Roman" panose="02020603050405020304" pitchFamily="18" charset="0"/>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1" cstate="print"/>
            <a:stretch>
              <a:fillRect/>
            </a:stretch>
          </p:blipFill>
          <p:spPr>
            <a:xfrm>
              <a:off x="466725" y="6410325"/>
              <a:ext cx="3705225" cy="295275"/>
            </a:xfrm>
            <a:prstGeom prst="rect">
              <a:avLst/>
            </a:prstGeom>
          </p:spPr>
        </p:pic>
        <p:pic>
          <p:nvPicPr>
            <p:cNvPr id="20" name="object 20"/>
            <p:cNvPicPr/>
            <p:nvPr/>
          </p:nvPicPr>
          <p:blipFill>
            <a:blip r:embed="rId2"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239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endParaRPr spc="-8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Rectangle 10"/>
          <p:cNvSpPr/>
          <p:nvPr/>
        </p:nvSpPr>
        <p:spPr>
          <a:xfrm>
            <a:off x="685800" y="1253490"/>
            <a:ext cx="6407785" cy="5219700"/>
          </a:xfrm>
          <a:prstGeom prst="rect">
            <a:avLst/>
          </a:prstGeo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This project aims to develop a deep learning model for accurately classifying blood cell images into red blood cells (RBCs), white blood cells (WBCs), and platelets. By gathering and preprocessing a diverse dataset, designing an optimized deep learning architecture, and training the model with appropriate techniques, the goal is to achieve high accuracy in classification. Evaluation metrics such as accuracy, precision, recall, and F1-score will be used to assess the model's performance, with a focus on real-world deployment and usability. Through this endeavor, the project aims to contribute to improved diagnostic capabilities and medical research in identifying blood cell abnormalities efficiently.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1960"/>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dirty="0"/>
              <a:t>	</a:t>
            </a:r>
            <a:r>
              <a:rPr spc="-10" dirty="0"/>
              <a:t>OVERVIEW</a:t>
            </a:r>
            <a:endParaRPr spc="-1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769620" y="1447800"/>
            <a:ext cx="7294245" cy="4246245"/>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INTRODUCTION:</a:t>
            </a:r>
            <a:endParaRPr lang="en-US" b="1" dirty="0" smtClean="0">
              <a:latin typeface="Times New Roman" panose="02020603050405020304" pitchFamily="18" charset="0"/>
              <a:cs typeface="Times New Roman" panose="02020603050405020304" pitchFamily="18" charset="0"/>
            </a:endParaRPr>
          </a:p>
          <a:p>
            <a:pPr algn="just">
              <a:lnSpc>
                <a:spcPct val="150000"/>
              </a:lnSpc>
            </a:pPr>
            <a:r>
              <a:rPr lang="en-IN" b="0" dirty="0">
                <a:latin typeface="Times New Roman" panose="02020603050405020304" pitchFamily="18" charset="0"/>
                <a:cs typeface="Times New Roman" panose="02020603050405020304" pitchFamily="18" charset="0"/>
              </a:rPr>
              <a:t>This project endeavors to employ deep learning methodologies for the classification of blood cell images, aiming to accurately distinguish between various cell types, including red blood cells (RBCs), white blood cells (WBCs), and platelets. Through meticulous data collection, preprocessing, and the implementation of sophisticated deep learning architectures, the goal is to develop a robust model capable of achieving high classification accuracy. By addressing challenges such as morphological variations and staining techniques, this initiative aims to contribute to enhanced diagnostic capabilities and medical research in blood cell analysis.</a:t>
            </a:r>
            <a:endParaRPr lang="en-IN"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53720"/>
          </a:xfrm>
        </p:spPr>
        <p: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OBJECTIVE</a:t>
            </a:r>
            <a:r>
              <a:rPr lang="en-US"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1143000"/>
            <a:ext cx="7405008" cy="424624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objectives of this project on blood cell classification using deep learning are to gather a diverse dataset encompassing various blood cell types, including red blood cells (RBCs), white blood cells (WBCs), and platelets. Through meticulous preprocessing and the implementation of state-of-the-art deep learning techniques, the aim is to design a robust model capable of accurately classifying blood cell images. The project seeks to optimize model performance by exploring different network architectures and training methodologies while ensuring scalability and generalization. Ultimately, this initiative aims to advance medical diagnostics and research by providing reliable tools for blood cell classification.</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04800" y="609600"/>
            <a:ext cx="7713980" cy="368935"/>
          </a:xfrm>
        </p:spPr>
        <p:txBody>
          <a:bodyPr wrap="square"/>
          <a:p>
            <a:r>
              <a:rPr lang="en-US" sz="2400">
                <a:latin typeface="Times New Roman" panose="02020603050405020304" pitchFamily="18" charset="0"/>
                <a:cs typeface="Times New Roman" panose="02020603050405020304" pitchFamily="18" charset="0"/>
              </a:rPr>
              <a:t>DATA COLLECTION AND PROCESSING</a:t>
            </a:r>
            <a:endParaRPr lang="en-US" sz="2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381000" y="1219200"/>
            <a:ext cx="8534400" cy="4570095"/>
          </a:xfrm>
        </p:spPr>
        <p:txBody>
          <a:bodyPr/>
          <a:p>
            <a:pPr algn="just">
              <a:lnSpc>
                <a:spcPct val="150000"/>
              </a:lnSpc>
            </a:pPr>
            <a:r>
              <a:rPr lang="en-US" b="1" u="sng">
                <a:latin typeface="Times New Roman" panose="02020603050405020304" pitchFamily="18" charset="0"/>
                <a:cs typeface="Times New Roman" panose="02020603050405020304" pitchFamily="18" charset="0"/>
              </a:rPr>
              <a:t>Diverse Dataset Significance: </a:t>
            </a:r>
            <a:r>
              <a:rPr lang="en-US">
                <a:latin typeface="Times New Roman" panose="02020603050405020304" pitchFamily="18" charset="0"/>
                <a:cs typeface="Times New Roman" panose="02020603050405020304" pitchFamily="18" charset="0"/>
              </a:rPr>
              <a:t>A diverse dataset encompassing a wide range of blood cell types, staining techniques, and imaging conditions is paramount. It ensures that the deep learning model learns to generalize across various scenarios, thereby enhancing its ability to accurately classify blood cells in real-world applications.</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b="1" u="sng">
                <a:latin typeface="Times New Roman" panose="02020603050405020304" pitchFamily="18" charset="0"/>
                <a:cs typeface="Times New Roman" panose="02020603050405020304" pitchFamily="18" charset="0"/>
              </a:rPr>
              <a:t>Representation of Blood Cell Variability: </a:t>
            </a:r>
            <a:r>
              <a:rPr lang="en-US">
                <a:latin typeface="Times New Roman" panose="02020603050405020304" pitchFamily="18" charset="0"/>
                <a:cs typeface="Times New Roman" panose="02020603050405020304" pitchFamily="18" charset="0"/>
              </a:rPr>
              <a:t>The dataset's diversity allows for the representation of the inherent variability in blood cell morphology, including variations in shape, size, and texture. This representation is crucial for training a robust model capable of handling different cell types and conditions.</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317"/>
            <a:ext cx="3303904" cy="1307465"/>
          </a:xfrm>
        </p:spPr>
        <p:txBody>
          <a:bodyPr/>
          <a:p>
            <a:r>
              <a:rPr lang="en-US"/>
              <a:t> </a:t>
            </a:r>
            <a:br>
              <a:rPr lang="en-US"/>
            </a:br>
            <a:endParaRPr lang="en-US"/>
          </a:p>
        </p:txBody>
      </p:sp>
      <p:sp>
        <p:nvSpPr>
          <p:cNvPr id="3" name="Subtitle 2"/>
          <p:cNvSpPr>
            <a:spLocks noGrp="1"/>
          </p:cNvSpPr>
          <p:nvPr>
            <p:ph type="subTitle" idx="4"/>
          </p:nvPr>
        </p:nvSpPr>
        <p:spPr>
          <a:xfrm>
            <a:off x="381000" y="381000"/>
            <a:ext cx="8534400" cy="6647815"/>
          </a:xfrm>
        </p:spPr>
        <p:txBody>
          <a:bodyPr/>
          <a:p>
            <a:pPr algn="just">
              <a:lnSpc>
                <a:spcPct val="150000"/>
              </a:lnSpc>
            </a:pPr>
            <a:r>
              <a:rPr lang="en-US" b="1" u="sng">
                <a:latin typeface="Times New Roman" panose="02020603050405020304" pitchFamily="18" charset="0"/>
                <a:cs typeface="Times New Roman" panose="02020603050405020304" pitchFamily="18" charset="0"/>
                <a:sym typeface="+mn-ea"/>
              </a:rPr>
              <a:t>Improved Model Generalization: </a:t>
            </a:r>
            <a:r>
              <a:rPr lang="en-US">
                <a:latin typeface="Times New Roman" panose="02020603050405020304" pitchFamily="18" charset="0"/>
                <a:cs typeface="Times New Roman" panose="02020603050405020304" pitchFamily="18" charset="0"/>
                <a:sym typeface="+mn-ea"/>
              </a:rPr>
              <a:t>By exposing the model to a diverse range of examples during training, it learns to recognize patterns and features that are common across different types of blood cells. This improves the model's generalization ability, enabling it to perform well on unseen data.</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b="1" u="sng">
                <a:latin typeface="Times New Roman" panose="02020603050405020304" pitchFamily="18" charset="0"/>
                <a:cs typeface="Times New Roman" panose="02020603050405020304" pitchFamily="18" charset="0"/>
                <a:sym typeface="+mn-ea"/>
              </a:rPr>
              <a:t>Preprocessing Techniques:</a:t>
            </a:r>
            <a:r>
              <a:rPr lang="en-US">
                <a:latin typeface="Times New Roman" panose="02020603050405020304" pitchFamily="18" charset="0"/>
                <a:cs typeface="Times New Roman" panose="02020603050405020304" pitchFamily="18" charset="0"/>
                <a:sym typeface="+mn-ea"/>
              </a:rPr>
              <a:t> Preprocessing techniques such as image normalization, contrast adjustment, and noise reduction are applied to enhance the quality and consistency of the dataset. These techniques help in removing artifacts, standardizing brightness and contrast levels, and improving overall image clarity.</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b="1" u="sng">
                <a:latin typeface="Times New Roman" panose="02020603050405020304" pitchFamily="18" charset="0"/>
                <a:cs typeface="Times New Roman" panose="02020603050405020304" pitchFamily="18" charset="0"/>
                <a:sym typeface="+mn-ea"/>
              </a:rPr>
              <a:t>Noise Reduction: </a:t>
            </a:r>
            <a:r>
              <a:rPr lang="en-US">
                <a:latin typeface="Times New Roman" panose="02020603050405020304" pitchFamily="18" charset="0"/>
                <a:cs typeface="Times New Roman" panose="02020603050405020304" pitchFamily="18" charset="0"/>
                <a:sym typeface="+mn-ea"/>
              </a:rPr>
              <a:t>The removal of noise from the images is crucial for ensuring that the model focuses on relevant features during training. Various noise reduction methods such as median filtering, Gaussian blurring, and morphological operations may be employed depending on the characteristics of the dataset.</a:t>
            </a: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6207760" cy="368935"/>
          </a:xfrm>
        </p:spPr>
        <p:txBody>
          <a:bodyPr wrap="square"/>
          <a:p>
            <a:r>
              <a:rPr lang="en-US" sz="2400">
                <a:latin typeface="Times New Roman" panose="02020603050405020304" pitchFamily="18" charset="0"/>
                <a:cs typeface="Times New Roman" panose="02020603050405020304" pitchFamily="18" charset="0"/>
              </a:rPr>
              <a:t>APPLICATIONS </a:t>
            </a:r>
            <a:r>
              <a:rPr lang="en-US" sz="2400">
                <a:latin typeface="Trebuchet MS" panose="020B0603020202020204" charset="0"/>
                <a:cs typeface="Trebuchet MS" panose="020B0603020202020204" charset="0"/>
              </a:rPr>
              <a:t>AND IMPACT</a:t>
            </a:r>
            <a:endParaRPr lang="en-US" sz="2400">
              <a:latin typeface="Trebuchet MS" panose="020B0603020202020204" charset="0"/>
              <a:cs typeface="Trebuchet MS" panose="020B0603020202020204" charset="0"/>
            </a:endParaRPr>
          </a:p>
        </p:txBody>
      </p:sp>
      <p:sp>
        <p:nvSpPr>
          <p:cNvPr id="3" name="Subtitle 2"/>
          <p:cNvSpPr>
            <a:spLocks noGrp="1"/>
          </p:cNvSpPr>
          <p:nvPr>
            <p:ph type="subTitle" idx="4"/>
          </p:nvPr>
        </p:nvSpPr>
        <p:spPr>
          <a:xfrm>
            <a:off x="533400" y="1143000"/>
            <a:ext cx="8534400" cy="4570095"/>
          </a:xfrm>
        </p:spPr>
        <p:txBody>
          <a:bodyPr wrap="square"/>
          <a:p>
            <a:pPr indent="0" algn="just">
              <a:lnSpc>
                <a:spcPct val="150000"/>
              </a:lnSpc>
              <a:buFont typeface="Wingdings" panose="05000000000000000000" charset="0"/>
              <a:buNone/>
            </a:pPr>
            <a:r>
              <a:rPr lang="en-US">
                <a:latin typeface="Times New Roman" panose="02020603050405020304" pitchFamily="18" charset="0"/>
                <a:cs typeface="Times New Roman" panose="02020603050405020304" pitchFamily="18" charset="0"/>
              </a:rPr>
              <a:t>Blood cell classification using deep learning holds significant implications across various domains of medical diagnostics and research. In clinical settings, it enables rapid and accurate identification of blood cell abnormalities, facilitating early detection and treatment of diseases such as leukemia, anemia, and infections. Moreover, in research laboratories, automated classification enhances workflow efficiency and accelerates the pace of discovery in fields like immunology and hematology. Beyond healthcare, this technology has potential applications in veterinary medicine, agricultural science, and environmental monitoring, where blood cell analysis plays a vital role in disease surveillance and organism health assessment. Ultimately, the integration of deep learning-based classification systems empowers healthcare professionals with advanced diagnostic capabilities, leading to improved patient outcomes and advancements in biomedical science.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9877</Words>
  <Application>WPS Presentation</Application>
  <PresentationFormat>Custom</PresentationFormat>
  <Paragraphs>125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Trebuchet MS</vt:lpstr>
      <vt:lpstr>Algerian</vt:lpstr>
      <vt:lpstr>Times New Roman</vt:lpstr>
      <vt:lpstr>Trebuchet MS</vt:lpstr>
      <vt:lpstr>Wingdings</vt:lpstr>
      <vt:lpstr>Microsoft YaHei</vt:lpstr>
      <vt:lpstr>Arial Unicode MS</vt:lpstr>
      <vt:lpstr>Calibri</vt:lpstr>
      <vt:lpstr>Agency FB</vt:lpstr>
      <vt:lpstr>Office Theme</vt:lpstr>
      <vt:lpstr>PowerPoint 演示文稿</vt:lpstr>
      <vt:lpstr>PROJECT TITLE</vt:lpstr>
      <vt:lpstr>AGENDA</vt:lpstr>
      <vt:lpstr>PROBLEM	STATEMENT</vt:lpstr>
      <vt:lpstr>PROJECT	OVERVIEW</vt:lpstr>
      <vt:lpstr> OBJECTIVE: </vt:lpstr>
      <vt:lpstr>HANDLING GESTURE VARIABILITY</vt:lpstr>
      <vt:lpstr>PowerPoint 演示文稿</vt:lpstr>
      <vt:lpstr>APPLICATIONS AND IMPACT</vt:lpstr>
      <vt:lpstr>FUTURE DIRECTION AND CONCLUSION</vt:lpstr>
      <vt:lpstr>WHO ARE THE END USERS?</vt:lpstr>
      <vt:lpstr>YOUR SOLUTION AND ITS VALUE PROPOSITION</vt:lpstr>
      <vt:lpstr>PowerPoint 演示文稿</vt:lpstr>
      <vt:lpstr>MODELING</vt:lpstr>
      <vt:lpstr> </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vishn</cp:lastModifiedBy>
  <cp:revision>18</cp:revision>
  <dcterms:created xsi:type="dcterms:W3CDTF">2024-04-01T07:07:00Z</dcterms:created>
  <dcterms:modified xsi:type="dcterms:W3CDTF">2024-04-03T06:09:26Z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2024-04-02T09:00:00Z</vt:filetime>
  </property>
  <property fmtid="{D5CDD505-2E9C-101B-9397-08002B2CF9AE}" pid="4" name="ICV">
    <vt:lpwstr>49439BFA2C744C2397D3E1E1EF4466D6_13</vt:lpwstr>
  </property>
  <property fmtid="{D5CDD505-2E9C-101B-9397-08002B2CF9AE}" pid="5" name="KSOProductBuildVer">
    <vt:lpwstr>1033-12.2.0.13489</vt:lpwstr>
  </property>
</Properties>
</file>